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1949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73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805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105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7849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182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832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3739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257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3498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8538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3EDE2-E091-4D44-8ACA-8FAA184B0391}" type="datetimeFigureOut">
              <a:rPr lang="de-CH" smtClean="0"/>
              <a:t>17.04.2011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8742A-500E-47E8-978F-8F84C4E023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5887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CH" sz="3600" dirty="0" smtClean="0"/>
              <a:t>ZVR I</a:t>
            </a:r>
            <a:br>
              <a:rPr lang="de-CH" sz="3600" dirty="0" smtClean="0"/>
            </a:br>
            <a:r>
              <a:rPr lang="de-CH" sz="3600" dirty="0" smtClean="0"/>
              <a:t>Formen der Erledigung der Klage </a:t>
            </a:r>
            <a:br>
              <a:rPr lang="de-CH" sz="3600" dirty="0" smtClean="0"/>
            </a:br>
            <a:r>
              <a:rPr lang="de-CH" sz="3600" dirty="0" smtClean="0"/>
              <a:t>(Meier, ZPR, §33)</a:t>
            </a:r>
            <a:endParaRPr lang="de-CH" sz="36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Prof. Isaak Meier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1348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915639"/>
              </p:ext>
            </p:extLst>
          </p:nvPr>
        </p:nvGraphicFramePr>
        <p:xfrm>
          <a:off x="827584" y="1052736"/>
          <a:ext cx="7502029" cy="44679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2239"/>
                <a:gridCol w="2969895"/>
                <a:gridCol w="2969895"/>
              </a:tblGrid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Grundformen 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Arten 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Umschreibung 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627532">
                <a:tc row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Erledigung des Verfahrens </a:t>
                      </a:r>
                      <a:r>
                        <a:rPr lang="de-CH" sz="1800" b="1" dirty="0">
                          <a:effectLst/>
                        </a:rPr>
                        <a:t>mit Entscheid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 smtClean="0">
                          <a:effectLst/>
                        </a:rPr>
                        <a:t>(236 </a:t>
                      </a:r>
                      <a:r>
                        <a:rPr lang="de-CH" sz="1800" dirty="0">
                          <a:effectLst/>
                        </a:rPr>
                        <a:t>f. ZPO)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Sachentscheid </a:t>
                      </a:r>
                      <a:br>
                        <a:rPr lang="de-CH" sz="1800" dirty="0">
                          <a:effectLst/>
                        </a:rPr>
                      </a:br>
                      <a:r>
                        <a:rPr lang="de-CH" sz="1800" dirty="0" smtClean="0">
                          <a:effectLst/>
                        </a:rPr>
                        <a:t>(236 </a:t>
                      </a:r>
                      <a:r>
                        <a:rPr lang="de-CH" sz="1800" dirty="0">
                          <a:effectLst/>
                        </a:rPr>
                        <a:t>Abs. 1 </a:t>
                      </a:r>
                      <a:r>
                        <a:rPr lang="de-CH" sz="1800" dirty="0" smtClean="0">
                          <a:effectLst/>
                        </a:rPr>
                        <a:t>)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Vollständige oder teilweise Gutheissung resp. Abweisung der Klage 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627532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 err="1">
                          <a:effectLst/>
                        </a:rPr>
                        <a:t>Nichteintretensentscheid</a:t>
                      </a:r>
                      <a:r>
                        <a:rPr lang="de-CH" sz="1800" dirty="0">
                          <a:effectLst/>
                        </a:rPr>
                        <a:t> (Art. 236 Abs. </a:t>
                      </a:r>
                      <a:r>
                        <a:rPr lang="de-CH" sz="1800" dirty="0" smtClean="0">
                          <a:effectLst/>
                        </a:rPr>
                        <a:t>2)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Nichteintreten </a:t>
                      </a:r>
                      <a:r>
                        <a:rPr lang="de-CH" sz="1800" dirty="0" smtClean="0">
                          <a:effectLst/>
                        </a:rPr>
                        <a:t>bei</a:t>
                      </a:r>
                      <a:r>
                        <a:rPr lang="de-CH" sz="1800" baseline="0" dirty="0" smtClean="0">
                          <a:effectLst/>
                        </a:rPr>
                        <a:t> </a:t>
                      </a:r>
                      <a:r>
                        <a:rPr lang="de-CH" sz="1800" dirty="0" smtClean="0">
                          <a:effectLst/>
                        </a:rPr>
                        <a:t>Fehlen </a:t>
                      </a:r>
                      <a:r>
                        <a:rPr lang="de-CH" sz="1800" dirty="0">
                          <a:effectLst/>
                        </a:rPr>
                        <a:t>einer </a:t>
                      </a:r>
                      <a:r>
                        <a:rPr lang="de-CH" sz="1800" dirty="0" smtClean="0">
                          <a:effectLst/>
                        </a:rPr>
                        <a:t>Prozessvoraussetzung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903546">
                <a:tc row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Beendigung </a:t>
                      </a:r>
                      <a:r>
                        <a:rPr lang="de-CH" sz="1800" b="1" dirty="0" smtClean="0">
                          <a:effectLst/>
                        </a:rPr>
                        <a:t>ohne </a:t>
                      </a:r>
                      <a:r>
                        <a:rPr lang="de-CH" sz="1800" b="1" dirty="0">
                          <a:effectLst/>
                        </a:rPr>
                        <a:t>Entscheid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(Art. 241 f. ZPO)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Beendigung des Verfahrens durch Parteierklärung </a:t>
                      </a:r>
                      <a:r>
                        <a:rPr lang="de-CH" sz="1800" dirty="0" smtClean="0">
                          <a:effectLst/>
                        </a:rPr>
                        <a:t>(241)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 smtClean="0">
                          <a:effectLst/>
                        </a:rPr>
                        <a:t>Vergleich</a:t>
                      </a:r>
                      <a:r>
                        <a:rPr lang="de-CH" sz="1800" dirty="0">
                          <a:effectLst/>
                        </a:rPr>
                        <a:t>, Klageanerkennung oder Klagerückzug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  <a:tr h="1257734">
                <a:tc v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>
                          <a:effectLst/>
                        </a:rPr>
                        <a:t>Gegenstandslosigkeit aus anderen Gründen </a:t>
                      </a:r>
                      <a:br>
                        <a:rPr lang="de-CH" sz="1800">
                          <a:effectLst/>
                        </a:rPr>
                      </a:br>
                      <a:r>
                        <a:rPr lang="de-CH" sz="1800">
                          <a:effectLst/>
                        </a:rPr>
                        <a:t>(Art. 242 ZPO)</a:t>
                      </a:r>
                      <a:endParaRPr lang="de-CH" sz="18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1800" dirty="0">
                          <a:effectLst/>
                        </a:rPr>
                        <a:t>Gegenstandslosigkeit infolge Untergangs der Streitsache usw.</a:t>
                      </a:r>
                      <a:endParaRPr lang="de-CH" sz="18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14388" y="577167"/>
            <a:ext cx="735801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r>
              <a:rPr kumimoji="0" lang="de-DE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Univers-Bold"/>
              </a:rPr>
              <a:t>Tabelle: Formen der Erledigung der Klage</a:t>
            </a: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endParaRPr kumimoji="0" lang="de-C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81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de-CH" sz="2400" dirty="0" smtClean="0"/>
              <a:t>Prozessentscheid bei Fehlen einer Prozessvoraussetzung</a:t>
            </a:r>
            <a:endParaRPr lang="de-CH" sz="240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584157"/>
              </p:ext>
            </p:extLst>
          </p:nvPr>
        </p:nvGraphicFramePr>
        <p:xfrm>
          <a:off x="611560" y="980728"/>
          <a:ext cx="7776864" cy="5374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069"/>
                <a:gridCol w="4176795"/>
              </a:tblGrid>
              <a:tr h="35081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000" dirty="0">
                          <a:effectLst/>
                        </a:rPr>
                        <a:t>Gruppen</a:t>
                      </a:r>
                      <a:endParaRPr lang="de-CH" sz="20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000" dirty="0">
                          <a:effectLst/>
                        </a:rPr>
                        <a:t>Prozessvoraussetzungen</a:t>
                      </a:r>
                      <a:endParaRPr lang="de-CH" sz="20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 anchor="ctr">
                    <a:solidFill>
                      <a:srgbClr val="00B0F0"/>
                    </a:solidFill>
                  </a:tcPr>
                </a:tc>
              </a:tr>
              <a:tr h="35081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000" dirty="0">
                          <a:effectLst/>
                        </a:rPr>
                        <a:t>Voraussetzungen betreffend das Gericht</a:t>
                      </a:r>
                      <a:endParaRPr lang="de-CH" sz="20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DE" sz="2000">
                          <a:effectLst/>
                        </a:rPr>
                        <a:t>örtliche und sachliche Zuständigkeit</a:t>
                      </a:r>
                      <a:endParaRPr lang="de-CH" sz="200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/>
                </a:tc>
              </a:tr>
              <a:tr h="7802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000" dirty="0">
                          <a:effectLst/>
                        </a:rPr>
                        <a:t>Voraussetzungen betreffend die Parteien</a:t>
                      </a:r>
                      <a:endParaRPr lang="de-CH" sz="20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buFont typeface="Symbol" pitchFamily="18" charset="2"/>
                        <a:buChar char="-"/>
                        <a:tabLst>
                          <a:tab pos="323850" algn="l"/>
                        </a:tabLst>
                      </a:pPr>
                      <a:r>
                        <a:rPr lang="de-DE" sz="2000" dirty="0" smtClean="0">
                          <a:effectLst/>
                        </a:rPr>
                        <a:t>Parteifähigkeit </a:t>
                      </a:r>
                      <a:endParaRPr lang="de-CH" sz="2000" dirty="0">
                        <a:effectLst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buFont typeface="Symbol" pitchFamily="18" charset="2"/>
                        <a:buChar char="-"/>
                        <a:tabLst>
                          <a:tab pos="323850" algn="l"/>
                        </a:tabLst>
                      </a:pPr>
                      <a:r>
                        <a:rPr lang="de-DE" sz="2000" dirty="0" smtClean="0">
                          <a:effectLst/>
                        </a:rPr>
                        <a:t>Prozessfähigkeit </a:t>
                      </a:r>
                      <a:endParaRPr lang="de-CH" sz="2000" dirty="0">
                        <a:effectLst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buFont typeface="Symbol" pitchFamily="18" charset="2"/>
                        <a:buChar char="-"/>
                        <a:tabLst>
                          <a:tab pos="323850" algn="l"/>
                        </a:tabLst>
                      </a:pPr>
                      <a:r>
                        <a:rPr lang="de-DE" sz="2000" dirty="0" smtClean="0">
                          <a:effectLst/>
                        </a:rPr>
                        <a:t>etc.</a:t>
                      </a:r>
                      <a:endParaRPr lang="de-CH" sz="2000" dirty="0">
                        <a:effectLst/>
                      </a:endParaRPr>
                    </a:p>
                  </a:txBody>
                  <a:tcPr marL="36195" marR="36195" marT="71755" marB="71755"/>
                </a:tc>
              </a:tr>
              <a:tr h="280472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000" dirty="0">
                          <a:effectLst/>
                        </a:rPr>
                        <a:t>Voraussetzungen betreffend die Klage</a:t>
                      </a:r>
                      <a:endParaRPr lang="de-CH" sz="2000" dirty="0">
                        <a:solidFill>
                          <a:srgbClr val="000000"/>
                        </a:solidFill>
                        <a:effectLst/>
                        <a:latin typeface="Univers"/>
                        <a:ea typeface="Times New Roman"/>
                        <a:cs typeface="Univers"/>
                      </a:endParaRPr>
                    </a:p>
                  </a:txBody>
                  <a:tcPr marL="36195" marR="36195" marT="71755" marB="71755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000" dirty="0">
                          <a:effectLst/>
                        </a:rPr>
                        <a:t>Zulässigkeit der Klage:</a:t>
                      </a:r>
                    </a:p>
                    <a:p>
                      <a:pPr marL="457200" indent="-457200"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buFont typeface="Symbol" pitchFamily="18" charset="2"/>
                        <a:buChar char="-"/>
                        <a:tabLst>
                          <a:tab pos="323850" algn="l"/>
                        </a:tabLst>
                      </a:pPr>
                      <a:r>
                        <a:rPr lang="de-DE" sz="2000" dirty="0" smtClean="0">
                          <a:effectLst/>
                        </a:rPr>
                        <a:t>Rechtsschutzinteresse </a:t>
                      </a:r>
                      <a:endParaRPr lang="de-CH" sz="2000" dirty="0">
                        <a:effectLst/>
                      </a:endParaRPr>
                    </a:p>
                    <a:p>
                      <a:pPr marL="457200" indent="-457200" algn="l">
                        <a:lnSpc>
                          <a:spcPct val="100000"/>
                        </a:lnSpc>
                        <a:spcAft>
                          <a:spcPts val="565"/>
                        </a:spcAft>
                        <a:buFont typeface="Symbol" pitchFamily="18" charset="2"/>
                        <a:buChar char="-"/>
                        <a:tabLst>
                          <a:tab pos="323850" algn="l"/>
                        </a:tabLst>
                      </a:pPr>
                      <a:r>
                        <a:rPr lang="de-DE" sz="2000" dirty="0" smtClean="0">
                          <a:effectLst/>
                        </a:rPr>
                        <a:t>Keine</a:t>
                      </a:r>
                      <a:r>
                        <a:rPr lang="de-DE" sz="2000" baseline="0" dirty="0" smtClean="0">
                          <a:effectLst/>
                        </a:rPr>
                        <a:t> </a:t>
                      </a:r>
                      <a:r>
                        <a:rPr lang="de-DE" sz="2000" dirty="0" smtClean="0">
                          <a:effectLst/>
                        </a:rPr>
                        <a:t>Rechtskraft,</a:t>
                      </a:r>
                      <a:r>
                        <a:rPr lang="de-DE" sz="2000" baseline="0" dirty="0" smtClean="0">
                          <a:effectLst/>
                        </a:rPr>
                        <a:t> </a:t>
                      </a:r>
                      <a:r>
                        <a:rPr lang="de-DE" sz="2000" dirty="0" smtClean="0">
                          <a:effectLst/>
                        </a:rPr>
                        <a:t>keine </a:t>
                      </a:r>
                      <a:r>
                        <a:rPr lang="de-DE" sz="2000" dirty="0">
                          <a:effectLst/>
                        </a:rPr>
                        <a:t>Rechtshängigkeit </a:t>
                      </a:r>
                      <a:endParaRPr lang="de-CH" sz="2000" dirty="0">
                        <a:effectLst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565"/>
                        </a:spcAft>
                        <a:tabLst>
                          <a:tab pos="323850" algn="l"/>
                        </a:tabLst>
                      </a:pPr>
                      <a:r>
                        <a:rPr lang="de-CH" sz="2000" dirty="0">
                          <a:effectLst/>
                        </a:rPr>
                        <a:t>Ordnungsgemässe Anhebung der Klage</a:t>
                      </a:r>
                      <a:r>
                        <a:rPr lang="de-CH" sz="2000" dirty="0" smtClean="0">
                          <a:effectLst/>
                        </a:rPr>
                        <a:t>:</a:t>
                      </a:r>
                      <a:endParaRPr lang="de-CH" sz="2000" dirty="0">
                        <a:effectLst/>
                      </a:endParaRP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buFont typeface="Symbol" pitchFamily="18" charset="2"/>
                        <a:buChar char="-"/>
                        <a:tabLst>
                          <a:tab pos="323850" algn="l"/>
                        </a:tabLst>
                      </a:pPr>
                      <a:r>
                        <a:rPr lang="de-DE" sz="2000" dirty="0" smtClean="0">
                          <a:effectLst/>
                        </a:rPr>
                        <a:t>Kostenvorschuss</a:t>
                      </a:r>
                    </a:p>
                    <a:p>
                      <a:pPr marL="342900" indent="-342900" algn="just">
                        <a:lnSpc>
                          <a:spcPct val="100000"/>
                        </a:lnSpc>
                        <a:spcAft>
                          <a:spcPts val="565"/>
                        </a:spcAft>
                        <a:buFont typeface="Symbol" pitchFamily="18" charset="2"/>
                        <a:buChar char="-"/>
                        <a:tabLst>
                          <a:tab pos="323850" algn="l"/>
                        </a:tabLst>
                      </a:pPr>
                      <a:r>
                        <a:rPr lang="de-DE" sz="2000" dirty="0" smtClean="0">
                          <a:effectLst/>
                        </a:rPr>
                        <a:t>Schlichtungsverfahren </a:t>
                      </a:r>
                      <a:r>
                        <a:rPr lang="de-DE" sz="2000" dirty="0" smtClean="0">
                          <a:effectLst/>
                        </a:rPr>
                        <a:t>etc.</a:t>
                      </a:r>
                      <a:r>
                        <a:rPr lang="de-DE" sz="2000" baseline="0" dirty="0" smtClean="0">
                          <a:effectLst/>
                        </a:rPr>
                        <a:t> </a:t>
                      </a:r>
                      <a:endParaRPr lang="de-DE" sz="2000" dirty="0" smtClean="0">
                        <a:effectLst/>
                      </a:endParaRPr>
                    </a:p>
                  </a:txBody>
                  <a:tcPr marL="36195" marR="36195" marT="71755" marB="7175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297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de-CH" sz="2800" dirty="0" smtClean="0"/>
              <a:t>Besonderheit des </a:t>
            </a:r>
            <a:r>
              <a:rPr lang="de-CH" sz="2800" b="1" dirty="0" err="1" smtClean="0"/>
              <a:t>Nichteintretensentscheid</a:t>
            </a:r>
            <a:r>
              <a:rPr lang="de-CH" sz="2800" b="1" dirty="0" smtClean="0"/>
              <a:t>:</a:t>
            </a:r>
            <a:r>
              <a:rPr lang="de-CH" sz="2800" dirty="0" smtClean="0"/>
              <a:t/>
            </a:r>
            <a:br>
              <a:rPr lang="de-CH" sz="2800" dirty="0" smtClean="0"/>
            </a:br>
            <a:r>
              <a:rPr lang="de-CH" sz="2800" dirty="0" smtClean="0"/>
              <a:t>Erledigung bei Fehlen einer Prozessvoraussetzung</a:t>
            </a:r>
            <a:endParaRPr lang="de-CH" sz="28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 smtClean="0"/>
              <a:t>Prüfung der Prozessvoraussetzungen von Amtes wegen (60 ZPO = Rechtsanwendung von Amtes wegen und Untersuchungsmaxime),</a:t>
            </a:r>
          </a:p>
          <a:p>
            <a:r>
              <a:rPr lang="de-CH" sz="2400" dirty="0" smtClean="0"/>
              <a:t>Keine materielle Rechtskraft für die Klage, jedoch für den Prozessentscheid;</a:t>
            </a:r>
          </a:p>
          <a:p>
            <a:r>
              <a:rPr lang="de-CH" sz="2400" dirty="0" smtClean="0"/>
              <a:t>Zeitpunkt der Entscheidung, falls die Prozessvoraussetzung </a:t>
            </a:r>
            <a:r>
              <a:rPr lang="de-CH" sz="2400" b="1" dirty="0" smtClean="0"/>
              <a:t>bejaht</a:t>
            </a:r>
            <a:r>
              <a:rPr lang="de-CH" sz="2400" dirty="0" smtClean="0"/>
              <a:t> wird:</a:t>
            </a:r>
          </a:p>
          <a:p>
            <a:pPr marL="0" indent="0">
              <a:buNone/>
            </a:pPr>
            <a:r>
              <a:rPr lang="de-CH" sz="2400" dirty="0" smtClean="0"/>
              <a:t>--   Endentscheid in der Sache </a:t>
            </a:r>
            <a:r>
              <a:rPr lang="de-CH" sz="2400" b="1" dirty="0" smtClean="0"/>
              <a:t>oder</a:t>
            </a:r>
          </a:p>
          <a:p>
            <a:pPr marL="0" indent="0">
              <a:buNone/>
            </a:pPr>
            <a:r>
              <a:rPr lang="de-CH" sz="2400" dirty="0" smtClean="0"/>
              <a:t>--   </a:t>
            </a:r>
            <a:r>
              <a:rPr lang="de-CH" sz="2400" dirty="0" err="1" smtClean="0"/>
              <a:t>Zwischentscheides</a:t>
            </a:r>
            <a:r>
              <a:rPr lang="de-CH" sz="2400" dirty="0" smtClean="0"/>
              <a:t>, falls bestritten (237)</a:t>
            </a:r>
          </a:p>
          <a:p>
            <a:pPr marL="0" indent="0">
              <a:buNone/>
            </a:pPr>
            <a:endParaRPr lang="de-CH" sz="2400" dirty="0" smtClean="0"/>
          </a:p>
          <a:p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43590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sz="3200" dirty="0" smtClean="0"/>
              <a:t>Erledigung durch gerichtlichen Vergleich: </a:t>
            </a:r>
            <a:br>
              <a:rPr lang="de-CH" sz="3200" dirty="0" smtClean="0"/>
            </a:br>
            <a:r>
              <a:rPr lang="de-CH" sz="3200" b="1" dirty="0" smtClean="0"/>
              <a:t>Doppelnatur: </a:t>
            </a:r>
            <a:r>
              <a:rPr lang="de-CH" sz="3200" dirty="0" smtClean="0"/>
              <a:t/>
            </a:r>
            <a:br>
              <a:rPr lang="de-CH" sz="3200" dirty="0" smtClean="0"/>
            </a:br>
            <a:endParaRPr lang="de-CH" sz="32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323528" y="1484784"/>
            <a:ext cx="4184204" cy="576064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endParaRPr lang="de-CH" dirty="0" smtClean="0"/>
          </a:p>
          <a:p>
            <a:r>
              <a:rPr lang="de-CH" sz="9600" dirty="0" smtClean="0">
                <a:solidFill>
                  <a:srgbClr val="FF0000"/>
                </a:solidFill>
              </a:rPr>
              <a:t>Privatrechtliche Seite/Wirkung:</a:t>
            </a:r>
          </a:p>
          <a:p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CH" sz="2800" b="1" dirty="0" smtClean="0"/>
              <a:t>Privatrechtlicher (</a:t>
            </a:r>
            <a:r>
              <a:rPr lang="de-CH" sz="2800" b="1" dirty="0" err="1" smtClean="0"/>
              <a:t>Innominat</a:t>
            </a:r>
            <a:r>
              <a:rPr lang="de-CH" sz="2800" b="1" dirty="0" smtClean="0"/>
              <a:t>-) Vertrag:          </a:t>
            </a:r>
            <a:r>
              <a:rPr lang="de-CH" dirty="0" smtClean="0"/>
              <a:t>Massgebend OR/ZGB; </a:t>
            </a:r>
            <a:r>
              <a:rPr lang="de-CH" dirty="0" err="1" smtClean="0"/>
              <a:t>materiellrechtliche</a:t>
            </a:r>
            <a:r>
              <a:rPr lang="de-CH" dirty="0" smtClean="0"/>
              <a:t> Besonderheit für Willensmängel</a:t>
            </a:r>
            <a:r>
              <a:rPr lang="de-CH" sz="2800" dirty="0" smtClean="0"/>
              <a:t>.</a:t>
            </a:r>
            <a:endParaRPr lang="de-CH" sz="2800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CH" u="sng" dirty="0" smtClean="0">
                <a:solidFill>
                  <a:srgbClr val="FF0000"/>
                </a:solidFill>
              </a:rPr>
              <a:t>Ausnahme Form und Anfechtung</a:t>
            </a:r>
          </a:p>
          <a:p>
            <a:pPr marL="0" indent="0">
              <a:buNone/>
            </a:pPr>
            <a:endParaRPr lang="de-CH" sz="2800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484784"/>
            <a:ext cx="4041775" cy="504056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de-CH" dirty="0">
                <a:solidFill>
                  <a:srgbClr val="FF0000"/>
                </a:solidFill>
              </a:rPr>
              <a:t>Prozessualer Seite/Wirkung</a:t>
            </a:r>
            <a:r>
              <a:rPr lang="de-CH" dirty="0" smtClean="0">
                <a:solidFill>
                  <a:srgbClr val="FF0000"/>
                </a:solidFill>
              </a:rPr>
              <a:t>: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Erledigung des Verfahrens </a:t>
            </a:r>
            <a:r>
              <a:rPr lang="de-CH" b="1" dirty="0" smtClean="0"/>
              <a:t>durch Vergleich selbst</a:t>
            </a:r>
            <a:r>
              <a:rPr lang="de-CH" dirty="0" smtClean="0"/>
              <a:t>;</a:t>
            </a:r>
          </a:p>
          <a:p>
            <a:r>
              <a:rPr lang="de-CH" dirty="0" smtClean="0"/>
              <a:t>Rechtskraft,</a:t>
            </a:r>
          </a:p>
          <a:p>
            <a:r>
              <a:rPr lang="de-CH" dirty="0" smtClean="0"/>
              <a:t>Vollstreckbarkeit.</a:t>
            </a:r>
          </a:p>
          <a:p>
            <a:endParaRPr lang="de-CH" dirty="0"/>
          </a:p>
          <a:p>
            <a:endParaRPr lang="de-CH" dirty="0" smtClean="0"/>
          </a:p>
          <a:p>
            <a:pPr marL="0" indent="0">
              <a:buNone/>
            </a:pPr>
            <a:r>
              <a:rPr lang="de-CH" u="sng" dirty="0" smtClean="0">
                <a:solidFill>
                  <a:srgbClr val="FF0000"/>
                </a:solidFill>
              </a:rPr>
              <a:t>Form nach ZPR! (208/241 ZPO); </a:t>
            </a:r>
          </a:p>
          <a:p>
            <a:pPr marL="0" indent="0">
              <a:buNone/>
            </a:pPr>
            <a:r>
              <a:rPr lang="de-CH" u="sng" dirty="0" smtClean="0">
                <a:solidFill>
                  <a:srgbClr val="FF0000"/>
                </a:solidFill>
              </a:rPr>
              <a:t>Anfechtung durch Revision (328)</a:t>
            </a:r>
            <a:endParaRPr lang="de-CH" u="sng" dirty="0">
              <a:solidFill>
                <a:srgbClr val="FF0000"/>
              </a:solidFill>
            </a:endParaRPr>
          </a:p>
        </p:txBody>
      </p:sp>
      <p:sp>
        <p:nvSpPr>
          <p:cNvPr id="7" name="Pfeil nach rechts 6"/>
          <p:cNvSpPr/>
          <p:nvPr/>
        </p:nvSpPr>
        <p:spPr>
          <a:xfrm>
            <a:off x="3347864" y="4941168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766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Klageanerkennung (208 II ZPO)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 smtClean="0"/>
              <a:t>Materiellrechtliche</a:t>
            </a:r>
            <a:r>
              <a:rPr lang="de-CH" dirty="0" smtClean="0"/>
              <a:t> Seite 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9552" y="2204864"/>
            <a:ext cx="3898776" cy="3951288"/>
          </a:xfrm>
        </p:spPr>
        <p:txBody>
          <a:bodyPr/>
          <a:lstStyle/>
          <a:p>
            <a:r>
              <a:rPr lang="de-CH" dirty="0" smtClean="0"/>
              <a:t>Anerkennung des eingeklagten materiellen Anspruchs;</a:t>
            </a:r>
          </a:p>
          <a:p>
            <a:r>
              <a:rPr lang="de-CH" dirty="0" smtClean="0"/>
              <a:t>Willensmängel nach OR.</a:t>
            </a:r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  <a:p>
            <a:r>
              <a:rPr lang="de-CH" dirty="0" smtClean="0">
                <a:solidFill>
                  <a:srgbClr val="FF0000"/>
                </a:solidFill>
              </a:rPr>
              <a:t>Form/Anfechtung nach ZPO!!!!</a:t>
            </a:r>
          </a:p>
          <a:p>
            <a:endParaRPr lang="de-CH" dirty="0" smtClean="0"/>
          </a:p>
          <a:p>
            <a:endParaRPr lang="de-CH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Prozessuale Seite 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Erledigung der Klage durch Anerkennung</a:t>
            </a:r>
          </a:p>
          <a:p>
            <a:r>
              <a:rPr lang="de-CH" dirty="0" smtClean="0"/>
              <a:t>Rechtskraft</a:t>
            </a:r>
          </a:p>
          <a:p>
            <a:r>
              <a:rPr lang="de-CH" dirty="0" smtClean="0"/>
              <a:t>Vollstreckbarkeit</a:t>
            </a:r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r>
              <a:rPr lang="de-CH" dirty="0" smtClean="0">
                <a:solidFill>
                  <a:srgbClr val="FF0000"/>
                </a:solidFill>
              </a:rPr>
              <a:t>Form nach</a:t>
            </a:r>
            <a:r>
              <a:rPr lang="de-CH" dirty="0" smtClean="0">
                <a:solidFill>
                  <a:srgbClr val="FF0000"/>
                </a:solidFill>
              </a:rPr>
              <a:t>208/241 ZPO, </a:t>
            </a:r>
            <a:r>
              <a:rPr lang="de-CH" dirty="0" smtClean="0">
                <a:solidFill>
                  <a:srgbClr val="FF0000"/>
                </a:solidFill>
              </a:rPr>
              <a:t>Anfechtung mit Revision</a:t>
            </a:r>
            <a:endParaRPr lang="de-CH" dirty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7" name="Pfeil nach rechts 6"/>
          <p:cNvSpPr/>
          <p:nvPr/>
        </p:nvSpPr>
        <p:spPr>
          <a:xfrm>
            <a:off x="3347864" y="5085184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40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Vorbehaltloser Klagerückzug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 smtClean="0"/>
              <a:t>Materiellrechtliche</a:t>
            </a:r>
            <a:r>
              <a:rPr lang="de-CH" dirty="0" smtClean="0"/>
              <a:t> Seite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27846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de-CH" dirty="0" smtClean="0"/>
              <a:t>(Ansicht Meier) </a:t>
            </a:r>
            <a:r>
              <a:rPr lang="de-CH" dirty="0" err="1" smtClean="0"/>
              <a:t>Materiellrechtlich</a:t>
            </a:r>
            <a:r>
              <a:rPr lang="de-CH" dirty="0" smtClean="0"/>
              <a:t> bindende  Erklärung, dass Anspruch bzw. behauptete Rechtslage nicht besteht.</a:t>
            </a:r>
          </a:p>
          <a:p>
            <a:r>
              <a:rPr lang="de-CH" dirty="0" smtClean="0"/>
              <a:t>(andere Lehrmeinungen): Keine </a:t>
            </a:r>
            <a:r>
              <a:rPr lang="de-CH" dirty="0" err="1" smtClean="0"/>
              <a:t>materiellrechtliche</a:t>
            </a:r>
            <a:r>
              <a:rPr lang="de-CH" dirty="0" smtClean="0"/>
              <a:t> Wirkungen!!!</a:t>
            </a:r>
          </a:p>
          <a:p>
            <a:endParaRPr lang="de-CH" dirty="0" smtClean="0"/>
          </a:p>
          <a:p>
            <a:endParaRPr lang="de-CH" dirty="0" smtClean="0"/>
          </a:p>
          <a:p>
            <a:r>
              <a:rPr lang="de-CH" dirty="0" smtClean="0">
                <a:solidFill>
                  <a:srgbClr val="FF0000"/>
                </a:solidFill>
              </a:rPr>
              <a:t>Form/Anfechtung  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Prozessuale Seite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Erledigung der Klage</a:t>
            </a:r>
          </a:p>
          <a:p>
            <a:r>
              <a:rPr lang="de-CH" dirty="0" smtClean="0"/>
              <a:t>Umfassende Rechtskraft (Meier);                             andere Ansicht: nur Rechtskraft für identische Klage; keine Wirkung für Vorfragentscheidung. </a:t>
            </a:r>
          </a:p>
          <a:p>
            <a:r>
              <a:rPr lang="de-CH" dirty="0" smtClean="0"/>
              <a:t>Ausnahmsweise Vollstreckung bei negativer Feststellungsklage.</a:t>
            </a:r>
          </a:p>
          <a:p>
            <a:endParaRPr lang="de-CH" dirty="0"/>
          </a:p>
          <a:p>
            <a:endParaRPr lang="de-CH" dirty="0" smtClean="0"/>
          </a:p>
          <a:p>
            <a:r>
              <a:rPr lang="de-CH" dirty="0" smtClean="0">
                <a:solidFill>
                  <a:srgbClr val="FF0000"/>
                </a:solidFill>
              </a:rPr>
              <a:t>Form 208/241 ZPO; Revision …</a:t>
            </a:r>
          </a:p>
          <a:p>
            <a:endParaRPr lang="de-CH" dirty="0"/>
          </a:p>
        </p:txBody>
      </p:sp>
      <p:sp>
        <p:nvSpPr>
          <p:cNvPr id="7" name="Pfeil nach rechts 6"/>
          <p:cNvSpPr/>
          <p:nvPr/>
        </p:nvSpPr>
        <p:spPr>
          <a:xfrm>
            <a:off x="3563888" y="5759548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410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Sog. </a:t>
            </a:r>
            <a:r>
              <a:rPr lang="de-CH" sz="2800" dirty="0"/>
              <a:t>n</a:t>
            </a:r>
            <a:r>
              <a:rPr lang="de-CH" sz="2800" dirty="0" smtClean="0"/>
              <a:t>icht «vorbehaltloser» Klagerückzug</a:t>
            </a:r>
            <a:endParaRPr lang="de-CH" sz="28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528" y="2924944"/>
            <a:ext cx="2952328" cy="648072"/>
          </a:xfrm>
        </p:spPr>
        <p:txBody>
          <a:bodyPr>
            <a:normAutofit fontScale="92500"/>
          </a:bodyPr>
          <a:lstStyle/>
          <a:p>
            <a:r>
              <a:rPr lang="de-CH" dirty="0" err="1" smtClean="0"/>
              <a:t>Materiellrechtliche</a:t>
            </a:r>
            <a:r>
              <a:rPr lang="de-CH" dirty="0" smtClean="0"/>
              <a:t> W.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3528" y="3933056"/>
            <a:ext cx="3106688" cy="1617043"/>
          </a:xfrm>
        </p:spPr>
        <p:txBody>
          <a:bodyPr/>
          <a:lstStyle/>
          <a:p>
            <a:pPr marL="0" indent="0">
              <a:buNone/>
            </a:pPr>
            <a:r>
              <a:rPr lang="de-CH" dirty="0" smtClean="0"/>
              <a:t>Keinerlei </a:t>
            </a:r>
            <a:r>
              <a:rPr lang="de-CH" dirty="0" err="1" smtClean="0"/>
              <a:t>materiellrechtliche</a:t>
            </a:r>
            <a:r>
              <a:rPr lang="de-CH" dirty="0" smtClean="0"/>
              <a:t> Wirkungen!!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635896" y="2996952"/>
            <a:ext cx="4978896" cy="576063"/>
          </a:xfrm>
          <a:solidFill>
            <a:srgbClr val="FF0000"/>
          </a:solidFill>
        </p:spPr>
        <p:txBody>
          <a:bodyPr/>
          <a:lstStyle/>
          <a:p>
            <a:r>
              <a:rPr lang="de-CH" dirty="0" smtClean="0"/>
              <a:t>Prozessuale Wirkung 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707904" y="3645024"/>
            <a:ext cx="4834880" cy="2016224"/>
          </a:xfr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de-CH" dirty="0" smtClean="0"/>
              <a:t>Klagerückzug,</a:t>
            </a:r>
          </a:p>
          <a:p>
            <a:r>
              <a:rPr lang="de-CH" dirty="0" smtClean="0"/>
              <a:t>Erledigung des Verfahrens,</a:t>
            </a:r>
          </a:p>
          <a:p>
            <a:r>
              <a:rPr lang="de-CH" dirty="0" smtClean="0"/>
              <a:t>Jedoch keine </a:t>
            </a:r>
            <a:r>
              <a:rPr lang="de-CH" b="1" dirty="0" smtClean="0"/>
              <a:t>Rechtskraft!!!</a:t>
            </a:r>
            <a:endParaRPr lang="de-CH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2009047" y="1412776"/>
            <a:ext cx="5337551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Anwendungsbereich (65/63 ZPO):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Klagerückzug </a:t>
            </a:r>
            <a:r>
              <a:rPr lang="de-CH" b="1" dirty="0" smtClean="0"/>
              <a:t>vor Zustellung der Klage beim Gericht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Klagerückzug mit Zustimmung der beklagten Partei 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Klagerückzug mangels Zuständigkeit (63)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9555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Autofit/>
          </a:bodyPr>
          <a:lstStyle/>
          <a:p>
            <a:r>
              <a:rPr lang="de-CH" sz="3600" dirty="0" smtClean="0"/>
              <a:t>Erledigung des Verfahrens ohne Entscheid bei Gegenstandslosigkeit (242 ZPO)</a:t>
            </a:r>
            <a:endParaRPr lang="de-CH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983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408</Words>
  <Application>Microsoft Office PowerPoint</Application>
  <PresentationFormat>Bildschirmpräsentation (4:3)</PresentationFormat>
  <Paragraphs>93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ZVR I Formen der Erledigung der Klage  (Meier, ZPR, §33)</vt:lpstr>
      <vt:lpstr>PowerPoint-Präsentation</vt:lpstr>
      <vt:lpstr>Prozessentscheid bei Fehlen einer Prozessvoraussetzung</vt:lpstr>
      <vt:lpstr>Besonderheit des Nichteintretensentscheid: Erledigung bei Fehlen einer Prozessvoraussetzung</vt:lpstr>
      <vt:lpstr>Erledigung durch gerichtlichen Vergleich:  Doppelnatur:  </vt:lpstr>
      <vt:lpstr>Klageanerkennung (208 II ZPO)</vt:lpstr>
      <vt:lpstr>Vorbehaltloser Klagerückzug</vt:lpstr>
      <vt:lpstr>Sog. nicht «vorbehaltloser» Klagerückzug</vt:lpstr>
      <vt:lpstr>Erledigung des Verfahrens ohne Entscheid bei Gegenstandslosigkeit (242 ZPO)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ZVR I Formen der Erledigung der Klage  (Meier, ZPR, §33)</dc:title>
  <dc:creator>MeierI</dc:creator>
  <cp:lastModifiedBy>MeierI</cp:lastModifiedBy>
  <cp:revision>11</cp:revision>
  <dcterms:created xsi:type="dcterms:W3CDTF">2011-04-17T06:57:10Z</dcterms:created>
  <dcterms:modified xsi:type="dcterms:W3CDTF">2011-04-17T08:45:34Z</dcterms:modified>
</cp:coreProperties>
</file>