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59" r:id="rId4"/>
    <p:sldId id="263" r:id="rId5"/>
    <p:sldId id="262" r:id="rId6"/>
    <p:sldId id="271" r:id="rId7"/>
    <p:sldId id="269" r:id="rId8"/>
    <p:sldId id="261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7099300" cy="10234613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DE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390" autoAdjust="0"/>
  </p:normalViewPr>
  <p:slideViewPr>
    <p:cSldViewPr snapToObjects="1" showGuides="1">
      <p:cViewPr>
        <p:scale>
          <a:sx n="84" d="100"/>
          <a:sy n="84" d="100"/>
        </p:scale>
        <p:origin x="-666" y="-216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outlineViewPr>
    <p:cViewPr>
      <p:scale>
        <a:sx n="33" d="100"/>
        <a:sy n="33" d="100"/>
      </p:scale>
      <p:origin x="6" y="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100" y="-84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012" cy="512479"/>
          </a:xfrm>
          <a:prstGeom prst="rect">
            <a:avLst/>
          </a:prstGeom>
        </p:spPr>
        <p:txBody>
          <a:bodyPr vert="horz" lIns="105046" tIns="52523" rIns="105046" bIns="52523" rtlCol="0"/>
          <a:lstStyle>
            <a:lvl1pPr algn="l">
              <a:defRPr sz="1400"/>
            </a:lvl1pPr>
          </a:lstStyle>
          <a:p>
            <a:r>
              <a:rPr lang="de-CH" dirty="0" err="1" smtClean="0"/>
              <a:t>JurAT</a:t>
            </a:r>
            <a:r>
              <a:rPr lang="de-CH" dirty="0" smtClean="0"/>
              <a:t>, </a:t>
            </a:r>
            <a:r>
              <a:rPr lang="de-CH" dirty="0" smtClean="0"/>
              <a:t>Prof</a:t>
            </a:r>
            <a:r>
              <a:rPr lang="de-CH" dirty="0" smtClean="0"/>
              <a:t>. Dr. Wolfgang </a:t>
            </a:r>
            <a:r>
              <a:rPr lang="de-CH" dirty="0" smtClean="0"/>
              <a:t>Wohlers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529" y="0"/>
            <a:ext cx="3076012" cy="512479"/>
          </a:xfrm>
          <a:prstGeom prst="rect">
            <a:avLst/>
          </a:prstGeom>
        </p:spPr>
        <p:txBody>
          <a:bodyPr vert="horz" lIns="105046" tIns="52523" rIns="105046" bIns="52523" rtlCol="0"/>
          <a:lstStyle>
            <a:lvl1pPr algn="r">
              <a:defRPr sz="1400"/>
            </a:lvl1pPr>
          </a:lstStyle>
          <a:p>
            <a:fld id="{EB6BCF2A-D232-4289-ABC1-C0CFED6400E0}" type="datetimeFigureOut">
              <a:rPr lang="de-CH" smtClean="0"/>
              <a:pPr/>
              <a:t>19.11.2010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0265"/>
            <a:ext cx="3076012" cy="512479"/>
          </a:xfrm>
          <a:prstGeom prst="rect">
            <a:avLst/>
          </a:prstGeom>
        </p:spPr>
        <p:txBody>
          <a:bodyPr vert="horz" lIns="105046" tIns="52523" rIns="105046" bIns="52523" rtlCol="0" anchor="b"/>
          <a:lstStyle>
            <a:lvl1pPr algn="l">
              <a:defRPr sz="14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529" y="9720265"/>
            <a:ext cx="3076012" cy="512479"/>
          </a:xfrm>
          <a:prstGeom prst="rect">
            <a:avLst/>
          </a:prstGeom>
        </p:spPr>
        <p:txBody>
          <a:bodyPr vert="horz" lIns="105046" tIns="52523" rIns="105046" bIns="52523" rtlCol="0" anchor="b"/>
          <a:lstStyle>
            <a:lvl1pPr algn="r">
              <a:defRPr sz="1400"/>
            </a:lvl1pPr>
          </a:lstStyle>
          <a:p>
            <a:fld id="{DB027070-3BDB-4942-9FFB-6D7BED453D10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012" cy="51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defTabSz="990281">
              <a:defRPr sz="13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529" y="0"/>
            <a:ext cx="3076012" cy="51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algn="r" defTabSz="990281">
              <a:defRPr sz="13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79" y="4861068"/>
            <a:ext cx="5680144" cy="460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134"/>
            <a:ext cx="3076012" cy="51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defTabSz="990281">
              <a:defRPr sz="13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529" y="9722134"/>
            <a:ext cx="3076012" cy="51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algn="r" defTabSz="990281">
              <a:defRPr sz="1300"/>
            </a:lvl1pPr>
          </a:lstStyle>
          <a:p>
            <a:fld id="{16F90109-4F21-4BBC-B978-135A6ECFD136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 sz="2000" b="1"/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fld id="{D16AAF0C-56C3-46B9-9BEA-BB9E939A0E1A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095A06C1-A939-4FDB-AEB0-B3358448343A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4103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</p:spPr>
      </p:pic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4105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 smtClean="0"/>
              <a:t>Rechtswissenschaftliches</a:t>
            </a:r>
            <a:r>
              <a:rPr lang="de-CH" sz="1400" b="1" baseline="0" dirty="0" smtClean="0"/>
              <a:t> Institut</a:t>
            </a:r>
            <a:endParaRPr lang="de-CH" sz="1400" b="1" dirty="0"/>
          </a:p>
        </p:txBody>
      </p:sp>
      <p:pic>
        <p:nvPicPr>
          <p:cNvPr id="11" name="Grafik 10" descr="212.png"/>
          <p:cNvPicPr>
            <a:picLocks noChangeAspect="1"/>
          </p:cNvPicPr>
          <p:nvPr userDrawn="1"/>
        </p:nvPicPr>
        <p:blipFill>
          <a:blip r:embed="rId3" cstate="print"/>
          <a:srcRect t="26536" b="21601"/>
          <a:stretch>
            <a:fillRect/>
          </a:stretch>
        </p:blipFill>
        <p:spPr>
          <a:xfrm>
            <a:off x="6281349" y="0"/>
            <a:ext cx="2878384" cy="1119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1125538"/>
            <a:ext cx="9144000" cy="5732462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solidFill>
            <a:schemeClr val="accent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060848"/>
            <a:ext cx="7343775" cy="4031977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defRPr sz="1800"/>
            </a:lvl1pPr>
            <a:lvl2pPr marL="346075" indent="-260350">
              <a:defRPr/>
            </a:lvl2pPr>
            <a:lvl3pPr marL="714375" indent="-266700"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984CE-1AE3-4A44-988B-4BB2100401F6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298DDF54-96CA-4706-AFE9-54D71408EAE8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281C1C-3070-4A78-9EDC-248F97D3CAB1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4876" y="2205038"/>
            <a:ext cx="3529012" cy="38877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Text / 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3A18A7-0176-4C01-A4C4-F58000D7D05F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716463" y="2205038"/>
            <a:ext cx="3527425" cy="388778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Bild /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6463" y="2205038"/>
            <a:ext cx="3529011" cy="38877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B06CF8-BB27-4BA2-A9A6-118CE454CAC0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900113" y="2205038"/>
            <a:ext cx="3527425" cy="388778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6D3360F4-1674-4617-9A5B-D21C7BEB1335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de-CH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CH"/>
              <a:t>Seite </a:t>
            </a:r>
            <a:fld id="{45B55F50-8663-4465-A6C3-5F55140633EF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 smtClean="0"/>
              <a:t>Rechtswissenschaftliches</a:t>
            </a:r>
            <a:r>
              <a:rPr lang="de-CH" sz="1400" b="1" baseline="0" dirty="0" smtClean="0"/>
              <a:t> Institut</a:t>
            </a:r>
            <a:endParaRPr lang="de-CH" sz="1400" b="1" dirty="0"/>
          </a:p>
        </p:txBody>
      </p:sp>
      <p:pic>
        <p:nvPicPr>
          <p:cNvPr id="11" name="Grafik 10" descr="212.png"/>
          <p:cNvPicPr>
            <a:picLocks noChangeAspect="1"/>
          </p:cNvPicPr>
          <p:nvPr userDrawn="1"/>
        </p:nvPicPr>
        <p:blipFill>
          <a:blip r:embed="rId9" cstate="print"/>
          <a:srcRect t="26536" b="21601"/>
          <a:stretch>
            <a:fillRect/>
          </a:stretch>
        </p:blipFill>
        <p:spPr>
          <a:xfrm>
            <a:off x="6265616" y="-4695"/>
            <a:ext cx="2878384" cy="111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charset="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•"/>
        <a:defRPr sz="1700">
          <a:solidFill>
            <a:schemeClr val="tx1"/>
          </a:solidFill>
          <a:latin typeface="+mn-lt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tx2"/>
                </a:solidFill>
              </a:rPr>
              <a:t>Juristische</a:t>
            </a:r>
            <a:br>
              <a:rPr lang="de-CH" dirty="0" smtClean="0">
                <a:solidFill>
                  <a:schemeClr val="tx2"/>
                </a:solidFill>
              </a:rPr>
            </a:br>
            <a:r>
              <a:rPr lang="de-CH" dirty="0" smtClean="0"/>
              <a:t>Arbeitstechnik</a:t>
            </a:r>
            <a:endParaRPr lang="de-CH" dirty="0">
              <a:solidFill>
                <a:schemeClr val="tx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r>
              <a:rPr lang="de-CH" dirty="0" smtClean="0"/>
              <a:t>Plenumsveranstaltung «Verzeichnisse»</a:t>
            </a:r>
          </a:p>
          <a:p>
            <a:pPr>
              <a:spcBef>
                <a:spcPts val="0"/>
              </a:spcBef>
            </a:pPr>
            <a:r>
              <a:rPr lang="de-CH" dirty="0" smtClean="0"/>
              <a:t>19. November 2010</a:t>
            </a:r>
          </a:p>
          <a:p>
            <a:pPr>
              <a:spcBef>
                <a:spcPts val="0"/>
              </a:spcBef>
            </a:pPr>
            <a:endParaRPr lang="de-CH" sz="1700" b="0" dirty="0" smtClean="0"/>
          </a:p>
          <a:p>
            <a:pPr>
              <a:spcBef>
                <a:spcPts val="0"/>
              </a:spcBef>
            </a:pPr>
            <a:r>
              <a:rPr lang="de-CH" sz="1700" b="0" dirty="0" smtClean="0"/>
              <a:t>Prof. Dr. Wolfgang Wohlers</a:t>
            </a:r>
            <a:endParaRPr lang="de-CH" sz="17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Abkürzungsverzeichnis: Abkürzungslisten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338138" indent="-338138"/>
            <a:r>
              <a:rPr lang="de-CH" sz="2200" cap="small" dirty="0" smtClean="0"/>
              <a:t>Peter </a:t>
            </a:r>
            <a:r>
              <a:rPr lang="de-CH" sz="2200" cap="small" dirty="0" err="1" smtClean="0"/>
              <a:t>Forstmoser</a:t>
            </a:r>
            <a:r>
              <a:rPr lang="de-CH" sz="2200" cap="small" dirty="0" smtClean="0"/>
              <a:t>/Regina </a:t>
            </a:r>
            <a:r>
              <a:rPr lang="de-CH" sz="2200" cap="small" dirty="0" err="1" smtClean="0"/>
              <a:t>Ogorek</a:t>
            </a:r>
            <a:r>
              <a:rPr lang="de-CH" sz="2200" cap="small" dirty="0" smtClean="0"/>
              <a:t>/Hans-Ueli Vogt</a:t>
            </a:r>
            <a:r>
              <a:rPr lang="de-CH" sz="2200" dirty="0" smtClean="0"/>
              <a:t>, Juristisches Arbeiten, 4. Aufl., Zürich/Basel/Genf 2008, S. 397 ff.;</a:t>
            </a:r>
          </a:p>
          <a:p>
            <a:pPr marL="338138" indent="-338138"/>
            <a:r>
              <a:rPr lang="de-CH" sz="2200" dirty="0" smtClean="0"/>
              <a:t>Verzeichnis «Amtliche Abkürzungen des Bundes», hrsg. von der Bundesverwaltung (zuletzt 2007; </a:t>
            </a:r>
            <a:r>
              <a:rPr lang="de-CH" sz="2200" dirty="0" err="1" smtClean="0"/>
              <a:t>online</a:t>
            </a:r>
            <a:r>
              <a:rPr lang="de-CH" sz="2200" dirty="0" smtClean="0"/>
              <a:t> unter http://www.bk.admin.ch/themen/sprachen/00083/00561/</a:t>
            </a:r>
            <a:br>
              <a:rPr lang="de-CH" sz="2200" dirty="0" smtClean="0"/>
            </a:br>
            <a:r>
              <a:rPr lang="de-CH" sz="2200" dirty="0" err="1" smtClean="0"/>
              <a:t>index.html?lang=de</a:t>
            </a:r>
            <a:r>
              <a:rPr lang="de-CH" sz="2200" dirty="0" smtClean="0"/>
              <a:t>).</a:t>
            </a:r>
          </a:p>
          <a:p>
            <a:pPr marL="609600" indent="-609600"/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10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1268413"/>
            <a:ext cx="7632327" cy="503237"/>
          </a:xfrm>
        </p:spPr>
        <p:txBody>
          <a:bodyPr/>
          <a:lstStyle/>
          <a:p>
            <a:r>
              <a:rPr lang="de-CH" dirty="0" smtClean="0"/>
              <a:t>Abkürzungsverzeichnis: Beispiele von Abkürzungen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1704975" indent="-1704975">
              <a:lnSpc>
                <a:spcPct val="110000"/>
              </a:lnSpc>
            </a:pPr>
            <a:r>
              <a:rPr lang="de-CH" dirty="0" smtClean="0"/>
              <a:t>BGG 	Bundesgesetz über das Bundesgericht vom 17. Juni 2005 (SR 173.110)</a:t>
            </a:r>
          </a:p>
          <a:p>
            <a:pPr marL="1704975" indent="-1704975">
              <a:lnSpc>
                <a:spcPct val="110000"/>
              </a:lnSpc>
            </a:pPr>
            <a:r>
              <a:rPr lang="de-CH" dirty="0" err="1" smtClean="0"/>
              <a:t>EFusG</a:t>
            </a:r>
            <a:r>
              <a:rPr lang="de-CH" dirty="0" smtClean="0"/>
              <a:t> 	Entwurf zu einem Bundesgesetz über Fusion, Spaltung, Umwandlung und Vermögensübertragung, BBl 2000, 4531 ff.</a:t>
            </a:r>
          </a:p>
          <a:p>
            <a:pPr marL="1704975" indent="-1704975">
              <a:lnSpc>
                <a:spcPct val="110000"/>
              </a:lnSpc>
            </a:pPr>
            <a:r>
              <a:rPr lang="de-CH" dirty="0" smtClean="0"/>
              <a:t>aBV 	Bundesverfassung der Schweizerischen Eidgenossenschaft vom 29. Mai 1874 (AS 1, 1)</a:t>
            </a:r>
          </a:p>
          <a:p>
            <a:pPr marL="1704975" indent="-1704975">
              <a:lnSpc>
                <a:spcPct val="110000"/>
              </a:lnSpc>
            </a:pPr>
            <a:r>
              <a:rPr lang="de-CH" dirty="0" smtClean="0"/>
              <a:t>AJP 	Aktuelle juristische Praxis (Zürich/St. Gallen)</a:t>
            </a:r>
          </a:p>
          <a:p>
            <a:pPr>
              <a:lnSpc>
                <a:spcPct val="110000"/>
              </a:lnSpc>
              <a:tabLst>
                <a:tab pos="1704975" algn="l"/>
              </a:tabLst>
            </a:pPr>
            <a:r>
              <a:rPr lang="de-CH" dirty="0" smtClean="0"/>
              <a:t>Botschaft 	Botschaft über eine neue Bundesverfassung vom 20. </a:t>
            </a:r>
            <a:br>
              <a:rPr lang="de-CH" dirty="0" smtClean="0"/>
            </a:br>
            <a:r>
              <a:rPr lang="de-CH" dirty="0" smtClean="0"/>
              <a:t>neue Bundes-	November 1996, BBl 1997 I 1 ff. </a:t>
            </a:r>
            <a:br>
              <a:rPr lang="de-CH" dirty="0" smtClean="0"/>
            </a:br>
            <a:r>
              <a:rPr lang="de-CH" dirty="0" err="1" smtClean="0"/>
              <a:t>verfassung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11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Materialienverzeichnis: Beispiele von Materialien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Botschaften des Bundesrats oder Weisungen kantonaler Regierungen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Vernehmlassungen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Berichte des Bundesrats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Berichte von parlamentarischen Kommissionen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von Ämtern erstellte oder in Auftrag gegebene Gutachten</a:t>
            </a:r>
            <a:endParaRPr lang="de-CH" sz="2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84CE-1AE3-4A44-988B-4BB2100401F6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12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Materialienverzeichnis: Inhalt und Funktion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Ermöglicht  ein einfaches Zitieren von Materialien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Listet alle in der Arbeit verwendeten (= zitierten) Materialien auf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Enthält nicht: </a:t>
            </a:r>
          </a:p>
          <a:p>
            <a:pPr marL="955675" lvl="1" indent="-323850">
              <a:buFont typeface="Arial" pitchFamily="34" charset="0"/>
              <a:buChar char="•"/>
            </a:pPr>
            <a:r>
              <a:rPr lang="de-CH" sz="1900" dirty="0" smtClean="0"/>
              <a:t>Erlasse</a:t>
            </a:r>
          </a:p>
          <a:p>
            <a:pPr marL="955675" lvl="1" indent="-323850">
              <a:buFont typeface="Arial" pitchFamily="34" charset="0"/>
              <a:buChar char="•"/>
            </a:pPr>
            <a:r>
              <a:rPr lang="de-CH" sz="1900" dirty="0" smtClean="0"/>
              <a:t>Protokolle der Räte (wenn im Amtl. Bull.)</a:t>
            </a:r>
          </a:p>
          <a:p>
            <a:pPr marL="609600" indent="-609600">
              <a:buFont typeface="Arial" pitchFamily="34" charset="0"/>
              <a:buChar char="•"/>
            </a:pPr>
            <a:endParaRPr lang="de-CH" sz="2200" dirty="0" smtClean="0"/>
          </a:p>
          <a:p>
            <a:pPr marL="609600" indent="-609600">
              <a:buFontTx/>
              <a:buAutoNum type="arabicPeriod"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13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4"/>
          <p:cNvGrpSpPr/>
          <p:nvPr/>
        </p:nvGrpSpPr>
        <p:grpSpPr>
          <a:xfrm>
            <a:off x="4931520" y="2285256"/>
            <a:ext cx="2016744" cy="2655912"/>
            <a:chOff x="6371680" y="2429272"/>
            <a:chExt cx="2016744" cy="2655912"/>
          </a:xfrm>
        </p:grpSpPr>
        <p:sp>
          <p:nvSpPr>
            <p:cNvPr id="24" name="Rechteck 23"/>
            <p:cNvSpPr/>
            <p:nvPr/>
          </p:nvSpPr>
          <p:spPr bwMode="auto">
            <a:xfrm>
              <a:off x="6516216" y="2564904"/>
              <a:ext cx="1872208" cy="2520280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</p:txBody>
        </p:sp>
        <p:sp>
          <p:nvSpPr>
            <p:cNvPr id="23" name="Rechteck 22"/>
            <p:cNvSpPr/>
            <p:nvPr/>
          </p:nvSpPr>
          <p:spPr bwMode="auto">
            <a:xfrm>
              <a:off x="6444208" y="2492896"/>
              <a:ext cx="1872208" cy="2520280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6371680" y="2429272"/>
              <a:ext cx="1872208" cy="2520280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76200" marR="0" indent="0" algn="l" defTabSz="914400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                 Inhalt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r>
                <a:rPr lang="de-CH" sz="1200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▬▬▬▬▬▬▬▬▬▬▬ </a:t>
              </a:r>
            </a:p>
            <a:p>
              <a:pPr marL="76200">
                <a:tabLst>
                  <a:tab pos="1616075" algn="l"/>
                </a:tabLst>
              </a:pPr>
              <a:endPara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2" name="Rechteck 11"/>
          <p:cNvSpPr/>
          <p:nvPr/>
        </p:nvSpPr>
        <p:spPr bwMode="auto">
          <a:xfrm>
            <a:off x="3779392" y="1771650"/>
            <a:ext cx="1872208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7620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Abkürzungs-</a:t>
            </a:r>
            <a:b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de-CH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verzeichnis</a:t>
            </a:r>
            <a:endParaRPr kumimoji="0" lang="de-CH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	▬ ▬</a:t>
            </a:r>
          </a:p>
          <a:p>
            <a:endParaRPr lang="de-CH" sz="1200" dirty="0" smtClean="0"/>
          </a:p>
          <a:p>
            <a:pPr marL="76200">
              <a:spcBef>
                <a:spcPts val="600"/>
              </a:spcBef>
            </a:pPr>
            <a:endParaRPr lang="de-CH" sz="1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7620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2915296" y="2348880"/>
            <a:ext cx="1872208" cy="252028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7620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Literaturver-</a:t>
            </a:r>
            <a:b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lang="de-CH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zeichnis</a:t>
            </a:r>
            <a:endParaRPr lang="de-CH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▬ ▬ ▬ ▬ ▬ ▬ ▬ 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 ▬ ▬ ▬ 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▬ ▬ ▬ ▬ ▬ ▬ ▬ 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 ▬ ▬ ▬ 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▬ ▬ ▬ ▬ ▬ ▬ ▬ 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 ▬ ▬ ▬ 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▬ ▬ ▬ ▬ ▬ ▬ ▬ 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 ▬ ▬ ▬ 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▬ ▬ ▬ ▬ ▬ ▬ ▬ ▬ 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 ▬ ▬ ▬ ▬ ▬</a:t>
            </a:r>
          </a:p>
          <a:p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endParaRPr kumimoji="0" lang="de-CH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Der Aufbau einer juristischen Seminararbeit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231E-2D31-4CAF-AB69-E8F60D1655EF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051200" y="3031790"/>
            <a:ext cx="1872208" cy="252028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7620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Inhaltsver-</a:t>
            </a:r>
            <a:b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de-CH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zeichnis</a:t>
            </a:r>
            <a:endParaRPr kumimoji="0" lang="de-CH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▬▬▬▬▬▬ 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▬▬▬▬▬▬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▬▬▬▬▬▬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▬▬▬▬▬▬▬▬▬ 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▬▬▬▬▬▬▬▬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▬▬▬▬▬▬▬▬▬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▬▬▬▬▬▬▬	▬ </a:t>
            </a:r>
          </a:p>
          <a:p>
            <a:pPr marL="76200">
              <a:tabLst>
                <a:tab pos="1616075" algn="l"/>
              </a:tabLst>
            </a:pPr>
            <a:r>
              <a:rPr lang="de-CH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▬▬▬▬▬▬▬▬▬	▬ 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1115616" y="3681028"/>
            <a:ext cx="1872208" cy="252028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7620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Titelblatt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Reihenfolge der Verzeichnisse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de-CH" sz="2200" dirty="0" smtClean="0"/>
              <a:t>Inhaltsverzeichnis</a:t>
            </a:r>
          </a:p>
          <a:p>
            <a:pPr marL="609600" indent="-609600">
              <a:buFontTx/>
              <a:buAutoNum type="arabicPeriod"/>
            </a:pPr>
            <a:r>
              <a:rPr lang="de-CH" sz="2200" dirty="0" smtClean="0"/>
              <a:t>Literaturverzeichnis</a:t>
            </a:r>
          </a:p>
          <a:p>
            <a:pPr marL="609600" indent="-609600">
              <a:buFontTx/>
              <a:buAutoNum type="arabicPeriod"/>
            </a:pPr>
            <a:r>
              <a:rPr lang="de-CH" sz="2200" dirty="0" smtClean="0"/>
              <a:t>evtl. Materialienverzeichnis</a:t>
            </a:r>
          </a:p>
          <a:p>
            <a:pPr marL="609600" indent="-609600">
              <a:buFontTx/>
              <a:buAutoNum type="arabicPeriod"/>
            </a:pPr>
            <a:r>
              <a:rPr lang="de-CH" sz="2200" dirty="0" smtClean="0"/>
              <a:t>Abkürzungsverzeichnis</a:t>
            </a:r>
            <a:endParaRPr lang="de-CH" sz="2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3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Exkurs: Weitere mögliche Verzeichnisse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609600" indent="-609600"/>
            <a:r>
              <a:rPr lang="de-CH" sz="2200" b="1" dirty="0" smtClean="0"/>
              <a:t>Im Vorspann der Arbeit: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Inhaltsübersicht</a:t>
            </a:r>
          </a:p>
          <a:p>
            <a:pPr marL="609600" indent="-609600"/>
            <a:r>
              <a:rPr lang="de-CH" sz="2200" b="1" dirty="0" smtClean="0"/>
              <a:t>Im Anhang der Arbeit (Ende):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Sachregister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Gesetzesregister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Rechtsprechungsregister</a:t>
            </a:r>
          </a:p>
          <a:p>
            <a:pPr marL="609600" indent="-609600">
              <a:buFontTx/>
              <a:buAutoNum type="arabicPeriod"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4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Inhaltsverzeichnis: Inhalt und Funktion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4864"/>
            <a:ext cx="7343775" cy="3887961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Listet die in der Arbeit verwendeten Überschriften mitsamt den dazugehörigen Seitenzahlen auf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Ermöglicht einen Überblick über die Arbeit und ihre thematische Gewichtung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Erstellung mit Microsoft Word: </a:t>
            </a:r>
            <a:r>
              <a:rPr lang="de-CH" sz="2200" cap="small" dirty="0" smtClean="0"/>
              <a:t>Ryser/Schlegel</a:t>
            </a:r>
            <a:r>
              <a:rPr lang="de-CH" sz="2200" dirty="0" smtClean="0"/>
              <a:t>, Juristische Arbeiten erfolgreich schreiben und präsentieren, Zürich 2010, S. 65 ff. </a:t>
            </a:r>
          </a:p>
          <a:p>
            <a:pPr marL="609600" indent="-609600">
              <a:buFontTx/>
              <a:buAutoNum type="arabicPeriod"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5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Inhaltsverzeichnis: Paginierung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771650"/>
            <a:ext cx="7343775" cy="4321175"/>
          </a:xfrm>
        </p:spPr>
        <p:txBody>
          <a:bodyPr/>
          <a:lstStyle/>
          <a:p>
            <a:pPr marL="609600" indent="-609600"/>
            <a:r>
              <a:rPr lang="de-CH" sz="2200" b="1" dirty="0" smtClean="0"/>
              <a:t>Unpaginiert:</a:t>
            </a:r>
          </a:p>
          <a:p>
            <a:pPr marL="609600" indent="-609600"/>
            <a:r>
              <a:rPr lang="de-CH" sz="2200" dirty="0" smtClean="0"/>
              <a:t>	Titelblatt</a:t>
            </a:r>
          </a:p>
          <a:p>
            <a:pPr marL="609600" indent="-609600"/>
            <a:r>
              <a:rPr lang="de-CH" sz="2200" b="1" dirty="0" smtClean="0"/>
              <a:t>Römische Paginierung (II, III …):</a:t>
            </a:r>
          </a:p>
          <a:p>
            <a:pPr marL="609600" indent="-609600"/>
            <a:r>
              <a:rPr lang="de-CH" sz="2200" dirty="0" smtClean="0"/>
              <a:t>	Inhalts-, Literatur- und Materialienverzeichnis</a:t>
            </a:r>
          </a:p>
          <a:p>
            <a:pPr marL="609600" indent="-609600"/>
            <a:r>
              <a:rPr lang="de-CH" sz="2200" b="1" dirty="0" smtClean="0"/>
              <a:t>Arabische Paginierung (1, 2, 3 …):</a:t>
            </a:r>
          </a:p>
          <a:p>
            <a:pPr marL="609600" indent="-609600"/>
            <a:r>
              <a:rPr lang="de-CH" sz="2200" dirty="0" smtClean="0"/>
              <a:t>	Haupttext</a:t>
            </a:r>
          </a:p>
          <a:p>
            <a:pPr marL="609600" indent="-609600"/>
            <a:r>
              <a:rPr lang="de-CH" sz="2200" dirty="0" smtClean="0"/>
              <a:t>	(</a:t>
            </a:r>
            <a:r>
              <a:rPr lang="de-CH" sz="2200" dirty="0" err="1" smtClean="0"/>
              <a:t>evtuelle</a:t>
            </a:r>
            <a:r>
              <a:rPr lang="de-CH" sz="2200" dirty="0" smtClean="0"/>
              <a:t> Anhänge wie Stichwortregister usw.)</a:t>
            </a:r>
          </a:p>
          <a:p>
            <a:pPr marL="609600" indent="-609600">
              <a:buFont typeface="Arial" pitchFamily="34" charset="0"/>
              <a:buChar char="•"/>
            </a:pPr>
            <a:endParaRPr lang="de-CH" sz="2200" dirty="0" smtClean="0"/>
          </a:p>
          <a:p>
            <a:pPr marL="609600" indent="-609600">
              <a:buFontTx/>
              <a:buAutoNum type="arabicPeriod"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6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Literaturverzeichnis: Inhalt und Funktion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Übersicht über die gesamte zitierte Literatur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Ermöglicht </a:t>
            </a:r>
            <a:r>
              <a:rPr lang="de-CH" sz="2200" smtClean="0"/>
              <a:t>eine kurze Zitierweise im Text</a:t>
            </a:r>
            <a:endParaRPr lang="de-CH" sz="2200" dirty="0" smtClean="0"/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Alphabetisch nach </a:t>
            </a:r>
            <a:r>
              <a:rPr lang="de-CH" sz="2200" dirty="0" err="1" smtClean="0"/>
              <a:t>Autorenschaft</a:t>
            </a:r>
            <a:r>
              <a:rPr lang="de-CH" sz="2200" dirty="0" smtClean="0"/>
              <a:t> sortiert; bei mehreren Werken zusätzlich nach Erscheinen</a:t>
            </a:r>
          </a:p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Nicht: Materialien, Erlasse, Gesetzessammlungen, Gerichtsurteile oder allgemeine Hilfsmittel wie Duden</a:t>
            </a:r>
          </a:p>
          <a:p>
            <a:pPr marL="609600" indent="-609600">
              <a:buFont typeface="Arial" pitchFamily="34" charset="0"/>
              <a:buChar char="•"/>
            </a:pPr>
            <a:endParaRPr lang="de-CH" sz="2200" dirty="0" smtClean="0"/>
          </a:p>
          <a:p>
            <a:pPr marL="609600" indent="-609600">
              <a:buFont typeface="Arial" pitchFamily="34" charset="0"/>
              <a:buChar char="•"/>
            </a:pPr>
            <a:endParaRPr lang="de-CH" sz="2200" dirty="0" smtClean="0"/>
          </a:p>
          <a:p>
            <a:pPr marL="609600" indent="-609600">
              <a:buFontTx/>
              <a:buAutoNum type="arabicPeriod"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7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Literaturverzeichnis: Zitierweise (Wiederholung)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2" y="1916832"/>
            <a:ext cx="3455864" cy="4175993"/>
          </a:xfrm>
        </p:spPr>
        <p:txBody>
          <a:bodyPr/>
          <a:lstStyle/>
          <a:p>
            <a:pPr marL="609600" indent="-609600"/>
            <a:r>
              <a:rPr lang="de-CH" sz="2100" b="1" dirty="0" smtClean="0"/>
              <a:t>Bücher (z.B. </a:t>
            </a:r>
            <a:r>
              <a:rPr lang="de-CH" sz="2100" b="1" dirty="0" err="1" smtClean="0"/>
              <a:t>Monografien</a:t>
            </a:r>
            <a:r>
              <a:rPr lang="de-CH" sz="2100" b="1" dirty="0" smtClean="0"/>
              <a:t>):</a:t>
            </a:r>
          </a:p>
          <a:p>
            <a:pPr marL="609600" indent="-609600">
              <a:buFontTx/>
              <a:buAutoNum type="arabicPeriod"/>
            </a:pPr>
            <a:r>
              <a:rPr lang="de-CH" sz="2100" dirty="0" err="1" smtClean="0"/>
              <a:t>Autorenschaft</a:t>
            </a:r>
            <a:endParaRPr lang="de-CH" sz="2100" dirty="0" smtClean="0"/>
          </a:p>
          <a:p>
            <a:pPr marL="609600" indent="-609600">
              <a:buFontTx/>
              <a:buAutoNum type="arabicPeriod"/>
            </a:pPr>
            <a:r>
              <a:rPr lang="de-CH" sz="2100" dirty="0" smtClean="0"/>
              <a:t>Vollständiger Titel</a:t>
            </a:r>
          </a:p>
          <a:p>
            <a:pPr marL="609600" indent="-609600">
              <a:buFontTx/>
              <a:buAutoNum type="arabicPeriod"/>
            </a:pPr>
            <a:r>
              <a:rPr lang="de-CH" sz="2100" dirty="0" smtClean="0"/>
              <a:t>Auflage</a:t>
            </a:r>
          </a:p>
          <a:p>
            <a:pPr marL="609600" indent="-609600">
              <a:buFontTx/>
              <a:buAutoNum type="arabicPeriod"/>
            </a:pPr>
            <a:r>
              <a:rPr lang="de-CH" sz="2100" dirty="0" smtClean="0"/>
              <a:t>Verlagsort</a:t>
            </a:r>
          </a:p>
          <a:p>
            <a:pPr marL="609600" indent="-609600">
              <a:buFontTx/>
              <a:buAutoNum type="arabicPeriod"/>
            </a:pPr>
            <a:r>
              <a:rPr lang="de-CH" sz="2100" dirty="0" smtClean="0"/>
              <a:t>Erscheinungsjahr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0" y="1917303"/>
            <a:ext cx="3671888" cy="417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CH" sz="2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Aufsätze:</a:t>
            </a:r>
          </a:p>
          <a:p>
            <a:pPr marL="609600" lvl="0" indent="-6096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FontTx/>
              <a:buAutoNum type="arabicPeriod"/>
              <a:defRPr/>
            </a:pPr>
            <a:r>
              <a:rPr lang="de-CH" sz="2100" dirty="0" err="1" smtClean="0"/>
              <a:t>Autorenschaft</a:t>
            </a:r>
            <a:endParaRPr kumimoji="0" lang="de-CH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de-CH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Vollständiger Titel</a:t>
            </a:r>
          </a:p>
          <a:p>
            <a:pPr marL="609600" marR="0" lvl="0" indent="-60960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de-CH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Quelle (Zeitschrift [abgekürzt] oder Sammelwerk [wie bei Buch 1. – 5.])</a:t>
            </a:r>
          </a:p>
          <a:p>
            <a:pPr marL="609600" marR="0" lvl="0" indent="-60960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de-CH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Jahr</a:t>
            </a:r>
            <a:r>
              <a:rPr kumimoji="0" lang="de-CH" sz="21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(Band), </a:t>
            </a:r>
            <a:r>
              <a:rPr kumimoji="0" lang="de-CH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Seite (</a:t>
            </a:r>
            <a:r>
              <a:rPr kumimoji="0" lang="de-CH" sz="21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Zeit-schriften</a:t>
            </a:r>
            <a:r>
              <a:rPr kumimoji="0" lang="de-CH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bzw. nur Seite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Abkürzungsverzeichnis: Inhalt und Funktion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1916832"/>
            <a:ext cx="7343775" cy="4175993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</a:pPr>
            <a:r>
              <a:rPr lang="de-CH" sz="2200" dirty="0" smtClean="0"/>
              <a:t>Entschlüsselt verwendete Abkürzungen</a:t>
            </a:r>
          </a:p>
          <a:p>
            <a:pPr marL="609600" lvl="1" indent="-6096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</a:pPr>
            <a:r>
              <a:rPr lang="de-CH" sz="2200" dirty="0" smtClean="0"/>
              <a:t>Enthält </a:t>
            </a:r>
            <a:r>
              <a:rPr lang="de-CH" sz="2100" dirty="0" smtClean="0"/>
              <a:t>grundsätzlich alle verwendeten Abkürzungen alphabetisch sortiert, z.B.:</a:t>
            </a:r>
            <a:endParaRPr lang="de-CH" sz="2200" dirty="0" smtClean="0"/>
          </a:p>
          <a:p>
            <a:pPr marL="955675" lvl="1" indent="-609600">
              <a:buFont typeface="Arial" pitchFamily="34" charset="0"/>
              <a:buChar char="•"/>
            </a:pPr>
            <a:r>
              <a:rPr lang="de-CH" sz="1900" dirty="0" smtClean="0"/>
              <a:t>von Erlassen und Erlassentwürfen</a:t>
            </a:r>
          </a:p>
          <a:p>
            <a:pPr marL="955675" lvl="1" indent="-609600">
              <a:buFont typeface="Arial" pitchFamily="34" charset="0"/>
              <a:buChar char="•"/>
            </a:pPr>
            <a:r>
              <a:rPr lang="de-CH" sz="1900" dirty="0" smtClean="0"/>
              <a:t>von Behörden, Amtsstellen, Gerichten etc.</a:t>
            </a:r>
          </a:p>
          <a:p>
            <a:pPr marL="955675" lvl="1" indent="-609600">
              <a:buFont typeface="Arial" pitchFamily="34" charset="0"/>
              <a:buChar char="•"/>
            </a:pPr>
            <a:r>
              <a:rPr lang="de-CH" sz="1900" dirty="0" smtClean="0"/>
              <a:t>offizieller Gesetzessammlungen, von Zeitschriften, Zeitungen, Entscheidsammlungen etc.</a:t>
            </a:r>
          </a:p>
          <a:p>
            <a:pPr marL="955675" lvl="1" indent="-609600">
              <a:buFont typeface="Arial" pitchFamily="34" charset="0"/>
              <a:buChar char="•"/>
            </a:pPr>
            <a:r>
              <a:rPr lang="de-CH" sz="1900" dirty="0" smtClean="0"/>
              <a:t>evtl. von Materialien (bei Verwendung weniger Materialien)</a:t>
            </a:r>
            <a:endParaRPr lang="de-CH" sz="19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64D5-EF63-4534-8686-1B833249F3CE}" type="datetime1">
              <a:rPr lang="de-CH" smtClean="0"/>
              <a:pPr/>
              <a:t>19.11.2010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9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zh_praesentation_d">
  <a:themeElements>
    <a:clrScheme name="Uni ZH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DC6027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ni ZH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DC6027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444</Words>
  <Application>Microsoft Office PowerPoint</Application>
  <PresentationFormat>Bildschirmpräsentation (4:3)</PresentationFormat>
  <Paragraphs>173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uzh_praesentation_d</vt:lpstr>
      <vt:lpstr>Juristische Arbeitstechnik</vt:lpstr>
      <vt:lpstr>Der Aufbau einer juristischen Seminararbeit</vt:lpstr>
      <vt:lpstr>Reihenfolge der Verzeichnisse</vt:lpstr>
      <vt:lpstr>Exkurs: Weitere mögliche Verzeichnisse</vt:lpstr>
      <vt:lpstr>Inhaltsverzeichnis: Inhalt und Funktion</vt:lpstr>
      <vt:lpstr>Inhaltsverzeichnis: Paginierung</vt:lpstr>
      <vt:lpstr>Literaturverzeichnis: Inhalt und Funktion</vt:lpstr>
      <vt:lpstr>Literaturverzeichnis: Zitierweise (Wiederholung)</vt:lpstr>
      <vt:lpstr>Abkürzungsverzeichnis: Inhalt und Funktion</vt:lpstr>
      <vt:lpstr>Abkürzungsverzeichnis: Abkürzungslisten</vt:lpstr>
      <vt:lpstr>Abkürzungsverzeichnis: Beispiele von Abkürzungen</vt:lpstr>
      <vt:lpstr>Materialienverzeichnis: Beispiele von Materialien</vt:lpstr>
      <vt:lpstr>Materialienverzeichnis: Inhalt und Funktion</vt:lpstr>
    </vt:vector>
  </TitlesOfParts>
  <Company>Universität Zürich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Nadine Ryser</dc:creator>
  <dc:description>Vorlage uzh_praesentation_d MSO2007 v1 7.5.2010</dc:description>
  <cp:lastModifiedBy>Stephan Schlegel</cp:lastModifiedBy>
  <cp:revision>474</cp:revision>
  <dcterms:created xsi:type="dcterms:W3CDTF">2010-07-05T14:59:15Z</dcterms:created>
  <dcterms:modified xsi:type="dcterms:W3CDTF">2010-11-19T14:29:55Z</dcterms:modified>
</cp:coreProperties>
</file>