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2.xml" ContentType="application/vnd.openxmlformats-officedocument.theme+xml"/>
  <Override PartName="/ppt/tags/tag1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7.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19.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20.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1.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2.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6"/>
  </p:notesMasterIdLst>
  <p:sldIdLst>
    <p:sldId id="360" r:id="rId5"/>
    <p:sldId id="335" r:id="rId6"/>
    <p:sldId id="452" r:id="rId7"/>
    <p:sldId id="451" r:id="rId8"/>
    <p:sldId id="453" r:id="rId9"/>
    <p:sldId id="289" r:id="rId10"/>
    <p:sldId id="450" r:id="rId11"/>
    <p:sldId id="256" r:id="rId12"/>
    <p:sldId id="257" r:id="rId13"/>
    <p:sldId id="258" r:id="rId14"/>
    <p:sldId id="259" r:id="rId15"/>
    <p:sldId id="260" r:id="rId16"/>
    <p:sldId id="261" r:id="rId17"/>
    <p:sldId id="262" r:id="rId18"/>
    <p:sldId id="454" r:id="rId19"/>
    <p:sldId id="455" r:id="rId20"/>
    <p:sldId id="456" r:id="rId21"/>
    <p:sldId id="457" r:id="rId22"/>
    <p:sldId id="458" r:id="rId23"/>
    <p:sldId id="459" r:id="rId24"/>
    <p:sldId id="300" r:id="rId25"/>
    <p:sldId id="460" r:id="rId26"/>
    <p:sldId id="318" r:id="rId27"/>
    <p:sldId id="338" r:id="rId28"/>
    <p:sldId id="340" r:id="rId29"/>
    <p:sldId id="336" r:id="rId30"/>
    <p:sldId id="339" r:id="rId31"/>
    <p:sldId id="337" r:id="rId32"/>
    <p:sldId id="332" r:id="rId33"/>
    <p:sldId id="317" r:id="rId34"/>
    <p:sldId id="461" r:id="rId35"/>
    <p:sldId id="462" r:id="rId36"/>
    <p:sldId id="364" r:id="rId37"/>
    <p:sldId id="365" r:id="rId38"/>
    <p:sldId id="366" r:id="rId39"/>
    <p:sldId id="367" r:id="rId40"/>
    <p:sldId id="363" r:id="rId41"/>
    <p:sldId id="368" r:id="rId42"/>
    <p:sldId id="463" r:id="rId43"/>
    <p:sldId id="369" r:id="rId44"/>
    <p:sldId id="361" r:id="rId45"/>
    <p:sldId id="464" r:id="rId46"/>
    <p:sldId id="362" r:id="rId47"/>
    <p:sldId id="465" r:id="rId48"/>
    <p:sldId id="466" r:id="rId49"/>
    <p:sldId id="467" r:id="rId50"/>
    <p:sldId id="468" r:id="rId51"/>
    <p:sldId id="370" r:id="rId52"/>
    <p:sldId id="371" r:id="rId53"/>
    <p:sldId id="469" r:id="rId54"/>
    <p:sldId id="470" r:id="rId55"/>
    <p:sldId id="471" r:id="rId56"/>
    <p:sldId id="472" r:id="rId57"/>
    <p:sldId id="473" r:id="rId58"/>
    <p:sldId id="474" r:id="rId59"/>
    <p:sldId id="475" r:id="rId60"/>
    <p:sldId id="263" r:id="rId61"/>
    <p:sldId id="476" r:id="rId62"/>
    <p:sldId id="477" r:id="rId63"/>
    <p:sldId id="478" r:id="rId64"/>
    <p:sldId id="479" r:id="rId65"/>
    <p:sldId id="480" r:id="rId66"/>
    <p:sldId id="481" r:id="rId67"/>
    <p:sldId id="482" r:id="rId68"/>
    <p:sldId id="483" r:id="rId69"/>
    <p:sldId id="484" r:id="rId70"/>
    <p:sldId id="485" r:id="rId71"/>
    <p:sldId id="357" r:id="rId72"/>
    <p:sldId id="486" r:id="rId73"/>
    <p:sldId id="487" r:id="rId74"/>
    <p:sldId id="488" r:id="rId75"/>
    <p:sldId id="489" r:id="rId76"/>
    <p:sldId id="490" r:id="rId77"/>
    <p:sldId id="491" r:id="rId78"/>
    <p:sldId id="492" r:id="rId79"/>
    <p:sldId id="493" r:id="rId80"/>
    <p:sldId id="494" r:id="rId81"/>
    <p:sldId id="350" r:id="rId82"/>
    <p:sldId id="348" r:id="rId83"/>
    <p:sldId id="351" r:id="rId84"/>
    <p:sldId id="353" r:id="rId85"/>
    <p:sldId id="352" r:id="rId86"/>
    <p:sldId id="495" r:id="rId87"/>
    <p:sldId id="496" r:id="rId88"/>
    <p:sldId id="497" r:id="rId89"/>
    <p:sldId id="498" r:id="rId90"/>
    <p:sldId id="499" r:id="rId91"/>
    <p:sldId id="500" r:id="rId92"/>
    <p:sldId id="501" r:id="rId93"/>
    <p:sldId id="502" r:id="rId94"/>
    <p:sldId id="503" r:id="rId95"/>
    <p:sldId id="504" r:id="rId96"/>
    <p:sldId id="505" r:id="rId97"/>
    <p:sldId id="506" r:id="rId98"/>
    <p:sldId id="507" r:id="rId99"/>
    <p:sldId id="508" r:id="rId100"/>
    <p:sldId id="509" r:id="rId101"/>
    <p:sldId id="264" r:id="rId102"/>
    <p:sldId id="265" r:id="rId103"/>
    <p:sldId id="266" r:id="rId104"/>
    <p:sldId id="267" r:id="rId10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92" d="100"/>
          <a:sy n="92" d="100"/>
        </p:scale>
        <p:origin x="1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presProps" Target="presProps.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theme" Target="theme/theme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L"/>
        </a:p>
      </c:txPr>
    </c:title>
    <c:autoTitleDeleted val="0"/>
    <c:plotArea>
      <c:layout/>
      <c:barChart>
        <c:barDir val="col"/>
        <c:grouping val="percentStacked"/>
        <c:varyColors val="0"/>
        <c:ser>
          <c:idx val="0"/>
          <c:order val="0"/>
          <c:tx>
            <c:strRef>
              <c:f>Sheet1!$B$1</c:f>
              <c:strCache>
                <c:ptCount val="1"/>
                <c:pt idx="0">
                  <c:v>CET 1</c:v>
                </c:pt>
              </c:strCache>
            </c:strRef>
          </c:tx>
          <c:spPr>
            <a:solidFill>
              <a:schemeClr val="accent2"/>
            </a:solidFill>
            <a:ln>
              <a:noFill/>
            </a:ln>
            <a:effectLst/>
          </c:spPr>
          <c:invertIfNegative val="0"/>
          <c:cat>
            <c:strRef>
              <c:f>Sheet1!$A$2:$A$3</c:f>
              <c:strCache>
                <c:ptCount val="2"/>
                <c:pt idx="0">
                  <c:v>Assets</c:v>
                </c:pt>
                <c:pt idx="1">
                  <c:v>% of RWA</c:v>
                </c:pt>
              </c:strCache>
            </c:strRef>
          </c:cat>
          <c:val>
            <c:numRef>
              <c:f>Sheet1!$B$2:$B$3</c:f>
              <c:numCache>
                <c:formatCode>General</c:formatCode>
                <c:ptCount val="2"/>
                <c:pt idx="1">
                  <c:v>0.45</c:v>
                </c:pt>
              </c:numCache>
            </c:numRef>
          </c:val>
          <c:extLst>
            <c:ext xmlns:c16="http://schemas.microsoft.com/office/drawing/2014/chart" uri="{C3380CC4-5D6E-409C-BE32-E72D297353CC}">
              <c16:uniqueId val="{00000000-E9AF-C945-9480-4B3F0A50E079}"/>
            </c:ext>
          </c:extLst>
        </c:ser>
        <c:ser>
          <c:idx val="1"/>
          <c:order val="1"/>
          <c:tx>
            <c:strRef>
              <c:f>Sheet1!$C$1</c:f>
              <c:strCache>
                <c:ptCount val="1"/>
                <c:pt idx="0">
                  <c:v>Additional Tier 1</c:v>
                </c:pt>
              </c:strCache>
            </c:strRef>
          </c:tx>
          <c:spPr>
            <a:solidFill>
              <a:schemeClr val="accent4"/>
            </a:solidFill>
            <a:ln>
              <a:noFill/>
            </a:ln>
            <a:effectLst/>
          </c:spPr>
          <c:invertIfNegative val="0"/>
          <c:cat>
            <c:strRef>
              <c:f>Sheet1!$A$2:$A$3</c:f>
              <c:strCache>
                <c:ptCount val="2"/>
                <c:pt idx="0">
                  <c:v>Assets</c:v>
                </c:pt>
                <c:pt idx="1">
                  <c:v>% of RWA</c:v>
                </c:pt>
              </c:strCache>
            </c:strRef>
          </c:cat>
          <c:val>
            <c:numRef>
              <c:f>Sheet1!$C$2:$C$3</c:f>
              <c:numCache>
                <c:formatCode>General</c:formatCode>
                <c:ptCount val="2"/>
                <c:pt idx="1">
                  <c:v>0.15</c:v>
                </c:pt>
              </c:numCache>
            </c:numRef>
          </c:val>
          <c:extLst>
            <c:ext xmlns:c16="http://schemas.microsoft.com/office/drawing/2014/chart" uri="{C3380CC4-5D6E-409C-BE32-E72D297353CC}">
              <c16:uniqueId val="{00000001-E9AF-C945-9480-4B3F0A50E079}"/>
            </c:ext>
          </c:extLst>
        </c:ser>
        <c:ser>
          <c:idx val="2"/>
          <c:order val="2"/>
          <c:tx>
            <c:strRef>
              <c:f>Sheet1!$D$1</c:f>
              <c:strCache>
                <c:ptCount val="1"/>
                <c:pt idx="0">
                  <c:v>Tier 2</c:v>
                </c:pt>
              </c:strCache>
            </c:strRef>
          </c:tx>
          <c:spPr>
            <a:solidFill>
              <a:schemeClr val="accent6"/>
            </a:solidFill>
            <a:ln>
              <a:noFill/>
            </a:ln>
            <a:effectLst/>
          </c:spPr>
          <c:invertIfNegative val="0"/>
          <c:cat>
            <c:strRef>
              <c:f>Sheet1!$A$2:$A$3</c:f>
              <c:strCache>
                <c:ptCount val="2"/>
                <c:pt idx="0">
                  <c:v>Assets</c:v>
                </c:pt>
                <c:pt idx="1">
                  <c:v>% of RWA</c:v>
                </c:pt>
              </c:strCache>
            </c:strRef>
          </c:cat>
          <c:val>
            <c:numRef>
              <c:f>Sheet1!$D$2:$D$3</c:f>
              <c:numCache>
                <c:formatCode>General</c:formatCode>
                <c:ptCount val="2"/>
                <c:pt idx="1">
                  <c:v>0.2</c:v>
                </c:pt>
              </c:numCache>
            </c:numRef>
          </c:val>
          <c:extLst>
            <c:ext xmlns:c16="http://schemas.microsoft.com/office/drawing/2014/chart" uri="{C3380CC4-5D6E-409C-BE32-E72D297353CC}">
              <c16:uniqueId val="{00000002-E9AF-C945-9480-4B3F0A50E079}"/>
            </c:ext>
          </c:extLst>
        </c:ser>
        <c:ser>
          <c:idx val="3"/>
          <c:order val="3"/>
          <c:tx>
            <c:strRef>
              <c:f>Sheet1!$E$1</c:f>
              <c:strCache>
                <c:ptCount val="1"/>
                <c:pt idx="0">
                  <c:v>Capital Conservation Buffer</c:v>
                </c:pt>
              </c:strCache>
            </c:strRef>
          </c:tx>
          <c:spPr>
            <a:solidFill>
              <a:schemeClr val="accent2">
                <a:lumMod val="60000"/>
              </a:schemeClr>
            </a:solidFill>
            <a:ln>
              <a:noFill/>
            </a:ln>
            <a:effectLst/>
          </c:spPr>
          <c:invertIfNegative val="0"/>
          <c:cat>
            <c:strRef>
              <c:f>Sheet1!$A$2:$A$3</c:f>
              <c:strCache>
                <c:ptCount val="2"/>
                <c:pt idx="0">
                  <c:v>Assets</c:v>
                </c:pt>
                <c:pt idx="1">
                  <c:v>% of RWA</c:v>
                </c:pt>
              </c:strCache>
            </c:strRef>
          </c:cat>
          <c:val>
            <c:numRef>
              <c:f>Sheet1!$E$2:$E$3</c:f>
              <c:numCache>
                <c:formatCode>General</c:formatCode>
                <c:ptCount val="2"/>
                <c:pt idx="1">
                  <c:v>0.25</c:v>
                </c:pt>
              </c:numCache>
            </c:numRef>
          </c:val>
          <c:extLst>
            <c:ext xmlns:c16="http://schemas.microsoft.com/office/drawing/2014/chart" uri="{C3380CC4-5D6E-409C-BE32-E72D297353CC}">
              <c16:uniqueId val="{00000003-E9AF-C945-9480-4B3F0A50E079}"/>
            </c:ext>
          </c:extLst>
        </c:ser>
        <c:ser>
          <c:idx val="4"/>
          <c:order val="4"/>
          <c:tx>
            <c:strRef>
              <c:f>Sheet1!$F$1</c:f>
              <c:strCache>
                <c:ptCount val="1"/>
                <c:pt idx="0">
                  <c:v>Countercyclical Buffer</c:v>
                </c:pt>
              </c:strCache>
            </c:strRef>
          </c:tx>
          <c:spPr>
            <a:solidFill>
              <a:schemeClr val="accent4">
                <a:lumMod val="60000"/>
              </a:schemeClr>
            </a:solidFill>
            <a:ln>
              <a:noFill/>
            </a:ln>
            <a:effectLst/>
          </c:spPr>
          <c:invertIfNegative val="0"/>
          <c:cat>
            <c:strRef>
              <c:f>Sheet1!$A$2:$A$3</c:f>
              <c:strCache>
                <c:ptCount val="2"/>
                <c:pt idx="0">
                  <c:v>Assets</c:v>
                </c:pt>
                <c:pt idx="1">
                  <c:v>% of RWA</c:v>
                </c:pt>
              </c:strCache>
            </c:strRef>
          </c:cat>
          <c:val>
            <c:numRef>
              <c:f>Sheet1!$F$2:$F$3</c:f>
              <c:numCache>
                <c:formatCode>General</c:formatCode>
                <c:ptCount val="2"/>
                <c:pt idx="1">
                  <c:v>0.25</c:v>
                </c:pt>
              </c:numCache>
            </c:numRef>
          </c:val>
          <c:extLst>
            <c:ext xmlns:c16="http://schemas.microsoft.com/office/drawing/2014/chart" uri="{C3380CC4-5D6E-409C-BE32-E72D297353CC}">
              <c16:uniqueId val="{00000004-E9AF-C945-9480-4B3F0A50E079}"/>
            </c:ext>
          </c:extLst>
        </c:ser>
        <c:ser>
          <c:idx val="5"/>
          <c:order val="5"/>
          <c:tx>
            <c:strRef>
              <c:f>Sheet1!$G$1</c:f>
              <c:strCache>
                <c:ptCount val="1"/>
                <c:pt idx="0">
                  <c:v>Other Liabilities</c:v>
                </c:pt>
              </c:strCache>
            </c:strRef>
          </c:tx>
          <c:spPr>
            <a:solidFill>
              <a:schemeClr val="accent6">
                <a:lumMod val="60000"/>
              </a:schemeClr>
            </a:solidFill>
            <a:ln>
              <a:noFill/>
            </a:ln>
            <a:effectLst/>
          </c:spPr>
          <c:invertIfNegative val="0"/>
          <c:cat>
            <c:strRef>
              <c:f>Sheet1!$A$2:$A$3</c:f>
              <c:strCache>
                <c:ptCount val="2"/>
                <c:pt idx="0">
                  <c:v>Assets</c:v>
                </c:pt>
                <c:pt idx="1">
                  <c:v>% of RWA</c:v>
                </c:pt>
              </c:strCache>
            </c:strRef>
          </c:cat>
          <c:val>
            <c:numRef>
              <c:f>Sheet1!$G$2:$G$3</c:f>
              <c:numCache>
                <c:formatCode>General</c:formatCode>
                <c:ptCount val="2"/>
                <c:pt idx="1">
                  <c:v>8.6999999999999993</c:v>
                </c:pt>
              </c:numCache>
            </c:numRef>
          </c:val>
          <c:extLst>
            <c:ext xmlns:c16="http://schemas.microsoft.com/office/drawing/2014/chart" uri="{C3380CC4-5D6E-409C-BE32-E72D297353CC}">
              <c16:uniqueId val="{00000005-E9AF-C945-9480-4B3F0A50E079}"/>
            </c:ext>
          </c:extLst>
        </c:ser>
        <c:ser>
          <c:idx val="6"/>
          <c:order val="6"/>
          <c:tx>
            <c:strRef>
              <c:f>Sheet1!$H$1</c:f>
              <c:strCache>
                <c:ptCount val="1"/>
                <c:pt idx="0">
                  <c:v>Assets</c:v>
                </c:pt>
              </c:strCache>
            </c:strRef>
          </c:tx>
          <c:spPr>
            <a:solidFill>
              <a:schemeClr val="accent2">
                <a:lumMod val="80000"/>
                <a:lumOff val="20000"/>
              </a:schemeClr>
            </a:solidFill>
            <a:ln>
              <a:noFill/>
            </a:ln>
            <a:effectLst/>
          </c:spPr>
          <c:invertIfNegative val="0"/>
          <c:cat>
            <c:strRef>
              <c:f>Sheet1!$A$2:$A$3</c:f>
              <c:strCache>
                <c:ptCount val="2"/>
                <c:pt idx="0">
                  <c:v>Assets</c:v>
                </c:pt>
                <c:pt idx="1">
                  <c:v>% of RWA</c:v>
                </c:pt>
              </c:strCache>
            </c:strRef>
          </c:cat>
          <c:val>
            <c:numRef>
              <c:f>Sheet1!$H$2:$H$3</c:f>
              <c:numCache>
                <c:formatCode>General</c:formatCode>
                <c:ptCount val="2"/>
                <c:pt idx="0">
                  <c:v>100</c:v>
                </c:pt>
              </c:numCache>
            </c:numRef>
          </c:val>
          <c:extLst>
            <c:ext xmlns:c16="http://schemas.microsoft.com/office/drawing/2014/chart" uri="{C3380CC4-5D6E-409C-BE32-E72D297353CC}">
              <c16:uniqueId val="{00000006-E9AF-C945-9480-4B3F0A50E079}"/>
            </c:ext>
          </c:extLst>
        </c:ser>
        <c:dLbls>
          <c:showLegendKey val="0"/>
          <c:showVal val="0"/>
          <c:showCatName val="0"/>
          <c:showSerName val="0"/>
          <c:showPercent val="0"/>
          <c:showBubbleSize val="0"/>
        </c:dLbls>
        <c:gapWidth val="55"/>
        <c:overlap val="100"/>
        <c:axId val="1201424560"/>
        <c:axId val="1201372144"/>
      </c:barChart>
      <c:catAx>
        <c:axId val="1201424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L"/>
          </a:p>
        </c:txPr>
        <c:crossAx val="1201372144"/>
        <c:crosses val="autoZero"/>
        <c:auto val="1"/>
        <c:lblAlgn val="ctr"/>
        <c:lblOffset val="100"/>
        <c:noMultiLvlLbl val="0"/>
      </c:catAx>
      <c:valAx>
        <c:axId val="12013721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L"/>
          </a:p>
        </c:txPr>
        <c:crossAx val="12014245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PL"/>
        </a:p>
      </c:txPr>
    </c:title>
    <c:autoTitleDeleted val="0"/>
    <c:plotArea>
      <c:layout/>
      <c:barChart>
        <c:barDir val="col"/>
        <c:grouping val="percentStacked"/>
        <c:varyColors val="0"/>
        <c:ser>
          <c:idx val="0"/>
          <c:order val="0"/>
          <c:tx>
            <c:strRef>
              <c:f>Sheet1!$B$1</c:f>
              <c:strCache>
                <c:ptCount val="1"/>
                <c:pt idx="0">
                  <c:v>Investments</c:v>
                </c:pt>
              </c:strCache>
            </c:strRef>
          </c:tx>
          <c:spPr>
            <a:solidFill>
              <a:schemeClr val="accent1"/>
            </a:solidFill>
            <a:ln>
              <a:noFill/>
            </a:ln>
            <a:effectLst/>
          </c:spPr>
          <c:invertIfNegative val="0"/>
          <c:cat>
            <c:strRef>
              <c:f>Sheet1!$A$2:$A$3</c:f>
              <c:strCache>
                <c:ptCount val="2"/>
                <c:pt idx="0">
                  <c:v>Assets</c:v>
                </c:pt>
                <c:pt idx="1">
                  <c:v>Liabilities</c:v>
                </c:pt>
              </c:strCache>
            </c:strRef>
          </c:cat>
          <c:val>
            <c:numRef>
              <c:f>Sheet1!$B$2:$B$3</c:f>
              <c:numCache>
                <c:formatCode>General</c:formatCode>
                <c:ptCount val="2"/>
                <c:pt idx="0">
                  <c:v>100</c:v>
                </c:pt>
              </c:numCache>
            </c:numRef>
          </c:val>
          <c:extLst>
            <c:ext xmlns:c16="http://schemas.microsoft.com/office/drawing/2014/chart" uri="{C3380CC4-5D6E-409C-BE32-E72D297353CC}">
              <c16:uniqueId val="{00000000-26F8-9143-8447-9D7ABAB7399E}"/>
            </c:ext>
          </c:extLst>
        </c:ser>
        <c:ser>
          <c:idx val="1"/>
          <c:order val="1"/>
          <c:tx>
            <c:strRef>
              <c:f>Sheet1!$C$1</c:f>
              <c:strCache>
                <c:ptCount val="1"/>
                <c:pt idx="0">
                  <c:v>Technical Provisions</c:v>
                </c:pt>
              </c:strCache>
            </c:strRef>
          </c:tx>
          <c:spPr>
            <a:solidFill>
              <a:schemeClr val="accent2"/>
            </a:solidFill>
            <a:ln>
              <a:noFill/>
            </a:ln>
            <a:effectLst/>
          </c:spPr>
          <c:invertIfNegative val="0"/>
          <c:cat>
            <c:strRef>
              <c:f>Sheet1!$A$2:$A$3</c:f>
              <c:strCache>
                <c:ptCount val="2"/>
                <c:pt idx="0">
                  <c:v>Assets</c:v>
                </c:pt>
                <c:pt idx="1">
                  <c:v>Liabilities</c:v>
                </c:pt>
              </c:strCache>
            </c:strRef>
          </c:cat>
          <c:val>
            <c:numRef>
              <c:f>Sheet1!$C$2:$C$3</c:f>
              <c:numCache>
                <c:formatCode>General</c:formatCode>
                <c:ptCount val="2"/>
                <c:pt idx="1">
                  <c:v>60</c:v>
                </c:pt>
              </c:numCache>
            </c:numRef>
          </c:val>
          <c:extLst>
            <c:ext xmlns:c16="http://schemas.microsoft.com/office/drawing/2014/chart" uri="{C3380CC4-5D6E-409C-BE32-E72D297353CC}">
              <c16:uniqueId val="{00000001-26F8-9143-8447-9D7ABAB7399E}"/>
            </c:ext>
          </c:extLst>
        </c:ser>
        <c:ser>
          <c:idx val="2"/>
          <c:order val="2"/>
          <c:tx>
            <c:strRef>
              <c:f>Sheet1!$D$1</c:f>
              <c:strCache>
                <c:ptCount val="1"/>
                <c:pt idx="0">
                  <c:v>MCR</c:v>
                </c:pt>
              </c:strCache>
            </c:strRef>
          </c:tx>
          <c:spPr>
            <a:solidFill>
              <a:schemeClr val="accent3"/>
            </a:solidFill>
            <a:ln>
              <a:noFill/>
            </a:ln>
            <a:effectLst/>
          </c:spPr>
          <c:invertIfNegative val="0"/>
          <c:cat>
            <c:strRef>
              <c:f>Sheet1!$A$2:$A$3</c:f>
              <c:strCache>
                <c:ptCount val="2"/>
                <c:pt idx="0">
                  <c:v>Assets</c:v>
                </c:pt>
                <c:pt idx="1">
                  <c:v>Liabilities</c:v>
                </c:pt>
              </c:strCache>
            </c:strRef>
          </c:cat>
          <c:val>
            <c:numRef>
              <c:f>Sheet1!$D$2:$D$3</c:f>
              <c:numCache>
                <c:formatCode>General</c:formatCode>
                <c:ptCount val="2"/>
                <c:pt idx="1">
                  <c:v>25</c:v>
                </c:pt>
              </c:numCache>
            </c:numRef>
          </c:val>
          <c:extLst>
            <c:ext xmlns:c16="http://schemas.microsoft.com/office/drawing/2014/chart" uri="{C3380CC4-5D6E-409C-BE32-E72D297353CC}">
              <c16:uniqueId val="{00000002-26F8-9143-8447-9D7ABAB7399E}"/>
            </c:ext>
          </c:extLst>
        </c:ser>
        <c:ser>
          <c:idx val="3"/>
          <c:order val="3"/>
          <c:tx>
            <c:strRef>
              <c:f>Sheet1!$E$1</c:f>
              <c:strCache>
                <c:ptCount val="1"/>
                <c:pt idx="0">
                  <c:v>SCR</c:v>
                </c:pt>
              </c:strCache>
            </c:strRef>
          </c:tx>
          <c:spPr>
            <a:solidFill>
              <a:schemeClr val="accent4"/>
            </a:solidFill>
            <a:ln>
              <a:noFill/>
            </a:ln>
            <a:effectLst/>
          </c:spPr>
          <c:invertIfNegative val="0"/>
          <c:cat>
            <c:strRef>
              <c:f>Sheet1!$A$2:$A$3</c:f>
              <c:strCache>
                <c:ptCount val="2"/>
                <c:pt idx="0">
                  <c:v>Assets</c:v>
                </c:pt>
                <c:pt idx="1">
                  <c:v>Liabilities</c:v>
                </c:pt>
              </c:strCache>
            </c:strRef>
          </c:cat>
          <c:val>
            <c:numRef>
              <c:f>Sheet1!$E$2:$E$3</c:f>
              <c:numCache>
                <c:formatCode>General</c:formatCode>
                <c:ptCount val="2"/>
                <c:pt idx="1">
                  <c:v>14.5</c:v>
                </c:pt>
              </c:numCache>
            </c:numRef>
          </c:val>
          <c:extLst>
            <c:ext xmlns:c16="http://schemas.microsoft.com/office/drawing/2014/chart" uri="{C3380CC4-5D6E-409C-BE32-E72D297353CC}">
              <c16:uniqueId val="{00000003-26F8-9143-8447-9D7ABAB7399E}"/>
            </c:ext>
          </c:extLst>
        </c:ser>
        <c:ser>
          <c:idx val="4"/>
          <c:order val="4"/>
          <c:tx>
            <c:strRef>
              <c:f>Sheet1!$F$1</c:f>
              <c:strCache>
                <c:ptCount val="1"/>
                <c:pt idx="0">
                  <c:v>Excess Capital</c:v>
                </c:pt>
              </c:strCache>
            </c:strRef>
          </c:tx>
          <c:spPr>
            <a:solidFill>
              <a:schemeClr val="accent5"/>
            </a:solidFill>
            <a:ln>
              <a:noFill/>
            </a:ln>
            <a:effectLst/>
          </c:spPr>
          <c:invertIfNegative val="0"/>
          <c:cat>
            <c:strRef>
              <c:f>Sheet1!$A$2:$A$3</c:f>
              <c:strCache>
                <c:ptCount val="2"/>
                <c:pt idx="0">
                  <c:v>Assets</c:v>
                </c:pt>
                <c:pt idx="1">
                  <c:v>Liabilities</c:v>
                </c:pt>
              </c:strCache>
            </c:strRef>
          </c:cat>
          <c:val>
            <c:numRef>
              <c:f>Sheet1!$F$2:$F$3</c:f>
              <c:numCache>
                <c:formatCode>General</c:formatCode>
                <c:ptCount val="2"/>
                <c:pt idx="1">
                  <c:v>0.5</c:v>
                </c:pt>
              </c:numCache>
            </c:numRef>
          </c:val>
          <c:extLst>
            <c:ext xmlns:c16="http://schemas.microsoft.com/office/drawing/2014/chart" uri="{C3380CC4-5D6E-409C-BE32-E72D297353CC}">
              <c16:uniqueId val="{00000004-26F8-9143-8447-9D7ABAB7399E}"/>
            </c:ext>
          </c:extLst>
        </c:ser>
        <c:dLbls>
          <c:showLegendKey val="0"/>
          <c:showVal val="0"/>
          <c:showCatName val="0"/>
          <c:showSerName val="0"/>
          <c:showPercent val="0"/>
          <c:showBubbleSize val="0"/>
        </c:dLbls>
        <c:gapWidth val="55"/>
        <c:overlap val="100"/>
        <c:axId val="2117787584"/>
        <c:axId val="2117789296"/>
      </c:barChart>
      <c:catAx>
        <c:axId val="211778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L"/>
          </a:p>
        </c:txPr>
        <c:crossAx val="2117789296"/>
        <c:crosses val="autoZero"/>
        <c:auto val="1"/>
        <c:lblAlgn val="ctr"/>
        <c:lblOffset val="100"/>
        <c:noMultiLvlLbl val="0"/>
      </c:catAx>
      <c:valAx>
        <c:axId val="21177892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L"/>
          </a:p>
        </c:txPr>
        <c:crossAx val="21177875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PL"/>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7C9DBF-9132-4FD8-A49B-1E776362A90D}"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314228C4-3C2E-4A26-A306-FED4583E3D85}">
      <dgm:prSet/>
      <dgm:spPr/>
      <dgm:t>
        <a:bodyPr/>
        <a:lstStyle/>
        <a:p>
          <a:pPr>
            <a:lnSpc>
              <a:spcPct val="100000"/>
            </a:lnSpc>
          </a:pPr>
          <a:r>
            <a:rPr lang="en-GB" b="1" dirty="0"/>
            <a:t>What worked</a:t>
          </a:r>
        </a:p>
        <a:p>
          <a:pPr>
            <a:lnSpc>
              <a:spcPct val="100000"/>
            </a:lnSpc>
          </a:pPr>
          <a:r>
            <a:rPr lang="en-US" dirty="0">
              <a:solidFill>
                <a:schemeClr val="tx1"/>
              </a:solidFill>
              <a:latin typeface="+mn-lt"/>
              <a:ea typeface="Calibri" pitchFamily="34" charset="-122"/>
              <a:cs typeface="Calibri" pitchFamily="34" charset="-120"/>
            </a:rPr>
            <a:t>Better capital quality </a:t>
          </a:r>
        </a:p>
        <a:p>
          <a:pPr>
            <a:lnSpc>
              <a:spcPct val="100000"/>
            </a:lnSpc>
          </a:pPr>
          <a:r>
            <a:rPr lang="en-US" dirty="0">
              <a:solidFill>
                <a:schemeClr val="tx1"/>
              </a:solidFill>
              <a:latin typeface="+mn-lt"/>
              <a:ea typeface="Calibri" pitchFamily="34" charset="-122"/>
              <a:cs typeface="Calibri" pitchFamily="34" charset="-120"/>
            </a:rPr>
            <a:t>New LCR/NSFR liquidity tools </a:t>
          </a:r>
        </a:p>
        <a:p>
          <a:pPr>
            <a:lnSpc>
              <a:spcPct val="100000"/>
            </a:lnSpc>
          </a:pPr>
          <a:r>
            <a:rPr lang="en-US" dirty="0">
              <a:solidFill>
                <a:schemeClr val="tx1"/>
              </a:solidFill>
              <a:latin typeface="+mn-lt"/>
              <a:ea typeface="Calibri" pitchFamily="34" charset="-122"/>
              <a:cs typeface="Calibri" pitchFamily="34" charset="-120"/>
            </a:rPr>
            <a:t>Leverage ratio backstop</a:t>
          </a:r>
          <a:endParaRPr lang="en-GB" dirty="0">
            <a:solidFill>
              <a:schemeClr val="tx1"/>
            </a:solidFill>
            <a:latin typeface="+mn-lt"/>
          </a:endParaRPr>
        </a:p>
      </dgm:t>
    </dgm:pt>
    <dgm:pt modelId="{C68AB21B-8D00-4185-8E9C-FFC0B3BDFB7B}" type="parTrans" cxnId="{60A5F76A-59D6-49EE-9F50-9105B2CB19FF}">
      <dgm:prSet/>
      <dgm:spPr/>
      <dgm:t>
        <a:bodyPr/>
        <a:lstStyle/>
        <a:p>
          <a:endParaRPr lang="en-US"/>
        </a:p>
      </dgm:t>
    </dgm:pt>
    <dgm:pt modelId="{0109307A-2BA6-4858-B263-33AE63510022}" type="sibTrans" cxnId="{60A5F76A-59D6-49EE-9F50-9105B2CB19FF}">
      <dgm:prSet/>
      <dgm:spPr/>
      <dgm:t>
        <a:bodyPr/>
        <a:lstStyle/>
        <a:p>
          <a:endParaRPr lang="en-US"/>
        </a:p>
      </dgm:t>
    </dgm:pt>
    <dgm:pt modelId="{2C36A157-9C29-4D69-83CF-F221832FACA5}">
      <dgm:prSet/>
      <dgm:spPr/>
      <dgm:t>
        <a:bodyPr/>
        <a:lstStyle/>
        <a:p>
          <a:pPr>
            <a:lnSpc>
              <a:spcPct val="100000"/>
            </a:lnSpc>
          </a:pPr>
          <a:r>
            <a:rPr lang="en-US" b="1" dirty="0">
              <a:solidFill>
                <a:schemeClr val="tx1"/>
              </a:solidFill>
              <a:latin typeface="+mn-lt"/>
            </a:rPr>
            <a:t>What failed</a:t>
          </a:r>
        </a:p>
        <a:p>
          <a:pPr>
            <a:lnSpc>
              <a:spcPct val="100000"/>
            </a:lnSpc>
          </a:pPr>
          <a:r>
            <a:rPr lang="en-US" dirty="0">
              <a:solidFill>
                <a:schemeClr val="tx1"/>
              </a:solidFill>
              <a:latin typeface="+mn-lt"/>
              <a:ea typeface="Calibri" pitchFamily="34" charset="-122"/>
              <a:cs typeface="Calibri" pitchFamily="34" charset="-120"/>
            </a:rPr>
            <a:t>Governance culture </a:t>
          </a:r>
        </a:p>
        <a:p>
          <a:pPr>
            <a:lnSpc>
              <a:spcPct val="100000"/>
            </a:lnSpc>
          </a:pPr>
          <a:r>
            <a:rPr lang="en-US" dirty="0">
              <a:solidFill>
                <a:schemeClr val="tx1"/>
              </a:solidFill>
              <a:latin typeface="+mn-lt"/>
              <a:ea typeface="Calibri" pitchFamily="34" charset="-122"/>
              <a:cs typeface="Calibri" pitchFamily="34" charset="-120"/>
            </a:rPr>
            <a:t>Model-risk in RWA calculations </a:t>
          </a:r>
        </a:p>
        <a:p>
          <a:pPr>
            <a:lnSpc>
              <a:spcPct val="100000"/>
            </a:lnSpc>
          </a:pPr>
          <a:r>
            <a:rPr lang="en-US" dirty="0">
              <a:solidFill>
                <a:schemeClr val="tx1"/>
              </a:solidFill>
              <a:latin typeface="+mn-lt"/>
              <a:ea typeface="Calibri" pitchFamily="34" charset="-122"/>
              <a:cs typeface="Calibri" pitchFamily="34" charset="-120"/>
            </a:rPr>
            <a:t>Soft-law fragmentation risk</a:t>
          </a:r>
          <a:endParaRPr lang="en-GB" b="0" dirty="0">
            <a:solidFill>
              <a:schemeClr val="tx1"/>
            </a:solidFill>
            <a:latin typeface="+mn-lt"/>
          </a:endParaRPr>
        </a:p>
      </dgm:t>
    </dgm:pt>
    <dgm:pt modelId="{5A6BF6E9-8983-45A8-AC2C-642785D856B5}" type="parTrans" cxnId="{B65BBAF5-CC28-40AF-994E-F9AD9026536E}">
      <dgm:prSet/>
      <dgm:spPr/>
      <dgm:t>
        <a:bodyPr/>
        <a:lstStyle/>
        <a:p>
          <a:endParaRPr lang="en-US"/>
        </a:p>
      </dgm:t>
    </dgm:pt>
    <dgm:pt modelId="{78B47BE4-37DE-4AF7-8AB9-9337C2351F4E}" type="sibTrans" cxnId="{B65BBAF5-CC28-40AF-994E-F9AD9026536E}">
      <dgm:prSet/>
      <dgm:spPr/>
      <dgm:t>
        <a:bodyPr/>
        <a:lstStyle/>
        <a:p>
          <a:endParaRPr lang="en-US"/>
        </a:p>
      </dgm:t>
    </dgm:pt>
    <dgm:pt modelId="{6BD6CC77-2282-4042-A88A-B0C570194BF5}">
      <dgm:prSet/>
      <dgm:spPr/>
      <dgm:t>
        <a:bodyPr/>
        <a:lstStyle/>
        <a:p>
          <a:pPr>
            <a:lnSpc>
              <a:spcPct val="100000"/>
            </a:lnSpc>
          </a:pPr>
          <a:r>
            <a:rPr lang="en-GB" b="1" dirty="0">
              <a:solidFill>
                <a:schemeClr val="tx1"/>
              </a:solidFill>
              <a:latin typeface="+mn-lt"/>
            </a:rPr>
            <a:t>What is next?</a:t>
          </a:r>
        </a:p>
        <a:p>
          <a:pPr>
            <a:lnSpc>
              <a:spcPct val="100000"/>
            </a:lnSpc>
          </a:pPr>
          <a:r>
            <a:rPr lang="en-US" dirty="0">
              <a:solidFill>
                <a:schemeClr val="tx1"/>
              </a:solidFill>
              <a:latin typeface="+mn-lt"/>
              <a:ea typeface="Calibri" pitchFamily="34" charset="-122"/>
              <a:cs typeface="Calibri" pitchFamily="34" charset="-120"/>
            </a:rPr>
            <a:t>Basel IV output floor (72.5%) </a:t>
          </a:r>
        </a:p>
        <a:p>
          <a:pPr>
            <a:lnSpc>
              <a:spcPct val="100000"/>
            </a:lnSpc>
          </a:pPr>
          <a:r>
            <a:rPr lang="en-US" dirty="0">
              <a:solidFill>
                <a:schemeClr val="tx1"/>
              </a:solidFill>
              <a:latin typeface="+mn-lt"/>
              <a:ea typeface="Calibri" pitchFamily="34" charset="-122"/>
              <a:cs typeface="Calibri" pitchFamily="34" charset="-120"/>
            </a:rPr>
            <a:t>US questioning framework · Swiss Senior Managers Regime</a:t>
          </a:r>
          <a:endParaRPr lang="en-GB" dirty="0">
            <a:solidFill>
              <a:schemeClr val="tx1"/>
            </a:solidFill>
            <a:latin typeface="+mn-lt"/>
          </a:endParaRPr>
        </a:p>
      </dgm:t>
    </dgm:pt>
    <dgm:pt modelId="{7AD8BDBA-C82C-46D6-9745-33A88AD08968}" type="parTrans" cxnId="{32E8C1BA-55F7-42E7-9278-8989EE048325}">
      <dgm:prSet/>
      <dgm:spPr/>
      <dgm:t>
        <a:bodyPr/>
        <a:lstStyle/>
        <a:p>
          <a:endParaRPr lang="en-US"/>
        </a:p>
      </dgm:t>
    </dgm:pt>
    <dgm:pt modelId="{02A88FE4-FB0B-4C48-99BC-5B3A519327C9}" type="sibTrans" cxnId="{32E8C1BA-55F7-42E7-9278-8989EE048325}">
      <dgm:prSet/>
      <dgm:spPr/>
      <dgm:t>
        <a:bodyPr/>
        <a:lstStyle/>
        <a:p>
          <a:endParaRPr lang="en-US"/>
        </a:p>
      </dgm:t>
    </dgm:pt>
    <dgm:pt modelId="{59B8AFD2-E46C-4F42-A408-E98B0733DDB7}" type="pres">
      <dgm:prSet presAssocID="{AA7C9DBF-9132-4FD8-A49B-1E776362A90D}" presName="root" presStyleCnt="0">
        <dgm:presLayoutVars>
          <dgm:dir/>
          <dgm:resizeHandles val="exact"/>
        </dgm:presLayoutVars>
      </dgm:prSet>
      <dgm:spPr/>
    </dgm:pt>
    <dgm:pt modelId="{35FC5817-3BC9-4E0B-BC42-DA024F8D4682}" type="pres">
      <dgm:prSet presAssocID="{314228C4-3C2E-4A26-A306-FED4583E3D85}" presName="compNode" presStyleCnt="0"/>
      <dgm:spPr/>
    </dgm:pt>
    <dgm:pt modelId="{8E2CD6F9-7EA6-44A8-8969-8F51E5A8A2A6}" type="pres">
      <dgm:prSet presAssocID="{314228C4-3C2E-4A26-A306-FED4583E3D85}" presName="iconRect" presStyleLbl="node1" presStyleIdx="0" presStyleCnt="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nk"/>
        </a:ext>
      </dgm:extLst>
    </dgm:pt>
    <dgm:pt modelId="{FC6DEDDF-F886-4EB6-8F35-23A8136CBAE9}" type="pres">
      <dgm:prSet presAssocID="{314228C4-3C2E-4A26-A306-FED4583E3D85}" presName="spaceRect" presStyleCnt="0"/>
      <dgm:spPr/>
    </dgm:pt>
    <dgm:pt modelId="{31A3C556-3DD6-4F2E-BD96-895FFD82F829}" type="pres">
      <dgm:prSet presAssocID="{314228C4-3C2E-4A26-A306-FED4583E3D85}" presName="textRect" presStyleLbl="revTx" presStyleIdx="0" presStyleCnt="3">
        <dgm:presLayoutVars>
          <dgm:chMax val="1"/>
          <dgm:chPref val="1"/>
        </dgm:presLayoutVars>
      </dgm:prSet>
      <dgm:spPr/>
    </dgm:pt>
    <dgm:pt modelId="{03F8E329-0FC0-4B56-9C9E-DB4403E290AD}" type="pres">
      <dgm:prSet presAssocID="{0109307A-2BA6-4858-B263-33AE63510022}" presName="sibTrans" presStyleCnt="0"/>
      <dgm:spPr/>
    </dgm:pt>
    <dgm:pt modelId="{48707468-CB1E-4965-B85A-67DF6FE251B9}" type="pres">
      <dgm:prSet presAssocID="{2C36A157-9C29-4D69-83CF-F221832FACA5}" presName="compNode" presStyleCnt="0"/>
      <dgm:spPr/>
    </dgm:pt>
    <dgm:pt modelId="{7B567AE9-9F06-4F68-AA66-AA6BBCDA1C69}" type="pres">
      <dgm:prSet presAssocID="{2C36A157-9C29-4D69-83CF-F221832FACA5}" presName="iconRect" presStyleLbl="node1" presStyleIdx="1" presStyleCnt="3"/>
      <dgm:spPr>
        <a:blipFill>
          <a:blip xmlns:r="http://schemas.openxmlformats.org/officeDocument/2006/relationships" r:embed="rId3"/>
          <a:srcRect/>
          <a:stretch>
            <a:fillRect t="-12000" b="-12000"/>
          </a:stretch>
        </a:blipFill>
      </dgm:spPr>
    </dgm:pt>
    <dgm:pt modelId="{3987D69C-88B6-430C-8116-070A9C18231D}" type="pres">
      <dgm:prSet presAssocID="{2C36A157-9C29-4D69-83CF-F221832FACA5}" presName="spaceRect" presStyleCnt="0"/>
      <dgm:spPr/>
    </dgm:pt>
    <dgm:pt modelId="{434BA279-851E-46A2-B988-85993F72AA3D}" type="pres">
      <dgm:prSet presAssocID="{2C36A157-9C29-4D69-83CF-F221832FACA5}" presName="textRect" presStyleLbl="revTx" presStyleIdx="1" presStyleCnt="3">
        <dgm:presLayoutVars>
          <dgm:chMax val="1"/>
          <dgm:chPref val="1"/>
        </dgm:presLayoutVars>
      </dgm:prSet>
      <dgm:spPr/>
    </dgm:pt>
    <dgm:pt modelId="{EE003387-9A53-4869-AE1B-AFC9AC3AD7F5}" type="pres">
      <dgm:prSet presAssocID="{78B47BE4-37DE-4AF7-8AB9-9337C2351F4E}" presName="sibTrans" presStyleCnt="0"/>
      <dgm:spPr/>
    </dgm:pt>
    <dgm:pt modelId="{AE7263A9-05DA-4C21-BD85-76CBB51D7EAE}" type="pres">
      <dgm:prSet presAssocID="{6BD6CC77-2282-4042-A88A-B0C570194BF5}" presName="compNode" presStyleCnt="0"/>
      <dgm:spPr/>
    </dgm:pt>
    <dgm:pt modelId="{CE1138A0-F5CF-4FE7-B1A0-F47A1B0F2200}" type="pres">
      <dgm:prSet presAssocID="{6BD6CC77-2282-4042-A88A-B0C570194BF5}" presName="iconRect" presStyleLbl="node1" presStyleIdx="2" presStyleCnt="3"/>
      <dgm:spPr>
        <a:blipFill>
          <a:blip xmlns:r="http://schemas.openxmlformats.org/officeDocument/2006/relationships" r:embed="rId4"/>
          <a:srcRect/>
          <a:stretch>
            <a:fillRect t="-12000" b="-12000"/>
          </a:stretch>
        </a:blipFill>
      </dgm:spPr>
    </dgm:pt>
    <dgm:pt modelId="{BF90CBB3-BB5E-45ED-9A93-C203D38BA758}" type="pres">
      <dgm:prSet presAssocID="{6BD6CC77-2282-4042-A88A-B0C570194BF5}" presName="spaceRect" presStyleCnt="0"/>
      <dgm:spPr/>
    </dgm:pt>
    <dgm:pt modelId="{A3BE75DE-CE2C-4EC0-99C3-C9FCF6ECA30D}" type="pres">
      <dgm:prSet presAssocID="{6BD6CC77-2282-4042-A88A-B0C570194BF5}" presName="textRect" presStyleLbl="revTx" presStyleIdx="2" presStyleCnt="3">
        <dgm:presLayoutVars>
          <dgm:chMax val="1"/>
          <dgm:chPref val="1"/>
        </dgm:presLayoutVars>
      </dgm:prSet>
      <dgm:spPr/>
    </dgm:pt>
  </dgm:ptLst>
  <dgm:cxnLst>
    <dgm:cxn modelId="{54B22400-A521-4715-B1C8-7B9F93832099}" type="presOf" srcId="{2C36A157-9C29-4D69-83CF-F221832FACA5}" destId="{434BA279-851E-46A2-B988-85993F72AA3D}" srcOrd="0" destOrd="0" presId="urn:microsoft.com/office/officeart/2018/2/layout/IconLabelList"/>
    <dgm:cxn modelId="{F2DF8319-89D0-4C2D-8518-71A86D4F31A7}" type="presOf" srcId="{AA7C9DBF-9132-4FD8-A49B-1E776362A90D}" destId="{59B8AFD2-E46C-4F42-A408-E98B0733DDB7}" srcOrd="0" destOrd="0" presId="urn:microsoft.com/office/officeart/2018/2/layout/IconLabelList"/>
    <dgm:cxn modelId="{60A5F76A-59D6-49EE-9F50-9105B2CB19FF}" srcId="{AA7C9DBF-9132-4FD8-A49B-1E776362A90D}" destId="{314228C4-3C2E-4A26-A306-FED4583E3D85}" srcOrd="0" destOrd="0" parTransId="{C68AB21B-8D00-4185-8E9C-FFC0B3BDFB7B}" sibTransId="{0109307A-2BA6-4858-B263-33AE63510022}"/>
    <dgm:cxn modelId="{31F68E7E-A304-4DF4-8950-AF89474E787A}" type="presOf" srcId="{314228C4-3C2E-4A26-A306-FED4583E3D85}" destId="{31A3C556-3DD6-4F2E-BD96-895FFD82F829}" srcOrd="0" destOrd="0" presId="urn:microsoft.com/office/officeart/2018/2/layout/IconLabelList"/>
    <dgm:cxn modelId="{80DE4E7F-1B78-4595-BCAA-19CA6A93D3ED}" type="presOf" srcId="{6BD6CC77-2282-4042-A88A-B0C570194BF5}" destId="{A3BE75DE-CE2C-4EC0-99C3-C9FCF6ECA30D}" srcOrd="0" destOrd="0" presId="urn:microsoft.com/office/officeart/2018/2/layout/IconLabelList"/>
    <dgm:cxn modelId="{32E8C1BA-55F7-42E7-9278-8989EE048325}" srcId="{AA7C9DBF-9132-4FD8-A49B-1E776362A90D}" destId="{6BD6CC77-2282-4042-A88A-B0C570194BF5}" srcOrd="2" destOrd="0" parTransId="{7AD8BDBA-C82C-46D6-9745-33A88AD08968}" sibTransId="{02A88FE4-FB0B-4C48-99BC-5B3A519327C9}"/>
    <dgm:cxn modelId="{B65BBAF5-CC28-40AF-994E-F9AD9026536E}" srcId="{AA7C9DBF-9132-4FD8-A49B-1E776362A90D}" destId="{2C36A157-9C29-4D69-83CF-F221832FACA5}" srcOrd="1" destOrd="0" parTransId="{5A6BF6E9-8983-45A8-AC2C-642785D856B5}" sibTransId="{78B47BE4-37DE-4AF7-8AB9-9337C2351F4E}"/>
    <dgm:cxn modelId="{14992920-ABC8-42B3-9CFF-60CEFA758BCF}" type="presParOf" srcId="{59B8AFD2-E46C-4F42-A408-E98B0733DDB7}" destId="{35FC5817-3BC9-4E0B-BC42-DA024F8D4682}" srcOrd="0" destOrd="0" presId="urn:microsoft.com/office/officeart/2018/2/layout/IconLabelList"/>
    <dgm:cxn modelId="{81703F91-3AE1-4A46-968A-DD06827D4B62}" type="presParOf" srcId="{35FC5817-3BC9-4E0B-BC42-DA024F8D4682}" destId="{8E2CD6F9-7EA6-44A8-8969-8F51E5A8A2A6}" srcOrd="0" destOrd="0" presId="urn:microsoft.com/office/officeart/2018/2/layout/IconLabelList"/>
    <dgm:cxn modelId="{A19E952A-5D4F-4632-9937-90CC2B66179F}" type="presParOf" srcId="{35FC5817-3BC9-4E0B-BC42-DA024F8D4682}" destId="{FC6DEDDF-F886-4EB6-8F35-23A8136CBAE9}" srcOrd="1" destOrd="0" presId="urn:microsoft.com/office/officeart/2018/2/layout/IconLabelList"/>
    <dgm:cxn modelId="{435734C9-5C35-4AA8-B8BE-CDCC384BF8D3}" type="presParOf" srcId="{35FC5817-3BC9-4E0B-BC42-DA024F8D4682}" destId="{31A3C556-3DD6-4F2E-BD96-895FFD82F829}" srcOrd="2" destOrd="0" presId="urn:microsoft.com/office/officeart/2018/2/layout/IconLabelList"/>
    <dgm:cxn modelId="{7C16D417-0DBE-4607-9D4A-F5349E362275}" type="presParOf" srcId="{59B8AFD2-E46C-4F42-A408-E98B0733DDB7}" destId="{03F8E329-0FC0-4B56-9C9E-DB4403E290AD}" srcOrd="1" destOrd="0" presId="urn:microsoft.com/office/officeart/2018/2/layout/IconLabelList"/>
    <dgm:cxn modelId="{D23F00F1-B60D-4976-AD14-639E3D1431C7}" type="presParOf" srcId="{59B8AFD2-E46C-4F42-A408-E98B0733DDB7}" destId="{48707468-CB1E-4965-B85A-67DF6FE251B9}" srcOrd="2" destOrd="0" presId="urn:microsoft.com/office/officeart/2018/2/layout/IconLabelList"/>
    <dgm:cxn modelId="{C9492607-E1FC-482E-8646-66715D4CD8B1}" type="presParOf" srcId="{48707468-CB1E-4965-B85A-67DF6FE251B9}" destId="{7B567AE9-9F06-4F68-AA66-AA6BBCDA1C69}" srcOrd="0" destOrd="0" presId="urn:microsoft.com/office/officeart/2018/2/layout/IconLabelList"/>
    <dgm:cxn modelId="{3BA8D396-0E04-47D5-B6BA-9BA9649CE0F0}" type="presParOf" srcId="{48707468-CB1E-4965-B85A-67DF6FE251B9}" destId="{3987D69C-88B6-430C-8116-070A9C18231D}" srcOrd="1" destOrd="0" presId="urn:microsoft.com/office/officeart/2018/2/layout/IconLabelList"/>
    <dgm:cxn modelId="{383DCA50-147A-42B8-9AB6-82300605CAB6}" type="presParOf" srcId="{48707468-CB1E-4965-B85A-67DF6FE251B9}" destId="{434BA279-851E-46A2-B988-85993F72AA3D}" srcOrd="2" destOrd="0" presId="urn:microsoft.com/office/officeart/2018/2/layout/IconLabelList"/>
    <dgm:cxn modelId="{E5FADC7C-516B-44BB-BF6A-1A6B16DDFBF0}" type="presParOf" srcId="{59B8AFD2-E46C-4F42-A408-E98B0733DDB7}" destId="{EE003387-9A53-4869-AE1B-AFC9AC3AD7F5}" srcOrd="3" destOrd="0" presId="urn:microsoft.com/office/officeart/2018/2/layout/IconLabelList"/>
    <dgm:cxn modelId="{90E61ED3-71F6-4227-BAE8-8B537F76B4EE}" type="presParOf" srcId="{59B8AFD2-E46C-4F42-A408-E98B0733DDB7}" destId="{AE7263A9-05DA-4C21-BD85-76CBB51D7EAE}" srcOrd="4" destOrd="0" presId="urn:microsoft.com/office/officeart/2018/2/layout/IconLabelList"/>
    <dgm:cxn modelId="{8435AEE0-0E07-4DAD-AB95-3CDA77ED5729}" type="presParOf" srcId="{AE7263A9-05DA-4C21-BD85-76CBB51D7EAE}" destId="{CE1138A0-F5CF-4FE7-B1A0-F47A1B0F2200}" srcOrd="0" destOrd="0" presId="urn:microsoft.com/office/officeart/2018/2/layout/IconLabelList"/>
    <dgm:cxn modelId="{FE76BC95-41B0-45AA-915B-9B5020415271}" type="presParOf" srcId="{AE7263A9-05DA-4C21-BD85-76CBB51D7EAE}" destId="{BF90CBB3-BB5E-45ED-9A93-C203D38BA758}" srcOrd="1" destOrd="0" presId="urn:microsoft.com/office/officeart/2018/2/layout/IconLabelList"/>
    <dgm:cxn modelId="{10219889-EF52-45F2-B05A-E3C8C0345400}" type="presParOf" srcId="{AE7263A9-05DA-4C21-BD85-76CBB51D7EAE}" destId="{A3BE75DE-CE2C-4EC0-99C3-C9FCF6ECA30D}"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FD852DF-495C-472D-9144-7FA57F093CA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l-NL"/>
        </a:p>
      </dgm:t>
    </dgm:pt>
    <dgm:pt modelId="{7E988B77-A8BB-4F8E-AEA7-62F2895244E3}">
      <dgm:prSet phldrT="[Text]" phldr="0" custT="1"/>
      <dgm:spPr/>
      <dgm:t>
        <a:bodyPr/>
        <a:lstStyle/>
        <a:p>
          <a:r>
            <a:rPr lang="nl-NL" sz="600" b="1" dirty="0"/>
            <a:t>Limited Coverage</a:t>
          </a:r>
        </a:p>
      </dgm:t>
    </dgm:pt>
    <dgm:pt modelId="{E1E8862A-2DAD-4829-8590-24A7969342BF}" type="parTrans" cxnId="{E7585A2B-4BFC-48ED-B46B-8790693208AA}">
      <dgm:prSet/>
      <dgm:spPr/>
      <dgm:t>
        <a:bodyPr/>
        <a:lstStyle/>
        <a:p>
          <a:endParaRPr lang="nl-NL" sz="1050"/>
        </a:p>
      </dgm:t>
    </dgm:pt>
    <dgm:pt modelId="{A1C13E24-6EB7-4AB8-9F0E-CEDEA364F06F}" type="sibTrans" cxnId="{E7585A2B-4BFC-48ED-B46B-8790693208AA}">
      <dgm:prSet/>
      <dgm:spPr/>
      <dgm:t>
        <a:bodyPr/>
        <a:lstStyle/>
        <a:p>
          <a:endParaRPr lang="nl-NL" sz="1050"/>
        </a:p>
      </dgm:t>
    </dgm:pt>
    <dgm:pt modelId="{07290EB4-3490-4F59-BB51-1B5A7ED7B640}">
      <dgm:prSet phldrT="[Text]" phldr="0" custT="1"/>
      <dgm:spPr/>
      <dgm:t>
        <a:bodyPr/>
        <a:lstStyle/>
        <a:p>
          <a:r>
            <a:rPr lang="nl-NL" sz="700" dirty="0"/>
            <a:t>Limited effect on </a:t>
          </a:r>
          <a:r>
            <a:rPr lang="nl-NL" sz="700" dirty="0" err="1"/>
            <a:t>Moral</a:t>
          </a:r>
          <a:r>
            <a:rPr lang="nl-NL" sz="700" dirty="0"/>
            <a:t> Hazard</a:t>
          </a:r>
        </a:p>
      </dgm:t>
    </dgm:pt>
    <dgm:pt modelId="{A97C4C56-9903-4D48-BCD5-CC9860362C29}" type="parTrans" cxnId="{54BCD2CF-6849-427A-B5D8-EC94AD9EA231}">
      <dgm:prSet/>
      <dgm:spPr/>
      <dgm:t>
        <a:bodyPr/>
        <a:lstStyle/>
        <a:p>
          <a:endParaRPr lang="nl-NL" sz="1050"/>
        </a:p>
      </dgm:t>
    </dgm:pt>
    <dgm:pt modelId="{61F8717B-A947-4198-ACF4-62CC5EF1842E}" type="sibTrans" cxnId="{54BCD2CF-6849-427A-B5D8-EC94AD9EA231}">
      <dgm:prSet/>
      <dgm:spPr/>
      <dgm:t>
        <a:bodyPr/>
        <a:lstStyle/>
        <a:p>
          <a:endParaRPr lang="nl-NL" sz="1050"/>
        </a:p>
      </dgm:t>
    </dgm:pt>
    <dgm:pt modelId="{79344CF4-E982-498D-8EB0-4F31F48F3324}">
      <dgm:prSet phldrT="[Text]" phldr="0" custT="1"/>
      <dgm:spPr/>
      <dgm:t>
        <a:bodyPr/>
        <a:lstStyle/>
        <a:p>
          <a:r>
            <a:rPr lang="nl-NL" sz="700" dirty="0"/>
            <a:t>Financial </a:t>
          </a:r>
          <a:r>
            <a:rPr lang="nl-NL" sz="700" dirty="0" err="1"/>
            <a:t>Stability</a:t>
          </a:r>
          <a:r>
            <a:rPr lang="nl-NL" sz="700" dirty="0"/>
            <a:t> concerns </a:t>
          </a:r>
          <a:r>
            <a:rPr lang="nl-NL" sz="700" dirty="0" err="1"/>
            <a:t>from</a:t>
          </a:r>
          <a:r>
            <a:rPr lang="nl-NL" sz="700" dirty="0"/>
            <a:t> </a:t>
          </a:r>
          <a:r>
            <a:rPr lang="nl-NL" sz="700" dirty="0" err="1"/>
            <a:t>uninsured</a:t>
          </a:r>
          <a:r>
            <a:rPr lang="nl-NL" sz="700" dirty="0"/>
            <a:t> </a:t>
          </a:r>
          <a:r>
            <a:rPr lang="nl-NL" sz="700" dirty="0" err="1"/>
            <a:t>deposits</a:t>
          </a:r>
          <a:endParaRPr lang="nl-NL" sz="700" dirty="0"/>
        </a:p>
      </dgm:t>
    </dgm:pt>
    <dgm:pt modelId="{DF3BBBA9-511E-49B4-990F-896BA5F8E310}" type="parTrans" cxnId="{6AF9A9EB-8CBD-4B45-895B-EF8B3F9745C1}">
      <dgm:prSet/>
      <dgm:spPr/>
      <dgm:t>
        <a:bodyPr/>
        <a:lstStyle/>
        <a:p>
          <a:endParaRPr lang="nl-NL" sz="1050"/>
        </a:p>
      </dgm:t>
    </dgm:pt>
    <dgm:pt modelId="{D1C5AB1A-35C0-496A-9A15-7C2AC8B79843}" type="sibTrans" cxnId="{6AF9A9EB-8CBD-4B45-895B-EF8B3F9745C1}">
      <dgm:prSet/>
      <dgm:spPr/>
      <dgm:t>
        <a:bodyPr/>
        <a:lstStyle/>
        <a:p>
          <a:endParaRPr lang="nl-NL" sz="1050"/>
        </a:p>
      </dgm:t>
    </dgm:pt>
    <dgm:pt modelId="{C0B524B6-727C-4715-BBE7-33E3D201EA72}">
      <dgm:prSet phldrT="[Text]" phldr="0" custT="1"/>
      <dgm:spPr/>
      <dgm:t>
        <a:bodyPr/>
        <a:lstStyle/>
        <a:p>
          <a:r>
            <a:rPr lang="nl-NL" sz="600" b="1" dirty="0" err="1"/>
            <a:t>Unlimited</a:t>
          </a:r>
          <a:r>
            <a:rPr lang="nl-NL" sz="600" b="1" dirty="0"/>
            <a:t> Coverage</a:t>
          </a:r>
        </a:p>
      </dgm:t>
    </dgm:pt>
    <dgm:pt modelId="{ED60D5D3-0722-46B4-B7DD-02AB867C0561}" type="parTrans" cxnId="{CC9F8894-C1EA-485A-A047-B00D1145646C}">
      <dgm:prSet/>
      <dgm:spPr/>
      <dgm:t>
        <a:bodyPr/>
        <a:lstStyle/>
        <a:p>
          <a:endParaRPr lang="nl-NL" sz="1050"/>
        </a:p>
      </dgm:t>
    </dgm:pt>
    <dgm:pt modelId="{AE87D904-9F82-4A60-AA41-F7AF504C22CC}" type="sibTrans" cxnId="{CC9F8894-C1EA-485A-A047-B00D1145646C}">
      <dgm:prSet/>
      <dgm:spPr/>
      <dgm:t>
        <a:bodyPr/>
        <a:lstStyle/>
        <a:p>
          <a:endParaRPr lang="nl-NL" sz="1050"/>
        </a:p>
      </dgm:t>
    </dgm:pt>
    <dgm:pt modelId="{CE5ED72D-4602-4E6B-8798-D0FECAF67E43}">
      <dgm:prSet phldrT="[Text]" phldr="0" custT="1"/>
      <dgm:spPr/>
      <dgm:t>
        <a:bodyPr/>
        <a:lstStyle/>
        <a:p>
          <a:r>
            <a:rPr lang="nl-NL" sz="600" dirty="0" err="1"/>
            <a:t>Eliminates</a:t>
          </a:r>
          <a:r>
            <a:rPr lang="nl-NL" sz="600" dirty="0"/>
            <a:t> Bank Runs</a:t>
          </a:r>
        </a:p>
      </dgm:t>
    </dgm:pt>
    <dgm:pt modelId="{8C727992-6F65-46A8-8B2E-6E5EBA82B8CE}" type="parTrans" cxnId="{34161E0A-46B0-4BC8-9346-3DFE3AFFDDF3}">
      <dgm:prSet/>
      <dgm:spPr/>
      <dgm:t>
        <a:bodyPr/>
        <a:lstStyle/>
        <a:p>
          <a:endParaRPr lang="nl-NL" sz="1050"/>
        </a:p>
      </dgm:t>
    </dgm:pt>
    <dgm:pt modelId="{BD63CC76-D81F-4915-AFAF-B59974F3E321}" type="sibTrans" cxnId="{34161E0A-46B0-4BC8-9346-3DFE3AFFDDF3}">
      <dgm:prSet/>
      <dgm:spPr/>
      <dgm:t>
        <a:bodyPr/>
        <a:lstStyle/>
        <a:p>
          <a:endParaRPr lang="nl-NL" sz="1050"/>
        </a:p>
      </dgm:t>
    </dgm:pt>
    <dgm:pt modelId="{577E3D5B-C80C-4CCE-9BD5-9F8EC738C9B4}">
      <dgm:prSet phldrT="[Text]" phldr="0" custT="1"/>
      <dgm:spPr/>
      <dgm:t>
        <a:bodyPr/>
        <a:lstStyle/>
        <a:p>
          <a:r>
            <a:rPr lang="nl-NL" sz="600" dirty="0" err="1"/>
            <a:t>Clear</a:t>
          </a:r>
          <a:r>
            <a:rPr lang="nl-NL" sz="600" dirty="0"/>
            <a:t> </a:t>
          </a:r>
          <a:r>
            <a:rPr lang="nl-NL" sz="600" dirty="0" err="1"/>
            <a:t>understanding</a:t>
          </a:r>
          <a:r>
            <a:rPr lang="nl-NL" sz="600" dirty="0"/>
            <a:t> of </a:t>
          </a:r>
          <a:r>
            <a:rPr lang="nl-NL" sz="600" dirty="0" err="1"/>
            <a:t>insurance</a:t>
          </a:r>
          <a:r>
            <a:rPr lang="nl-NL" sz="600" dirty="0"/>
            <a:t> status </a:t>
          </a:r>
          <a:r>
            <a:rPr lang="nl-NL" sz="600" dirty="0" err="1"/>
            <a:t>for</a:t>
          </a:r>
          <a:r>
            <a:rPr lang="nl-NL" sz="600" dirty="0"/>
            <a:t> </a:t>
          </a:r>
          <a:r>
            <a:rPr lang="nl-NL" sz="600" dirty="0" err="1"/>
            <a:t>depositors</a:t>
          </a:r>
          <a:endParaRPr lang="nl-NL" sz="600" dirty="0"/>
        </a:p>
      </dgm:t>
    </dgm:pt>
    <dgm:pt modelId="{636B9278-FCDB-4A52-971C-D222449AF527}" type="parTrans" cxnId="{61F2E774-2743-4F3C-9DF3-91693781CBD0}">
      <dgm:prSet/>
      <dgm:spPr/>
      <dgm:t>
        <a:bodyPr/>
        <a:lstStyle/>
        <a:p>
          <a:endParaRPr lang="nl-NL" sz="1050"/>
        </a:p>
      </dgm:t>
    </dgm:pt>
    <dgm:pt modelId="{416194A4-5E51-46F3-ADE6-E66A9C75E08C}" type="sibTrans" cxnId="{61F2E774-2743-4F3C-9DF3-91693781CBD0}">
      <dgm:prSet/>
      <dgm:spPr/>
      <dgm:t>
        <a:bodyPr/>
        <a:lstStyle/>
        <a:p>
          <a:endParaRPr lang="nl-NL" sz="1050"/>
        </a:p>
      </dgm:t>
    </dgm:pt>
    <dgm:pt modelId="{75F9FC3A-B288-42B9-86D8-EFF84F922FF6}">
      <dgm:prSet phldrT="[Text]" phldr="0" custT="1"/>
      <dgm:spPr/>
      <dgm:t>
        <a:bodyPr/>
        <a:lstStyle/>
        <a:p>
          <a:r>
            <a:rPr lang="nl-NL" sz="600" b="1" dirty="0" err="1"/>
            <a:t>Targeted</a:t>
          </a:r>
          <a:r>
            <a:rPr lang="nl-NL" sz="600" b="1" dirty="0"/>
            <a:t> Coverage</a:t>
          </a:r>
        </a:p>
      </dgm:t>
    </dgm:pt>
    <dgm:pt modelId="{AC69E3E2-FDDF-4119-82F0-5A5FBD8280FE}" type="parTrans" cxnId="{9273783D-BC74-4DC6-8AE2-2339CE7FE43B}">
      <dgm:prSet/>
      <dgm:spPr/>
      <dgm:t>
        <a:bodyPr/>
        <a:lstStyle/>
        <a:p>
          <a:endParaRPr lang="nl-NL" sz="1050"/>
        </a:p>
      </dgm:t>
    </dgm:pt>
    <dgm:pt modelId="{DE4B1C61-3B18-4FD0-8C67-2DBAEE622184}" type="sibTrans" cxnId="{9273783D-BC74-4DC6-8AE2-2339CE7FE43B}">
      <dgm:prSet/>
      <dgm:spPr/>
      <dgm:t>
        <a:bodyPr/>
        <a:lstStyle/>
        <a:p>
          <a:endParaRPr lang="nl-NL" sz="1050"/>
        </a:p>
      </dgm:t>
    </dgm:pt>
    <dgm:pt modelId="{7DFDC729-7F0C-46D8-81EF-B75BB67800B0}">
      <dgm:prSet phldrT="[Text]" phldr="0" custT="1"/>
      <dgm:spPr/>
      <dgm:t>
        <a:bodyPr/>
        <a:lstStyle/>
        <a:p>
          <a:r>
            <a:rPr lang="nl-NL" sz="600" dirty="0" err="1"/>
            <a:t>Increases</a:t>
          </a:r>
          <a:r>
            <a:rPr lang="nl-NL" sz="600" dirty="0"/>
            <a:t> financial </a:t>
          </a:r>
          <a:r>
            <a:rPr lang="nl-NL" sz="600" dirty="0" err="1"/>
            <a:t>stability</a:t>
          </a:r>
          <a:endParaRPr lang="nl-NL" sz="600" dirty="0"/>
        </a:p>
      </dgm:t>
    </dgm:pt>
    <dgm:pt modelId="{6F4FFE0B-9F78-4A9F-A8A7-2357D3A6CCD2}" type="parTrans" cxnId="{060C7D04-B5BC-467C-A198-1267C9458870}">
      <dgm:prSet/>
      <dgm:spPr/>
      <dgm:t>
        <a:bodyPr/>
        <a:lstStyle/>
        <a:p>
          <a:endParaRPr lang="nl-NL" sz="1050"/>
        </a:p>
      </dgm:t>
    </dgm:pt>
    <dgm:pt modelId="{2EAA968E-B02C-4CF7-8459-3FB9F304B36E}" type="sibTrans" cxnId="{060C7D04-B5BC-467C-A198-1267C9458870}">
      <dgm:prSet/>
      <dgm:spPr/>
      <dgm:t>
        <a:bodyPr/>
        <a:lstStyle/>
        <a:p>
          <a:endParaRPr lang="nl-NL" sz="1050"/>
        </a:p>
      </dgm:t>
    </dgm:pt>
    <dgm:pt modelId="{AB957BFF-E1D8-4676-90C9-383BB32D5F78}">
      <dgm:prSet phldrT="[Text]" phldr="0" custT="1"/>
      <dgm:spPr/>
      <dgm:t>
        <a:bodyPr/>
        <a:lstStyle/>
        <a:p>
          <a:r>
            <a:rPr lang="nl-NL" sz="600" dirty="0" err="1"/>
            <a:t>Increased</a:t>
          </a:r>
          <a:r>
            <a:rPr lang="nl-NL" sz="600" dirty="0"/>
            <a:t> </a:t>
          </a:r>
          <a:r>
            <a:rPr lang="nl-NL" sz="600" dirty="0" err="1"/>
            <a:t>Complexity</a:t>
          </a:r>
          <a:r>
            <a:rPr lang="nl-NL" sz="600" dirty="0"/>
            <a:t> of </a:t>
          </a:r>
          <a:r>
            <a:rPr lang="nl-NL" sz="600" dirty="0" err="1"/>
            <a:t>resolutions</a:t>
          </a:r>
          <a:endParaRPr lang="nl-NL" sz="600" dirty="0"/>
        </a:p>
      </dgm:t>
    </dgm:pt>
    <dgm:pt modelId="{DED3C15E-6675-4AAF-8C09-6ABD26E74982}" type="parTrans" cxnId="{72E4C448-574E-4F20-AF0E-3564EF8BE959}">
      <dgm:prSet/>
      <dgm:spPr/>
      <dgm:t>
        <a:bodyPr/>
        <a:lstStyle/>
        <a:p>
          <a:endParaRPr lang="nl-NL" sz="1050"/>
        </a:p>
      </dgm:t>
    </dgm:pt>
    <dgm:pt modelId="{A38F62EC-67E9-4FDA-B62B-AE4DD83939C6}" type="sibTrans" cxnId="{72E4C448-574E-4F20-AF0E-3564EF8BE959}">
      <dgm:prSet/>
      <dgm:spPr/>
      <dgm:t>
        <a:bodyPr/>
        <a:lstStyle/>
        <a:p>
          <a:endParaRPr lang="nl-NL" sz="1050"/>
        </a:p>
      </dgm:t>
    </dgm:pt>
    <dgm:pt modelId="{F629B9C8-3AF7-4A6E-AA04-AEBBF60F7619}">
      <dgm:prSet phldrT="[Text]" phldr="0" custT="1"/>
      <dgm:spPr/>
      <dgm:t>
        <a:bodyPr/>
        <a:lstStyle/>
        <a:p>
          <a:r>
            <a:rPr lang="nl-NL" sz="700" dirty="0"/>
            <a:t>Limited </a:t>
          </a:r>
          <a:r>
            <a:rPr lang="nl-NL" sz="700" dirty="0" err="1"/>
            <a:t>disruption</a:t>
          </a:r>
          <a:r>
            <a:rPr lang="nl-NL" sz="700" dirty="0"/>
            <a:t> in </a:t>
          </a:r>
          <a:r>
            <a:rPr lang="nl-NL" sz="700" dirty="0" err="1"/>
            <a:t>other</a:t>
          </a:r>
          <a:r>
            <a:rPr lang="nl-NL" sz="700" dirty="0"/>
            <a:t> </a:t>
          </a:r>
          <a:r>
            <a:rPr lang="nl-NL" sz="700" dirty="0" err="1"/>
            <a:t>markets</a:t>
          </a:r>
          <a:endParaRPr lang="nl-NL" sz="700" dirty="0"/>
        </a:p>
      </dgm:t>
    </dgm:pt>
    <dgm:pt modelId="{18139221-2ED7-4D01-9F33-A720F37EA8EB}" type="parTrans" cxnId="{52863423-0D03-4917-8760-0094E693145D}">
      <dgm:prSet/>
      <dgm:spPr/>
      <dgm:t>
        <a:bodyPr/>
        <a:lstStyle/>
        <a:p>
          <a:endParaRPr lang="nl-NL" sz="1600"/>
        </a:p>
      </dgm:t>
    </dgm:pt>
    <dgm:pt modelId="{46E432C1-D7E8-4A6A-B77C-8B455CE74692}" type="sibTrans" cxnId="{52863423-0D03-4917-8760-0094E693145D}">
      <dgm:prSet/>
      <dgm:spPr/>
      <dgm:t>
        <a:bodyPr/>
        <a:lstStyle/>
        <a:p>
          <a:endParaRPr lang="nl-NL" sz="1600"/>
        </a:p>
      </dgm:t>
    </dgm:pt>
    <dgm:pt modelId="{5133C20A-1CFE-44D5-952D-378940812AD1}">
      <dgm:prSet phldrT="[Text]" phldr="0" custT="1"/>
      <dgm:spPr/>
      <dgm:t>
        <a:bodyPr/>
        <a:lstStyle/>
        <a:p>
          <a:r>
            <a:rPr lang="nl-NL" sz="600" dirty="0"/>
            <a:t> </a:t>
          </a:r>
          <a:r>
            <a:rPr lang="nl-NL" sz="600" dirty="0" err="1"/>
            <a:t>Simplifies</a:t>
          </a:r>
          <a:r>
            <a:rPr lang="nl-NL" sz="600" dirty="0"/>
            <a:t> </a:t>
          </a:r>
          <a:r>
            <a:rPr lang="nl-NL" sz="600" dirty="0" err="1"/>
            <a:t>resolution</a:t>
          </a:r>
          <a:endParaRPr lang="nl-NL" sz="600" dirty="0"/>
        </a:p>
      </dgm:t>
    </dgm:pt>
    <dgm:pt modelId="{5918BC19-E484-4911-9489-A990AB8C3C5E}" type="parTrans" cxnId="{9BE50870-D1BA-43F9-9ECF-B5960604D68B}">
      <dgm:prSet/>
      <dgm:spPr/>
      <dgm:t>
        <a:bodyPr/>
        <a:lstStyle/>
        <a:p>
          <a:endParaRPr lang="nl-NL" sz="1600"/>
        </a:p>
      </dgm:t>
    </dgm:pt>
    <dgm:pt modelId="{33DA3FF2-0780-429D-A22E-6C5FD9D153CD}" type="sibTrans" cxnId="{9BE50870-D1BA-43F9-9ECF-B5960604D68B}">
      <dgm:prSet/>
      <dgm:spPr/>
      <dgm:t>
        <a:bodyPr/>
        <a:lstStyle/>
        <a:p>
          <a:endParaRPr lang="nl-NL" sz="1600"/>
        </a:p>
      </dgm:t>
    </dgm:pt>
    <dgm:pt modelId="{8491D0B2-B103-4D1D-8465-D479F086A923}">
      <dgm:prSet phldrT="[Text]" phldr="0" custT="1"/>
      <dgm:spPr/>
      <dgm:t>
        <a:bodyPr/>
        <a:lstStyle/>
        <a:p>
          <a:endParaRPr lang="nl-NL" sz="2000" dirty="0"/>
        </a:p>
      </dgm:t>
    </dgm:pt>
    <dgm:pt modelId="{01AAC743-C442-4723-93DF-A30C635F3EC7}" type="parTrans" cxnId="{C9EB3125-979D-411A-AE47-4823C983698B}">
      <dgm:prSet/>
      <dgm:spPr/>
      <dgm:t>
        <a:bodyPr/>
        <a:lstStyle/>
        <a:p>
          <a:endParaRPr lang="nl-NL" sz="1600"/>
        </a:p>
      </dgm:t>
    </dgm:pt>
    <dgm:pt modelId="{90BF764F-9939-4D0E-B2CD-D4C01DCBA970}" type="sibTrans" cxnId="{C9EB3125-979D-411A-AE47-4823C983698B}">
      <dgm:prSet/>
      <dgm:spPr/>
      <dgm:t>
        <a:bodyPr/>
        <a:lstStyle/>
        <a:p>
          <a:endParaRPr lang="nl-NL" sz="1600"/>
        </a:p>
      </dgm:t>
    </dgm:pt>
    <dgm:pt modelId="{2D2A4562-7BF8-4BD7-A091-76A7BE7B94AE}">
      <dgm:prSet phldrT="[Text]" phldr="0" custT="1"/>
      <dgm:spPr/>
      <dgm:t>
        <a:bodyPr/>
        <a:lstStyle/>
        <a:p>
          <a:r>
            <a:rPr lang="nl-NL" sz="600" dirty="0" err="1"/>
            <a:t>Eliminates</a:t>
          </a:r>
          <a:r>
            <a:rPr lang="nl-NL" sz="600" dirty="0"/>
            <a:t> </a:t>
          </a:r>
          <a:r>
            <a:rPr lang="nl-NL" sz="600" dirty="0" err="1"/>
            <a:t>depositor</a:t>
          </a:r>
          <a:r>
            <a:rPr lang="nl-NL" sz="600" dirty="0"/>
            <a:t> discipline</a:t>
          </a:r>
        </a:p>
      </dgm:t>
    </dgm:pt>
    <dgm:pt modelId="{95E12762-6C4F-4BC1-B835-E2AB228A08AB}" type="parTrans" cxnId="{598B7DB4-716D-4A32-9629-8790849C6680}">
      <dgm:prSet/>
      <dgm:spPr/>
      <dgm:t>
        <a:bodyPr/>
        <a:lstStyle/>
        <a:p>
          <a:endParaRPr lang="nl-NL" sz="1600"/>
        </a:p>
      </dgm:t>
    </dgm:pt>
    <dgm:pt modelId="{798E62CF-97FD-4B45-87F7-D0029043A92D}" type="sibTrans" cxnId="{598B7DB4-716D-4A32-9629-8790849C6680}">
      <dgm:prSet/>
      <dgm:spPr/>
      <dgm:t>
        <a:bodyPr/>
        <a:lstStyle/>
        <a:p>
          <a:endParaRPr lang="nl-NL" sz="1600"/>
        </a:p>
      </dgm:t>
    </dgm:pt>
    <dgm:pt modelId="{2BF08F6D-B40F-4B57-9491-7A4B5138FE14}">
      <dgm:prSet phldrT="[Text]" phldr="0" custT="1"/>
      <dgm:spPr/>
      <dgm:t>
        <a:bodyPr/>
        <a:lstStyle/>
        <a:p>
          <a:r>
            <a:rPr lang="nl-NL" sz="600" dirty="0" err="1"/>
            <a:t>Decrease</a:t>
          </a:r>
          <a:r>
            <a:rPr lang="nl-NL" sz="600" dirty="0"/>
            <a:t> in </a:t>
          </a:r>
          <a:r>
            <a:rPr lang="nl-NL" sz="600" dirty="0" err="1"/>
            <a:t>Transparency</a:t>
          </a:r>
          <a:endParaRPr lang="nl-NL" sz="600" dirty="0"/>
        </a:p>
      </dgm:t>
    </dgm:pt>
    <dgm:pt modelId="{28C1B860-40CB-4882-9534-6BE57EBDA734}" type="parTrans" cxnId="{90C899B6-B59E-4A72-B683-6F75F0C97347}">
      <dgm:prSet/>
      <dgm:spPr/>
      <dgm:t>
        <a:bodyPr/>
        <a:lstStyle/>
        <a:p>
          <a:endParaRPr lang="nl-NL" sz="1600"/>
        </a:p>
      </dgm:t>
    </dgm:pt>
    <dgm:pt modelId="{E64DDA37-87E1-4EA5-8065-40A803429018}" type="sibTrans" cxnId="{90C899B6-B59E-4A72-B683-6F75F0C97347}">
      <dgm:prSet/>
      <dgm:spPr/>
      <dgm:t>
        <a:bodyPr/>
        <a:lstStyle/>
        <a:p>
          <a:endParaRPr lang="nl-NL" sz="1600"/>
        </a:p>
      </dgm:t>
    </dgm:pt>
    <dgm:pt modelId="{CE9F1FED-6287-448F-B10C-DD66C238B0AD}">
      <dgm:prSet phldrT="[Text]" phldr="0" custT="1"/>
      <dgm:spPr/>
      <dgm:t>
        <a:bodyPr/>
        <a:lstStyle/>
        <a:p>
          <a:r>
            <a:rPr lang="nl-NL" sz="600" dirty="0"/>
            <a:t>Limited </a:t>
          </a:r>
          <a:r>
            <a:rPr lang="nl-NL" sz="600" dirty="0" err="1"/>
            <a:t>Decrease</a:t>
          </a:r>
          <a:r>
            <a:rPr lang="nl-NL" sz="600" dirty="0"/>
            <a:t> in </a:t>
          </a:r>
          <a:r>
            <a:rPr lang="nl-NL" sz="600" dirty="0" err="1"/>
            <a:t>depositor</a:t>
          </a:r>
          <a:r>
            <a:rPr lang="nl-NL" sz="600" dirty="0"/>
            <a:t> discipline</a:t>
          </a:r>
        </a:p>
      </dgm:t>
    </dgm:pt>
    <dgm:pt modelId="{07D84782-90F9-4559-A695-870D2D4D0B0D}" type="parTrans" cxnId="{F50F4AA3-EB61-408B-8374-254D67BFF971}">
      <dgm:prSet/>
      <dgm:spPr/>
      <dgm:t>
        <a:bodyPr/>
        <a:lstStyle/>
        <a:p>
          <a:endParaRPr lang="nl-NL" sz="1600"/>
        </a:p>
      </dgm:t>
    </dgm:pt>
    <dgm:pt modelId="{A9B0396F-5B31-495B-B9C5-C8A26933CAEE}" type="sibTrans" cxnId="{F50F4AA3-EB61-408B-8374-254D67BFF971}">
      <dgm:prSet/>
      <dgm:spPr/>
      <dgm:t>
        <a:bodyPr/>
        <a:lstStyle/>
        <a:p>
          <a:endParaRPr lang="nl-NL" sz="1600"/>
        </a:p>
      </dgm:t>
    </dgm:pt>
    <dgm:pt modelId="{28DFBDE6-C763-4E48-9BB3-E41FE2A1A5FC}" type="pres">
      <dgm:prSet presAssocID="{7FD852DF-495C-472D-9144-7FA57F093CAC}" presName="Name0" presStyleCnt="0">
        <dgm:presLayoutVars>
          <dgm:dir/>
          <dgm:animLvl val="lvl"/>
          <dgm:resizeHandles val="exact"/>
        </dgm:presLayoutVars>
      </dgm:prSet>
      <dgm:spPr/>
    </dgm:pt>
    <dgm:pt modelId="{C3B15569-9418-49A4-B03D-C1856EC78DEA}" type="pres">
      <dgm:prSet presAssocID="{7E988B77-A8BB-4F8E-AEA7-62F2895244E3}" presName="composite" presStyleCnt="0"/>
      <dgm:spPr/>
    </dgm:pt>
    <dgm:pt modelId="{12DD9ED1-849C-4131-9DB5-A408BA9EE93D}" type="pres">
      <dgm:prSet presAssocID="{7E988B77-A8BB-4F8E-AEA7-62F2895244E3}" presName="parTx" presStyleLbl="alignNode1" presStyleIdx="0" presStyleCnt="3">
        <dgm:presLayoutVars>
          <dgm:chMax val="0"/>
          <dgm:chPref val="0"/>
          <dgm:bulletEnabled val="1"/>
        </dgm:presLayoutVars>
      </dgm:prSet>
      <dgm:spPr/>
    </dgm:pt>
    <dgm:pt modelId="{FFF5123D-EAA3-4A35-8389-E367347FC13F}" type="pres">
      <dgm:prSet presAssocID="{7E988B77-A8BB-4F8E-AEA7-62F2895244E3}" presName="desTx" presStyleLbl="alignAccFollowNode1" presStyleIdx="0" presStyleCnt="3">
        <dgm:presLayoutVars>
          <dgm:bulletEnabled val="1"/>
        </dgm:presLayoutVars>
      </dgm:prSet>
      <dgm:spPr/>
    </dgm:pt>
    <dgm:pt modelId="{A2219D9D-4AA8-4B52-A737-66C173C75B4F}" type="pres">
      <dgm:prSet presAssocID="{A1C13E24-6EB7-4AB8-9F0E-CEDEA364F06F}" presName="space" presStyleCnt="0"/>
      <dgm:spPr/>
    </dgm:pt>
    <dgm:pt modelId="{684BFF3A-AF8C-4297-94C0-A0772C8F7C33}" type="pres">
      <dgm:prSet presAssocID="{C0B524B6-727C-4715-BBE7-33E3D201EA72}" presName="composite" presStyleCnt="0"/>
      <dgm:spPr/>
    </dgm:pt>
    <dgm:pt modelId="{63E2EE09-846B-48B6-A8E6-221C9BCEF627}" type="pres">
      <dgm:prSet presAssocID="{C0B524B6-727C-4715-BBE7-33E3D201EA72}" presName="parTx" presStyleLbl="alignNode1" presStyleIdx="1" presStyleCnt="3">
        <dgm:presLayoutVars>
          <dgm:chMax val="0"/>
          <dgm:chPref val="0"/>
          <dgm:bulletEnabled val="1"/>
        </dgm:presLayoutVars>
      </dgm:prSet>
      <dgm:spPr/>
    </dgm:pt>
    <dgm:pt modelId="{1A3B464C-0CF0-42C3-BE7F-2AE7ACE67117}" type="pres">
      <dgm:prSet presAssocID="{C0B524B6-727C-4715-BBE7-33E3D201EA72}" presName="desTx" presStyleLbl="alignAccFollowNode1" presStyleIdx="1" presStyleCnt="3">
        <dgm:presLayoutVars>
          <dgm:bulletEnabled val="1"/>
        </dgm:presLayoutVars>
      </dgm:prSet>
      <dgm:spPr/>
    </dgm:pt>
    <dgm:pt modelId="{ACA0CD64-378C-4B1C-A979-1EAF342DED33}" type="pres">
      <dgm:prSet presAssocID="{AE87D904-9F82-4A60-AA41-F7AF504C22CC}" presName="space" presStyleCnt="0"/>
      <dgm:spPr/>
    </dgm:pt>
    <dgm:pt modelId="{85B5BAF8-C2CA-449F-83CF-E71A57901220}" type="pres">
      <dgm:prSet presAssocID="{75F9FC3A-B288-42B9-86D8-EFF84F922FF6}" presName="composite" presStyleCnt="0"/>
      <dgm:spPr/>
    </dgm:pt>
    <dgm:pt modelId="{1D761864-B2A5-4300-99BF-864C54FB8F4A}" type="pres">
      <dgm:prSet presAssocID="{75F9FC3A-B288-42B9-86D8-EFF84F922FF6}" presName="parTx" presStyleLbl="alignNode1" presStyleIdx="2" presStyleCnt="3">
        <dgm:presLayoutVars>
          <dgm:chMax val="0"/>
          <dgm:chPref val="0"/>
          <dgm:bulletEnabled val="1"/>
        </dgm:presLayoutVars>
      </dgm:prSet>
      <dgm:spPr/>
    </dgm:pt>
    <dgm:pt modelId="{5EA4B1F9-EA85-4293-BA74-34733B59FC14}" type="pres">
      <dgm:prSet presAssocID="{75F9FC3A-B288-42B9-86D8-EFF84F922FF6}" presName="desTx" presStyleLbl="alignAccFollowNode1" presStyleIdx="2" presStyleCnt="3">
        <dgm:presLayoutVars>
          <dgm:bulletEnabled val="1"/>
        </dgm:presLayoutVars>
      </dgm:prSet>
      <dgm:spPr/>
    </dgm:pt>
  </dgm:ptLst>
  <dgm:cxnLst>
    <dgm:cxn modelId="{060C7D04-B5BC-467C-A198-1267C9458870}" srcId="{75F9FC3A-B288-42B9-86D8-EFF84F922FF6}" destId="{7DFDC729-7F0C-46D8-81EF-B75BB67800B0}" srcOrd="0" destOrd="0" parTransId="{6F4FFE0B-9F78-4A9F-A8A7-2357D3A6CCD2}" sibTransId="{2EAA968E-B02C-4CF7-8459-3FB9F304B36E}"/>
    <dgm:cxn modelId="{3F2CD206-3AE7-4C86-AF93-A80A7C902996}" type="presOf" srcId="{577E3D5B-C80C-4CCE-9BD5-9F8EC738C9B4}" destId="{1A3B464C-0CF0-42C3-BE7F-2AE7ACE67117}" srcOrd="0" destOrd="1" presId="urn:microsoft.com/office/officeart/2005/8/layout/hList1"/>
    <dgm:cxn modelId="{34161E0A-46B0-4BC8-9346-3DFE3AFFDDF3}" srcId="{C0B524B6-727C-4715-BBE7-33E3D201EA72}" destId="{CE5ED72D-4602-4E6B-8798-D0FECAF67E43}" srcOrd="0" destOrd="0" parTransId="{8C727992-6F65-46A8-8B2E-6E5EBA82B8CE}" sibTransId="{BD63CC76-D81F-4915-AFAF-B59974F3E321}"/>
    <dgm:cxn modelId="{793F760F-26EE-4996-84E2-9503DC0108A1}" type="presOf" srcId="{AB957BFF-E1D8-4676-90C9-383BB32D5F78}" destId="{5EA4B1F9-EA85-4293-BA74-34733B59FC14}" srcOrd="0" destOrd="2" presId="urn:microsoft.com/office/officeart/2005/8/layout/hList1"/>
    <dgm:cxn modelId="{9DFFAF15-B03B-4B5C-A7DA-7CEFC368F91C}" type="presOf" srcId="{07290EB4-3490-4F59-BB51-1B5A7ED7B640}" destId="{FFF5123D-EAA3-4A35-8389-E367347FC13F}" srcOrd="0" destOrd="0" presId="urn:microsoft.com/office/officeart/2005/8/layout/hList1"/>
    <dgm:cxn modelId="{42C93121-7215-4C34-A2F0-6BA31EED91BD}" type="presOf" srcId="{8491D0B2-B103-4D1D-8465-D479F086A923}" destId="{1A3B464C-0CF0-42C3-BE7F-2AE7ACE67117}" srcOrd="0" destOrd="4" presId="urn:microsoft.com/office/officeart/2005/8/layout/hList1"/>
    <dgm:cxn modelId="{C60EF121-3EA2-4080-9E86-9FB68501F12A}" type="presOf" srcId="{2BF08F6D-B40F-4B57-9491-7A4B5138FE14}" destId="{5EA4B1F9-EA85-4293-BA74-34733B59FC14}" srcOrd="0" destOrd="3" presId="urn:microsoft.com/office/officeart/2005/8/layout/hList1"/>
    <dgm:cxn modelId="{52863423-0D03-4917-8760-0094E693145D}" srcId="{7E988B77-A8BB-4F8E-AEA7-62F2895244E3}" destId="{F629B9C8-3AF7-4A6E-AA04-AEBBF60F7619}" srcOrd="1" destOrd="0" parTransId="{18139221-2ED7-4D01-9F33-A720F37EA8EB}" sibTransId="{46E432C1-D7E8-4A6A-B77C-8B455CE74692}"/>
    <dgm:cxn modelId="{C9EB3125-979D-411A-AE47-4823C983698B}" srcId="{C0B524B6-727C-4715-BBE7-33E3D201EA72}" destId="{8491D0B2-B103-4D1D-8465-D479F086A923}" srcOrd="4" destOrd="0" parTransId="{01AAC743-C442-4723-93DF-A30C635F3EC7}" sibTransId="{90BF764F-9939-4D0E-B2CD-D4C01DCBA970}"/>
    <dgm:cxn modelId="{E7585A2B-4BFC-48ED-B46B-8790693208AA}" srcId="{7FD852DF-495C-472D-9144-7FA57F093CAC}" destId="{7E988B77-A8BB-4F8E-AEA7-62F2895244E3}" srcOrd="0" destOrd="0" parTransId="{E1E8862A-2DAD-4829-8590-24A7969342BF}" sibTransId="{A1C13E24-6EB7-4AB8-9F0E-CEDEA364F06F}"/>
    <dgm:cxn modelId="{9273783D-BC74-4DC6-8AE2-2339CE7FE43B}" srcId="{7FD852DF-495C-472D-9144-7FA57F093CAC}" destId="{75F9FC3A-B288-42B9-86D8-EFF84F922FF6}" srcOrd="2" destOrd="0" parTransId="{AC69E3E2-FDDF-4119-82F0-5A5FBD8280FE}" sibTransId="{DE4B1C61-3B18-4FD0-8C67-2DBAEE622184}"/>
    <dgm:cxn modelId="{DC5DF541-13B6-418C-A742-AB54B22282A8}" type="presOf" srcId="{CE5ED72D-4602-4E6B-8798-D0FECAF67E43}" destId="{1A3B464C-0CF0-42C3-BE7F-2AE7ACE67117}" srcOrd="0" destOrd="0" presId="urn:microsoft.com/office/officeart/2005/8/layout/hList1"/>
    <dgm:cxn modelId="{9F836E63-98AF-4421-8BE2-2C1980E9F211}" type="presOf" srcId="{75F9FC3A-B288-42B9-86D8-EFF84F922FF6}" destId="{1D761864-B2A5-4300-99BF-864C54FB8F4A}" srcOrd="0" destOrd="0" presId="urn:microsoft.com/office/officeart/2005/8/layout/hList1"/>
    <dgm:cxn modelId="{966EEB67-FD24-4FE3-AF62-B053FFFBC6FD}" type="presOf" srcId="{79344CF4-E982-498D-8EB0-4F31F48F3324}" destId="{FFF5123D-EAA3-4A35-8389-E367347FC13F}" srcOrd="0" destOrd="2" presId="urn:microsoft.com/office/officeart/2005/8/layout/hList1"/>
    <dgm:cxn modelId="{72E4C448-574E-4F20-AF0E-3564EF8BE959}" srcId="{75F9FC3A-B288-42B9-86D8-EFF84F922FF6}" destId="{AB957BFF-E1D8-4676-90C9-383BB32D5F78}" srcOrd="2" destOrd="0" parTransId="{DED3C15E-6675-4AAF-8C09-6ABD26E74982}" sibTransId="{A38F62EC-67E9-4FDA-B62B-AE4DD83939C6}"/>
    <dgm:cxn modelId="{9BE50870-D1BA-43F9-9ECF-B5960604D68B}" srcId="{C0B524B6-727C-4715-BBE7-33E3D201EA72}" destId="{5133C20A-1CFE-44D5-952D-378940812AD1}" srcOrd="2" destOrd="0" parTransId="{5918BC19-E484-4911-9489-A990AB8C3C5E}" sibTransId="{33DA3FF2-0780-429D-A22E-6C5FD9D153CD}"/>
    <dgm:cxn modelId="{97C73B72-B57C-4A94-83DA-8BCEC8D48D23}" type="presOf" srcId="{CE9F1FED-6287-448F-B10C-DD66C238B0AD}" destId="{5EA4B1F9-EA85-4293-BA74-34733B59FC14}" srcOrd="0" destOrd="1" presId="urn:microsoft.com/office/officeart/2005/8/layout/hList1"/>
    <dgm:cxn modelId="{61F2E774-2743-4F3C-9DF3-91693781CBD0}" srcId="{C0B524B6-727C-4715-BBE7-33E3D201EA72}" destId="{577E3D5B-C80C-4CCE-9BD5-9F8EC738C9B4}" srcOrd="1" destOrd="0" parTransId="{636B9278-FCDB-4A52-971C-D222449AF527}" sibTransId="{416194A4-5E51-46F3-ADE6-E66A9C75E08C}"/>
    <dgm:cxn modelId="{F2C81C7F-76B1-437D-A6BE-5EFEAC47712F}" type="presOf" srcId="{7E988B77-A8BB-4F8E-AEA7-62F2895244E3}" destId="{12DD9ED1-849C-4131-9DB5-A408BA9EE93D}" srcOrd="0" destOrd="0" presId="urn:microsoft.com/office/officeart/2005/8/layout/hList1"/>
    <dgm:cxn modelId="{EFFE6C88-A576-4D1B-AAE3-C3F3EB061E77}" type="presOf" srcId="{7DFDC729-7F0C-46D8-81EF-B75BB67800B0}" destId="{5EA4B1F9-EA85-4293-BA74-34733B59FC14}" srcOrd="0" destOrd="0" presId="urn:microsoft.com/office/officeart/2005/8/layout/hList1"/>
    <dgm:cxn modelId="{CC9F8894-C1EA-485A-A047-B00D1145646C}" srcId="{7FD852DF-495C-472D-9144-7FA57F093CAC}" destId="{C0B524B6-727C-4715-BBE7-33E3D201EA72}" srcOrd="1" destOrd="0" parTransId="{ED60D5D3-0722-46B4-B7DD-02AB867C0561}" sibTransId="{AE87D904-9F82-4A60-AA41-F7AF504C22CC}"/>
    <dgm:cxn modelId="{F50F4AA3-EB61-408B-8374-254D67BFF971}" srcId="{75F9FC3A-B288-42B9-86D8-EFF84F922FF6}" destId="{CE9F1FED-6287-448F-B10C-DD66C238B0AD}" srcOrd="1" destOrd="0" parTransId="{07D84782-90F9-4559-A695-870D2D4D0B0D}" sibTransId="{A9B0396F-5B31-495B-B9C5-C8A26933CAEE}"/>
    <dgm:cxn modelId="{5C84FEB0-BF96-4B69-8FA7-C761DA12494C}" type="presOf" srcId="{C0B524B6-727C-4715-BBE7-33E3D201EA72}" destId="{63E2EE09-846B-48B6-A8E6-221C9BCEF627}" srcOrd="0" destOrd="0" presId="urn:microsoft.com/office/officeart/2005/8/layout/hList1"/>
    <dgm:cxn modelId="{598B7DB4-716D-4A32-9629-8790849C6680}" srcId="{C0B524B6-727C-4715-BBE7-33E3D201EA72}" destId="{2D2A4562-7BF8-4BD7-A091-76A7BE7B94AE}" srcOrd="3" destOrd="0" parTransId="{95E12762-6C4F-4BC1-B835-E2AB228A08AB}" sibTransId="{798E62CF-97FD-4B45-87F7-D0029043A92D}"/>
    <dgm:cxn modelId="{90C899B6-B59E-4A72-B683-6F75F0C97347}" srcId="{75F9FC3A-B288-42B9-86D8-EFF84F922FF6}" destId="{2BF08F6D-B40F-4B57-9491-7A4B5138FE14}" srcOrd="3" destOrd="0" parTransId="{28C1B860-40CB-4882-9534-6BE57EBDA734}" sibTransId="{E64DDA37-87E1-4EA5-8065-40A803429018}"/>
    <dgm:cxn modelId="{1F06FCBB-F74D-47D8-90C4-55F2C1A726A4}" type="presOf" srcId="{7FD852DF-495C-472D-9144-7FA57F093CAC}" destId="{28DFBDE6-C763-4E48-9BB3-E41FE2A1A5FC}" srcOrd="0" destOrd="0" presId="urn:microsoft.com/office/officeart/2005/8/layout/hList1"/>
    <dgm:cxn modelId="{B83889CB-3A21-4F69-AE24-EC4435D1BF6F}" type="presOf" srcId="{5133C20A-1CFE-44D5-952D-378940812AD1}" destId="{1A3B464C-0CF0-42C3-BE7F-2AE7ACE67117}" srcOrd="0" destOrd="2" presId="urn:microsoft.com/office/officeart/2005/8/layout/hList1"/>
    <dgm:cxn modelId="{54BCD2CF-6849-427A-B5D8-EC94AD9EA231}" srcId="{7E988B77-A8BB-4F8E-AEA7-62F2895244E3}" destId="{07290EB4-3490-4F59-BB51-1B5A7ED7B640}" srcOrd="0" destOrd="0" parTransId="{A97C4C56-9903-4D48-BCD5-CC9860362C29}" sibTransId="{61F8717B-A947-4198-ACF4-62CC5EF1842E}"/>
    <dgm:cxn modelId="{6AF9A9EB-8CBD-4B45-895B-EF8B3F9745C1}" srcId="{7E988B77-A8BB-4F8E-AEA7-62F2895244E3}" destId="{79344CF4-E982-498D-8EB0-4F31F48F3324}" srcOrd="2" destOrd="0" parTransId="{DF3BBBA9-511E-49B4-990F-896BA5F8E310}" sibTransId="{D1C5AB1A-35C0-496A-9A15-7C2AC8B79843}"/>
    <dgm:cxn modelId="{328A14EF-A556-45A7-8E33-D23D05799258}" type="presOf" srcId="{F629B9C8-3AF7-4A6E-AA04-AEBBF60F7619}" destId="{FFF5123D-EAA3-4A35-8389-E367347FC13F}" srcOrd="0" destOrd="1" presId="urn:microsoft.com/office/officeart/2005/8/layout/hList1"/>
    <dgm:cxn modelId="{54D03CF9-9980-403C-95FC-8D31F07ED821}" type="presOf" srcId="{2D2A4562-7BF8-4BD7-A091-76A7BE7B94AE}" destId="{1A3B464C-0CF0-42C3-BE7F-2AE7ACE67117}" srcOrd="0" destOrd="3" presId="urn:microsoft.com/office/officeart/2005/8/layout/hList1"/>
    <dgm:cxn modelId="{F0AFC6C2-91CB-4DBC-A935-40EAF120DF5B}" type="presParOf" srcId="{28DFBDE6-C763-4E48-9BB3-E41FE2A1A5FC}" destId="{C3B15569-9418-49A4-B03D-C1856EC78DEA}" srcOrd="0" destOrd="0" presId="urn:microsoft.com/office/officeart/2005/8/layout/hList1"/>
    <dgm:cxn modelId="{308C997E-A8F0-4D0E-A794-3E8552D85FB1}" type="presParOf" srcId="{C3B15569-9418-49A4-B03D-C1856EC78DEA}" destId="{12DD9ED1-849C-4131-9DB5-A408BA9EE93D}" srcOrd="0" destOrd="0" presId="urn:microsoft.com/office/officeart/2005/8/layout/hList1"/>
    <dgm:cxn modelId="{46065F54-9DE9-4D7F-A97F-349B5E019172}" type="presParOf" srcId="{C3B15569-9418-49A4-B03D-C1856EC78DEA}" destId="{FFF5123D-EAA3-4A35-8389-E367347FC13F}" srcOrd="1" destOrd="0" presId="urn:microsoft.com/office/officeart/2005/8/layout/hList1"/>
    <dgm:cxn modelId="{325A9C3A-B0E5-4310-8B4E-2129C6D1FE6C}" type="presParOf" srcId="{28DFBDE6-C763-4E48-9BB3-E41FE2A1A5FC}" destId="{A2219D9D-4AA8-4B52-A737-66C173C75B4F}" srcOrd="1" destOrd="0" presId="urn:microsoft.com/office/officeart/2005/8/layout/hList1"/>
    <dgm:cxn modelId="{8D1C78BF-407B-4E79-907E-4370BAC6D2F7}" type="presParOf" srcId="{28DFBDE6-C763-4E48-9BB3-E41FE2A1A5FC}" destId="{684BFF3A-AF8C-4297-94C0-A0772C8F7C33}" srcOrd="2" destOrd="0" presId="urn:microsoft.com/office/officeart/2005/8/layout/hList1"/>
    <dgm:cxn modelId="{6BE02DDE-8B1B-4223-B510-B74BC43155D0}" type="presParOf" srcId="{684BFF3A-AF8C-4297-94C0-A0772C8F7C33}" destId="{63E2EE09-846B-48B6-A8E6-221C9BCEF627}" srcOrd="0" destOrd="0" presId="urn:microsoft.com/office/officeart/2005/8/layout/hList1"/>
    <dgm:cxn modelId="{37F85218-9C13-4BEC-B007-7ACDFD87D3CE}" type="presParOf" srcId="{684BFF3A-AF8C-4297-94C0-A0772C8F7C33}" destId="{1A3B464C-0CF0-42C3-BE7F-2AE7ACE67117}" srcOrd="1" destOrd="0" presId="urn:microsoft.com/office/officeart/2005/8/layout/hList1"/>
    <dgm:cxn modelId="{CF44E074-39B9-48BA-BB3B-1C961C9FED24}" type="presParOf" srcId="{28DFBDE6-C763-4E48-9BB3-E41FE2A1A5FC}" destId="{ACA0CD64-378C-4B1C-A979-1EAF342DED33}" srcOrd="3" destOrd="0" presId="urn:microsoft.com/office/officeart/2005/8/layout/hList1"/>
    <dgm:cxn modelId="{239E8891-C656-45A7-95C5-526EA20E0DB9}" type="presParOf" srcId="{28DFBDE6-C763-4E48-9BB3-E41FE2A1A5FC}" destId="{85B5BAF8-C2CA-449F-83CF-E71A57901220}" srcOrd="4" destOrd="0" presId="urn:microsoft.com/office/officeart/2005/8/layout/hList1"/>
    <dgm:cxn modelId="{65AF36A2-3FA4-4659-B666-07A507FD961E}" type="presParOf" srcId="{85B5BAF8-C2CA-449F-83CF-E71A57901220}" destId="{1D761864-B2A5-4300-99BF-864C54FB8F4A}" srcOrd="0" destOrd="0" presId="urn:microsoft.com/office/officeart/2005/8/layout/hList1"/>
    <dgm:cxn modelId="{D153B7DD-2B98-485E-B63B-190463A87959}" type="presParOf" srcId="{85B5BAF8-C2CA-449F-83CF-E71A57901220}" destId="{5EA4B1F9-EA85-4293-BA74-34733B59FC1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F99ADBB-686E-46F9-8630-84E5F4B3BF1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nl-NL"/>
        </a:p>
      </dgm:t>
    </dgm:pt>
    <dgm:pt modelId="{400F0E56-187D-4381-9E99-51D59183663D}">
      <dgm:prSet phldrT="[Text]" phldr="0" custT="1"/>
      <dgm:spPr/>
      <dgm:t>
        <a:bodyPr/>
        <a:lstStyle/>
        <a:p>
          <a:r>
            <a:rPr lang="nl-NL" sz="800" dirty="0" err="1"/>
            <a:t>Bought</a:t>
          </a:r>
          <a:r>
            <a:rPr lang="nl-NL" sz="800" dirty="0"/>
            <a:t> a lot of </a:t>
          </a:r>
          <a:r>
            <a:rPr lang="nl-NL" sz="800" dirty="0" err="1"/>
            <a:t>Treasury</a:t>
          </a:r>
          <a:r>
            <a:rPr lang="nl-NL" sz="800" dirty="0"/>
            <a:t> </a:t>
          </a:r>
          <a:r>
            <a:rPr lang="nl-NL" sz="800" dirty="0" err="1"/>
            <a:t>Bonds</a:t>
          </a:r>
          <a:endParaRPr lang="nl-NL" sz="800" dirty="0"/>
        </a:p>
      </dgm:t>
    </dgm:pt>
    <dgm:pt modelId="{13941A2C-0F70-4F6A-BF42-988890DB3DB1}" type="parTrans" cxnId="{78B41AFC-3470-4FB9-9B95-82EC9E0DEF67}">
      <dgm:prSet/>
      <dgm:spPr/>
      <dgm:t>
        <a:bodyPr/>
        <a:lstStyle/>
        <a:p>
          <a:endParaRPr lang="nl-NL" sz="600"/>
        </a:p>
      </dgm:t>
    </dgm:pt>
    <dgm:pt modelId="{B0105738-FA1E-4656-870B-E8EB88297356}" type="sibTrans" cxnId="{78B41AFC-3470-4FB9-9B95-82EC9E0DEF67}">
      <dgm:prSet/>
      <dgm:spPr/>
      <dgm:t>
        <a:bodyPr/>
        <a:lstStyle/>
        <a:p>
          <a:endParaRPr lang="nl-NL" sz="600"/>
        </a:p>
      </dgm:t>
    </dgm:pt>
    <dgm:pt modelId="{1CED6B8D-E6A7-4B2F-AE99-19A2704C7BE8}">
      <dgm:prSet phldrT="[Text]" phldr="0" custT="1"/>
      <dgm:spPr/>
      <dgm:t>
        <a:bodyPr/>
        <a:lstStyle/>
        <a:p>
          <a:r>
            <a:rPr lang="nl-NL" sz="700" dirty="0" err="1"/>
            <a:t>Surge</a:t>
          </a:r>
          <a:r>
            <a:rPr lang="nl-NL" sz="700" dirty="0"/>
            <a:t> in Interest </a:t>
          </a:r>
          <a:r>
            <a:rPr lang="nl-NL" sz="700" dirty="0" err="1"/>
            <a:t>Rate</a:t>
          </a:r>
          <a:endParaRPr lang="nl-NL" sz="700" dirty="0"/>
        </a:p>
      </dgm:t>
    </dgm:pt>
    <dgm:pt modelId="{43DCAB56-DA4D-4B67-A77F-9A847EBE3505}" type="parTrans" cxnId="{64F9F7ED-F84E-48AB-988E-078232D19028}">
      <dgm:prSet/>
      <dgm:spPr/>
      <dgm:t>
        <a:bodyPr/>
        <a:lstStyle/>
        <a:p>
          <a:endParaRPr lang="nl-NL" sz="600"/>
        </a:p>
      </dgm:t>
    </dgm:pt>
    <dgm:pt modelId="{EE0C283A-B8ED-43CC-891E-2F839539BFB7}" type="sibTrans" cxnId="{64F9F7ED-F84E-48AB-988E-078232D19028}">
      <dgm:prSet/>
      <dgm:spPr/>
      <dgm:t>
        <a:bodyPr/>
        <a:lstStyle/>
        <a:p>
          <a:endParaRPr lang="nl-NL" sz="600"/>
        </a:p>
      </dgm:t>
    </dgm:pt>
    <dgm:pt modelId="{6B6E4610-2A07-4AF1-B589-A965FE5AABBF}">
      <dgm:prSet phldrT="[Text]" phldr="0" custT="1"/>
      <dgm:spPr/>
      <dgm:t>
        <a:bodyPr/>
        <a:lstStyle/>
        <a:p>
          <a:r>
            <a:rPr lang="nl-NL" sz="700" dirty="0"/>
            <a:t>Digital Bank Run</a:t>
          </a:r>
        </a:p>
      </dgm:t>
    </dgm:pt>
    <dgm:pt modelId="{795594F8-D3FF-455E-AA46-30B69A9A7181}" type="parTrans" cxnId="{C0633A45-D284-43A7-844E-CE598624CC95}">
      <dgm:prSet/>
      <dgm:spPr/>
      <dgm:t>
        <a:bodyPr/>
        <a:lstStyle/>
        <a:p>
          <a:endParaRPr lang="nl-NL" sz="600"/>
        </a:p>
      </dgm:t>
    </dgm:pt>
    <dgm:pt modelId="{993D05DA-E1F2-4B8E-BF80-9A0BE9E43EC2}" type="sibTrans" cxnId="{C0633A45-D284-43A7-844E-CE598624CC95}">
      <dgm:prSet/>
      <dgm:spPr/>
      <dgm:t>
        <a:bodyPr/>
        <a:lstStyle/>
        <a:p>
          <a:endParaRPr lang="nl-NL" sz="600"/>
        </a:p>
      </dgm:t>
    </dgm:pt>
    <dgm:pt modelId="{92949071-C3F8-4F27-9DC3-76B5C82104D3}">
      <dgm:prSet custT="1"/>
      <dgm:spPr/>
      <dgm:t>
        <a:bodyPr/>
        <a:lstStyle/>
        <a:p>
          <a:r>
            <a:rPr lang="nl-NL" sz="600" dirty="0" err="1"/>
            <a:t>Collapse</a:t>
          </a:r>
          <a:r>
            <a:rPr lang="nl-NL" sz="600" dirty="0"/>
            <a:t> </a:t>
          </a:r>
          <a:r>
            <a:rPr lang="nl-NL" sz="600" dirty="0" err="1"/>
            <a:t>March</a:t>
          </a:r>
          <a:r>
            <a:rPr lang="nl-NL" sz="600" dirty="0"/>
            <a:t> 10, 2023</a:t>
          </a:r>
        </a:p>
      </dgm:t>
    </dgm:pt>
    <dgm:pt modelId="{1F2CF054-8993-4567-BDBF-489C092B7C15}" type="parTrans" cxnId="{74D6E10E-6903-4885-8A1F-162C8E7A0A7D}">
      <dgm:prSet/>
      <dgm:spPr/>
      <dgm:t>
        <a:bodyPr/>
        <a:lstStyle/>
        <a:p>
          <a:endParaRPr lang="nl-NL" sz="600"/>
        </a:p>
      </dgm:t>
    </dgm:pt>
    <dgm:pt modelId="{527B39BD-02EE-4AE3-917D-59E88FDBF9A5}" type="sibTrans" cxnId="{74D6E10E-6903-4885-8A1F-162C8E7A0A7D}">
      <dgm:prSet/>
      <dgm:spPr/>
      <dgm:t>
        <a:bodyPr/>
        <a:lstStyle/>
        <a:p>
          <a:endParaRPr lang="nl-NL" sz="600"/>
        </a:p>
      </dgm:t>
    </dgm:pt>
    <dgm:pt modelId="{31629BD3-8392-4C08-9AE1-E93A62077942}" type="pres">
      <dgm:prSet presAssocID="{DF99ADBB-686E-46F9-8630-84E5F4B3BF18}" presName="Name0" presStyleCnt="0">
        <dgm:presLayoutVars>
          <dgm:dir/>
          <dgm:resizeHandles val="exact"/>
        </dgm:presLayoutVars>
      </dgm:prSet>
      <dgm:spPr/>
    </dgm:pt>
    <dgm:pt modelId="{82A52A51-466D-4BC7-8589-F299B2E83BCD}" type="pres">
      <dgm:prSet presAssocID="{DF99ADBB-686E-46F9-8630-84E5F4B3BF18}" presName="arrow" presStyleLbl="bgShp" presStyleIdx="0" presStyleCnt="1"/>
      <dgm:spPr/>
    </dgm:pt>
    <dgm:pt modelId="{8B981B97-4792-4F9B-8852-341BC566B620}" type="pres">
      <dgm:prSet presAssocID="{DF99ADBB-686E-46F9-8630-84E5F4B3BF18}" presName="points" presStyleCnt="0"/>
      <dgm:spPr/>
    </dgm:pt>
    <dgm:pt modelId="{58238C92-5702-4746-9A57-141196C428C9}" type="pres">
      <dgm:prSet presAssocID="{400F0E56-187D-4381-9E99-51D59183663D}" presName="compositeA" presStyleCnt="0"/>
      <dgm:spPr/>
    </dgm:pt>
    <dgm:pt modelId="{F6BE1E9A-EDA3-4C7C-91A6-16C9ACD8B118}" type="pres">
      <dgm:prSet presAssocID="{400F0E56-187D-4381-9E99-51D59183663D}" presName="textA" presStyleLbl="revTx" presStyleIdx="0" presStyleCnt="4" custScaleX="100676" custLinFactNeighborX="-171" custLinFactNeighborY="6591">
        <dgm:presLayoutVars>
          <dgm:bulletEnabled val="1"/>
        </dgm:presLayoutVars>
      </dgm:prSet>
      <dgm:spPr/>
    </dgm:pt>
    <dgm:pt modelId="{81C19C8A-7172-4479-B729-8879AE59C455}" type="pres">
      <dgm:prSet presAssocID="{400F0E56-187D-4381-9E99-51D59183663D}" presName="circleA" presStyleLbl="node1" presStyleIdx="0" presStyleCnt="4"/>
      <dgm:spPr/>
    </dgm:pt>
    <dgm:pt modelId="{800DEC0E-3E22-4C14-95D9-5D1EBC29DA59}" type="pres">
      <dgm:prSet presAssocID="{400F0E56-187D-4381-9E99-51D59183663D}" presName="spaceA" presStyleCnt="0"/>
      <dgm:spPr/>
    </dgm:pt>
    <dgm:pt modelId="{BF2F9E57-AB91-4B77-B4AD-3A34A5FE2FA0}" type="pres">
      <dgm:prSet presAssocID="{B0105738-FA1E-4656-870B-E8EB88297356}" presName="space" presStyleCnt="0"/>
      <dgm:spPr/>
    </dgm:pt>
    <dgm:pt modelId="{BA370C13-A38F-4CAF-8C7E-0273C4771FFA}" type="pres">
      <dgm:prSet presAssocID="{1CED6B8D-E6A7-4B2F-AE99-19A2704C7BE8}" presName="compositeB" presStyleCnt="0"/>
      <dgm:spPr/>
    </dgm:pt>
    <dgm:pt modelId="{5EEB68A1-ECE7-4ABD-A909-70D612667A0A}" type="pres">
      <dgm:prSet presAssocID="{1CED6B8D-E6A7-4B2F-AE99-19A2704C7BE8}" presName="textB" presStyleLbl="revTx" presStyleIdx="1" presStyleCnt="4" custScaleX="119818" custLinFactNeighborX="700" custLinFactNeighborY="-82344">
        <dgm:presLayoutVars>
          <dgm:bulletEnabled val="1"/>
        </dgm:presLayoutVars>
      </dgm:prSet>
      <dgm:spPr/>
    </dgm:pt>
    <dgm:pt modelId="{DFBE08BB-BB09-4F58-8B6F-10C77567F78A}" type="pres">
      <dgm:prSet presAssocID="{1CED6B8D-E6A7-4B2F-AE99-19A2704C7BE8}" presName="circleB" presStyleLbl="node1" presStyleIdx="1" presStyleCnt="4"/>
      <dgm:spPr/>
    </dgm:pt>
    <dgm:pt modelId="{1FEA6514-3CCD-4F68-AF83-5410FE2C7623}" type="pres">
      <dgm:prSet presAssocID="{1CED6B8D-E6A7-4B2F-AE99-19A2704C7BE8}" presName="spaceB" presStyleCnt="0"/>
      <dgm:spPr/>
    </dgm:pt>
    <dgm:pt modelId="{01EC218C-4C44-490B-A7BC-5B836C850F5F}" type="pres">
      <dgm:prSet presAssocID="{EE0C283A-B8ED-43CC-891E-2F839539BFB7}" presName="space" presStyleCnt="0"/>
      <dgm:spPr/>
    </dgm:pt>
    <dgm:pt modelId="{587DE5A5-E4D7-468D-B314-79B995CF733E}" type="pres">
      <dgm:prSet presAssocID="{6B6E4610-2A07-4AF1-B589-A965FE5AABBF}" presName="compositeA" presStyleCnt="0"/>
      <dgm:spPr/>
    </dgm:pt>
    <dgm:pt modelId="{00C81943-FD2B-4009-9FD7-D09089D2C2BB}" type="pres">
      <dgm:prSet presAssocID="{6B6E4610-2A07-4AF1-B589-A965FE5AABBF}" presName="textA" presStyleLbl="revTx" presStyleIdx="2" presStyleCnt="4" custLinFactNeighborX="1160" custLinFactNeighborY="8541">
        <dgm:presLayoutVars>
          <dgm:bulletEnabled val="1"/>
        </dgm:presLayoutVars>
      </dgm:prSet>
      <dgm:spPr/>
    </dgm:pt>
    <dgm:pt modelId="{08173798-6FD2-4337-8FF9-105C3C0FE8C0}" type="pres">
      <dgm:prSet presAssocID="{6B6E4610-2A07-4AF1-B589-A965FE5AABBF}" presName="circleA" presStyleLbl="node1" presStyleIdx="2" presStyleCnt="4"/>
      <dgm:spPr/>
    </dgm:pt>
    <dgm:pt modelId="{5343CD2F-F6B1-49DE-BA0B-880B7BA26950}" type="pres">
      <dgm:prSet presAssocID="{6B6E4610-2A07-4AF1-B589-A965FE5AABBF}" presName="spaceA" presStyleCnt="0"/>
      <dgm:spPr/>
    </dgm:pt>
    <dgm:pt modelId="{BF512FF2-623F-4C18-9B90-906F85862C5E}" type="pres">
      <dgm:prSet presAssocID="{993D05DA-E1F2-4B8E-BF80-9A0BE9E43EC2}" presName="space" presStyleCnt="0"/>
      <dgm:spPr/>
    </dgm:pt>
    <dgm:pt modelId="{DA44F99D-992E-4CA8-9322-406AD15F0F28}" type="pres">
      <dgm:prSet presAssocID="{92949071-C3F8-4F27-9DC3-76B5C82104D3}" presName="compositeB" presStyleCnt="0"/>
      <dgm:spPr/>
    </dgm:pt>
    <dgm:pt modelId="{57C388FC-49A7-4E39-A6BB-E95DA99A6587}" type="pres">
      <dgm:prSet presAssocID="{92949071-C3F8-4F27-9DC3-76B5C82104D3}" presName="textB" presStyleLbl="revTx" presStyleIdx="3" presStyleCnt="4" custScaleX="123356" custLinFactNeighborX="-1023" custLinFactNeighborY="-85796">
        <dgm:presLayoutVars>
          <dgm:bulletEnabled val="1"/>
        </dgm:presLayoutVars>
      </dgm:prSet>
      <dgm:spPr/>
    </dgm:pt>
    <dgm:pt modelId="{64BAD04D-657B-42CF-A254-5D0FA4737B34}" type="pres">
      <dgm:prSet presAssocID="{92949071-C3F8-4F27-9DC3-76B5C82104D3}" presName="circleB" presStyleLbl="node1" presStyleIdx="3" presStyleCnt="4"/>
      <dgm:spPr/>
    </dgm:pt>
    <dgm:pt modelId="{80A2ABCF-BBF0-4AD2-88BB-DEA7E9BC67DE}" type="pres">
      <dgm:prSet presAssocID="{92949071-C3F8-4F27-9DC3-76B5C82104D3}" presName="spaceB" presStyleCnt="0"/>
      <dgm:spPr/>
    </dgm:pt>
  </dgm:ptLst>
  <dgm:cxnLst>
    <dgm:cxn modelId="{74D6E10E-6903-4885-8A1F-162C8E7A0A7D}" srcId="{DF99ADBB-686E-46F9-8630-84E5F4B3BF18}" destId="{92949071-C3F8-4F27-9DC3-76B5C82104D3}" srcOrd="3" destOrd="0" parTransId="{1F2CF054-8993-4567-BDBF-489C092B7C15}" sibTransId="{527B39BD-02EE-4AE3-917D-59E88FDBF9A5}"/>
    <dgm:cxn modelId="{8A00E111-763A-4DEE-A404-98CAA63A7A33}" type="presOf" srcId="{92949071-C3F8-4F27-9DC3-76B5C82104D3}" destId="{57C388FC-49A7-4E39-A6BB-E95DA99A6587}" srcOrd="0" destOrd="0" presId="urn:microsoft.com/office/officeart/2005/8/layout/hProcess11"/>
    <dgm:cxn modelId="{C0633A45-D284-43A7-844E-CE598624CC95}" srcId="{DF99ADBB-686E-46F9-8630-84E5F4B3BF18}" destId="{6B6E4610-2A07-4AF1-B589-A965FE5AABBF}" srcOrd="2" destOrd="0" parTransId="{795594F8-D3FF-455E-AA46-30B69A9A7181}" sibTransId="{993D05DA-E1F2-4B8E-BF80-9A0BE9E43EC2}"/>
    <dgm:cxn modelId="{B5E5046A-D6FC-4FE9-858B-D8B6A66F563E}" type="presOf" srcId="{6B6E4610-2A07-4AF1-B589-A965FE5AABBF}" destId="{00C81943-FD2B-4009-9FD7-D09089D2C2BB}" srcOrd="0" destOrd="0" presId="urn:microsoft.com/office/officeart/2005/8/layout/hProcess11"/>
    <dgm:cxn modelId="{DED81D4F-BAB0-4479-A558-EF4565E6A0A1}" type="presOf" srcId="{DF99ADBB-686E-46F9-8630-84E5F4B3BF18}" destId="{31629BD3-8392-4C08-9AE1-E93A62077942}" srcOrd="0" destOrd="0" presId="urn:microsoft.com/office/officeart/2005/8/layout/hProcess11"/>
    <dgm:cxn modelId="{65C3968A-2EA3-44AF-9371-CC2805093903}" type="presOf" srcId="{1CED6B8D-E6A7-4B2F-AE99-19A2704C7BE8}" destId="{5EEB68A1-ECE7-4ABD-A909-70D612667A0A}" srcOrd="0" destOrd="0" presId="urn:microsoft.com/office/officeart/2005/8/layout/hProcess11"/>
    <dgm:cxn modelId="{05F9A3B5-4E1D-46BF-916B-9253AD5746DC}" type="presOf" srcId="{400F0E56-187D-4381-9E99-51D59183663D}" destId="{F6BE1E9A-EDA3-4C7C-91A6-16C9ACD8B118}" srcOrd="0" destOrd="0" presId="urn:microsoft.com/office/officeart/2005/8/layout/hProcess11"/>
    <dgm:cxn modelId="{64F9F7ED-F84E-48AB-988E-078232D19028}" srcId="{DF99ADBB-686E-46F9-8630-84E5F4B3BF18}" destId="{1CED6B8D-E6A7-4B2F-AE99-19A2704C7BE8}" srcOrd="1" destOrd="0" parTransId="{43DCAB56-DA4D-4B67-A77F-9A847EBE3505}" sibTransId="{EE0C283A-B8ED-43CC-891E-2F839539BFB7}"/>
    <dgm:cxn modelId="{78B41AFC-3470-4FB9-9B95-82EC9E0DEF67}" srcId="{DF99ADBB-686E-46F9-8630-84E5F4B3BF18}" destId="{400F0E56-187D-4381-9E99-51D59183663D}" srcOrd="0" destOrd="0" parTransId="{13941A2C-0F70-4F6A-BF42-988890DB3DB1}" sibTransId="{B0105738-FA1E-4656-870B-E8EB88297356}"/>
    <dgm:cxn modelId="{7E5D370D-DD87-4B7E-ABFE-9B51953C4FCF}" type="presParOf" srcId="{31629BD3-8392-4C08-9AE1-E93A62077942}" destId="{82A52A51-466D-4BC7-8589-F299B2E83BCD}" srcOrd="0" destOrd="0" presId="urn:microsoft.com/office/officeart/2005/8/layout/hProcess11"/>
    <dgm:cxn modelId="{A1783F36-B7BF-4BB5-B663-B9CE213D144D}" type="presParOf" srcId="{31629BD3-8392-4C08-9AE1-E93A62077942}" destId="{8B981B97-4792-4F9B-8852-341BC566B620}" srcOrd="1" destOrd="0" presId="urn:microsoft.com/office/officeart/2005/8/layout/hProcess11"/>
    <dgm:cxn modelId="{98352F50-2381-4102-94A5-040EDC9187A6}" type="presParOf" srcId="{8B981B97-4792-4F9B-8852-341BC566B620}" destId="{58238C92-5702-4746-9A57-141196C428C9}" srcOrd="0" destOrd="0" presId="urn:microsoft.com/office/officeart/2005/8/layout/hProcess11"/>
    <dgm:cxn modelId="{FE60B14B-BACC-4530-9A8F-37BC6D263943}" type="presParOf" srcId="{58238C92-5702-4746-9A57-141196C428C9}" destId="{F6BE1E9A-EDA3-4C7C-91A6-16C9ACD8B118}" srcOrd="0" destOrd="0" presId="urn:microsoft.com/office/officeart/2005/8/layout/hProcess11"/>
    <dgm:cxn modelId="{BED2E6C4-5CA5-429C-8F37-F42A17CCA7DC}" type="presParOf" srcId="{58238C92-5702-4746-9A57-141196C428C9}" destId="{81C19C8A-7172-4479-B729-8879AE59C455}" srcOrd="1" destOrd="0" presId="urn:microsoft.com/office/officeart/2005/8/layout/hProcess11"/>
    <dgm:cxn modelId="{595BCB70-6925-424F-BD92-21AF3A85CC70}" type="presParOf" srcId="{58238C92-5702-4746-9A57-141196C428C9}" destId="{800DEC0E-3E22-4C14-95D9-5D1EBC29DA59}" srcOrd="2" destOrd="0" presId="urn:microsoft.com/office/officeart/2005/8/layout/hProcess11"/>
    <dgm:cxn modelId="{83EB16CD-9CF4-48C4-BDD6-854D8AEA0737}" type="presParOf" srcId="{8B981B97-4792-4F9B-8852-341BC566B620}" destId="{BF2F9E57-AB91-4B77-B4AD-3A34A5FE2FA0}" srcOrd="1" destOrd="0" presId="urn:microsoft.com/office/officeart/2005/8/layout/hProcess11"/>
    <dgm:cxn modelId="{848FDEF4-44DA-48DC-B82B-879FB02543A4}" type="presParOf" srcId="{8B981B97-4792-4F9B-8852-341BC566B620}" destId="{BA370C13-A38F-4CAF-8C7E-0273C4771FFA}" srcOrd="2" destOrd="0" presId="urn:microsoft.com/office/officeart/2005/8/layout/hProcess11"/>
    <dgm:cxn modelId="{FBF98724-C721-4632-9CDD-F1A35F8393FC}" type="presParOf" srcId="{BA370C13-A38F-4CAF-8C7E-0273C4771FFA}" destId="{5EEB68A1-ECE7-4ABD-A909-70D612667A0A}" srcOrd="0" destOrd="0" presId="urn:microsoft.com/office/officeart/2005/8/layout/hProcess11"/>
    <dgm:cxn modelId="{9CC4BBC2-A5F4-4B19-9A93-1795F0A6C739}" type="presParOf" srcId="{BA370C13-A38F-4CAF-8C7E-0273C4771FFA}" destId="{DFBE08BB-BB09-4F58-8B6F-10C77567F78A}" srcOrd="1" destOrd="0" presId="urn:microsoft.com/office/officeart/2005/8/layout/hProcess11"/>
    <dgm:cxn modelId="{48A23194-9C28-41C5-948A-CA3047ACE191}" type="presParOf" srcId="{BA370C13-A38F-4CAF-8C7E-0273C4771FFA}" destId="{1FEA6514-3CCD-4F68-AF83-5410FE2C7623}" srcOrd="2" destOrd="0" presId="urn:microsoft.com/office/officeart/2005/8/layout/hProcess11"/>
    <dgm:cxn modelId="{A5C7DC91-5687-4336-8714-23CB5AFC409A}" type="presParOf" srcId="{8B981B97-4792-4F9B-8852-341BC566B620}" destId="{01EC218C-4C44-490B-A7BC-5B836C850F5F}" srcOrd="3" destOrd="0" presId="urn:microsoft.com/office/officeart/2005/8/layout/hProcess11"/>
    <dgm:cxn modelId="{1B5F5BBE-F940-4581-BBE3-D704E71D8A5C}" type="presParOf" srcId="{8B981B97-4792-4F9B-8852-341BC566B620}" destId="{587DE5A5-E4D7-468D-B314-79B995CF733E}" srcOrd="4" destOrd="0" presId="urn:microsoft.com/office/officeart/2005/8/layout/hProcess11"/>
    <dgm:cxn modelId="{41EEADEF-450E-4A11-885C-9471DFE24EBC}" type="presParOf" srcId="{587DE5A5-E4D7-468D-B314-79B995CF733E}" destId="{00C81943-FD2B-4009-9FD7-D09089D2C2BB}" srcOrd="0" destOrd="0" presId="urn:microsoft.com/office/officeart/2005/8/layout/hProcess11"/>
    <dgm:cxn modelId="{1FBAA933-38F4-4A3F-B03C-7FB94FB10C44}" type="presParOf" srcId="{587DE5A5-E4D7-468D-B314-79B995CF733E}" destId="{08173798-6FD2-4337-8FF9-105C3C0FE8C0}" srcOrd="1" destOrd="0" presId="urn:microsoft.com/office/officeart/2005/8/layout/hProcess11"/>
    <dgm:cxn modelId="{E0F66B13-80A1-4CAB-A406-1F8D41365D86}" type="presParOf" srcId="{587DE5A5-E4D7-468D-B314-79B995CF733E}" destId="{5343CD2F-F6B1-49DE-BA0B-880B7BA26950}" srcOrd="2" destOrd="0" presId="urn:microsoft.com/office/officeart/2005/8/layout/hProcess11"/>
    <dgm:cxn modelId="{27C39D87-2ECE-46CB-9132-C4EA1DE9DAB1}" type="presParOf" srcId="{8B981B97-4792-4F9B-8852-341BC566B620}" destId="{BF512FF2-623F-4C18-9B90-906F85862C5E}" srcOrd="5" destOrd="0" presId="urn:microsoft.com/office/officeart/2005/8/layout/hProcess11"/>
    <dgm:cxn modelId="{774A8540-7C80-4FAA-B1E6-A0860157900A}" type="presParOf" srcId="{8B981B97-4792-4F9B-8852-341BC566B620}" destId="{DA44F99D-992E-4CA8-9322-406AD15F0F28}" srcOrd="6" destOrd="0" presId="urn:microsoft.com/office/officeart/2005/8/layout/hProcess11"/>
    <dgm:cxn modelId="{9D25B58D-833D-48DB-B2FA-B5E4EA79E7A8}" type="presParOf" srcId="{DA44F99D-992E-4CA8-9322-406AD15F0F28}" destId="{57C388FC-49A7-4E39-A6BB-E95DA99A6587}" srcOrd="0" destOrd="0" presId="urn:microsoft.com/office/officeart/2005/8/layout/hProcess11"/>
    <dgm:cxn modelId="{E17C6E97-8EE6-4B7B-8A56-A70B217913D6}" type="presParOf" srcId="{DA44F99D-992E-4CA8-9322-406AD15F0F28}" destId="{64BAD04D-657B-42CF-A254-5D0FA4737B34}" srcOrd="1" destOrd="0" presId="urn:microsoft.com/office/officeart/2005/8/layout/hProcess11"/>
    <dgm:cxn modelId="{45FDB94A-D3DA-4E23-A879-CEFDB7C99150}" type="presParOf" srcId="{DA44F99D-992E-4CA8-9322-406AD15F0F28}" destId="{80A2ABCF-BBF0-4AD2-88BB-DEA7E9BC67DE}" srcOrd="2" destOrd="0" presId="urn:microsoft.com/office/officeart/2005/8/layout/hProcess1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0A0F341-AA16-4566-9676-DC5F810778E6}"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nl-NL"/>
        </a:p>
      </dgm:t>
    </dgm:pt>
    <dgm:pt modelId="{4E813553-BC54-469E-9252-8E3D58447FD4}">
      <dgm:prSet phldrT="[Text]" phldr="1" custT="1"/>
      <dgm:spPr>
        <a:noFill/>
        <a:ln>
          <a:solidFill>
            <a:schemeClr val="tx1"/>
          </a:solidFill>
        </a:ln>
      </dgm:spPr>
      <dgm:t>
        <a:bodyPr/>
        <a:lstStyle/>
        <a:p>
          <a:endParaRPr lang="nl-NL" sz="900" dirty="0"/>
        </a:p>
      </dgm:t>
    </dgm:pt>
    <dgm:pt modelId="{AC022716-76CA-41AE-BC9E-0593CFFC8F9C}" type="parTrans" cxnId="{FFB6701C-C1C1-4F6A-BE8E-8E0DBAB8834F}">
      <dgm:prSet/>
      <dgm:spPr/>
      <dgm:t>
        <a:bodyPr/>
        <a:lstStyle/>
        <a:p>
          <a:endParaRPr lang="nl-NL" sz="700"/>
        </a:p>
      </dgm:t>
    </dgm:pt>
    <dgm:pt modelId="{4C3BCB62-7071-485A-9800-A25BF1DAF7A7}" type="sibTrans" cxnId="{FFB6701C-C1C1-4F6A-BE8E-8E0DBAB8834F}">
      <dgm:prSet/>
      <dgm:spPr/>
      <dgm:t>
        <a:bodyPr/>
        <a:lstStyle/>
        <a:p>
          <a:endParaRPr lang="nl-NL" sz="700"/>
        </a:p>
      </dgm:t>
    </dgm:pt>
    <dgm:pt modelId="{D2B4350D-AE35-4450-8BA1-D4C94CB7E666}">
      <dgm:prSet phldrT="[Text]" phldr="0" custT="1"/>
      <dgm:spPr/>
      <dgm:t>
        <a:bodyPr/>
        <a:lstStyle/>
        <a:p>
          <a:r>
            <a:rPr lang="nl-NL" sz="900" b="1" dirty="0"/>
            <a:t>$250,000</a:t>
          </a:r>
        </a:p>
      </dgm:t>
    </dgm:pt>
    <dgm:pt modelId="{B1A882BF-88AC-4410-A43A-C4FFB93B82FE}" type="parTrans" cxnId="{5E9A3F4A-548C-4BE4-B4CB-21E57A93FA75}">
      <dgm:prSet/>
      <dgm:spPr/>
      <dgm:t>
        <a:bodyPr/>
        <a:lstStyle/>
        <a:p>
          <a:endParaRPr lang="nl-NL" sz="700"/>
        </a:p>
      </dgm:t>
    </dgm:pt>
    <dgm:pt modelId="{D122C1E6-8004-48C0-AE26-1132249546E2}" type="sibTrans" cxnId="{5E9A3F4A-548C-4BE4-B4CB-21E57A93FA75}">
      <dgm:prSet/>
      <dgm:spPr/>
      <dgm:t>
        <a:bodyPr/>
        <a:lstStyle/>
        <a:p>
          <a:endParaRPr lang="nl-NL" sz="700"/>
        </a:p>
      </dgm:t>
    </dgm:pt>
    <dgm:pt modelId="{E2912513-85E9-4426-BC1C-2A033EC987AA}">
      <dgm:prSet phldrT="[Text]" custT="1"/>
      <dgm:spPr/>
      <dgm:t>
        <a:bodyPr/>
        <a:lstStyle/>
        <a:p>
          <a:r>
            <a:rPr lang="en-US" sz="600" b="1" dirty="0"/>
            <a:t>Checking, savings, money market deposit accounts and CDs</a:t>
          </a:r>
          <a:endParaRPr lang="nl-NL" sz="600" b="1" dirty="0"/>
        </a:p>
      </dgm:t>
    </dgm:pt>
    <dgm:pt modelId="{D82A4635-C23B-4E68-A888-4902C319E94F}" type="parTrans" cxnId="{54A648FF-2FE3-4136-8977-5A6CA2031F12}">
      <dgm:prSet/>
      <dgm:spPr/>
      <dgm:t>
        <a:bodyPr/>
        <a:lstStyle/>
        <a:p>
          <a:endParaRPr lang="nl-NL" sz="700"/>
        </a:p>
      </dgm:t>
    </dgm:pt>
    <dgm:pt modelId="{A946706F-6DB5-4102-80A6-FB3793170CAE}" type="sibTrans" cxnId="{54A648FF-2FE3-4136-8977-5A6CA2031F12}">
      <dgm:prSet/>
      <dgm:spPr/>
      <dgm:t>
        <a:bodyPr/>
        <a:lstStyle/>
        <a:p>
          <a:endParaRPr lang="nl-NL" sz="700"/>
        </a:p>
      </dgm:t>
    </dgm:pt>
    <dgm:pt modelId="{86FF52C7-188D-4C33-A40D-77315CF38C12}">
      <dgm:prSet phldrT="[Text]" custT="1"/>
      <dgm:spPr/>
      <dgm:t>
        <a:bodyPr/>
        <a:lstStyle/>
        <a:p>
          <a:r>
            <a:rPr lang="en-US" sz="600" b="1" dirty="0"/>
            <a:t>Stocks, bonds, mutual funds, crypto assets, or safe deposit boxes</a:t>
          </a:r>
          <a:endParaRPr lang="nl-NL" sz="600" b="1" dirty="0"/>
        </a:p>
      </dgm:t>
    </dgm:pt>
    <dgm:pt modelId="{5461B8BD-E5B8-47FE-8E0C-761BB8091AA6}" type="parTrans" cxnId="{23CA1EE7-F2C1-40EB-AF69-DB536EA612EB}">
      <dgm:prSet/>
      <dgm:spPr/>
      <dgm:t>
        <a:bodyPr/>
        <a:lstStyle/>
        <a:p>
          <a:endParaRPr lang="nl-NL" sz="700"/>
        </a:p>
      </dgm:t>
    </dgm:pt>
    <dgm:pt modelId="{7270C747-5725-47F0-BCE9-59101ECB20C3}" type="sibTrans" cxnId="{23CA1EE7-F2C1-40EB-AF69-DB536EA612EB}">
      <dgm:prSet/>
      <dgm:spPr/>
      <dgm:t>
        <a:bodyPr/>
        <a:lstStyle/>
        <a:p>
          <a:endParaRPr lang="nl-NL" sz="700"/>
        </a:p>
      </dgm:t>
    </dgm:pt>
    <dgm:pt modelId="{D9FC5989-E598-45AF-BA0C-C1BA0FF4F16B}">
      <dgm:prSet phldrT="[Text]" custT="1"/>
      <dgm:spPr/>
      <dgm:t>
        <a:bodyPr/>
        <a:lstStyle/>
        <a:p>
          <a:r>
            <a:rPr lang="nl-NL" sz="800" b="1" dirty="0"/>
            <a:t>57% of </a:t>
          </a:r>
          <a:r>
            <a:rPr lang="nl-NL" sz="800" b="1" dirty="0" err="1"/>
            <a:t>deposits</a:t>
          </a:r>
          <a:r>
            <a:rPr lang="nl-NL" sz="800" b="1" dirty="0"/>
            <a:t> </a:t>
          </a:r>
          <a:r>
            <a:rPr lang="nl-NL" sz="800" b="1" dirty="0" err="1"/>
            <a:t>were</a:t>
          </a:r>
          <a:r>
            <a:rPr lang="nl-NL" sz="800" b="1" dirty="0"/>
            <a:t>  </a:t>
          </a:r>
          <a:r>
            <a:rPr lang="nl-NL" sz="800" b="1" dirty="0" err="1"/>
            <a:t>uninsured</a:t>
          </a:r>
          <a:endParaRPr lang="nl-NL" sz="800" b="1" dirty="0"/>
        </a:p>
      </dgm:t>
    </dgm:pt>
    <dgm:pt modelId="{B35C688D-832E-4579-9403-85D5730E9D6C}" type="parTrans" cxnId="{324A8BA8-F0DE-4C6A-8DCC-400340EE3BDA}">
      <dgm:prSet/>
      <dgm:spPr/>
      <dgm:t>
        <a:bodyPr/>
        <a:lstStyle/>
        <a:p>
          <a:endParaRPr lang="nl-NL" sz="700"/>
        </a:p>
      </dgm:t>
    </dgm:pt>
    <dgm:pt modelId="{0073ABD3-1BAB-4696-9181-5348E6A4F82D}" type="sibTrans" cxnId="{324A8BA8-F0DE-4C6A-8DCC-400340EE3BDA}">
      <dgm:prSet/>
      <dgm:spPr/>
      <dgm:t>
        <a:bodyPr/>
        <a:lstStyle/>
        <a:p>
          <a:endParaRPr lang="nl-NL" sz="700"/>
        </a:p>
      </dgm:t>
    </dgm:pt>
    <dgm:pt modelId="{E062C974-6A3A-48F8-B5F8-14D0C7745C5E}" type="pres">
      <dgm:prSet presAssocID="{60A0F341-AA16-4566-9676-DC5F810778E6}" presName="Name0" presStyleCnt="0">
        <dgm:presLayoutVars>
          <dgm:chMax val="1"/>
          <dgm:chPref val="1"/>
          <dgm:dir/>
          <dgm:resizeHandles/>
        </dgm:presLayoutVars>
      </dgm:prSet>
      <dgm:spPr/>
    </dgm:pt>
    <dgm:pt modelId="{4555EBCA-B6DA-4BE2-9108-C1D00A9747D6}" type="pres">
      <dgm:prSet presAssocID="{4E813553-BC54-469E-9252-8E3D58447FD4}" presName="Parent" presStyleLbl="node1" presStyleIdx="0" presStyleCnt="2">
        <dgm:presLayoutVars>
          <dgm:chMax val="4"/>
          <dgm:chPref val="3"/>
        </dgm:presLayoutVars>
      </dgm:prSet>
      <dgm:spPr/>
    </dgm:pt>
    <dgm:pt modelId="{727E4085-A5D0-4E12-BDD4-A0CD9B8161D0}" type="pres">
      <dgm:prSet presAssocID="{D2B4350D-AE35-4450-8BA1-D4C94CB7E666}" presName="Accent" presStyleLbl="node1" presStyleIdx="1" presStyleCnt="2"/>
      <dgm:spPr/>
    </dgm:pt>
    <dgm:pt modelId="{FE11F48F-7DEF-475B-AA6E-3D9E15C430B6}" type="pres">
      <dgm:prSet presAssocID="{D2B4350D-AE35-4450-8BA1-D4C94CB7E666}" presName="Image1" presStyleLbl="fgImgPlace1" presStyleIdx="0" presStyleCnt="4"/>
      <dgm:spPr>
        <a:solidFill>
          <a:schemeClr val="bg1"/>
        </a:solidFill>
        <a:ln>
          <a:solidFill>
            <a:schemeClr val="tx1"/>
          </a:solidFill>
        </a:ln>
      </dgm:spPr>
    </dgm:pt>
    <dgm:pt modelId="{A4E547CC-AB96-42A0-9046-4B66FC35D3AD}" type="pres">
      <dgm:prSet presAssocID="{D2B4350D-AE35-4450-8BA1-D4C94CB7E666}" presName="Child1" presStyleLbl="revTx" presStyleIdx="0" presStyleCnt="4">
        <dgm:presLayoutVars>
          <dgm:chMax val="0"/>
          <dgm:chPref val="0"/>
          <dgm:bulletEnabled val="1"/>
        </dgm:presLayoutVars>
      </dgm:prSet>
      <dgm:spPr/>
    </dgm:pt>
    <dgm:pt modelId="{738C2AA0-572D-4F9F-ABE3-45441B61EC54}" type="pres">
      <dgm:prSet presAssocID="{E2912513-85E9-4426-BC1C-2A033EC987AA}" presName="Image2" presStyleCnt="0"/>
      <dgm:spPr/>
    </dgm:pt>
    <dgm:pt modelId="{57550D89-09E9-492C-92FD-013F70F9D97C}" type="pres">
      <dgm:prSet presAssocID="{E2912513-85E9-4426-BC1C-2A033EC987AA}" presName="Image" presStyleLbl="fgImgPlace1" presStyleIdx="1" presStyleCnt="4"/>
      <dgm:spPr>
        <a:solidFill>
          <a:schemeClr val="bg1"/>
        </a:solidFill>
        <a:ln>
          <a:solidFill>
            <a:schemeClr val="tx1"/>
          </a:solidFill>
        </a:ln>
      </dgm:spPr>
    </dgm:pt>
    <dgm:pt modelId="{0D6CE9A6-DFDA-4F5E-94AD-1DD304916D2F}" type="pres">
      <dgm:prSet presAssocID="{E2912513-85E9-4426-BC1C-2A033EC987AA}" presName="Child2" presStyleLbl="revTx" presStyleIdx="1" presStyleCnt="4">
        <dgm:presLayoutVars>
          <dgm:chMax val="0"/>
          <dgm:chPref val="0"/>
          <dgm:bulletEnabled val="1"/>
        </dgm:presLayoutVars>
      </dgm:prSet>
      <dgm:spPr/>
    </dgm:pt>
    <dgm:pt modelId="{E2DD7261-3D33-4D66-BC4B-ECA5159B03FA}" type="pres">
      <dgm:prSet presAssocID="{86FF52C7-188D-4C33-A40D-77315CF38C12}" presName="Image3" presStyleCnt="0"/>
      <dgm:spPr/>
    </dgm:pt>
    <dgm:pt modelId="{39945209-316D-4B5B-A5D8-9BC6B90AB166}" type="pres">
      <dgm:prSet presAssocID="{86FF52C7-188D-4C33-A40D-77315CF38C12}" presName="Image" presStyleLbl="fgImgPlace1" presStyleIdx="2" presStyleCnt="4"/>
      <dgm:spPr>
        <a:solidFill>
          <a:schemeClr val="bg1"/>
        </a:solidFill>
        <a:ln>
          <a:solidFill>
            <a:schemeClr val="tx1"/>
          </a:solidFill>
        </a:ln>
      </dgm:spPr>
    </dgm:pt>
    <dgm:pt modelId="{7CE00E1D-CAA6-4F35-8310-791806A22579}" type="pres">
      <dgm:prSet presAssocID="{86FF52C7-188D-4C33-A40D-77315CF38C12}" presName="Child3" presStyleLbl="revTx" presStyleIdx="2" presStyleCnt="4">
        <dgm:presLayoutVars>
          <dgm:chMax val="0"/>
          <dgm:chPref val="0"/>
          <dgm:bulletEnabled val="1"/>
        </dgm:presLayoutVars>
      </dgm:prSet>
      <dgm:spPr/>
    </dgm:pt>
    <dgm:pt modelId="{C8438F0D-B6BB-42EC-8166-0EEF47432AFE}" type="pres">
      <dgm:prSet presAssocID="{D9FC5989-E598-45AF-BA0C-C1BA0FF4F16B}" presName="Image4" presStyleCnt="0"/>
      <dgm:spPr/>
    </dgm:pt>
    <dgm:pt modelId="{C47295A6-1607-4962-B10E-D2D7987513DA}" type="pres">
      <dgm:prSet presAssocID="{D9FC5989-E598-45AF-BA0C-C1BA0FF4F16B}" presName="Image" presStyleLbl="fgImgPlace1" presStyleIdx="3" presStyleCnt="4"/>
      <dgm:spPr>
        <a:solidFill>
          <a:schemeClr val="bg1"/>
        </a:solidFill>
        <a:ln>
          <a:solidFill>
            <a:schemeClr val="tx1"/>
          </a:solidFill>
        </a:ln>
      </dgm:spPr>
    </dgm:pt>
    <dgm:pt modelId="{71DB5AA5-B573-4723-B637-DA84D54009FC}" type="pres">
      <dgm:prSet presAssocID="{D9FC5989-E598-45AF-BA0C-C1BA0FF4F16B}" presName="Child4" presStyleLbl="revTx" presStyleIdx="3" presStyleCnt="4">
        <dgm:presLayoutVars>
          <dgm:chMax val="0"/>
          <dgm:chPref val="0"/>
          <dgm:bulletEnabled val="1"/>
        </dgm:presLayoutVars>
      </dgm:prSet>
      <dgm:spPr/>
    </dgm:pt>
  </dgm:ptLst>
  <dgm:cxnLst>
    <dgm:cxn modelId="{94167206-C9EF-4E77-A8D9-49EB0ABC499B}" type="presOf" srcId="{D2B4350D-AE35-4450-8BA1-D4C94CB7E666}" destId="{A4E547CC-AB96-42A0-9046-4B66FC35D3AD}" srcOrd="0" destOrd="0" presId="urn:microsoft.com/office/officeart/2011/layout/RadialPictureList"/>
    <dgm:cxn modelId="{FFB6701C-C1C1-4F6A-BE8E-8E0DBAB8834F}" srcId="{60A0F341-AA16-4566-9676-DC5F810778E6}" destId="{4E813553-BC54-469E-9252-8E3D58447FD4}" srcOrd="0" destOrd="0" parTransId="{AC022716-76CA-41AE-BC9E-0593CFFC8F9C}" sibTransId="{4C3BCB62-7071-485A-9800-A25BF1DAF7A7}"/>
    <dgm:cxn modelId="{6FF4F15D-EB9A-4507-995A-BF16102D57DF}" type="presOf" srcId="{86FF52C7-188D-4C33-A40D-77315CF38C12}" destId="{7CE00E1D-CAA6-4F35-8310-791806A22579}" srcOrd="0" destOrd="0" presId="urn:microsoft.com/office/officeart/2011/layout/RadialPictureList"/>
    <dgm:cxn modelId="{5E9A3F4A-548C-4BE4-B4CB-21E57A93FA75}" srcId="{4E813553-BC54-469E-9252-8E3D58447FD4}" destId="{D2B4350D-AE35-4450-8BA1-D4C94CB7E666}" srcOrd="0" destOrd="0" parTransId="{B1A882BF-88AC-4410-A43A-C4FFB93B82FE}" sibTransId="{D122C1E6-8004-48C0-AE26-1132249546E2}"/>
    <dgm:cxn modelId="{CE512553-50A5-419A-8C80-8C6A72A2B9D1}" type="presOf" srcId="{D9FC5989-E598-45AF-BA0C-C1BA0FF4F16B}" destId="{71DB5AA5-B573-4723-B637-DA84D54009FC}" srcOrd="0" destOrd="0" presId="urn:microsoft.com/office/officeart/2011/layout/RadialPictureList"/>
    <dgm:cxn modelId="{324A8BA8-F0DE-4C6A-8DCC-400340EE3BDA}" srcId="{4E813553-BC54-469E-9252-8E3D58447FD4}" destId="{D9FC5989-E598-45AF-BA0C-C1BA0FF4F16B}" srcOrd="3" destOrd="0" parTransId="{B35C688D-832E-4579-9403-85D5730E9D6C}" sibTransId="{0073ABD3-1BAB-4696-9181-5348E6A4F82D}"/>
    <dgm:cxn modelId="{23CA1EE7-F2C1-40EB-AF69-DB536EA612EB}" srcId="{4E813553-BC54-469E-9252-8E3D58447FD4}" destId="{86FF52C7-188D-4C33-A40D-77315CF38C12}" srcOrd="2" destOrd="0" parTransId="{5461B8BD-E5B8-47FE-8E0C-761BB8091AA6}" sibTransId="{7270C747-5725-47F0-BCE9-59101ECB20C3}"/>
    <dgm:cxn modelId="{3D5F4DEA-BFA9-473E-B557-FA955E3AF1FE}" type="presOf" srcId="{4E813553-BC54-469E-9252-8E3D58447FD4}" destId="{4555EBCA-B6DA-4BE2-9108-C1D00A9747D6}" srcOrd="0" destOrd="0" presId="urn:microsoft.com/office/officeart/2011/layout/RadialPictureList"/>
    <dgm:cxn modelId="{DBA732F5-E0E8-4446-B782-BF6B633F0F4C}" type="presOf" srcId="{E2912513-85E9-4426-BC1C-2A033EC987AA}" destId="{0D6CE9A6-DFDA-4F5E-94AD-1DD304916D2F}" srcOrd="0" destOrd="0" presId="urn:microsoft.com/office/officeart/2011/layout/RadialPictureList"/>
    <dgm:cxn modelId="{3D3E17FB-B1F5-4C52-9953-B69CCE9B602D}" type="presOf" srcId="{60A0F341-AA16-4566-9676-DC5F810778E6}" destId="{E062C974-6A3A-48F8-B5F8-14D0C7745C5E}" srcOrd="0" destOrd="0" presId="urn:microsoft.com/office/officeart/2011/layout/RadialPictureList"/>
    <dgm:cxn modelId="{54A648FF-2FE3-4136-8977-5A6CA2031F12}" srcId="{4E813553-BC54-469E-9252-8E3D58447FD4}" destId="{E2912513-85E9-4426-BC1C-2A033EC987AA}" srcOrd="1" destOrd="0" parTransId="{D82A4635-C23B-4E68-A888-4902C319E94F}" sibTransId="{A946706F-6DB5-4102-80A6-FB3793170CAE}"/>
    <dgm:cxn modelId="{E65312FB-7B92-4557-85D5-7F81AC1EB9F5}" type="presParOf" srcId="{E062C974-6A3A-48F8-B5F8-14D0C7745C5E}" destId="{4555EBCA-B6DA-4BE2-9108-C1D00A9747D6}" srcOrd="0" destOrd="0" presId="urn:microsoft.com/office/officeart/2011/layout/RadialPictureList"/>
    <dgm:cxn modelId="{885259D7-6B19-4226-900B-505BD8FB04F1}" type="presParOf" srcId="{E062C974-6A3A-48F8-B5F8-14D0C7745C5E}" destId="{727E4085-A5D0-4E12-BDD4-A0CD9B8161D0}" srcOrd="1" destOrd="0" presId="urn:microsoft.com/office/officeart/2011/layout/RadialPictureList"/>
    <dgm:cxn modelId="{93A09388-C2C3-4CCA-A0CC-DB85E30DEBA9}" type="presParOf" srcId="{E062C974-6A3A-48F8-B5F8-14D0C7745C5E}" destId="{FE11F48F-7DEF-475B-AA6E-3D9E15C430B6}" srcOrd="2" destOrd="0" presId="urn:microsoft.com/office/officeart/2011/layout/RadialPictureList"/>
    <dgm:cxn modelId="{724E1AA0-C2E7-4305-A142-4C3B0A45C5BD}" type="presParOf" srcId="{E062C974-6A3A-48F8-B5F8-14D0C7745C5E}" destId="{A4E547CC-AB96-42A0-9046-4B66FC35D3AD}" srcOrd="3" destOrd="0" presId="urn:microsoft.com/office/officeart/2011/layout/RadialPictureList"/>
    <dgm:cxn modelId="{38C0F7A4-7B22-4706-81D2-14B54A4E56EE}" type="presParOf" srcId="{E062C974-6A3A-48F8-B5F8-14D0C7745C5E}" destId="{738C2AA0-572D-4F9F-ABE3-45441B61EC54}" srcOrd="4" destOrd="0" presId="urn:microsoft.com/office/officeart/2011/layout/RadialPictureList"/>
    <dgm:cxn modelId="{28F5E22F-595E-47D8-8692-FF9DAFBA8EEF}" type="presParOf" srcId="{738C2AA0-572D-4F9F-ABE3-45441B61EC54}" destId="{57550D89-09E9-492C-92FD-013F70F9D97C}" srcOrd="0" destOrd="0" presId="urn:microsoft.com/office/officeart/2011/layout/RadialPictureList"/>
    <dgm:cxn modelId="{4DC18C95-755D-4138-9984-28634A52881A}" type="presParOf" srcId="{E062C974-6A3A-48F8-B5F8-14D0C7745C5E}" destId="{0D6CE9A6-DFDA-4F5E-94AD-1DD304916D2F}" srcOrd="5" destOrd="0" presId="urn:microsoft.com/office/officeart/2011/layout/RadialPictureList"/>
    <dgm:cxn modelId="{1C700F9F-55AE-4F8E-B1E4-A3182F9EBEBB}" type="presParOf" srcId="{E062C974-6A3A-48F8-B5F8-14D0C7745C5E}" destId="{E2DD7261-3D33-4D66-BC4B-ECA5159B03FA}" srcOrd="6" destOrd="0" presId="urn:microsoft.com/office/officeart/2011/layout/RadialPictureList"/>
    <dgm:cxn modelId="{9BFAB772-E4B9-41B4-8BC4-3935C702D652}" type="presParOf" srcId="{E2DD7261-3D33-4D66-BC4B-ECA5159B03FA}" destId="{39945209-316D-4B5B-A5D8-9BC6B90AB166}" srcOrd="0" destOrd="0" presId="urn:microsoft.com/office/officeart/2011/layout/RadialPictureList"/>
    <dgm:cxn modelId="{D5322E02-A3A7-4978-849E-A8338E6EEDC1}" type="presParOf" srcId="{E062C974-6A3A-48F8-B5F8-14D0C7745C5E}" destId="{7CE00E1D-CAA6-4F35-8310-791806A22579}" srcOrd="7" destOrd="0" presId="urn:microsoft.com/office/officeart/2011/layout/RadialPictureList"/>
    <dgm:cxn modelId="{07E83CC5-FA18-439D-A532-069D21B3B799}" type="presParOf" srcId="{E062C974-6A3A-48F8-B5F8-14D0C7745C5E}" destId="{C8438F0D-B6BB-42EC-8166-0EEF47432AFE}" srcOrd="8" destOrd="0" presId="urn:microsoft.com/office/officeart/2011/layout/RadialPictureList"/>
    <dgm:cxn modelId="{76F95138-40ED-4F08-B351-C29F6598C83E}" type="presParOf" srcId="{C8438F0D-B6BB-42EC-8166-0EEF47432AFE}" destId="{C47295A6-1607-4962-B10E-D2D7987513DA}" srcOrd="0" destOrd="0" presId="urn:microsoft.com/office/officeart/2011/layout/RadialPictureList"/>
    <dgm:cxn modelId="{71A853AD-C979-48AC-9CA3-5033045C3678}" type="presParOf" srcId="{E062C974-6A3A-48F8-B5F8-14D0C7745C5E}" destId="{71DB5AA5-B573-4723-B637-DA84D54009FC}" srcOrd="9" destOrd="0" presId="urn:microsoft.com/office/officeart/2011/layout/RadialPictureList"/>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FD852DF-495C-472D-9144-7FA57F093CA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l-NL"/>
        </a:p>
      </dgm:t>
    </dgm:pt>
    <dgm:pt modelId="{7E988B77-A8BB-4F8E-AEA7-62F2895244E3}">
      <dgm:prSet phldrT="[Text]" phldr="0" custT="1"/>
      <dgm:spPr/>
      <dgm:t>
        <a:bodyPr/>
        <a:lstStyle/>
        <a:p>
          <a:r>
            <a:rPr lang="nl-NL" sz="600" b="1" dirty="0"/>
            <a:t>Limited Coverage</a:t>
          </a:r>
        </a:p>
      </dgm:t>
    </dgm:pt>
    <dgm:pt modelId="{E1E8862A-2DAD-4829-8590-24A7969342BF}" type="parTrans" cxnId="{E7585A2B-4BFC-48ED-B46B-8790693208AA}">
      <dgm:prSet/>
      <dgm:spPr/>
      <dgm:t>
        <a:bodyPr/>
        <a:lstStyle/>
        <a:p>
          <a:endParaRPr lang="nl-NL" sz="1050"/>
        </a:p>
      </dgm:t>
    </dgm:pt>
    <dgm:pt modelId="{A1C13E24-6EB7-4AB8-9F0E-CEDEA364F06F}" type="sibTrans" cxnId="{E7585A2B-4BFC-48ED-B46B-8790693208AA}">
      <dgm:prSet/>
      <dgm:spPr/>
      <dgm:t>
        <a:bodyPr/>
        <a:lstStyle/>
        <a:p>
          <a:endParaRPr lang="nl-NL" sz="1050"/>
        </a:p>
      </dgm:t>
    </dgm:pt>
    <dgm:pt modelId="{07290EB4-3490-4F59-BB51-1B5A7ED7B640}">
      <dgm:prSet phldrT="[Text]" phldr="0" custT="1"/>
      <dgm:spPr/>
      <dgm:t>
        <a:bodyPr/>
        <a:lstStyle/>
        <a:p>
          <a:r>
            <a:rPr lang="nl-NL" sz="700" dirty="0"/>
            <a:t>Limited effect on </a:t>
          </a:r>
          <a:r>
            <a:rPr lang="nl-NL" sz="700" dirty="0" err="1"/>
            <a:t>Moral</a:t>
          </a:r>
          <a:r>
            <a:rPr lang="nl-NL" sz="700" dirty="0"/>
            <a:t> Hazard</a:t>
          </a:r>
        </a:p>
      </dgm:t>
    </dgm:pt>
    <dgm:pt modelId="{A97C4C56-9903-4D48-BCD5-CC9860362C29}" type="parTrans" cxnId="{54BCD2CF-6849-427A-B5D8-EC94AD9EA231}">
      <dgm:prSet/>
      <dgm:spPr/>
      <dgm:t>
        <a:bodyPr/>
        <a:lstStyle/>
        <a:p>
          <a:endParaRPr lang="nl-NL" sz="1050"/>
        </a:p>
      </dgm:t>
    </dgm:pt>
    <dgm:pt modelId="{61F8717B-A947-4198-ACF4-62CC5EF1842E}" type="sibTrans" cxnId="{54BCD2CF-6849-427A-B5D8-EC94AD9EA231}">
      <dgm:prSet/>
      <dgm:spPr/>
      <dgm:t>
        <a:bodyPr/>
        <a:lstStyle/>
        <a:p>
          <a:endParaRPr lang="nl-NL" sz="1050"/>
        </a:p>
      </dgm:t>
    </dgm:pt>
    <dgm:pt modelId="{79344CF4-E982-498D-8EB0-4F31F48F3324}">
      <dgm:prSet phldrT="[Text]" phldr="0" custT="1"/>
      <dgm:spPr/>
      <dgm:t>
        <a:bodyPr/>
        <a:lstStyle/>
        <a:p>
          <a:r>
            <a:rPr lang="nl-NL" sz="700" dirty="0"/>
            <a:t>Financial </a:t>
          </a:r>
          <a:r>
            <a:rPr lang="nl-NL" sz="700" dirty="0" err="1"/>
            <a:t>Stability</a:t>
          </a:r>
          <a:r>
            <a:rPr lang="nl-NL" sz="700" dirty="0"/>
            <a:t> concerns </a:t>
          </a:r>
          <a:r>
            <a:rPr lang="nl-NL" sz="700" dirty="0" err="1"/>
            <a:t>from</a:t>
          </a:r>
          <a:r>
            <a:rPr lang="nl-NL" sz="700" dirty="0"/>
            <a:t> </a:t>
          </a:r>
          <a:r>
            <a:rPr lang="nl-NL" sz="700" dirty="0" err="1"/>
            <a:t>uninsured</a:t>
          </a:r>
          <a:r>
            <a:rPr lang="nl-NL" sz="700" dirty="0"/>
            <a:t> </a:t>
          </a:r>
          <a:r>
            <a:rPr lang="nl-NL" sz="700" dirty="0" err="1"/>
            <a:t>deposits</a:t>
          </a:r>
          <a:endParaRPr lang="nl-NL" sz="700" dirty="0"/>
        </a:p>
      </dgm:t>
    </dgm:pt>
    <dgm:pt modelId="{DF3BBBA9-511E-49B4-990F-896BA5F8E310}" type="parTrans" cxnId="{6AF9A9EB-8CBD-4B45-895B-EF8B3F9745C1}">
      <dgm:prSet/>
      <dgm:spPr/>
      <dgm:t>
        <a:bodyPr/>
        <a:lstStyle/>
        <a:p>
          <a:endParaRPr lang="nl-NL" sz="1050"/>
        </a:p>
      </dgm:t>
    </dgm:pt>
    <dgm:pt modelId="{D1C5AB1A-35C0-496A-9A15-7C2AC8B79843}" type="sibTrans" cxnId="{6AF9A9EB-8CBD-4B45-895B-EF8B3F9745C1}">
      <dgm:prSet/>
      <dgm:spPr/>
      <dgm:t>
        <a:bodyPr/>
        <a:lstStyle/>
        <a:p>
          <a:endParaRPr lang="nl-NL" sz="1050"/>
        </a:p>
      </dgm:t>
    </dgm:pt>
    <dgm:pt modelId="{C0B524B6-727C-4715-BBE7-33E3D201EA72}">
      <dgm:prSet phldrT="[Text]" phldr="0" custT="1"/>
      <dgm:spPr/>
      <dgm:t>
        <a:bodyPr/>
        <a:lstStyle/>
        <a:p>
          <a:r>
            <a:rPr lang="nl-NL" sz="600" b="1" dirty="0" err="1"/>
            <a:t>Unlimited</a:t>
          </a:r>
          <a:r>
            <a:rPr lang="nl-NL" sz="600" b="1" dirty="0"/>
            <a:t> Coverage</a:t>
          </a:r>
        </a:p>
      </dgm:t>
    </dgm:pt>
    <dgm:pt modelId="{ED60D5D3-0722-46B4-B7DD-02AB867C0561}" type="parTrans" cxnId="{CC9F8894-C1EA-485A-A047-B00D1145646C}">
      <dgm:prSet/>
      <dgm:spPr/>
      <dgm:t>
        <a:bodyPr/>
        <a:lstStyle/>
        <a:p>
          <a:endParaRPr lang="nl-NL" sz="1050"/>
        </a:p>
      </dgm:t>
    </dgm:pt>
    <dgm:pt modelId="{AE87D904-9F82-4A60-AA41-F7AF504C22CC}" type="sibTrans" cxnId="{CC9F8894-C1EA-485A-A047-B00D1145646C}">
      <dgm:prSet/>
      <dgm:spPr/>
      <dgm:t>
        <a:bodyPr/>
        <a:lstStyle/>
        <a:p>
          <a:endParaRPr lang="nl-NL" sz="1050"/>
        </a:p>
      </dgm:t>
    </dgm:pt>
    <dgm:pt modelId="{CE5ED72D-4602-4E6B-8798-D0FECAF67E43}">
      <dgm:prSet phldrT="[Text]" phldr="0" custT="1"/>
      <dgm:spPr/>
      <dgm:t>
        <a:bodyPr/>
        <a:lstStyle/>
        <a:p>
          <a:r>
            <a:rPr lang="nl-NL" sz="600" dirty="0" err="1"/>
            <a:t>Eliminates</a:t>
          </a:r>
          <a:r>
            <a:rPr lang="nl-NL" sz="600" dirty="0"/>
            <a:t> Bank Runs</a:t>
          </a:r>
        </a:p>
      </dgm:t>
    </dgm:pt>
    <dgm:pt modelId="{8C727992-6F65-46A8-8B2E-6E5EBA82B8CE}" type="parTrans" cxnId="{34161E0A-46B0-4BC8-9346-3DFE3AFFDDF3}">
      <dgm:prSet/>
      <dgm:spPr/>
      <dgm:t>
        <a:bodyPr/>
        <a:lstStyle/>
        <a:p>
          <a:endParaRPr lang="nl-NL" sz="1050"/>
        </a:p>
      </dgm:t>
    </dgm:pt>
    <dgm:pt modelId="{BD63CC76-D81F-4915-AFAF-B59974F3E321}" type="sibTrans" cxnId="{34161E0A-46B0-4BC8-9346-3DFE3AFFDDF3}">
      <dgm:prSet/>
      <dgm:spPr/>
      <dgm:t>
        <a:bodyPr/>
        <a:lstStyle/>
        <a:p>
          <a:endParaRPr lang="nl-NL" sz="1050"/>
        </a:p>
      </dgm:t>
    </dgm:pt>
    <dgm:pt modelId="{577E3D5B-C80C-4CCE-9BD5-9F8EC738C9B4}">
      <dgm:prSet phldrT="[Text]" phldr="0" custT="1"/>
      <dgm:spPr/>
      <dgm:t>
        <a:bodyPr/>
        <a:lstStyle/>
        <a:p>
          <a:r>
            <a:rPr lang="nl-NL" sz="600" dirty="0" err="1"/>
            <a:t>Clear</a:t>
          </a:r>
          <a:r>
            <a:rPr lang="nl-NL" sz="600" dirty="0"/>
            <a:t> </a:t>
          </a:r>
          <a:r>
            <a:rPr lang="nl-NL" sz="600" dirty="0" err="1"/>
            <a:t>understanding</a:t>
          </a:r>
          <a:r>
            <a:rPr lang="nl-NL" sz="600" dirty="0"/>
            <a:t> of </a:t>
          </a:r>
          <a:r>
            <a:rPr lang="nl-NL" sz="600" dirty="0" err="1"/>
            <a:t>insurance</a:t>
          </a:r>
          <a:r>
            <a:rPr lang="nl-NL" sz="600" dirty="0"/>
            <a:t> status </a:t>
          </a:r>
          <a:r>
            <a:rPr lang="nl-NL" sz="600" dirty="0" err="1"/>
            <a:t>for</a:t>
          </a:r>
          <a:r>
            <a:rPr lang="nl-NL" sz="600" dirty="0"/>
            <a:t> </a:t>
          </a:r>
          <a:r>
            <a:rPr lang="nl-NL" sz="600" dirty="0" err="1"/>
            <a:t>depositors</a:t>
          </a:r>
          <a:endParaRPr lang="nl-NL" sz="600" dirty="0"/>
        </a:p>
      </dgm:t>
    </dgm:pt>
    <dgm:pt modelId="{636B9278-FCDB-4A52-971C-D222449AF527}" type="parTrans" cxnId="{61F2E774-2743-4F3C-9DF3-91693781CBD0}">
      <dgm:prSet/>
      <dgm:spPr/>
      <dgm:t>
        <a:bodyPr/>
        <a:lstStyle/>
        <a:p>
          <a:endParaRPr lang="nl-NL" sz="1050"/>
        </a:p>
      </dgm:t>
    </dgm:pt>
    <dgm:pt modelId="{416194A4-5E51-46F3-ADE6-E66A9C75E08C}" type="sibTrans" cxnId="{61F2E774-2743-4F3C-9DF3-91693781CBD0}">
      <dgm:prSet/>
      <dgm:spPr/>
      <dgm:t>
        <a:bodyPr/>
        <a:lstStyle/>
        <a:p>
          <a:endParaRPr lang="nl-NL" sz="1050"/>
        </a:p>
      </dgm:t>
    </dgm:pt>
    <dgm:pt modelId="{75F9FC3A-B288-42B9-86D8-EFF84F922FF6}">
      <dgm:prSet phldrT="[Text]" phldr="0" custT="1"/>
      <dgm:spPr/>
      <dgm:t>
        <a:bodyPr/>
        <a:lstStyle/>
        <a:p>
          <a:r>
            <a:rPr lang="nl-NL" sz="600" b="1" dirty="0" err="1"/>
            <a:t>Targeted</a:t>
          </a:r>
          <a:r>
            <a:rPr lang="nl-NL" sz="600" b="1" dirty="0"/>
            <a:t> Coverage</a:t>
          </a:r>
        </a:p>
      </dgm:t>
    </dgm:pt>
    <dgm:pt modelId="{AC69E3E2-FDDF-4119-82F0-5A5FBD8280FE}" type="parTrans" cxnId="{9273783D-BC74-4DC6-8AE2-2339CE7FE43B}">
      <dgm:prSet/>
      <dgm:spPr/>
      <dgm:t>
        <a:bodyPr/>
        <a:lstStyle/>
        <a:p>
          <a:endParaRPr lang="nl-NL" sz="1050"/>
        </a:p>
      </dgm:t>
    </dgm:pt>
    <dgm:pt modelId="{DE4B1C61-3B18-4FD0-8C67-2DBAEE622184}" type="sibTrans" cxnId="{9273783D-BC74-4DC6-8AE2-2339CE7FE43B}">
      <dgm:prSet/>
      <dgm:spPr/>
      <dgm:t>
        <a:bodyPr/>
        <a:lstStyle/>
        <a:p>
          <a:endParaRPr lang="nl-NL" sz="1050"/>
        </a:p>
      </dgm:t>
    </dgm:pt>
    <dgm:pt modelId="{7DFDC729-7F0C-46D8-81EF-B75BB67800B0}">
      <dgm:prSet phldrT="[Text]" phldr="0" custT="1"/>
      <dgm:spPr/>
      <dgm:t>
        <a:bodyPr/>
        <a:lstStyle/>
        <a:p>
          <a:r>
            <a:rPr lang="nl-NL" sz="600" dirty="0" err="1"/>
            <a:t>Increases</a:t>
          </a:r>
          <a:r>
            <a:rPr lang="nl-NL" sz="600" dirty="0"/>
            <a:t> financial </a:t>
          </a:r>
          <a:r>
            <a:rPr lang="nl-NL" sz="600" dirty="0" err="1"/>
            <a:t>stability</a:t>
          </a:r>
          <a:endParaRPr lang="nl-NL" sz="600" dirty="0"/>
        </a:p>
      </dgm:t>
    </dgm:pt>
    <dgm:pt modelId="{6F4FFE0B-9F78-4A9F-A8A7-2357D3A6CCD2}" type="parTrans" cxnId="{060C7D04-B5BC-467C-A198-1267C9458870}">
      <dgm:prSet/>
      <dgm:spPr/>
      <dgm:t>
        <a:bodyPr/>
        <a:lstStyle/>
        <a:p>
          <a:endParaRPr lang="nl-NL" sz="1050"/>
        </a:p>
      </dgm:t>
    </dgm:pt>
    <dgm:pt modelId="{2EAA968E-B02C-4CF7-8459-3FB9F304B36E}" type="sibTrans" cxnId="{060C7D04-B5BC-467C-A198-1267C9458870}">
      <dgm:prSet/>
      <dgm:spPr/>
      <dgm:t>
        <a:bodyPr/>
        <a:lstStyle/>
        <a:p>
          <a:endParaRPr lang="nl-NL" sz="1050"/>
        </a:p>
      </dgm:t>
    </dgm:pt>
    <dgm:pt modelId="{AB957BFF-E1D8-4676-90C9-383BB32D5F78}">
      <dgm:prSet phldrT="[Text]" phldr="0" custT="1"/>
      <dgm:spPr/>
      <dgm:t>
        <a:bodyPr/>
        <a:lstStyle/>
        <a:p>
          <a:r>
            <a:rPr lang="nl-NL" sz="600" dirty="0" err="1"/>
            <a:t>Increased</a:t>
          </a:r>
          <a:r>
            <a:rPr lang="nl-NL" sz="600" dirty="0"/>
            <a:t> </a:t>
          </a:r>
          <a:r>
            <a:rPr lang="nl-NL" sz="600" dirty="0" err="1"/>
            <a:t>Complexity</a:t>
          </a:r>
          <a:r>
            <a:rPr lang="nl-NL" sz="600" dirty="0"/>
            <a:t> of </a:t>
          </a:r>
          <a:r>
            <a:rPr lang="nl-NL" sz="600" dirty="0" err="1"/>
            <a:t>resolutions</a:t>
          </a:r>
          <a:endParaRPr lang="nl-NL" sz="600" dirty="0"/>
        </a:p>
      </dgm:t>
    </dgm:pt>
    <dgm:pt modelId="{DED3C15E-6675-4AAF-8C09-6ABD26E74982}" type="parTrans" cxnId="{72E4C448-574E-4F20-AF0E-3564EF8BE959}">
      <dgm:prSet/>
      <dgm:spPr/>
      <dgm:t>
        <a:bodyPr/>
        <a:lstStyle/>
        <a:p>
          <a:endParaRPr lang="nl-NL" sz="1050"/>
        </a:p>
      </dgm:t>
    </dgm:pt>
    <dgm:pt modelId="{A38F62EC-67E9-4FDA-B62B-AE4DD83939C6}" type="sibTrans" cxnId="{72E4C448-574E-4F20-AF0E-3564EF8BE959}">
      <dgm:prSet/>
      <dgm:spPr/>
      <dgm:t>
        <a:bodyPr/>
        <a:lstStyle/>
        <a:p>
          <a:endParaRPr lang="nl-NL" sz="1050"/>
        </a:p>
      </dgm:t>
    </dgm:pt>
    <dgm:pt modelId="{F629B9C8-3AF7-4A6E-AA04-AEBBF60F7619}">
      <dgm:prSet phldrT="[Text]" phldr="0" custT="1"/>
      <dgm:spPr/>
      <dgm:t>
        <a:bodyPr/>
        <a:lstStyle/>
        <a:p>
          <a:r>
            <a:rPr lang="nl-NL" sz="700" dirty="0"/>
            <a:t>Limited </a:t>
          </a:r>
          <a:r>
            <a:rPr lang="nl-NL" sz="700" dirty="0" err="1"/>
            <a:t>disruption</a:t>
          </a:r>
          <a:r>
            <a:rPr lang="nl-NL" sz="700" dirty="0"/>
            <a:t> in </a:t>
          </a:r>
          <a:r>
            <a:rPr lang="nl-NL" sz="700" dirty="0" err="1"/>
            <a:t>other</a:t>
          </a:r>
          <a:r>
            <a:rPr lang="nl-NL" sz="700" dirty="0"/>
            <a:t> </a:t>
          </a:r>
          <a:r>
            <a:rPr lang="nl-NL" sz="700" dirty="0" err="1"/>
            <a:t>markets</a:t>
          </a:r>
          <a:endParaRPr lang="nl-NL" sz="700" dirty="0"/>
        </a:p>
      </dgm:t>
    </dgm:pt>
    <dgm:pt modelId="{18139221-2ED7-4D01-9F33-A720F37EA8EB}" type="parTrans" cxnId="{52863423-0D03-4917-8760-0094E693145D}">
      <dgm:prSet/>
      <dgm:spPr/>
      <dgm:t>
        <a:bodyPr/>
        <a:lstStyle/>
        <a:p>
          <a:endParaRPr lang="nl-NL" sz="1600"/>
        </a:p>
      </dgm:t>
    </dgm:pt>
    <dgm:pt modelId="{46E432C1-D7E8-4A6A-B77C-8B455CE74692}" type="sibTrans" cxnId="{52863423-0D03-4917-8760-0094E693145D}">
      <dgm:prSet/>
      <dgm:spPr/>
      <dgm:t>
        <a:bodyPr/>
        <a:lstStyle/>
        <a:p>
          <a:endParaRPr lang="nl-NL" sz="1600"/>
        </a:p>
      </dgm:t>
    </dgm:pt>
    <dgm:pt modelId="{5133C20A-1CFE-44D5-952D-378940812AD1}">
      <dgm:prSet phldrT="[Text]" phldr="0" custT="1"/>
      <dgm:spPr/>
      <dgm:t>
        <a:bodyPr/>
        <a:lstStyle/>
        <a:p>
          <a:r>
            <a:rPr lang="nl-NL" sz="600" dirty="0"/>
            <a:t> </a:t>
          </a:r>
          <a:r>
            <a:rPr lang="nl-NL" sz="600" dirty="0" err="1"/>
            <a:t>Simplifies</a:t>
          </a:r>
          <a:r>
            <a:rPr lang="nl-NL" sz="600" dirty="0"/>
            <a:t> </a:t>
          </a:r>
          <a:r>
            <a:rPr lang="nl-NL" sz="600" dirty="0" err="1"/>
            <a:t>resolution</a:t>
          </a:r>
          <a:endParaRPr lang="nl-NL" sz="600" dirty="0"/>
        </a:p>
      </dgm:t>
    </dgm:pt>
    <dgm:pt modelId="{5918BC19-E484-4911-9489-A990AB8C3C5E}" type="parTrans" cxnId="{9BE50870-D1BA-43F9-9ECF-B5960604D68B}">
      <dgm:prSet/>
      <dgm:spPr/>
      <dgm:t>
        <a:bodyPr/>
        <a:lstStyle/>
        <a:p>
          <a:endParaRPr lang="nl-NL" sz="1600"/>
        </a:p>
      </dgm:t>
    </dgm:pt>
    <dgm:pt modelId="{33DA3FF2-0780-429D-A22E-6C5FD9D153CD}" type="sibTrans" cxnId="{9BE50870-D1BA-43F9-9ECF-B5960604D68B}">
      <dgm:prSet/>
      <dgm:spPr/>
      <dgm:t>
        <a:bodyPr/>
        <a:lstStyle/>
        <a:p>
          <a:endParaRPr lang="nl-NL" sz="1600"/>
        </a:p>
      </dgm:t>
    </dgm:pt>
    <dgm:pt modelId="{8491D0B2-B103-4D1D-8465-D479F086A923}">
      <dgm:prSet phldrT="[Text]" phldr="0" custT="1"/>
      <dgm:spPr/>
      <dgm:t>
        <a:bodyPr/>
        <a:lstStyle/>
        <a:p>
          <a:endParaRPr lang="nl-NL" sz="2000" dirty="0"/>
        </a:p>
      </dgm:t>
    </dgm:pt>
    <dgm:pt modelId="{01AAC743-C442-4723-93DF-A30C635F3EC7}" type="parTrans" cxnId="{C9EB3125-979D-411A-AE47-4823C983698B}">
      <dgm:prSet/>
      <dgm:spPr/>
      <dgm:t>
        <a:bodyPr/>
        <a:lstStyle/>
        <a:p>
          <a:endParaRPr lang="nl-NL" sz="1600"/>
        </a:p>
      </dgm:t>
    </dgm:pt>
    <dgm:pt modelId="{90BF764F-9939-4D0E-B2CD-D4C01DCBA970}" type="sibTrans" cxnId="{C9EB3125-979D-411A-AE47-4823C983698B}">
      <dgm:prSet/>
      <dgm:spPr/>
      <dgm:t>
        <a:bodyPr/>
        <a:lstStyle/>
        <a:p>
          <a:endParaRPr lang="nl-NL" sz="1600"/>
        </a:p>
      </dgm:t>
    </dgm:pt>
    <dgm:pt modelId="{2D2A4562-7BF8-4BD7-A091-76A7BE7B94AE}">
      <dgm:prSet phldrT="[Text]" phldr="0" custT="1"/>
      <dgm:spPr/>
      <dgm:t>
        <a:bodyPr/>
        <a:lstStyle/>
        <a:p>
          <a:r>
            <a:rPr lang="nl-NL" sz="600" dirty="0" err="1"/>
            <a:t>Eliminates</a:t>
          </a:r>
          <a:r>
            <a:rPr lang="nl-NL" sz="600" dirty="0"/>
            <a:t> </a:t>
          </a:r>
          <a:r>
            <a:rPr lang="nl-NL" sz="600" dirty="0" err="1"/>
            <a:t>depositor</a:t>
          </a:r>
          <a:r>
            <a:rPr lang="nl-NL" sz="600" dirty="0"/>
            <a:t> discipline</a:t>
          </a:r>
        </a:p>
      </dgm:t>
    </dgm:pt>
    <dgm:pt modelId="{95E12762-6C4F-4BC1-B835-E2AB228A08AB}" type="parTrans" cxnId="{598B7DB4-716D-4A32-9629-8790849C6680}">
      <dgm:prSet/>
      <dgm:spPr/>
      <dgm:t>
        <a:bodyPr/>
        <a:lstStyle/>
        <a:p>
          <a:endParaRPr lang="nl-NL" sz="1600"/>
        </a:p>
      </dgm:t>
    </dgm:pt>
    <dgm:pt modelId="{798E62CF-97FD-4B45-87F7-D0029043A92D}" type="sibTrans" cxnId="{598B7DB4-716D-4A32-9629-8790849C6680}">
      <dgm:prSet/>
      <dgm:spPr/>
      <dgm:t>
        <a:bodyPr/>
        <a:lstStyle/>
        <a:p>
          <a:endParaRPr lang="nl-NL" sz="1600"/>
        </a:p>
      </dgm:t>
    </dgm:pt>
    <dgm:pt modelId="{2BF08F6D-B40F-4B57-9491-7A4B5138FE14}">
      <dgm:prSet phldrT="[Text]" phldr="0" custT="1"/>
      <dgm:spPr/>
      <dgm:t>
        <a:bodyPr/>
        <a:lstStyle/>
        <a:p>
          <a:r>
            <a:rPr lang="nl-NL" sz="600" dirty="0" err="1"/>
            <a:t>Decrease</a:t>
          </a:r>
          <a:r>
            <a:rPr lang="nl-NL" sz="600" dirty="0"/>
            <a:t> in </a:t>
          </a:r>
          <a:r>
            <a:rPr lang="nl-NL" sz="600" dirty="0" err="1"/>
            <a:t>Transparency</a:t>
          </a:r>
          <a:endParaRPr lang="nl-NL" sz="600" dirty="0"/>
        </a:p>
      </dgm:t>
    </dgm:pt>
    <dgm:pt modelId="{28C1B860-40CB-4882-9534-6BE57EBDA734}" type="parTrans" cxnId="{90C899B6-B59E-4A72-B683-6F75F0C97347}">
      <dgm:prSet/>
      <dgm:spPr/>
      <dgm:t>
        <a:bodyPr/>
        <a:lstStyle/>
        <a:p>
          <a:endParaRPr lang="nl-NL" sz="1600"/>
        </a:p>
      </dgm:t>
    </dgm:pt>
    <dgm:pt modelId="{E64DDA37-87E1-4EA5-8065-40A803429018}" type="sibTrans" cxnId="{90C899B6-B59E-4A72-B683-6F75F0C97347}">
      <dgm:prSet/>
      <dgm:spPr/>
      <dgm:t>
        <a:bodyPr/>
        <a:lstStyle/>
        <a:p>
          <a:endParaRPr lang="nl-NL" sz="1600"/>
        </a:p>
      </dgm:t>
    </dgm:pt>
    <dgm:pt modelId="{CE9F1FED-6287-448F-B10C-DD66C238B0AD}">
      <dgm:prSet phldrT="[Text]" phldr="0" custT="1"/>
      <dgm:spPr/>
      <dgm:t>
        <a:bodyPr/>
        <a:lstStyle/>
        <a:p>
          <a:r>
            <a:rPr lang="nl-NL" sz="600" dirty="0"/>
            <a:t>Limited </a:t>
          </a:r>
          <a:r>
            <a:rPr lang="nl-NL" sz="600" dirty="0" err="1"/>
            <a:t>Decrease</a:t>
          </a:r>
          <a:r>
            <a:rPr lang="nl-NL" sz="600" dirty="0"/>
            <a:t> in </a:t>
          </a:r>
          <a:r>
            <a:rPr lang="nl-NL" sz="600" dirty="0" err="1"/>
            <a:t>depositor</a:t>
          </a:r>
          <a:r>
            <a:rPr lang="nl-NL" sz="600" dirty="0"/>
            <a:t> discipline</a:t>
          </a:r>
        </a:p>
      </dgm:t>
    </dgm:pt>
    <dgm:pt modelId="{07D84782-90F9-4559-A695-870D2D4D0B0D}" type="parTrans" cxnId="{F50F4AA3-EB61-408B-8374-254D67BFF971}">
      <dgm:prSet/>
      <dgm:spPr/>
      <dgm:t>
        <a:bodyPr/>
        <a:lstStyle/>
        <a:p>
          <a:endParaRPr lang="nl-NL" sz="1600"/>
        </a:p>
      </dgm:t>
    </dgm:pt>
    <dgm:pt modelId="{A9B0396F-5B31-495B-B9C5-C8A26933CAEE}" type="sibTrans" cxnId="{F50F4AA3-EB61-408B-8374-254D67BFF971}">
      <dgm:prSet/>
      <dgm:spPr/>
      <dgm:t>
        <a:bodyPr/>
        <a:lstStyle/>
        <a:p>
          <a:endParaRPr lang="nl-NL" sz="1600"/>
        </a:p>
      </dgm:t>
    </dgm:pt>
    <dgm:pt modelId="{28DFBDE6-C763-4E48-9BB3-E41FE2A1A5FC}" type="pres">
      <dgm:prSet presAssocID="{7FD852DF-495C-472D-9144-7FA57F093CAC}" presName="Name0" presStyleCnt="0">
        <dgm:presLayoutVars>
          <dgm:dir/>
          <dgm:animLvl val="lvl"/>
          <dgm:resizeHandles val="exact"/>
        </dgm:presLayoutVars>
      </dgm:prSet>
      <dgm:spPr/>
    </dgm:pt>
    <dgm:pt modelId="{C3B15569-9418-49A4-B03D-C1856EC78DEA}" type="pres">
      <dgm:prSet presAssocID="{7E988B77-A8BB-4F8E-AEA7-62F2895244E3}" presName="composite" presStyleCnt="0"/>
      <dgm:spPr/>
    </dgm:pt>
    <dgm:pt modelId="{12DD9ED1-849C-4131-9DB5-A408BA9EE93D}" type="pres">
      <dgm:prSet presAssocID="{7E988B77-A8BB-4F8E-AEA7-62F2895244E3}" presName="parTx" presStyleLbl="alignNode1" presStyleIdx="0" presStyleCnt="3">
        <dgm:presLayoutVars>
          <dgm:chMax val="0"/>
          <dgm:chPref val="0"/>
          <dgm:bulletEnabled val="1"/>
        </dgm:presLayoutVars>
      </dgm:prSet>
      <dgm:spPr/>
    </dgm:pt>
    <dgm:pt modelId="{FFF5123D-EAA3-4A35-8389-E367347FC13F}" type="pres">
      <dgm:prSet presAssocID="{7E988B77-A8BB-4F8E-AEA7-62F2895244E3}" presName="desTx" presStyleLbl="alignAccFollowNode1" presStyleIdx="0" presStyleCnt="3">
        <dgm:presLayoutVars>
          <dgm:bulletEnabled val="1"/>
        </dgm:presLayoutVars>
      </dgm:prSet>
      <dgm:spPr/>
    </dgm:pt>
    <dgm:pt modelId="{A2219D9D-4AA8-4B52-A737-66C173C75B4F}" type="pres">
      <dgm:prSet presAssocID="{A1C13E24-6EB7-4AB8-9F0E-CEDEA364F06F}" presName="space" presStyleCnt="0"/>
      <dgm:spPr/>
    </dgm:pt>
    <dgm:pt modelId="{684BFF3A-AF8C-4297-94C0-A0772C8F7C33}" type="pres">
      <dgm:prSet presAssocID="{C0B524B6-727C-4715-BBE7-33E3D201EA72}" presName="composite" presStyleCnt="0"/>
      <dgm:spPr/>
    </dgm:pt>
    <dgm:pt modelId="{63E2EE09-846B-48B6-A8E6-221C9BCEF627}" type="pres">
      <dgm:prSet presAssocID="{C0B524B6-727C-4715-BBE7-33E3D201EA72}" presName="parTx" presStyleLbl="alignNode1" presStyleIdx="1" presStyleCnt="3">
        <dgm:presLayoutVars>
          <dgm:chMax val="0"/>
          <dgm:chPref val="0"/>
          <dgm:bulletEnabled val="1"/>
        </dgm:presLayoutVars>
      </dgm:prSet>
      <dgm:spPr/>
    </dgm:pt>
    <dgm:pt modelId="{1A3B464C-0CF0-42C3-BE7F-2AE7ACE67117}" type="pres">
      <dgm:prSet presAssocID="{C0B524B6-727C-4715-BBE7-33E3D201EA72}" presName="desTx" presStyleLbl="alignAccFollowNode1" presStyleIdx="1" presStyleCnt="3">
        <dgm:presLayoutVars>
          <dgm:bulletEnabled val="1"/>
        </dgm:presLayoutVars>
      </dgm:prSet>
      <dgm:spPr/>
    </dgm:pt>
    <dgm:pt modelId="{ACA0CD64-378C-4B1C-A979-1EAF342DED33}" type="pres">
      <dgm:prSet presAssocID="{AE87D904-9F82-4A60-AA41-F7AF504C22CC}" presName="space" presStyleCnt="0"/>
      <dgm:spPr/>
    </dgm:pt>
    <dgm:pt modelId="{85B5BAF8-C2CA-449F-83CF-E71A57901220}" type="pres">
      <dgm:prSet presAssocID="{75F9FC3A-B288-42B9-86D8-EFF84F922FF6}" presName="composite" presStyleCnt="0"/>
      <dgm:spPr/>
    </dgm:pt>
    <dgm:pt modelId="{1D761864-B2A5-4300-99BF-864C54FB8F4A}" type="pres">
      <dgm:prSet presAssocID="{75F9FC3A-B288-42B9-86D8-EFF84F922FF6}" presName="parTx" presStyleLbl="alignNode1" presStyleIdx="2" presStyleCnt="3">
        <dgm:presLayoutVars>
          <dgm:chMax val="0"/>
          <dgm:chPref val="0"/>
          <dgm:bulletEnabled val="1"/>
        </dgm:presLayoutVars>
      </dgm:prSet>
      <dgm:spPr/>
    </dgm:pt>
    <dgm:pt modelId="{5EA4B1F9-EA85-4293-BA74-34733B59FC14}" type="pres">
      <dgm:prSet presAssocID="{75F9FC3A-B288-42B9-86D8-EFF84F922FF6}" presName="desTx" presStyleLbl="alignAccFollowNode1" presStyleIdx="2" presStyleCnt="3">
        <dgm:presLayoutVars>
          <dgm:bulletEnabled val="1"/>
        </dgm:presLayoutVars>
      </dgm:prSet>
      <dgm:spPr/>
    </dgm:pt>
  </dgm:ptLst>
  <dgm:cxnLst>
    <dgm:cxn modelId="{060C7D04-B5BC-467C-A198-1267C9458870}" srcId="{75F9FC3A-B288-42B9-86D8-EFF84F922FF6}" destId="{7DFDC729-7F0C-46D8-81EF-B75BB67800B0}" srcOrd="0" destOrd="0" parTransId="{6F4FFE0B-9F78-4A9F-A8A7-2357D3A6CCD2}" sibTransId="{2EAA968E-B02C-4CF7-8459-3FB9F304B36E}"/>
    <dgm:cxn modelId="{3F2CD206-3AE7-4C86-AF93-A80A7C902996}" type="presOf" srcId="{577E3D5B-C80C-4CCE-9BD5-9F8EC738C9B4}" destId="{1A3B464C-0CF0-42C3-BE7F-2AE7ACE67117}" srcOrd="0" destOrd="1" presId="urn:microsoft.com/office/officeart/2005/8/layout/hList1"/>
    <dgm:cxn modelId="{34161E0A-46B0-4BC8-9346-3DFE3AFFDDF3}" srcId="{C0B524B6-727C-4715-BBE7-33E3D201EA72}" destId="{CE5ED72D-4602-4E6B-8798-D0FECAF67E43}" srcOrd="0" destOrd="0" parTransId="{8C727992-6F65-46A8-8B2E-6E5EBA82B8CE}" sibTransId="{BD63CC76-D81F-4915-AFAF-B59974F3E321}"/>
    <dgm:cxn modelId="{793F760F-26EE-4996-84E2-9503DC0108A1}" type="presOf" srcId="{AB957BFF-E1D8-4676-90C9-383BB32D5F78}" destId="{5EA4B1F9-EA85-4293-BA74-34733B59FC14}" srcOrd="0" destOrd="2" presId="urn:microsoft.com/office/officeart/2005/8/layout/hList1"/>
    <dgm:cxn modelId="{9DFFAF15-B03B-4B5C-A7DA-7CEFC368F91C}" type="presOf" srcId="{07290EB4-3490-4F59-BB51-1B5A7ED7B640}" destId="{FFF5123D-EAA3-4A35-8389-E367347FC13F}" srcOrd="0" destOrd="0" presId="urn:microsoft.com/office/officeart/2005/8/layout/hList1"/>
    <dgm:cxn modelId="{42C93121-7215-4C34-A2F0-6BA31EED91BD}" type="presOf" srcId="{8491D0B2-B103-4D1D-8465-D479F086A923}" destId="{1A3B464C-0CF0-42C3-BE7F-2AE7ACE67117}" srcOrd="0" destOrd="4" presId="urn:microsoft.com/office/officeart/2005/8/layout/hList1"/>
    <dgm:cxn modelId="{C60EF121-3EA2-4080-9E86-9FB68501F12A}" type="presOf" srcId="{2BF08F6D-B40F-4B57-9491-7A4B5138FE14}" destId="{5EA4B1F9-EA85-4293-BA74-34733B59FC14}" srcOrd="0" destOrd="3" presId="urn:microsoft.com/office/officeart/2005/8/layout/hList1"/>
    <dgm:cxn modelId="{52863423-0D03-4917-8760-0094E693145D}" srcId="{7E988B77-A8BB-4F8E-AEA7-62F2895244E3}" destId="{F629B9C8-3AF7-4A6E-AA04-AEBBF60F7619}" srcOrd="1" destOrd="0" parTransId="{18139221-2ED7-4D01-9F33-A720F37EA8EB}" sibTransId="{46E432C1-D7E8-4A6A-B77C-8B455CE74692}"/>
    <dgm:cxn modelId="{C9EB3125-979D-411A-AE47-4823C983698B}" srcId="{C0B524B6-727C-4715-BBE7-33E3D201EA72}" destId="{8491D0B2-B103-4D1D-8465-D479F086A923}" srcOrd="4" destOrd="0" parTransId="{01AAC743-C442-4723-93DF-A30C635F3EC7}" sibTransId="{90BF764F-9939-4D0E-B2CD-D4C01DCBA970}"/>
    <dgm:cxn modelId="{E7585A2B-4BFC-48ED-B46B-8790693208AA}" srcId="{7FD852DF-495C-472D-9144-7FA57F093CAC}" destId="{7E988B77-A8BB-4F8E-AEA7-62F2895244E3}" srcOrd="0" destOrd="0" parTransId="{E1E8862A-2DAD-4829-8590-24A7969342BF}" sibTransId="{A1C13E24-6EB7-4AB8-9F0E-CEDEA364F06F}"/>
    <dgm:cxn modelId="{9273783D-BC74-4DC6-8AE2-2339CE7FE43B}" srcId="{7FD852DF-495C-472D-9144-7FA57F093CAC}" destId="{75F9FC3A-B288-42B9-86D8-EFF84F922FF6}" srcOrd="2" destOrd="0" parTransId="{AC69E3E2-FDDF-4119-82F0-5A5FBD8280FE}" sibTransId="{DE4B1C61-3B18-4FD0-8C67-2DBAEE622184}"/>
    <dgm:cxn modelId="{DC5DF541-13B6-418C-A742-AB54B22282A8}" type="presOf" srcId="{CE5ED72D-4602-4E6B-8798-D0FECAF67E43}" destId="{1A3B464C-0CF0-42C3-BE7F-2AE7ACE67117}" srcOrd="0" destOrd="0" presId="urn:microsoft.com/office/officeart/2005/8/layout/hList1"/>
    <dgm:cxn modelId="{9F836E63-98AF-4421-8BE2-2C1980E9F211}" type="presOf" srcId="{75F9FC3A-B288-42B9-86D8-EFF84F922FF6}" destId="{1D761864-B2A5-4300-99BF-864C54FB8F4A}" srcOrd="0" destOrd="0" presId="urn:microsoft.com/office/officeart/2005/8/layout/hList1"/>
    <dgm:cxn modelId="{966EEB67-FD24-4FE3-AF62-B053FFFBC6FD}" type="presOf" srcId="{79344CF4-E982-498D-8EB0-4F31F48F3324}" destId="{FFF5123D-EAA3-4A35-8389-E367347FC13F}" srcOrd="0" destOrd="2" presId="urn:microsoft.com/office/officeart/2005/8/layout/hList1"/>
    <dgm:cxn modelId="{72E4C448-574E-4F20-AF0E-3564EF8BE959}" srcId="{75F9FC3A-B288-42B9-86D8-EFF84F922FF6}" destId="{AB957BFF-E1D8-4676-90C9-383BB32D5F78}" srcOrd="2" destOrd="0" parTransId="{DED3C15E-6675-4AAF-8C09-6ABD26E74982}" sibTransId="{A38F62EC-67E9-4FDA-B62B-AE4DD83939C6}"/>
    <dgm:cxn modelId="{9BE50870-D1BA-43F9-9ECF-B5960604D68B}" srcId="{C0B524B6-727C-4715-BBE7-33E3D201EA72}" destId="{5133C20A-1CFE-44D5-952D-378940812AD1}" srcOrd="2" destOrd="0" parTransId="{5918BC19-E484-4911-9489-A990AB8C3C5E}" sibTransId="{33DA3FF2-0780-429D-A22E-6C5FD9D153CD}"/>
    <dgm:cxn modelId="{97C73B72-B57C-4A94-83DA-8BCEC8D48D23}" type="presOf" srcId="{CE9F1FED-6287-448F-B10C-DD66C238B0AD}" destId="{5EA4B1F9-EA85-4293-BA74-34733B59FC14}" srcOrd="0" destOrd="1" presId="urn:microsoft.com/office/officeart/2005/8/layout/hList1"/>
    <dgm:cxn modelId="{61F2E774-2743-4F3C-9DF3-91693781CBD0}" srcId="{C0B524B6-727C-4715-BBE7-33E3D201EA72}" destId="{577E3D5B-C80C-4CCE-9BD5-9F8EC738C9B4}" srcOrd="1" destOrd="0" parTransId="{636B9278-FCDB-4A52-971C-D222449AF527}" sibTransId="{416194A4-5E51-46F3-ADE6-E66A9C75E08C}"/>
    <dgm:cxn modelId="{F2C81C7F-76B1-437D-A6BE-5EFEAC47712F}" type="presOf" srcId="{7E988B77-A8BB-4F8E-AEA7-62F2895244E3}" destId="{12DD9ED1-849C-4131-9DB5-A408BA9EE93D}" srcOrd="0" destOrd="0" presId="urn:microsoft.com/office/officeart/2005/8/layout/hList1"/>
    <dgm:cxn modelId="{EFFE6C88-A576-4D1B-AAE3-C3F3EB061E77}" type="presOf" srcId="{7DFDC729-7F0C-46D8-81EF-B75BB67800B0}" destId="{5EA4B1F9-EA85-4293-BA74-34733B59FC14}" srcOrd="0" destOrd="0" presId="urn:microsoft.com/office/officeart/2005/8/layout/hList1"/>
    <dgm:cxn modelId="{CC9F8894-C1EA-485A-A047-B00D1145646C}" srcId="{7FD852DF-495C-472D-9144-7FA57F093CAC}" destId="{C0B524B6-727C-4715-BBE7-33E3D201EA72}" srcOrd="1" destOrd="0" parTransId="{ED60D5D3-0722-46B4-B7DD-02AB867C0561}" sibTransId="{AE87D904-9F82-4A60-AA41-F7AF504C22CC}"/>
    <dgm:cxn modelId="{F50F4AA3-EB61-408B-8374-254D67BFF971}" srcId="{75F9FC3A-B288-42B9-86D8-EFF84F922FF6}" destId="{CE9F1FED-6287-448F-B10C-DD66C238B0AD}" srcOrd="1" destOrd="0" parTransId="{07D84782-90F9-4559-A695-870D2D4D0B0D}" sibTransId="{A9B0396F-5B31-495B-B9C5-C8A26933CAEE}"/>
    <dgm:cxn modelId="{5C84FEB0-BF96-4B69-8FA7-C761DA12494C}" type="presOf" srcId="{C0B524B6-727C-4715-BBE7-33E3D201EA72}" destId="{63E2EE09-846B-48B6-A8E6-221C9BCEF627}" srcOrd="0" destOrd="0" presId="urn:microsoft.com/office/officeart/2005/8/layout/hList1"/>
    <dgm:cxn modelId="{598B7DB4-716D-4A32-9629-8790849C6680}" srcId="{C0B524B6-727C-4715-BBE7-33E3D201EA72}" destId="{2D2A4562-7BF8-4BD7-A091-76A7BE7B94AE}" srcOrd="3" destOrd="0" parTransId="{95E12762-6C4F-4BC1-B835-E2AB228A08AB}" sibTransId="{798E62CF-97FD-4B45-87F7-D0029043A92D}"/>
    <dgm:cxn modelId="{90C899B6-B59E-4A72-B683-6F75F0C97347}" srcId="{75F9FC3A-B288-42B9-86D8-EFF84F922FF6}" destId="{2BF08F6D-B40F-4B57-9491-7A4B5138FE14}" srcOrd="3" destOrd="0" parTransId="{28C1B860-40CB-4882-9534-6BE57EBDA734}" sibTransId="{E64DDA37-87E1-4EA5-8065-40A803429018}"/>
    <dgm:cxn modelId="{1F06FCBB-F74D-47D8-90C4-55F2C1A726A4}" type="presOf" srcId="{7FD852DF-495C-472D-9144-7FA57F093CAC}" destId="{28DFBDE6-C763-4E48-9BB3-E41FE2A1A5FC}" srcOrd="0" destOrd="0" presId="urn:microsoft.com/office/officeart/2005/8/layout/hList1"/>
    <dgm:cxn modelId="{B83889CB-3A21-4F69-AE24-EC4435D1BF6F}" type="presOf" srcId="{5133C20A-1CFE-44D5-952D-378940812AD1}" destId="{1A3B464C-0CF0-42C3-BE7F-2AE7ACE67117}" srcOrd="0" destOrd="2" presId="urn:microsoft.com/office/officeart/2005/8/layout/hList1"/>
    <dgm:cxn modelId="{54BCD2CF-6849-427A-B5D8-EC94AD9EA231}" srcId="{7E988B77-A8BB-4F8E-AEA7-62F2895244E3}" destId="{07290EB4-3490-4F59-BB51-1B5A7ED7B640}" srcOrd="0" destOrd="0" parTransId="{A97C4C56-9903-4D48-BCD5-CC9860362C29}" sibTransId="{61F8717B-A947-4198-ACF4-62CC5EF1842E}"/>
    <dgm:cxn modelId="{6AF9A9EB-8CBD-4B45-895B-EF8B3F9745C1}" srcId="{7E988B77-A8BB-4F8E-AEA7-62F2895244E3}" destId="{79344CF4-E982-498D-8EB0-4F31F48F3324}" srcOrd="2" destOrd="0" parTransId="{DF3BBBA9-511E-49B4-990F-896BA5F8E310}" sibTransId="{D1C5AB1A-35C0-496A-9A15-7C2AC8B79843}"/>
    <dgm:cxn modelId="{328A14EF-A556-45A7-8E33-D23D05799258}" type="presOf" srcId="{F629B9C8-3AF7-4A6E-AA04-AEBBF60F7619}" destId="{FFF5123D-EAA3-4A35-8389-E367347FC13F}" srcOrd="0" destOrd="1" presId="urn:microsoft.com/office/officeart/2005/8/layout/hList1"/>
    <dgm:cxn modelId="{54D03CF9-9980-403C-95FC-8D31F07ED821}" type="presOf" srcId="{2D2A4562-7BF8-4BD7-A091-76A7BE7B94AE}" destId="{1A3B464C-0CF0-42C3-BE7F-2AE7ACE67117}" srcOrd="0" destOrd="3" presId="urn:microsoft.com/office/officeart/2005/8/layout/hList1"/>
    <dgm:cxn modelId="{F0AFC6C2-91CB-4DBC-A935-40EAF120DF5B}" type="presParOf" srcId="{28DFBDE6-C763-4E48-9BB3-E41FE2A1A5FC}" destId="{C3B15569-9418-49A4-B03D-C1856EC78DEA}" srcOrd="0" destOrd="0" presId="urn:microsoft.com/office/officeart/2005/8/layout/hList1"/>
    <dgm:cxn modelId="{308C997E-A8F0-4D0E-A794-3E8552D85FB1}" type="presParOf" srcId="{C3B15569-9418-49A4-B03D-C1856EC78DEA}" destId="{12DD9ED1-849C-4131-9DB5-A408BA9EE93D}" srcOrd="0" destOrd="0" presId="urn:microsoft.com/office/officeart/2005/8/layout/hList1"/>
    <dgm:cxn modelId="{46065F54-9DE9-4D7F-A97F-349B5E019172}" type="presParOf" srcId="{C3B15569-9418-49A4-B03D-C1856EC78DEA}" destId="{FFF5123D-EAA3-4A35-8389-E367347FC13F}" srcOrd="1" destOrd="0" presId="urn:microsoft.com/office/officeart/2005/8/layout/hList1"/>
    <dgm:cxn modelId="{325A9C3A-B0E5-4310-8B4E-2129C6D1FE6C}" type="presParOf" srcId="{28DFBDE6-C763-4E48-9BB3-E41FE2A1A5FC}" destId="{A2219D9D-4AA8-4B52-A737-66C173C75B4F}" srcOrd="1" destOrd="0" presId="urn:microsoft.com/office/officeart/2005/8/layout/hList1"/>
    <dgm:cxn modelId="{8D1C78BF-407B-4E79-907E-4370BAC6D2F7}" type="presParOf" srcId="{28DFBDE6-C763-4E48-9BB3-E41FE2A1A5FC}" destId="{684BFF3A-AF8C-4297-94C0-A0772C8F7C33}" srcOrd="2" destOrd="0" presId="urn:microsoft.com/office/officeart/2005/8/layout/hList1"/>
    <dgm:cxn modelId="{6BE02DDE-8B1B-4223-B510-B74BC43155D0}" type="presParOf" srcId="{684BFF3A-AF8C-4297-94C0-A0772C8F7C33}" destId="{63E2EE09-846B-48B6-A8E6-221C9BCEF627}" srcOrd="0" destOrd="0" presId="urn:microsoft.com/office/officeart/2005/8/layout/hList1"/>
    <dgm:cxn modelId="{37F85218-9C13-4BEC-B007-7ACDFD87D3CE}" type="presParOf" srcId="{684BFF3A-AF8C-4297-94C0-A0772C8F7C33}" destId="{1A3B464C-0CF0-42C3-BE7F-2AE7ACE67117}" srcOrd="1" destOrd="0" presId="urn:microsoft.com/office/officeart/2005/8/layout/hList1"/>
    <dgm:cxn modelId="{CF44E074-39B9-48BA-BB3B-1C961C9FED24}" type="presParOf" srcId="{28DFBDE6-C763-4E48-9BB3-E41FE2A1A5FC}" destId="{ACA0CD64-378C-4B1C-A979-1EAF342DED33}" srcOrd="3" destOrd="0" presId="urn:microsoft.com/office/officeart/2005/8/layout/hList1"/>
    <dgm:cxn modelId="{239E8891-C656-45A7-95C5-526EA20E0DB9}" type="presParOf" srcId="{28DFBDE6-C763-4E48-9BB3-E41FE2A1A5FC}" destId="{85B5BAF8-C2CA-449F-83CF-E71A57901220}" srcOrd="4" destOrd="0" presId="urn:microsoft.com/office/officeart/2005/8/layout/hList1"/>
    <dgm:cxn modelId="{65AF36A2-3FA4-4659-B666-07A507FD961E}" type="presParOf" srcId="{85B5BAF8-C2CA-449F-83CF-E71A57901220}" destId="{1D761864-B2A5-4300-99BF-864C54FB8F4A}" srcOrd="0" destOrd="0" presId="urn:microsoft.com/office/officeart/2005/8/layout/hList1"/>
    <dgm:cxn modelId="{D153B7DD-2B98-485E-B63B-190463A87959}" type="presParOf" srcId="{85B5BAF8-C2CA-449F-83CF-E71A57901220}" destId="{5EA4B1F9-EA85-4293-BA74-34733B59FC1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F99ADBB-686E-46F9-8630-84E5F4B3BF1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nl-NL"/>
        </a:p>
      </dgm:t>
    </dgm:pt>
    <dgm:pt modelId="{400F0E56-187D-4381-9E99-51D59183663D}">
      <dgm:prSet phldrT="[Text]" phldr="0" custT="1"/>
      <dgm:spPr/>
      <dgm:t>
        <a:bodyPr/>
        <a:lstStyle/>
        <a:p>
          <a:r>
            <a:rPr lang="nl-NL" sz="800" dirty="0" err="1"/>
            <a:t>Bought</a:t>
          </a:r>
          <a:r>
            <a:rPr lang="nl-NL" sz="800" dirty="0"/>
            <a:t> a lot of </a:t>
          </a:r>
          <a:r>
            <a:rPr lang="nl-NL" sz="800" dirty="0" err="1"/>
            <a:t>Treasury</a:t>
          </a:r>
          <a:r>
            <a:rPr lang="nl-NL" sz="800" dirty="0"/>
            <a:t> </a:t>
          </a:r>
          <a:r>
            <a:rPr lang="nl-NL" sz="800" dirty="0" err="1"/>
            <a:t>Bonds</a:t>
          </a:r>
          <a:endParaRPr lang="nl-NL" sz="800" dirty="0"/>
        </a:p>
      </dgm:t>
    </dgm:pt>
    <dgm:pt modelId="{13941A2C-0F70-4F6A-BF42-988890DB3DB1}" type="parTrans" cxnId="{78B41AFC-3470-4FB9-9B95-82EC9E0DEF67}">
      <dgm:prSet/>
      <dgm:spPr/>
      <dgm:t>
        <a:bodyPr/>
        <a:lstStyle/>
        <a:p>
          <a:endParaRPr lang="nl-NL" sz="600"/>
        </a:p>
      </dgm:t>
    </dgm:pt>
    <dgm:pt modelId="{B0105738-FA1E-4656-870B-E8EB88297356}" type="sibTrans" cxnId="{78B41AFC-3470-4FB9-9B95-82EC9E0DEF67}">
      <dgm:prSet/>
      <dgm:spPr/>
      <dgm:t>
        <a:bodyPr/>
        <a:lstStyle/>
        <a:p>
          <a:endParaRPr lang="nl-NL" sz="600"/>
        </a:p>
      </dgm:t>
    </dgm:pt>
    <dgm:pt modelId="{1CED6B8D-E6A7-4B2F-AE99-19A2704C7BE8}">
      <dgm:prSet phldrT="[Text]" phldr="0" custT="1"/>
      <dgm:spPr/>
      <dgm:t>
        <a:bodyPr/>
        <a:lstStyle/>
        <a:p>
          <a:r>
            <a:rPr lang="nl-NL" sz="700" dirty="0" err="1"/>
            <a:t>Surge</a:t>
          </a:r>
          <a:r>
            <a:rPr lang="nl-NL" sz="700" dirty="0"/>
            <a:t> in Interest </a:t>
          </a:r>
          <a:r>
            <a:rPr lang="nl-NL" sz="700" dirty="0" err="1"/>
            <a:t>Rate</a:t>
          </a:r>
          <a:endParaRPr lang="nl-NL" sz="700" dirty="0"/>
        </a:p>
      </dgm:t>
    </dgm:pt>
    <dgm:pt modelId="{43DCAB56-DA4D-4B67-A77F-9A847EBE3505}" type="parTrans" cxnId="{64F9F7ED-F84E-48AB-988E-078232D19028}">
      <dgm:prSet/>
      <dgm:spPr/>
      <dgm:t>
        <a:bodyPr/>
        <a:lstStyle/>
        <a:p>
          <a:endParaRPr lang="nl-NL" sz="600"/>
        </a:p>
      </dgm:t>
    </dgm:pt>
    <dgm:pt modelId="{EE0C283A-B8ED-43CC-891E-2F839539BFB7}" type="sibTrans" cxnId="{64F9F7ED-F84E-48AB-988E-078232D19028}">
      <dgm:prSet/>
      <dgm:spPr/>
      <dgm:t>
        <a:bodyPr/>
        <a:lstStyle/>
        <a:p>
          <a:endParaRPr lang="nl-NL" sz="600"/>
        </a:p>
      </dgm:t>
    </dgm:pt>
    <dgm:pt modelId="{6B6E4610-2A07-4AF1-B589-A965FE5AABBF}">
      <dgm:prSet phldrT="[Text]" phldr="0" custT="1"/>
      <dgm:spPr/>
      <dgm:t>
        <a:bodyPr/>
        <a:lstStyle/>
        <a:p>
          <a:r>
            <a:rPr lang="nl-NL" sz="700" dirty="0"/>
            <a:t>Digital Bank Run</a:t>
          </a:r>
        </a:p>
      </dgm:t>
    </dgm:pt>
    <dgm:pt modelId="{795594F8-D3FF-455E-AA46-30B69A9A7181}" type="parTrans" cxnId="{C0633A45-D284-43A7-844E-CE598624CC95}">
      <dgm:prSet/>
      <dgm:spPr/>
      <dgm:t>
        <a:bodyPr/>
        <a:lstStyle/>
        <a:p>
          <a:endParaRPr lang="nl-NL" sz="600"/>
        </a:p>
      </dgm:t>
    </dgm:pt>
    <dgm:pt modelId="{993D05DA-E1F2-4B8E-BF80-9A0BE9E43EC2}" type="sibTrans" cxnId="{C0633A45-D284-43A7-844E-CE598624CC95}">
      <dgm:prSet/>
      <dgm:spPr/>
      <dgm:t>
        <a:bodyPr/>
        <a:lstStyle/>
        <a:p>
          <a:endParaRPr lang="nl-NL" sz="600"/>
        </a:p>
      </dgm:t>
    </dgm:pt>
    <dgm:pt modelId="{92949071-C3F8-4F27-9DC3-76B5C82104D3}">
      <dgm:prSet custT="1"/>
      <dgm:spPr/>
      <dgm:t>
        <a:bodyPr/>
        <a:lstStyle/>
        <a:p>
          <a:r>
            <a:rPr lang="nl-NL" sz="600" dirty="0" err="1"/>
            <a:t>Collapse</a:t>
          </a:r>
          <a:r>
            <a:rPr lang="nl-NL" sz="600" dirty="0"/>
            <a:t> </a:t>
          </a:r>
          <a:r>
            <a:rPr lang="nl-NL" sz="600" dirty="0" err="1"/>
            <a:t>March</a:t>
          </a:r>
          <a:r>
            <a:rPr lang="nl-NL" sz="600" dirty="0"/>
            <a:t> 10, 2023</a:t>
          </a:r>
        </a:p>
      </dgm:t>
    </dgm:pt>
    <dgm:pt modelId="{1F2CF054-8993-4567-BDBF-489C092B7C15}" type="parTrans" cxnId="{74D6E10E-6903-4885-8A1F-162C8E7A0A7D}">
      <dgm:prSet/>
      <dgm:spPr/>
      <dgm:t>
        <a:bodyPr/>
        <a:lstStyle/>
        <a:p>
          <a:endParaRPr lang="nl-NL" sz="600"/>
        </a:p>
      </dgm:t>
    </dgm:pt>
    <dgm:pt modelId="{527B39BD-02EE-4AE3-917D-59E88FDBF9A5}" type="sibTrans" cxnId="{74D6E10E-6903-4885-8A1F-162C8E7A0A7D}">
      <dgm:prSet/>
      <dgm:spPr/>
      <dgm:t>
        <a:bodyPr/>
        <a:lstStyle/>
        <a:p>
          <a:endParaRPr lang="nl-NL" sz="600"/>
        </a:p>
      </dgm:t>
    </dgm:pt>
    <dgm:pt modelId="{31629BD3-8392-4C08-9AE1-E93A62077942}" type="pres">
      <dgm:prSet presAssocID="{DF99ADBB-686E-46F9-8630-84E5F4B3BF18}" presName="Name0" presStyleCnt="0">
        <dgm:presLayoutVars>
          <dgm:dir/>
          <dgm:resizeHandles val="exact"/>
        </dgm:presLayoutVars>
      </dgm:prSet>
      <dgm:spPr/>
    </dgm:pt>
    <dgm:pt modelId="{82A52A51-466D-4BC7-8589-F299B2E83BCD}" type="pres">
      <dgm:prSet presAssocID="{DF99ADBB-686E-46F9-8630-84E5F4B3BF18}" presName="arrow" presStyleLbl="bgShp" presStyleIdx="0" presStyleCnt="1"/>
      <dgm:spPr/>
    </dgm:pt>
    <dgm:pt modelId="{8B981B97-4792-4F9B-8852-341BC566B620}" type="pres">
      <dgm:prSet presAssocID="{DF99ADBB-686E-46F9-8630-84E5F4B3BF18}" presName="points" presStyleCnt="0"/>
      <dgm:spPr/>
    </dgm:pt>
    <dgm:pt modelId="{58238C92-5702-4746-9A57-141196C428C9}" type="pres">
      <dgm:prSet presAssocID="{400F0E56-187D-4381-9E99-51D59183663D}" presName="compositeA" presStyleCnt="0"/>
      <dgm:spPr/>
    </dgm:pt>
    <dgm:pt modelId="{F6BE1E9A-EDA3-4C7C-91A6-16C9ACD8B118}" type="pres">
      <dgm:prSet presAssocID="{400F0E56-187D-4381-9E99-51D59183663D}" presName="textA" presStyleLbl="revTx" presStyleIdx="0" presStyleCnt="4" custScaleX="100676" custLinFactNeighborX="-171" custLinFactNeighborY="6591">
        <dgm:presLayoutVars>
          <dgm:bulletEnabled val="1"/>
        </dgm:presLayoutVars>
      </dgm:prSet>
      <dgm:spPr/>
    </dgm:pt>
    <dgm:pt modelId="{81C19C8A-7172-4479-B729-8879AE59C455}" type="pres">
      <dgm:prSet presAssocID="{400F0E56-187D-4381-9E99-51D59183663D}" presName="circleA" presStyleLbl="node1" presStyleIdx="0" presStyleCnt="4"/>
      <dgm:spPr/>
    </dgm:pt>
    <dgm:pt modelId="{800DEC0E-3E22-4C14-95D9-5D1EBC29DA59}" type="pres">
      <dgm:prSet presAssocID="{400F0E56-187D-4381-9E99-51D59183663D}" presName="spaceA" presStyleCnt="0"/>
      <dgm:spPr/>
    </dgm:pt>
    <dgm:pt modelId="{BF2F9E57-AB91-4B77-B4AD-3A34A5FE2FA0}" type="pres">
      <dgm:prSet presAssocID="{B0105738-FA1E-4656-870B-E8EB88297356}" presName="space" presStyleCnt="0"/>
      <dgm:spPr/>
    </dgm:pt>
    <dgm:pt modelId="{BA370C13-A38F-4CAF-8C7E-0273C4771FFA}" type="pres">
      <dgm:prSet presAssocID="{1CED6B8D-E6A7-4B2F-AE99-19A2704C7BE8}" presName="compositeB" presStyleCnt="0"/>
      <dgm:spPr/>
    </dgm:pt>
    <dgm:pt modelId="{5EEB68A1-ECE7-4ABD-A909-70D612667A0A}" type="pres">
      <dgm:prSet presAssocID="{1CED6B8D-E6A7-4B2F-AE99-19A2704C7BE8}" presName="textB" presStyleLbl="revTx" presStyleIdx="1" presStyleCnt="4" custScaleX="119818" custLinFactNeighborX="700" custLinFactNeighborY="-82344">
        <dgm:presLayoutVars>
          <dgm:bulletEnabled val="1"/>
        </dgm:presLayoutVars>
      </dgm:prSet>
      <dgm:spPr/>
    </dgm:pt>
    <dgm:pt modelId="{DFBE08BB-BB09-4F58-8B6F-10C77567F78A}" type="pres">
      <dgm:prSet presAssocID="{1CED6B8D-E6A7-4B2F-AE99-19A2704C7BE8}" presName="circleB" presStyleLbl="node1" presStyleIdx="1" presStyleCnt="4"/>
      <dgm:spPr/>
    </dgm:pt>
    <dgm:pt modelId="{1FEA6514-3CCD-4F68-AF83-5410FE2C7623}" type="pres">
      <dgm:prSet presAssocID="{1CED6B8D-E6A7-4B2F-AE99-19A2704C7BE8}" presName="spaceB" presStyleCnt="0"/>
      <dgm:spPr/>
    </dgm:pt>
    <dgm:pt modelId="{01EC218C-4C44-490B-A7BC-5B836C850F5F}" type="pres">
      <dgm:prSet presAssocID="{EE0C283A-B8ED-43CC-891E-2F839539BFB7}" presName="space" presStyleCnt="0"/>
      <dgm:spPr/>
    </dgm:pt>
    <dgm:pt modelId="{587DE5A5-E4D7-468D-B314-79B995CF733E}" type="pres">
      <dgm:prSet presAssocID="{6B6E4610-2A07-4AF1-B589-A965FE5AABBF}" presName="compositeA" presStyleCnt="0"/>
      <dgm:spPr/>
    </dgm:pt>
    <dgm:pt modelId="{00C81943-FD2B-4009-9FD7-D09089D2C2BB}" type="pres">
      <dgm:prSet presAssocID="{6B6E4610-2A07-4AF1-B589-A965FE5AABBF}" presName="textA" presStyleLbl="revTx" presStyleIdx="2" presStyleCnt="4" custLinFactNeighborX="1160" custLinFactNeighborY="8541">
        <dgm:presLayoutVars>
          <dgm:bulletEnabled val="1"/>
        </dgm:presLayoutVars>
      </dgm:prSet>
      <dgm:spPr/>
    </dgm:pt>
    <dgm:pt modelId="{08173798-6FD2-4337-8FF9-105C3C0FE8C0}" type="pres">
      <dgm:prSet presAssocID="{6B6E4610-2A07-4AF1-B589-A965FE5AABBF}" presName="circleA" presStyleLbl="node1" presStyleIdx="2" presStyleCnt="4"/>
      <dgm:spPr/>
    </dgm:pt>
    <dgm:pt modelId="{5343CD2F-F6B1-49DE-BA0B-880B7BA26950}" type="pres">
      <dgm:prSet presAssocID="{6B6E4610-2A07-4AF1-B589-A965FE5AABBF}" presName="spaceA" presStyleCnt="0"/>
      <dgm:spPr/>
    </dgm:pt>
    <dgm:pt modelId="{BF512FF2-623F-4C18-9B90-906F85862C5E}" type="pres">
      <dgm:prSet presAssocID="{993D05DA-E1F2-4B8E-BF80-9A0BE9E43EC2}" presName="space" presStyleCnt="0"/>
      <dgm:spPr/>
    </dgm:pt>
    <dgm:pt modelId="{DA44F99D-992E-4CA8-9322-406AD15F0F28}" type="pres">
      <dgm:prSet presAssocID="{92949071-C3F8-4F27-9DC3-76B5C82104D3}" presName="compositeB" presStyleCnt="0"/>
      <dgm:spPr/>
    </dgm:pt>
    <dgm:pt modelId="{57C388FC-49A7-4E39-A6BB-E95DA99A6587}" type="pres">
      <dgm:prSet presAssocID="{92949071-C3F8-4F27-9DC3-76B5C82104D3}" presName="textB" presStyleLbl="revTx" presStyleIdx="3" presStyleCnt="4" custScaleX="123356" custLinFactNeighborX="-1023" custLinFactNeighborY="-85796">
        <dgm:presLayoutVars>
          <dgm:bulletEnabled val="1"/>
        </dgm:presLayoutVars>
      </dgm:prSet>
      <dgm:spPr/>
    </dgm:pt>
    <dgm:pt modelId="{64BAD04D-657B-42CF-A254-5D0FA4737B34}" type="pres">
      <dgm:prSet presAssocID="{92949071-C3F8-4F27-9DC3-76B5C82104D3}" presName="circleB" presStyleLbl="node1" presStyleIdx="3" presStyleCnt="4"/>
      <dgm:spPr/>
    </dgm:pt>
    <dgm:pt modelId="{80A2ABCF-BBF0-4AD2-88BB-DEA7E9BC67DE}" type="pres">
      <dgm:prSet presAssocID="{92949071-C3F8-4F27-9DC3-76B5C82104D3}" presName="spaceB" presStyleCnt="0"/>
      <dgm:spPr/>
    </dgm:pt>
  </dgm:ptLst>
  <dgm:cxnLst>
    <dgm:cxn modelId="{74D6E10E-6903-4885-8A1F-162C8E7A0A7D}" srcId="{DF99ADBB-686E-46F9-8630-84E5F4B3BF18}" destId="{92949071-C3F8-4F27-9DC3-76B5C82104D3}" srcOrd="3" destOrd="0" parTransId="{1F2CF054-8993-4567-BDBF-489C092B7C15}" sibTransId="{527B39BD-02EE-4AE3-917D-59E88FDBF9A5}"/>
    <dgm:cxn modelId="{8A00E111-763A-4DEE-A404-98CAA63A7A33}" type="presOf" srcId="{92949071-C3F8-4F27-9DC3-76B5C82104D3}" destId="{57C388FC-49A7-4E39-A6BB-E95DA99A6587}" srcOrd="0" destOrd="0" presId="urn:microsoft.com/office/officeart/2005/8/layout/hProcess11"/>
    <dgm:cxn modelId="{C0633A45-D284-43A7-844E-CE598624CC95}" srcId="{DF99ADBB-686E-46F9-8630-84E5F4B3BF18}" destId="{6B6E4610-2A07-4AF1-B589-A965FE5AABBF}" srcOrd="2" destOrd="0" parTransId="{795594F8-D3FF-455E-AA46-30B69A9A7181}" sibTransId="{993D05DA-E1F2-4B8E-BF80-9A0BE9E43EC2}"/>
    <dgm:cxn modelId="{B5E5046A-D6FC-4FE9-858B-D8B6A66F563E}" type="presOf" srcId="{6B6E4610-2A07-4AF1-B589-A965FE5AABBF}" destId="{00C81943-FD2B-4009-9FD7-D09089D2C2BB}" srcOrd="0" destOrd="0" presId="urn:microsoft.com/office/officeart/2005/8/layout/hProcess11"/>
    <dgm:cxn modelId="{DED81D4F-BAB0-4479-A558-EF4565E6A0A1}" type="presOf" srcId="{DF99ADBB-686E-46F9-8630-84E5F4B3BF18}" destId="{31629BD3-8392-4C08-9AE1-E93A62077942}" srcOrd="0" destOrd="0" presId="urn:microsoft.com/office/officeart/2005/8/layout/hProcess11"/>
    <dgm:cxn modelId="{65C3968A-2EA3-44AF-9371-CC2805093903}" type="presOf" srcId="{1CED6B8D-E6A7-4B2F-AE99-19A2704C7BE8}" destId="{5EEB68A1-ECE7-4ABD-A909-70D612667A0A}" srcOrd="0" destOrd="0" presId="urn:microsoft.com/office/officeart/2005/8/layout/hProcess11"/>
    <dgm:cxn modelId="{05F9A3B5-4E1D-46BF-916B-9253AD5746DC}" type="presOf" srcId="{400F0E56-187D-4381-9E99-51D59183663D}" destId="{F6BE1E9A-EDA3-4C7C-91A6-16C9ACD8B118}" srcOrd="0" destOrd="0" presId="urn:microsoft.com/office/officeart/2005/8/layout/hProcess11"/>
    <dgm:cxn modelId="{64F9F7ED-F84E-48AB-988E-078232D19028}" srcId="{DF99ADBB-686E-46F9-8630-84E5F4B3BF18}" destId="{1CED6B8D-E6A7-4B2F-AE99-19A2704C7BE8}" srcOrd="1" destOrd="0" parTransId="{43DCAB56-DA4D-4B67-A77F-9A847EBE3505}" sibTransId="{EE0C283A-B8ED-43CC-891E-2F839539BFB7}"/>
    <dgm:cxn modelId="{78B41AFC-3470-4FB9-9B95-82EC9E0DEF67}" srcId="{DF99ADBB-686E-46F9-8630-84E5F4B3BF18}" destId="{400F0E56-187D-4381-9E99-51D59183663D}" srcOrd="0" destOrd="0" parTransId="{13941A2C-0F70-4F6A-BF42-988890DB3DB1}" sibTransId="{B0105738-FA1E-4656-870B-E8EB88297356}"/>
    <dgm:cxn modelId="{7E5D370D-DD87-4B7E-ABFE-9B51953C4FCF}" type="presParOf" srcId="{31629BD3-8392-4C08-9AE1-E93A62077942}" destId="{82A52A51-466D-4BC7-8589-F299B2E83BCD}" srcOrd="0" destOrd="0" presId="urn:microsoft.com/office/officeart/2005/8/layout/hProcess11"/>
    <dgm:cxn modelId="{A1783F36-B7BF-4BB5-B663-B9CE213D144D}" type="presParOf" srcId="{31629BD3-8392-4C08-9AE1-E93A62077942}" destId="{8B981B97-4792-4F9B-8852-341BC566B620}" srcOrd="1" destOrd="0" presId="urn:microsoft.com/office/officeart/2005/8/layout/hProcess11"/>
    <dgm:cxn modelId="{98352F50-2381-4102-94A5-040EDC9187A6}" type="presParOf" srcId="{8B981B97-4792-4F9B-8852-341BC566B620}" destId="{58238C92-5702-4746-9A57-141196C428C9}" srcOrd="0" destOrd="0" presId="urn:microsoft.com/office/officeart/2005/8/layout/hProcess11"/>
    <dgm:cxn modelId="{FE60B14B-BACC-4530-9A8F-37BC6D263943}" type="presParOf" srcId="{58238C92-5702-4746-9A57-141196C428C9}" destId="{F6BE1E9A-EDA3-4C7C-91A6-16C9ACD8B118}" srcOrd="0" destOrd="0" presId="urn:microsoft.com/office/officeart/2005/8/layout/hProcess11"/>
    <dgm:cxn modelId="{BED2E6C4-5CA5-429C-8F37-F42A17CCA7DC}" type="presParOf" srcId="{58238C92-5702-4746-9A57-141196C428C9}" destId="{81C19C8A-7172-4479-B729-8879AE59C455}" srcOrd="1" destOrd="0" presId="urn:microsoft.com/office/officeart/2005/8/layout/hProcess11"/>
    <dgm:cxn modelId="{595BCB70-6925-424F-BD92-21AF3A85CC70}" type="presParOf" srcId="{58238C92-5702-4746-9A57-141196C428C9}" destId="{800DEC0E-3E22-4C14-95D9-5D1EBC29DA59}" srcOrd="2" destOrd="0" presId="urn:microsoft.com/office/officeart/2005/8/layout/hProcess11"/>
    <dgm:cxn modelId="{83EB16CD-9CF4-48C4-BDD6-854D8AEA0737}" type="presParOf" srcId="{8B981B97-4792-4F9B-8852-341BC566B620}" destId="{BF2F9E57-AB91-4B77-B4AD-3A34A5FE2FA0}" srcOrd="1" destOrd="0" presId="urn:microsoft.com/office/officeart/2005/8/layout/hProcess11"/>
    <dgm:cxn modelId="{848FDEF4-44DA-48DC-B82B-879FB02543A4}" type="presParOf" srcId="{8B981B97-4792-4F9B-8852-341BC566B620}" destId="{BA370C13-A38F-4CAF-8C7E-0273C4771FFA}" srcOrd="2" destOrd="0" presId="urn:microsoft.com/office/officeart/2005/8/layout/hProcess11"/>
    <dgm:cxn modelId="{FBF98724-C721-4632-9CDD-F1A35F8393FC}" type="presParOf" srcId="{BA370C13-A38F-4CAF-8C7E-0273C4771FFA}" destId="{5EEB68A1-ECE7-4ABD-A909-70D612667A0A}" srcOrd="0" destOrd="0" presId="urn:microsoft.com/office/officeart/2005/8/layout/hProcess11"/>
    <dgm:cxn modelId="{9CC4BBC2-A5F4-4B19-9A93-1795F0A6C739}" type="presParOf" srcId="{BA370C13-A38F-4CAF-8C7E-0273C4771FFA}" destId="{DFBE08BB-BB09-4F58-8B6F-10C77567F78A}" srcOrd="1" destOrd="0" presId="urn:microsoft.com/office/officeart/2005/8/layout/hProcess11"/>
    <dgm:cxn modelId="{48A23194-9C28-41C5-948A-CA3047ACE191}" type="presParOf" srcId="{BA370C13-A38F-4CAF-8C7E-0273C4771FFA}" destId="{1FEA6514-3CCD-4F68-AF83-5410FE2C7623}" srcOrd="2" destOrd="0" presId="urn:microsoft.com/office/officeart/2005/8/layout/hProcess11"/>
    <dgm:cxn modelId="{A5C7DC91-5687-4336-8714-23CB5AFC409A}" type="presParOf" srcId="{8B981B97-4792-4F9B-8852-341BC566B620}" destId="{01EC218C-4C44-490B-A7BC-5B836C850F5F}" srcOrd="3" destOrd="0" presId="urn:microsoft.com/office/officeart/2005/8/layout/hProcess11"/>
    <dgm:cxn modelId="{1B5F5BBE-F940-4581-BBE3-D704E71D8A5C}" type="presParOf" srcId="{8B981B97-4792-4F9B-8852-341BC566B620}" destId="{587DE5A5-E4D7-468D-B314-79B995CF733E}" srcOrd="4" destOrd="0" presId="urn:microsoft.com/office/officeart/2005/8/layout/hProcess11"/>
    <dgm:cxn modelId="{41EEADEF-450E-4A11-885C-9471DFE24EBC}" type="presParOf" srcId="{587DE5A5-E4D7-468D-B314-79B995CF733E}" destId="{00C81943-FD2B-4009-9FD7-D09089D2C2BB}" srcOrd="0" destOrd="0" presId="urn:microsoft.com/office/officeart/2005/8/layout/hProcess11"/>
    <dgm:cxn modelId="{1FBAA933-38F4-4A3F-B03C-7FB94FB10C44}" type="presParOf" srcId="{587DE5A5-E4D7-468D-B314-79B995CF733E}" destId="{08173798-6FD2-4337-8FF9-105C3C0FE8C0}" srcOrd="1" destOrd="0" presId="urn:microsoft.com/office/officeart/2005/8/layout/hProcess11"/>
    <dgm:cxn modelId="{E0F66B13-80A1-4CAB-A406-1F8D41365D86}" type="presParOf" srcId="{587DE5A5-E4D7-468D-B314-79B995CF733E}" destId="{5343CD2F-F6B1-49DE-BA0B-880B7BA26950}" srcOrd="2" destOrd="0" presId="urn:microsoft.com/office/officeart/2005/8/layout/hProcess11"/>
    <dgm:cxn modelId="{27C39D87-2ECE-46CB-9132-C4EA1DE9DAB1}" type="presParOf" srcId="{8B981B97-4792-4F9B-8852-341BC566B620}" destId="{BF512FF2-623F-4C18-9B90-906F85862C5E}" srcOrd="5" destOrd="0" presId="urn:microsoft.com/office/officeart/2005/8/layout/hProcess11"/>
    <dgm:cxn modelId="{774A8540-7C80-4FAA-B1E6-A0860157900A}" type="presParOf" srcId="{8B981B97-4792-4F9B-8852-341BC566B620}" destId="{DA44F99D-992E-4CA8-9322-406AD15F0F28}" srcOrd="6" destOrd="0" presId="urn:microsoft.com/office/officeart/2005/8/layout/hProcess11"/>
    <dgm:cxn modelId="{9D25B58D-833D-48DB-B2FA-B5E4EA79E7A8}" type="presParOf" srcId="{DA44F99D-992E-4CA8-9322-406AD15F0F28}" destId="{57C388FC-49A7-4E39-A6BB-E95DA99A6587}" srcOrd="0" destOrd="0" presId="urn:microsoft.com/office/officeart/2005/8/layout/hProcess11"/>
    <dgm:cxn modelId="{E17C6E97-8EE6-4B7B-8A56-A70B217913D6}" type="presParOf" srcId="{DA44F99D-992E-4CA8-9322-406AD15F0F28}" destId="{64BAD04D-657B-42CF-A254-5D0FA4737B34}" srcOrd="1" destOrd="0" presId="urn:microsoft.com/office/officeart/2005/8/layout/hProcess11"/>
    <dgm:cxn modelId="{45FDB94A-D3DA-4E23-A879-CEFDB7C99150}" type="presParOf" srcId="{DA44F99D-992E-4CA8-9322-406AD15F0F28}" destId="{80A2ABCF-BBF0-4AD2-88BB-DEA7E9BC67DE}" srcOrd="2" destOrd="0" presId="urn:microsoft.com/office/officeart/2005/8/layout/hProcess1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0A0F341-AA16-4566-9676-DC5F810778E6}"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nl-NL"/>
        </a:p>
      </dgm:t>
    </dgm:pt>
    <dgm:pt modelId="{4E813553-BC54-469E-9252-8E3D58447FD4}">
      <dgm:prSet phldrT="[Text]" phldr="1" custT="1"/>
      <dgm:spPr>
        <a:noFill/>
        <a:ln>
          <a:solidFill>
            <a:schemeClr val="tx1"/>
          </a:solidFill>
        </a:ln>
      </dgm:spPr>
      <dgm:t>
        <a:bodyPr/>
        <a:lstStyle/>
        <a:p>
          <a:endParaRPr lang="nl-NL" sz="900" dirty="0"/>
        </a:p>
      </dgm:t>
    </dgm:pt>
    <dgm:pt modelId="{AC022716-76CA-41AE-BC9E-0593CFFC8F9C}" type="parTrans" cxnId="{FFB6701C-C1C1-4F6A-BE8E-8E0DBAB8834F}">
      <dgm:prSet/>
      <dgm:spPr/>
      <dgm:t>
        <a:bodyPr/>
        <a:lstStyle/>
        <a:p>
          <a:endParaRPr lang="nl-NL" sz="700"/>
        </a:p>
      </dgm:t>
    </dgm:pt>
    <dgm:pt modelId="{4C3BCB62-7071-485A-9800-A25BF1DAF7A7}" type="sibTrans" cxnId="{FFB6701C-C1C1-4F6A-BE8E-8E0DBAB8834F}">
      <dgm:prSet/>
      <dgm:spPr/>
      <dgm:t>
        <a:bodyPr/>
        <a:lstStyle/>
        <a:p>
          <a:endParaRPr lang="nl-NL" sz="700"/>
        </a:p>
      </dgm:t>
    </dgm:pt>
    <dgm:pt modelId="{D2B4350D-AE35-4450-8BA1-D4C94CB7E666}">
      <dgm:prSet phldrT="[Text]" phldr="0" custT="1"/>
      <dgm:spPr/>
      <dgm:t>
        <a:bodyPr/>
        <a:lstStyle/>
        <a:p>
          <a:r>
            <a:rPr lang="nl-NL" sz="900" b="1" dirty="0"/>
            <a:t>$250,000</a:t>
          </a:r>
        </a:p>
      </dgm:t>
    </dgm:pt>
    <dgm:pt modelId="{B1A882BF-88AC-4410-A43A-C4FFB93B82FE}" type="parTrans" cxnId="{5E9A3F4A-548C-4BE4-B4CB-21E57A93FA75}">
      <dgm:prSet/>
      <dgm:spPr/>
      <dgm:t>
        <a:bodyPr/>
        <a:lstStyle/>
        <a:p>
          <a:endParaRPr lang="nl-NL" sz="700"/>
        </a:p>
      </dgm:t>
    </dgm:pt>
    <dgm:pt modelId="{D122C1E6-8004-48C0-AE26-1132249546E2}" type="sibTrans" cxnId="{5E9A3F4A-548C-4BE4-B4CB-21E57A93FA75}">
      <dgm:prSet/>
      <dgm:spPr/>
      <dgm:t>
        <a:bodyPr/>
        <a:lstStyle/>
        <a:p>
          <a:endParaRPr lang="nl-NL" sz="700"/>
        </a:p>
      </dgm:t>
    </dgm:pt>
    <dgm:pt modelId="{E2912513-85E9-4426-BC1C-2A033EC987AA}">
      <dgm:prSet phldrT="[Text]" custT="1"/>
      <dgm:spPr/>
      <dgm:t>
        <a:bodyPr/>
        <a:lstStyle/>
        <a:p>
          <a:r>
            <a:rPr lang="en-US" sz="600" b="1" dirty="0"/>
            <a:t>Checking, savings, money market deposit accounts and CDs</a:t>
          </a:r>
          <a:endParaRPr lang="nl-NL" sz="600" b="1" dirty="0"/>
        </a:p>
      </dgm:t>
    </dgm:pt>
    <dgm:pt modelId="{D82A4635-C23B-4E68-A888-4902C319E94F}" type="parTrans" cxnId="{54A648FF-2FE3-4136-8977-5A6CA2031F12}">
      <dgm:prSet/>
      <dgm:spPr/>
      <dgm:t>
        <a:bodyPr/>
        <a:lstStyle/>
        <a:p>
          <a:endParaRPr lang="nl-NL" sz="700"/>
        </a:p>
      </dgm:t>
    </dgm:pt>
    <dgm:pt modelId="{A946706F-6DB5-4102-80A6-FB3793170CAE}" type="sibTrans" cxnId="{54A648FF-2FE3-4136-8977-5A6CA2031F12}">
      <dgm:prSet/>
      <dgm:spPr/>
      <dgm:t>
        <a:bodyPr/>
        <a:lstStyle/>
        <a:p>
          <a:endParaRPr lang="nl-NL" sz="700"/>
        </a:p>
      </dgm:t>
    </dgm:pt>
    <dgm:pt modelId="{86FF52C7-188D-4C33-A40D-77315CF38C12}">
      <dgm:prSet phldrT="[Text]" custT="1"/>
      <dgm:spPr/>
      <dgm:t>
        <a:bodyPr/>
        <a:lstStyle/>
        <a:p>
          <a:r>
            <a:rPr lang="en-US" sz="600" b="1" dirty="0"/>
            <a:t>Stocks, bonds, mutual funds, crypto assets, or safe deposit boxes</a:t>
          </a:r>
          <a:endParaRPr lang="nl-NL" sz="600" b="1" dirty="0"/>
        </a:p>
      </dgm:t>
    </dgm:pt>
    <dgm:pt modelId="{5461B8BD-E5B8-47FE-8E0C-761BB8091AA6}" type="parTrans" cxnId="{23CA1EE7-F2C1-40EB-AF69-DB536EA612EB}">
      <dgm:prSet/>
      <dgm:spPr/>
      <dgm:t>
        <a:bodyPr/>
        <a:lstStyle/>
        <a:p>
          <a:endParaRPr lang="nl-NL" sz="700"/>
        </a:p>
      </dgm:t>
    </dgm:pt>
    <dgm:pt modelId="{7270C747-5725-47F0-BCE9-59101ECB20C3}" type="sibTrans" cxnId="{23CA1EE7-F2C1-40EB-AF69-DB536EA612EB}">
      <dgm:prSet/>
      <dgm:spPr/>
      <dgm:t>
        <a:bodyPr/>
        <a:lstStyle/>
        <a:p>
          <a:endParaRPr lang="nl-NL" sz="700"/>
        </a:p>
      </dgm:t>
    </dgm:pt>
    <dgm:pt modelId="{D9FC5989-E598-45AF-BA0C-C1BA0FF4F16B}">
      <dgm:prSet phldrT="[Text]" custT="1"/>
      <dgm:spPr/>
      <dgm:t>
        <a:bodyPr/>
        <a:lstStyle/>
        <a:p>
          <a:r>
            <a:rPr lang="nl-NL" sz="800" b="1" dirty="0"/>
            <a:t>57% of </a:t>
          </a:r>
          <a:r>
            <a:rPr lang="nl-NL" sz="800" b="1" dirty="0" err="1"/>
            <a:t>deposits</a:t>
          </a:r>
          <a:r>
            <a:rPr lang="nl-NL" sz="800" b="1" dirty="0"/>
            <a:t> </a:t>
          </a:r>
          <a:r>
            <a:rPr lang="nl-NL" sz="800" b="1" dirty="0" err="1"/>
            <a:t>were</a:t>
          </a:r>
          <a:r>
            <a:rPr lang="nl-NL" sz="800" b="1" dirty="0"/>
            <a:t>  </a:t>
          </a:r>
          <a:r>
            <a:rPr lang="nl-NL" sz="800" b="1" dirty="0" err="1"/>
            <a:t>uninsured</a:t>
          </a:r>
          <a:endParaRPr lang="nl-NL" sz="800" b="1" dirty="0"/>
        </a:p>
      </dgm:t>
    </dgm:pt>
    <dgm:pt modelId="{B35C688D-832E-4579-9403-85D5730E9D6C}" type="parTrans" cxnId="{324A8BA8-F0DE-4C6A-8DCC-400340EE3BDA}">
      <dgm:prSet/>
      <dgm:spPr/>
      <dgm:t>
        <a:bodyPr/>
        <a:lstStyle/>
        <a:p>
          <a:endParaRPr lang="nl-NL" sz="700"/>
        </a:p>
      </dgm:t>
    </dgm:pt>
    <dgm:pt modelId="{0073ABD3-1BAB-4696-9181-5348E6A4F82D}" type="sibTrans" cxnId="{324A8BA8-F0DE-4C6A-8DCC-400340EE3BDA}">
      <dgm:prSet/>
      <dgm:spPr/>
      <dgm:t>
        <a:bodyPr/>
        <a:lstStyle/>
        <a:p>
          <a:endParaRPr lang="nl-NL" sz="700"/>
        </a:p>
      </dgm:t>
    </dgm:pt>
    <dgm:pt modelId="{E062C974-6A3A-48F8-B5F8-14D0C7745C5E}" type="pres">
      <dgm:prSet presAssocID="{60A0F341-AA16-4566-9676-DC5F810778E6}" presName="Name0" presStyleCnt="0">
        <dgm:presLayoutVars>
          <dgm:chMax val="1"/>
          <dgm:chPref val="1"/>
          <dgm:dir/>
          <dgm:resizeHandles/>
        </dgm:presLayoutVars>
      </dgm:prSet>
      <dgm:spPr/>
    </dgm:pt>
    <dgm:pt modelId="{4555EBCA-B6DA-4BE2-9108-C1D00A9747D6}" type="pres">
      <dgm:prSet presAssocID="{4E813553-BC54-469E-9252-8E3D58447FD4}" presName="Parent" presStyleLbl="node1" presStyleIdx="0" presStyleCnt="2">
        <dgm:presLayoutVars>
          <dgm:chMax val="4"/>
          <dgm:chPref val="3"/>
        </dgm:presLayoutVars>
      </dgm:prSet>
      <dgm:spPr/>
    </dgm:pt>
    <dgm:pt modelId="{727E4085-A5D0-4E12-BDD4-A0CD9B8161D0}" type="pres">
      <dgm:prSet presAssocID="{D2B4350D-AE35-4450-8BA1-D4C94CB7E666}" presName="Accent" presStyleLbl="node1" presStyleIdx="1" presStyleCnt="2"/>
      <dgm:spPr/>
    </dgm:pt>
    <dgm:pt modelId="{FE11F48F-7DEF-475B-AA6E-3D9E15C430B6}" type="pres">
      <dgm:prSet presAssocID="{D2B4350D-AE35-4450-8BA1-D4C94CB7E666}" presName="Image1" presStyleLbl="fgImgPlace1" presStyleIdx="0" presStyleCnt="4"/>
      <dgm:spPr>
        <a:solidFill>
          <a:schemeClr val="bg1"/>
        </a:solidFill>
        <a:ln>
          <a:solidFill>
            <a:schemeClr val="tx1"/>
          </a:solidFill>
        </a:ln>
      </dgm:spPr>
    </dgm:pt>
    <dgm:pt modelId="{A4E547CC-AB96-42A0-9046-4B66FC35D3AD}" type="pres">
      <dgm:prSet presAssocID="{D2B4350D-AE35-4450-8BA1-D4C94CB7E666}" presName="Child1" presStyleLbl="revTx" presStyleIdx="0" presStyleCnt="4">
        <dgm:presLayoutVars>
          <dgm:chMax val="0"/>
          <dgm:chPref val="0"/>
          <dgm:bulletEnabled val="1"/>
        </dgm:presLayoutVars>
      </dgm:prSet>
      <dgm:spPr/>
    </dgm:pt>
    <dgm:pt modelId="{738C2AA0-572D-4F9F-ABE3-45441B61EC54}" type="pres">
      <dgm:prSet presAssocID="{E2912513-85E9-4426-BC1C-2A033EC987AA}" presName="Image2" presStyleCnt="0"/>
      <dgm:spPr/>
    </dgm:pt>
    <dgm:pt modelId="{57550D89-09E9-492C-92FD-013F70F9D97C}" type="pres">
      <dgm:prSet presAssocID="{E2912513-85E9-4426-BC1C-2A033EC987AA}" presName="Image" presStyleLbl="fgImgPlace1" presStyleIdx="1" presStyleCnt="4"/>
      <dgm:spPr>
        <a:solidFill>
          <a:schemeClr val="bg1"/>
        </a:solidFill>
        <a:ln>
          <a:solidFill>
            <a:schemeClr val="tx1"/>
          </a:solidFill>
        </a:ln>
      </dgm:spPr>
    </dgm:pt>
    <dgm:pt modelId="{0D6CE9A6-DFDA-4F5E-94AD-1DD304916D2F}" type="pres">
      <dgm:prSet presAssocID="{E2912513-85E9-4426-BC1C-2A033EC987AA}" presName="Child2" presStyleLbl="revTx" presStyleIdx="1" presStyleCnt="4">
        <dgm:presLayoutVars>
          <dgm:chMax val="0"/>
          <dgm:chPref val="0"/>
          <dgm:bulletEnabled val="1"/>
        </dgm:presLayoutVars>
      </dgm:prSet>
      <dgm:spPr/>
    </dgm:pt>
    <dgm:pt modelId="{E2DD7261-3D33-4D66-BC4B-ECA5159B03FA}" type="pres">
      <dgm:prSet presAssocID="{86FF52C7-188D-4C33-A40D-77315CF38C12}" presName="Image3" presStyleCnt="0"/>
      <dgm:spPr/>
    </dgm:pt>
    <dgm:pt modelId="{39945209-316D-4B5B-A5D8-9BC6B90AB166}" type="pres">
      <dgm:prSet presAssocID="{86FF52C7-188D-4C33-A40D-77315CF38C12}" presName="Image" presStyleLbl="fgImgPlace1" presStyleIdx="2" presStyleCnt="4"/>
      <dgm:spPr>
        <a:solidFill>
          <a:schemeClr val="bg1"/>
        </a:solidFill>
        <a:ln>
          <a:solidFill>
            <a:schemeClr val="tx1"/>
          </a:solidFill>
        </a:ln>
      </dgm:spPr>
    </dgm:pt>
    <dgm:pt modelId="{7CE00E1D-CAA6-4F35-8310-791806A22579}" type="pres">
      <dgm:prSet presAssocID="{86FF52C7-188D-4C33-A40D-77315CF38C12}" presName="Child3" presStyleLbl="revTx" presStyleIdx="2" presStyleCnt="4">
        <dgm:presLayoutVars>
          <dgm:chMax val="0"/>
          <dgm:chPref val="0"/>
          <dgm:bulletEnabled val="1"/>
        </dgm:presLayoutVars>
      </dgm:prSet>
      <dgm:spPr/>
    </dgm:pt>
    <dgm:pt modelId="{C8438F0D-B6BB-42EC-8166-0EEF47432AFE}" type="pres">
      <dgm:prSet presAssocID="{D9FC5989-E598-45AF-BA0C-C1BA0FF4F16B}" presName="Image4" presStyleCnt="0"/>
      <dgm:spPr/>
    </dgm:pt>
    <dgm:pt modelId="{C47295A6-1607-4962-B10E-D2D7987513DA}" type="pres">
      <dgm:prSet presAssocID="{D9FC5989-E598-45AF-BA0C-C1BA0FF4F16B}" presName="Image" presStyleLbl="fgImgPlace1" presStyleIdx="3" presStyleCnt="4"/>
      <dgm:spPr>
        <a:solidFill>
          <a:schemeClr val="bg1"/>
        </a:solidFill>
        <a:ln>
          <a:solidFill>
            <a:schemeClr val="tx1"/>
          </a:solidFill>
        </a:ln>
      </dgm:spPr>
    </dgm:pt>
    <dgm:pt modelId="{71DB5AA5-B573-4723-B637-DA84D54009FC}" type="pres">
      <dgm:prSet presAssocID="{D9FC5989-E598-45AF-BA0C-C1BA0FF4F16B}" presName="Child4" presStyleLbl="revTx" presStyleIdx="3" presStyleCnt="4">
        <dgm:presLayoutVars>
          <dgm:chMax val="0"/>
          <dgm:chPref val="0"/>
          <dgm:bulletEnabled val="1"/>
        </dgm:presLayoutVars>
      </dgm:prSet>
      <dgm:spPr/>
    </dgm:pt>
  </dgm:ptLst>
  <dgm:cxnLst>
    <dgm:cxn modelId="{94167206-C9EF-4E77-A8D9-49EB0ABC499B}" type="presOf" srcId="{D2B4350D-AE35-4450-8BA1-D4C94CB7E666}" destId="{A4E547CC-AB96-42A0-9046-4B66FC35D3AD}" srcOrd="0" destOrd="0" presId="urn:microsoft.com/office/officeart/2011/layout/RadialPictureList"/>
    <dgm:cxn modelId="{FFB6701C-C1C1-4F6A-BE8E-8E0DBAB8834F}" srcId="{60A0F341-AA16-4566-9676-DC5F810778E6}" destId="{4E813553-BC54-469E-9252-8E3D58447FD4}" srcOrd="0" destOrd="0" parTransId="{AC022716-76CA-41AE-BC9E-0593CFFC8F9C}" sibTransId="{4C3BCB62-7071-485A-9800-A25BF1DAF7A7}"/>
    <dgm:cxn modelId="{6FF4F15D-EB9A-4507-995A-BF16102D57DF}" type="presOf" srcId="{86FF52C7-188D-4C33-A40D-77315CF38C12}" destId="{7CE00E1D-CAA6-4F35-8310-791806A22579}" srcOrd="0" destOrd="0" presId="urn:microsoft.com/office/officeart/2011/layout/RadialPictureList"/>
    <dgm:cxn modelId="{5E9A3F4A-548C-4BE4-B4CB-21E57A93FA75}" srcId="{4E813553-BC54-469E-9252-8E3D58447FD4}" destId="{D2B4350D-AE35-4450-8BA1-D4C94CB7E666}" srcOrd="0" destOrd="0" parTransId="{B1A882BF-88AC-4410-A43A-C4FFB93B82FE}" sibTransId="{D122C1E6-8004-48C0-AE26-1132249546E2}"/>
    <dgm:cxn modelId="{CE512553-50A5-419A-8C80-8C6A72A2B9D1}" type="presOf" srcId="{D9FC5989-E598-45AF-BA0C-C1BA0FF4F16B}" destId="{71DB5AA5-B573-4723-B637-DA84D54009FC}" srcOrd="0" destOrd="0" presId="urn:microsoft.com/office/officeart/2011/layout/RadialPictureList"/>
    <dgm:cxn modelId="{324A8BA8-F0DE-4C6A-8DCC-400340EE3BDA}" srcId="{4E813553-BC54-469E-9252-8E3D58447FD4}" destId="{D9FC5989-E598-45AF-BA0C-C1BA0FF4F16B}" srcOrd="3" destOrd="0" parTransId="{B35C688D-832E-4579-9403-85D5730E9D6C}" sibTransId="{0073ABD3-1BAB-4696-9181-5348E6A4F82D}"/>
    <dgm:cxn modelId="{23CA1EE7-F2C1-40EB-AF69-DB536EA612EB}" srcId="{4E813553-BC54-469E-9252-8E3D58447FD4}" destId="{86FF52C7-188D-4C33-A40D-77315CF38C12}" srcOrd="2" destOrd="0" parTransId="{5461B8BD-E5B8-47FE-8E0C-761BB8091AA6}" sibTransId="{7270C747-5725-47F0-BCE9-59101ECB20C3}"/>
    <dgm:cxn modelId="{3D5F4DEA-BFA9-473E-B557-FA955E3AF1FE}" type="presOf" srcId="{4E813553-BC54-469E-9252-8E3D58447FD4}" destId="{4555EBCA-B6DA-4BE2-9108-C1D00A9747D6}" srcOrd="0" destOrd="0" presId="urn:microsoft.com/office/officeart/2011/layout/RadialPictureList"/>
    <dgm:cxn modelId="{DBA732F5-E0E8-4446-B782-BF6B633F0F4C}" type="presOf" srcId="{E2912513-85E9-4426-BC1C-2A033EC987AA}" destId="{0D6CE9A6-DFDA-4F5E-94AD-1DD304916D2F}" srcOrd="0" destOrd="0" presId="urn:microsoft.com/office/officeart/2011/layout/RadialPictureList"/>
    <dgm:cxn modelId="{3D3E17FB-B1F5-4C52-9953-B69CCE9B602D}" type="presOf" srcId="{60A0F341-AA16-4566-9676-DC5F810778E6}" destId="{E062C974-6A3A-48F8-B5F8-14D0C7745C5E}" srcOrd="0" destOrd="0" presId="urn:microsoft.com/office/officeart/2011/layout/RadialPictureList"/>
    <dgm:cxn modelId="{54A648FF-2FE3-4136-8977-5A6CA2031F12}" srcId="{4E813553-BC54-469E-9252-8E3D58447FD4}" destId="{E2912513-85E9-4426-BC1C-2A033EC987AA}" srcOrd="1" destOrd="0" parTransId="{D82A4635-C23B-4E68-A888-4902C319E94F}" sibTransId="{A946706F-6DB5-4102-80A6-FB3793170CAE}"/>
    <dgm:cxn modelId="{E65312FB-7B92-4557-85D5-7F81AC1EB9F5}" type="presParOf" srcId="{E062C974-6A3A-48F8-B5F8-14D0C7745C5E}" destId="{4555EBCA-B6DA-4BE2-9108-C1D00A9747D6}" srcOrd="0" destOrd="0" presId="urn:microsoft.com/office/officeart/2011/layout/RadialPictureList"/>
    <dgm:cxn modelId="{885259D7-6B19-4226-900B-505BD8FB04F1}" type="presParOf" srcId="{E062C974-6A3A-48F8-B5F8-14D0C7745C5E}" destId="{727E4085-A5D0-4E12-BDD4-A0CD9B8161D0}" srcOrd="1" destOrd="0" presId="urn:microsoft.com/office/officeart/2011/layout/RadialPictureList"/>
    <dgm:cxn modelId="{93A09388-C2C3-4CCA-A0CC-DB85E30DEBA9}" type="presParOf" srcId="{E062C974-6A3A-48F8-B5F8-14D0C7745C5E}" destId="{FE11F48F-7DEF-475B-AA6E-3D9E15C430B6}" srcOrd="2" destOrd="0" presId="urn:microsoft.com/office/officeart/2011/layout/RadialPictureList"/>
    <dgm:cxn modelId="{724E1AA0-C2E7-4305-A142-4C3B0A45C5BD}" type="presParOf" srcId="{E062C974-6A3A-48F8-B5F8-14D0C7745C5E}" destId="{A4E547CC-AB96-42A0-9046-4B66FC35D3AD}" srcOrd="3" destOrd="0" presId="urn:microsoft.com/office/officeart/2011/layout/RadialPictureList"/>
    <dgm:cxn modelId="{38C0F7A4-7B22-4706-81D2-14B54A4E56EE}" type="presParOf" srcId="{E062C974-6A3A-48F8-B5F8-14D0C7745C5E}" destId="{738C2AA0-572D-4F9F-ABE3-45441B61EC54}" srcOrd="4" destOrd="0" presId="urn:microsoft.com/office/officeart/2011/layout/RadialPictureList"/>
    <dgm:cxn modelId="{28F5E22F-595E-47D8-8692-FF9DAFBA8EEF}" type="presParOf" srcId="{738C2AA0-572D-4F9F-ABE3-45441B61EC54}" destId="{57550D89-09E9-492C-92FD-013F70F9D97C}" srcOrd="0" destOrd="0" presId="urn:microsoft.com/office/officeart/2011/layout/RadialPictureList"/>
    <dgm:cxn modelId="{4DC18C95-755D-4138-9984-28634A52881A}" type="presParOf" srcId="{E062C974-6A3A-48F8-B5F8-14D0C7745C5E}" destId="{0D6CE9A6-DFDA-4F5E-94AD-1DD304916D2F}" srcOrd="5" destOrd="0" presId="urn:microsoft.com/office/officeart/2011/layout/RadialPictureList"/>
    <dgm:cxn modelId="{1C700F9F-55AE-4F8E-B1E4-A3182F9EBEBB}" type="presParOf" srcId="{E062C974-6A3A-48F8-B5F8-14D0C7745C5E}" destId="{E2DD7261-3D33-4D66-BC4B-ECA5159B03FA}" srcOrd="6" destOrd="0" presId="urn:microsoft.com/office/officeart/2011/layout/RadialPictureList"/>
    <dgm:cxn modelId="{9BFAB772-E4B9-41B4-8BC4-3935C702D652}" type="presParOf" srcId="{E2DD7261-3D33-4D66-BC4B-ECA5159B03FA}" destId="{39945209-316D-4B5B-A5D8-9BC6B90AB166}" srcOrd="0" destOrd="0" presId="urn:microsoft.com/office/officeart/2011/layout/RadialPictureList"/>
    <dgm:cxn modelId="{D5322E02-A3A7-4978-849E-A8338E6EEDC1}" type="presParOf" srcId="{E062C974-6A3A-48F8-B5F8-14D0C7745C5E}" destId="{7CE00E1D-CAA6-4F35-8310-791806A22579}" srcOrd="7" destOrd="0" presId="urn:microsoft.com/office/officeart/2011/layout/RadialPictureList"/>
    <dgm:cxn modelId="{07E83CC5-FA18-439D-A532-069D21B3B799}" type="presParOf" srcId="{E062C974-6A3A-48F8-B5F8-14D0C7745C5E}" destId="{C8438F0D-B6BB-42EC-8166-0EEF47432AFE}" srcOrd="8" destOrd="0" presId="urn:microsoft.com/office/officeart/2011/layout/RadialPictureList"/>
    <dgm:cxn modelId="{76F95138-40ED-4F08-B351-C29F6598C83E}" type="presParOf" srcId="{C8438F0D-B6BB-42EC-8166-0EEF47432AFE}" destId="{C47295A6-1607-4962-B10E-D2D7987513DA}" srcOrd="0" destOrd="0" presId="urn:microsoft.com/office/officeart/2011/layout/RadialPictureList"/>
    <dgm:cxn modelId="{71A853AD-C979-48AC-9CA3-5033045C3678}" type="presParOf" srcId="{E062C974-6A3A-48F8-B5F8-14D0C7745C5E}" destId="{71DB5AA5-B573-4723-B637-DA84D54009FC}" srcOrd="9" destOrd="0" presId="urn:microsoft.com/office/officeart/2011/layout/RadialPictureList"/>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FD852DF-495C-472D-9144-7FA57F093CA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l-NL"/>
        </a:p>
      </dgm:t>
    </dgm:pt>
    <dgm:pt modelId="{7E988B77-A8BB-4F8E-AEA7-62F2895244E3}">
      <dgm:prSet phldrT="[Text]" phldr="0" custT="1"/>
      <dgm:spPr/>
      <dgm:t>
        <a:bodyPr/>
        <a:lstStyle/>
        <a:p>
          <a:r>
            <a:rPr lang="nl-NL" sz="2400" b="1" dirty="0"/>
            <a:t>Limited Coverage</a:t>
          </a:r>
        </a:p>
      </dgm:t>
    </dgm:pt>
    <dgm:pt modelId="{E1E8862A-2DAD-4829-8590-24A7969342BF}" type="parTrans" cxnId="{E7585A2B-4BFC-48ED-B46B-8790693208AA}">
      <dgm:prSet/>
      <dgm:spPr/>
      <dgm:t>
        <a:bodyPr/>
        <a:lstStyle/>
        <a:p>
          <a:endParaRPr lang="nl-NL" sz="1050"/>
        </a:p>
      </dgm:t>
    </dgm:pt>
    <dgm:pt modelId="{A1C13E24-6EB7-4AB8-9F0E-CEDEA364F06F}" type="sibTrans" cxnId="{E7585A2B-4BFC-48ED-B46B-8790693208AA}">
      <dgm:prSet/>
      <dgm:spPr/>
      <dgm:t>
        <a:bodyPr/>
        <a:lstStyle/>
        <a:p>
          <a:endParaRPr lang="nl-NL" sz="1050"/>
        </a:p>
      </dgm:t>
    </dgm:pt>
    <dgm:pt modelId="{07290EB4-3490-4F59-BB51-1B5A7ED7B640}">
      <dgm:prSet phldrT="[Text]" phldr="0" custT="1"/>
      <dgm:spPr/>
      <dgm:t>
        <a:bodyPr/>
        <a:lstStyle/>
        <a:p>
          <a:r>
            <a:rPr lang="nl-NL" sz="2000" dirty="0"/>
            <a:t>Limited effect on </a:t>
          </a:r>
          <a:r>
            <a:rPr lang="nl-NL" sz="2000" dirty="0" err="1"/>
            <a:t>Moral</a:t>
          </a:r>
          <a:r>
            <a:rPr lang="nl-NL" sz="2000" dirty="0"/>
            <a:t> Hazard</a:t>
          </a:r>
        </a:p>
      </dgm:t>
    </dgm:pt>
    <dgm:pt modelId="{A97C4C56-9903-4D48-BCD5-CC9860362C29}" type="parTrans" cxnId="{54BCD2CF-6849-427A-B5D8-EC94AD9EA231}">
      <dgm:prSet/>
      <dgm:spPr/>
      <dgm:t>
        <a:bodyPr/>
        <a:lstStyle/>
        <a:p>
          <a:endParaRPr lang="nl-NL" sz="1050"/>
        </a:p>
      </dgm:t>
    </dgm:pt>
    <dgm:pt modelId="{61F8717B-A947-4198-ACF4-62CC5EF1842E}" type="sibTrans" cxnId="{54BCD2CF-6849-427A-B5D8-EC94AD9EA231}">
      <dgm:prSet/>
      <dgm:spPr/>
      <dgm:t>
        <a:bodyPr/>
        <a:lstStyle/>
        <a:p>
          <a:endParaRPr lang="nl-NL" sz="1050"/>
        </a:p>
      </dgm:t>
    </dgm:pt>
    <dgm:pt modelId="{79344CF4-E982-498D-8EB0-4F31F48F3324}">
      <dgm:prSet phldrT="[Text]" phldr="0" custT="1"/>
      <dgm:spPr/>
      <dgm:t>
        <a:bodyPr/>
        <a:lstStyle/>
        <a:p>
          <a:r>
            <a:rPr lang="nl-NL" sz="2000" dirty="0"/>
            <a:t>Financial </a:t>
          </a:r>
          <a:r>
            <a:rPr lang="nl-NL" sz="2000" dirty="0" err="1"/>
            <a:t>Stability</a:t>
          </a:r>
          <a:r>
            <a:rPr lang="nl-NL" sz="2000" dirty="0"/>
            <a:t> concerns </a:t>
          </a:r>
          <a:r>
            <a:rPr lang="nl-NL" sz="2000" dirty="0" err="1"/>
            <a:t>from</a:t>
          </a:r>
          <a:r>
            <a:rPr lang="nl-NL" sz="2000" dirty="0"/>
            <a:t> </a:t>
          </a:r>
          <a:r>
            <a:rPr lang="nl-NL" sz="2000" dirty="0" err="1"/>
            <a:t>uninsured</a:t>
          </a:r>
          <a:r>
            <a:rPr lang="nl-NL" sz="2000" dirty="0"/>
            <a:t> </a:t>
          </a:r>
          <a:r>
            <a:rPr lang="nl-NL" sz="2000" dirty="0" err="1"/>
            <a:t>deposits</a:t>
          </a:r>
          <a:endParaRPr lang="nl-NL" sz="2000" dirty="0"/>
        </a:p>
      </dgm:t>
    </dgm:pt>
    <dgm:pt modelId="{DF3BBBA9-511E-49B4-990F-896BA5F8E310}" type="parTrans" cxnId="{6AF9A9EB-8CBD-4B45-895B-EF8B3F9745C1}">
      <dgm:prSet/>
      <dgm:spPr/>
      <dgm:t>
        <a:bodyPr/>
        <a:lstStyle/>
        <a:p>
          <a:endParaRPr lang="nl-NL" sz="1050"/>
        </a:p>
      </dgm:t>
    </dgm:pt>
    <dgm:pt modelId="{D1C5AB1A-35C0-496A-9A15-7C2AC8B79843}" type="sibTrans" cxnId="{6AF9A9EB-8CBD-4B45-895B-EF8B3F9745C1}">
      <dgm:prSet/>
      <dgm:spPr/>
      <dgm:t>
        <a:bodyPr/>
        <a:lstStyle/>
        <a:p>
          <a:endParaRPr lang="nl-NL" sz="1050"/>
        </a:p>
      </dgm:t>
    </dgm:pt>
    <dgm:pt modelId="{C0B524B6-727C-4715-BBE7-33E3D201EA72}">
      <dgm:prSet phldrT="[Text]" phldr="0" custT="1"/>
      <dgm:spPr/>
      <dgm:t>
        <a:bodyPr/>
        <a:lstStyle/>
        <a:p>
          <a:r>
            <a:rPr lang="nl-NL" sz="2400" b="1" dirty="0" err="1"/>
            <a:t>Unlimited</a:t>
          </a:r>
          <a:r>
            <a:rPr lang="nl-NL" sz="2400" b="1" dirty="0"/>
            <a:t> Coverage</a:t>
          </a:r>
        </a:p>
      </dgm:t>
    </dgm:pt>
    <dgm:pt modelId="{ED60D5D3-0722-46B4-B7DD-02AB867C0561}" type="parTrans" cxnId="{CC9F8894-C1EA-485A-A047-B00D1145646C}">
      <dgm:prSet/>
      <dgm:spPr/>
      <dgm:t>
        <a:bodyPr/>
        <a:lstStyle/>
        <a:p>
          <a:endParaRPr lang="nl-NL" sz="1050"/>
        </a:p>
      </dgm:t>
    </dgm:pt>
    <dgm:pt modelId="{AE87D904-9F82-4A60-AA41-F7AF504C22CC}" type="sibTrans" cxnId="{CC9F8894-C1EA-485A-A047-B00D1145646C}">
      <dgm:prSet/>
      <dgm:spPr/>
      <dgm:t>
        <a:bodyPr/>
        <a:lstStyle/>
        <a:p>
          <a:endParaRPr lang="nl-NL" sz="1050"/>
        </a:p>
      </dgm:t>
    </dgm:pt>
    <dgm:pt modelId="{CE5ED72D-4602-4E6B-8798-D0FECAF67E43}">
      <dgm:prSet phldrT="[Text]" phldr="0" custT="1"/>
      <dgm:spPr/>
      <dgm:t>
        <a:bodyPr/>
        <a:lstStyle/>
        <a:p>
          <a:r>
            <a:rPr lang="nl-NL" sz="2000" dirty="0" err="1"/>
            <a:t>Eliminates</a:t>
          </a:r>
          <a:r>
            <a:rPr lang="nl-NL" sz="2000" dirty="0"/>
            <a:t> Bank Runs</a:t>
          </a:r>
        </a:p>
      </dgm:t>
    </dgm:pt>
    <dgm:pt modelId="{8C727992-6F65-46A8-8B2E-6E5EBA82B8CE}" type="parTrans" cxnId="{34161E0A-46B0-4BC8-9346-3DFE3AFFDDF3}">
      <dgm:prSet/>
      <dgm:spPr/>
      <dgm:t>
        <a:bodyPr/>
        <a:lstStyle/>
        <a:p>
          <a:endParaRPr lang="nl-NL" sz="1050"/>
        </a:p>
      </dgm:t>
    </dgm:pt>
    <dgm:pt modelId="{BD63CC76-D81F-4915-AFAF-B59974F3E321}" type="sibTrans" cxnId="{34161E0A-46B0-4BC8-9346-3DFE3AFFDDF3}">
      <dgm:prSet/>
      <dgm:spPr/>
      <dgm:t>
        <a:bodyPr/>
        <a:lstStyle/>
        <a:p>
          <a:endParaRPr lang="nl-NL" sz="1050"/>
        </a:p>
      </dgm:t>
    </dgm:pt>
    <dgm:pt modelId="{577E3D5B-C80C-4CCE-9BD5-9F8EC738C9B4}">
      <dgm:prSet phldrT="[Text]" phldr="0" custT="1"/>
      <dgm:spPr/>
      <dgm:t>
        <a:bodyPr/>
        <a:lstStyle/>
        <a:p>
          <a:r>
            <a:rPr lang="nl-NL" sz="2000" dirty="0" err="1"/>
            <a:t>Clear</a:t>
          </a:r>
          <a:r>
            <a:rPr lang="nl-NL" sz="2000" dirty="0"/>
            <a:t> </a:t>
          </a:r>
          <a:r>
            <a:rPr lang="nl-NL" sz="2000" dirty="0" err="1"/>
            <a:t>understanding</a:t>
          </a:r>
          <a:r>
            <a:rPr lang="nl-NL" sz="2000" dirty="0"/>
            <a:t> of </a:t>
          </a:r>
          <a:r>
            <a:rPr lang="nl-NL" sz="2000" dirty="0" err="1"/>
            <a:t>insurance</a:t>
          </a:r>
          <a:r>
            <a:rPr lang="nl-NL" sz="2000" dirty="0"/>
            <a:t> status </a:t>
          </a:r>
          <a:r>
            <a:rPr lang="nl-NL" sz="2000" dirty="0" err="1"/>
            <a:t>for</a:t>
          </a:r>
          <a:r>
            <a:rPr lang="nl-NL" sz="2000" dirty="0"/>
            <a:t> </a:t>
          </a:r>
          <a:r>
            <a:rPr lang="nl-NL" sz="2000" dirty="0" err="1"/>
            <a:t>depositors</a:t>
          </a:r>
          <a:endParaRPr lang="nl-NL" sz="2000" dirty="0"/>
        </a:p>
      </dgm:t>
    </dgm:pt>
    <dgm:pt modelId="{636B9278-FCDB-4A52-971C-D222449AF527}" type="parTrans" cxnId="{61F2E774-2743-4F3C-9DF3-91693781CBD0}">
      <dgm:prSet/>
      <dgm:spPr/>
      <dgm:t>
        <a:bodyPr/>
        <a:lstStyle/>
        <a:p>
          <a:endParaRPr lang="nl-NL" sz="1050"/>
        </a:p>
      </dgm:t>
    </dgm:pt>
    <dgm:pt modelId="{416194A4-5E51-46F3-ADE6-E66A9C75E08C}" type="sibTrans" cxnId="{61F2E774-2743-4F3C-9DF3-91693781CBD0}">
      <dgm:prSet/>
      <dgm:spPr/>
      <dgm:t>
        <a:bodyPr/>
        <a:lstStyle/>
        <a:p>
          <a:endParaRPr lang="nl-NL" sz="1050"/>
        </a:p>
      </dgm:t>
    </dgm:pt>
    <dgm:pt modelId="{75F9FC3A-B288-42B9-86D8-EFF84F922FF6}">
      <dgm:prSet phldrT="[Text]" phldr="0" custT="1"/>
      <dgm:spPr/>
      <dgm:t>
        <a:bodyPr/>
        <a:lstStyle/>
        <a:p>
          <a:r>
            <a:rPr lang="nl-NL" sz="2400" b="1" dirty="0" err="1"/>
            <a:t>Targeted</a:t>
          </a:r>
          <a:r>
            <a:rPr lang="nl-NL" sz="2400" b="1" dirty="0"/>
            <a:t> Coverage</a:t>
          </a:r>
        </a:p>
      </dgm:t>
    </dgm:pt>
    <dgm:pt modelId="{AC69E3E2-FDDF-4119-82F0-5A5FBD8280FE}" type="parTrans" cxnId="{9273783D-BC74-4DC6-8AE2-2339CE7FE43B}">
      <dgm:prSet/>
      <dgm:spPr/>
      <dgm:t>
        <a:bodyPr/>
        <a:lstStyle/>
        <a:p>
          <a:endParaRPr lang="nl-NL" sz="1050"/>
        </a:p>
      </dgm:t>
    </dgm:pt>
    <dgm:pt modelId="{DE4B1C61-3B18-4FD0-8C67-2DBAEE622184}" type="sibTrans" cxnId="{9273783D-BC74-4DC6-8AE2-2339CE7FE43B}">
      <dgm:prSet/>
      <dgm:spPr/>
      <dgm:t>
        <a:bodyPr/>
        <a:lstStyle/>
        <a:p>
          <a:endParaRPr lang="nl-NL" sz="1050"/>
        </a:p>
      </dgm:t>
    </dgm:pt>
    <dgm:pt modelId="{7DFDC729-7F0C-46D8-81EF-B75BB67800B0}">
      <dgm:prSet phldrT="[Text]" phldr="0" custT="1"/>
      <dgm:spPr/>
      <dgm:t>
        <a:bodyPr/>
        <a:lstStyle/>
        <a:p>
          <a:r>
            <a:rPr lang="nl-NL" sz="2000" dirty="0" err="1"/>
            <a:t>Increases</a:t>
          </a:r>
          <a:r>
            <a:rPr lang="nl-NL" sz="2000" dirty="0"/>
            <a:t> financial </a:t>
          </a:r>
          <a:r>
            <a:rPr lang="nl-NL" sz="2000" dirty="0" err="1"/>
            <a:t>stability</a:t>
          </a:r>
          <a:endParaRPr lang="nl-NL" sz="2000" dirty="0"/>
        </a:p>
      </dgm:t>
    </dgm:pt>
    <dgm:pt modelId="{6F4FFE0B-9F78-4A9F-A8A7-2357D3A6CCD2}" type="parTrans" cxnId="{060C7D04-B5BC-467C-A198-1267C9458870}">
      <dgm:prSet/>
      <dgm:spPr/>
      <dgm:t>
        <a:bodyPr/>
        <a:lstStyle/>
        <a:p>
          <a:endParaRPr lang="nl-NL" sz="1050"/>
        </a:p>
      </dgm:t>
    </dgm:pt>
    <dgm:pt modelId="{2EAA968E-B02C-4CF7-8459-3FB9F304B36E}" type="sibTrans" cxnId="{060C7D04-B5BC-467C-A198-1267C9458870}">
      <dgm:prSet/>
      <dgm:spPr/>
      <dgm:t>
        <a:bodyPr/>
        <a:lstStyle/>
        <a:p>
          <a:endParaRPr lang="nl-NL" sz="1050"/>
        </a:p>
      </dgm:t>
    </dgm:pt>
    <dgm:pt modelId="{AB957BFF-E1D8-4676-90C9-383BB32D5F78}">
      <dgm:prSet phldrT="[Text]" phldr="0" custT="1"/>
      <dgm:spPr/>
      <dgm:t>
        <a:bodyPr/>
        <a:lstStyle/>
        <a:p>
          <a:r>
            <a:rPr lang="nl-NL" sz="2000" dirty="0" err="1"/>
            <a:t>Increased</a:t>
          </a:r>
          <a:r>
            <a:rPr lang="nl-NL" sz="2000" dirty="0"/>
            <a:t> </a:t>
          </a:r>
          <a:r>
            <a:rPr lang="nl-NL" sz="2000" dirty="0" err="1"/>
            <a:t>Complexity</a:t>
          </a:r>
          <a:r>
            <a:rPr lang="nl-NL" sz="2000" dirty="0"/>
            <a:t> of </a:t>
          </a:r>
          <a:r>
            <a:rPr lang="nl-NL" sz="2000" dirty="0" err="1"/>
            <a:t>resolutions</a:t>
          </a:r>
          <a:endParaRPr lang="nl-NL" sz="2000" dirty="0"/>
        </a:p>
      </dgm:t>
    </dgm:pt>
    <dgm:pt modelId="{DED3C15E-6675-4AAF-8C09-6ABD26E74982}" type="parTrans" cxnId="{72E4C448-574E-4F20-AF0E-3564EF8BE959}">
      <dgm:prSet/>
      <dgm:spPr/>
      <dgm:t>
        <a:bodyPr/>
        <a:lstStyle/>
        <a:p>
          <a:endParaRPr lang="nl-NL" sz="1050"/>
        </a:p>
      </dgm:t>
    </dgm:pt>
    <dgm:pt modelId="{A38F62EC-67E9-4FDA-B62B-AE4DD83939C6}" type="sibTrans" cxnId="{72E4C448-574E-4F20-AF0E-3564EF8BE959}">
      <dgm:prSet/>
      <dgm:spPr/>
      <dgm:t>
        <a:bodyPr/>
        <a:lstStyle/>
        <a:p>
          <a:endParaRPr lang="nl-NL" sz="1050"/>
        </a:p>
      </dgm:t>
    </dgm:pt>
    <dgm:pt modelId="{F629B9C8-3AF7-4A6E-AA04-AEBBF60F7619}">
      <dgm:prSet phldrT="[Text]" phldr="0" custT="1"/>
      <dgm:spPr/>
      <dgm:t>
        <a:bodyPr/>
        <a:lstStyle/>
        <a:p>
          <a:r>
            <a:rPr lang="nl-NL" sz="2000" dirty="0"/>
            <a:t>Limited </a:t>
          </a:r>
          <a:r>
            <a:rPr lang="nl-NL" sz="2000" dirty="0" err="1"/>
            <a:t>disruption</a:t>
          </a:r>
          <a:r>
            <a:rPr lang="nl-NL" sz="2000" dirty="0"/>
            <a:t> in </a:t>
          </a:r>
          <a:r>
            <a:rPr lang="nl-NL" sz="2000" dirty="0" err="1"/>
            <a:t>other</a:t>
          </a:r>
          <a:r>
            <a:rPr lang="nl-NL" sz="2000" dirty="0"/>
            <a:t> </a:t>
          </a:r>
          <a:r>
            <a:rPr lang="nl-NL" sz="2000" dirty="0" err="1"/>
            <a:t>markets</a:t>
          </a:r>
          <a:endParaRPr lang="nl-NL" sz="2000" dirty="0"/>
        </a:p>
      </dgm:t>
    </dgm:pt>
    <dgm:pt modelId="{18139221-2ED7-4D01-9F33-A720F37EA8EB}" type="parTrans" cxnId="{52863423-0D03-4917-8760-0094E693145D}">
      <dgm:prSet/>
      <dgm:spPr/>
      <dgm:t>
        <a:bodyPr/>
        <a:lstStyle/>
        <a:p>
          <a:endParaRPr lang="nl-NL" sz="1600"/>
        </a:p>
      </dgm:t>
    </dgm:pt>
    <dgm:pt modelId="{46E432C1-D7E8-4A6A-B77C-8B455CE74692}" type="sibTrans" cxnId="{52863423-0D03-4917-8760-0094E693145D}">
      <dgm:prSet/>
      <dgm:spPr/>
      <dgm:t>
        <a:bodyPr/>
        <a:lstStyle/>
        <a:p>
          <a:endParaRPr lang="nl-NL" sz="1600"/>
        </a:p>
      </dgm:t>
    </dgm:pt>
    <dgm:pt modelId="{5133C20A-1CFE-44D5-952D-378940812AD1}">
      <dgm:prSet phldrT="[Text]" phldr="0" custT="1"/>
      <dgm:spPr/>
      <dgm:t>
        <a:bodyPr/>
        <a:lstStyle/>
        <a:p>
          <a:r>
            <a:rPr lang="nl-NL" sz="2000" dirty="0" err="1"/>
            <a:t>Simplifies</a:t>
          </a:r>
          <a:r>
            <a:rPr lang="nl-NL" sz="2000" dirty="0"/>
            <a:t> </a:t>
          </a:r>
          <a:r>
            <a:rPr lang="nl-NL" sz="2000" dirty="0" err="1"/>
            <a:t>resolution</a:t>
          </a:r>
          <a:endParaRPr lang="nl-NL" sz="2000" dirty="0"/>
        </a:p>
      </dgm:t>
    </dgm:pt>
    <dgm:pt modelId="{5918BC19-E484-4911-9489-A990AB8C3C5E}" type="parTrans" cxnId="{9BE50870-D1BA-43F9-9ECF-B5960604D68B}">
      <dgm:prSet/>
      <dgm:spPr/>
      <dgm:t>
        <a:bodyPr/>
        <a:lstStyle/>
        <a:p>
          <a:endParaRPr lang="nl-NL" sz="1600"/>
        </a:p>
      </dgm:t>
    </dgm:pt>
    <dgm:pt modelId="{33DA3FF2-0780-429D-A22E-6C5FD9D153CD}" type="sibTrans" cxnId="{9BE50870-D1BA-43F9-9ECF-B5960604D68B}">
      <dgm:prSet/>
      <dgm:spPr/>
      <dgm:t>
        <a:bodyPr/>
        <a:lstStyle/>
        <a:p>
          <a:endParaRPr lang="nl-NL" sz="1600"/>
        </a:p>
      </dgm:t>
    </dgm:pt>
    <dgm:pt modelId="{8491D0B2-B103-4D1D-8465-D479F086A923}">
      <dgm:prSet phldrT="[Text]" phldr="0" custT="1"/>
      <dgm:spPr/>
      <dgm:t>
        <a:bodyPr/>
        <a:lstStyle/>
        <a:p>
          <a:endParaRPr lang="nl-NL" sz="2000" dirty="0"/>
        </a:p>
      </dgm:t>
    </dgm:pt>
    <dgm:pt modelId="{01AAC743-C442-4723-93DF-A30C635F3EC7}" type="parTrans" cxnId="{C9EB3125-979D-411A-AE47-4823C983698B}">
      <dgm:prSet/>
      <dgm:spPr/>
      <dgm:t>
        <a:bodyPr/>
        <a:lstStyle/>
        <a:p>
          <a:endParaRPr lang="nl-NL" sz="1600"/>
        </a:p>
      </dgm:t>
    </dgm:pt>
    <dgm:pt modelId="{90BF764F-9939-4D0E-B2CD-D4C01DCBA970}" type="sibTrans" cxnId="{C9EB3125-979D-411A-AE47-4823C983698B}">
      <dgm:prSet/>
      <dgm:spPr/>
      <dgm:t>
        <a:bodyPr/>
        <a:lstStyle/>
        <a:p>
          <a:endParaRPr lang="nl-NL" sz="1600"/>
        </a:p>
      </dgm:t>
    </dgm:pt>
    <dgm:pt modelId="{2D2A4562-7BF8-4BD7-A091-76A7BE7B94AE}">
      <dgm:prSet phldrT="[Text]" phldr="0" custT="1"/>
      <dgm:spPr/>
      <dgm:t>
        <a:bodyPr/>
        <a:lstStyle/>
        <a:p>
          <a:r>
            <a:rPr lang="nl-NL" sz="2000" dirty="0" err="1"/>
            <a:t>Eliminates</a:t>
          </a:r>
          <a:r>
            <a:rPr lang="nl-NL" sz="2000" dirty="0"/>
            <a:t> </a:t>
          </a:r>
          <a:r>
            <a:rPr lang="nl-NL" sz="2000" dirty="0" err="1"/>
            <a:t>depositor</a:t>
          </a:r>
          <a:r>
            <a:rPr lang="nl-NL" sz="2000" dirty="0"/>
            <a:t> discipline</a:t>
          </a:r>
        </a:p>
      </dgm:t>
    </dgm:pt>
    <dgm:pt modelId="{95E12762-6C4F-4BC1-B835-E2AB228A08AB}" type="parTrans" cxnId="{598B7DB4-716D-4A32-9629-8790849C6680}">
      <dgm:prSet/>
      <dgm:spPr/>
      <dgm:t>
        <a:bodyPr/>
        <a:lstStyle/>
        <a:p>
          <a:endParaRPr lang="nl-NL" sz="1600"/>
        </a:p>
      </dgm:t>
    </dgm:pt>
    <dgm:pt modelId="{798E62CF-97FD-4B45-87F7-D0029043A92D}" type="sibTrans" cxnId="{598B7DB4-716D-4A32-9629-8790849C6680}">
      <dgm:prSet/>
      <dgm:spPr/>
      <dgm:t>
        <a:bodyPr/>
        <a:lstStyle/>
        <a:p>
          <a:endParaRPr lang="nl-NL" sz="1600"/>
        </a:p>
      </dgm:t>
    </dgm:pt>
    <dgm:pt modelId="{2BF08F6D-B40F-4B57-9491-7A4B5138FE14}">
      <dgm:prSet phldrT="[Text]" phldr="0" custT="1"/>
      <dgm:spPr/>
      <dgm:t>
        <a:bodyPr/>
        <a:lstStyle/>
        <a:p>
          <a:r>
            <a:rPr lang="nl-NL" sz="2000" dirty="0" err="1"/>
            <a:t>Decrease</a:t>
          </a:r>
          <a:r>
            <a:rPr lang="nl-NL" sz="2000" dirty="0"/>
            <a:t> in </a:t>
          </a:r>
          <a:r>
            <a:rPr lang="nl-NL" sz="2000" dirty="0" err="1"/>
            <a:t>Transparency</a:t>
          </a:r>
          <a:endParaRPr lang="nl-NL" sz="2000" dirty="0"/>
        </a:p>
      </dgm:t>
    </dgm:pt>
    <dgm:pt modelId="{28C1B860-40CB-4882-9534-6BE57EBDA734}" type="parTrans" cxnId="{90C899B6-B59E-4A72-B683-6F75F0C97347}">
      <dgm:prSet/>
      <dgm:spPr/>
      <dgm:t>
        <a:bodyPr/>
        <a:lstStyle/>
        <a:p>
          <a:endParaRPr lang="nl-NL" sz="1600"/>
        </a:p>
      </dgm:t>
    </dgm:pt>
    <dgm:pt modelId="{E64DDA37-87E1-4EA5-8065-40A803429018}" type="sibTrans" cxnId="{90C899B6-B59E-4A72-B683-6F75F0C97347}">
      <dgm:prSet/>
      <dgm:spPr/>
      <dgm:t>
        <a:bodyPr/>
        <a:lstStyle/>
        <a:p>
          <a:endParaRPr lang="nl-NL" sz="1600"/>
        </a:p>
      </dgm:t>
    </dgm:pt>
    <dgm:pt modelId="{CE9F1FED-6287-448F-B10C-DD66C238B0AD}">
      <dgm:prSet phldrT="[Text]" phldr="0" custT="1"/>
      <dgm:spPr/>
      <dgm:t>
        <a:bodyPr/>
        <a:lstStyle/>
        <a:p>
          <a:r>
            <a:rPr lang="nl-NL" sz="2000" dirty="0"/>
            <a:t>Limited </a:t>
          </a:r>
          <a:r>
            <a:rPr lang="nl-NL" sz="2000" dirty="0" err="1"/>
            <a:t>Decrease</a:t>
          </a:r>
          <a:r>
            <a:rPr lang="nl-NL" sz="2000" dirty="0"/>
            <a:t> in </a:t>
          </a:r>
          <a:r>
            <a:rPr lang="nl-NL" sz="2000" dirty="0" err="1"/>
            <a:t>depositor</a:t>
          </a:r>
          <a:r>
            <a:rPr lang="nl-NL" sz="2000" dirty="0"/>
            <a:t> discipline</a:t>
          </a:r>
        </a:p>
      </dgm:t>
    </dgm:pt>
    <dgm:pt modelId="{07D84782-90F9-4559-A695-870D2D4D0B0D}" type="parTrans" cxnId="{F50F4AA3-EB61-408B-8374-254D67BFF971}">
      <dgm:prSet/>
      <dgm:spPr/>
      <dgm:t>
        <a:bodyPr/>
        <a:lstStyle/>
        <a:p>
          <a:endParaRPr lang="nl-NL" sz="1600"/>
        </a:p>
      </dgm:t>
    </dgm:pt>
    <dgm:pt modelId="{A9B0396F-5B31-495B-B9C5-C8A26933CAEE}" type="sibTrans" cxnId="{F50F4AA3-EB61-408B-8374-254D67BFF971}">
      <dgm:prSet/>
      <dgm:spPr/>
      <dgm:t>
        <a:bodyPr/>
        <a:lstStyle/>
        <a:p>
          <a:endParaRPr lang="nl-NL" sz="1600"/>
        </a:p>
      </dgm:t>
    </dgm:pt>
    <dgm:pt modelId="{28DFBDE6-C763-4E48-9BB3-E41FE2A1A5FC}" type="pres">
      <dgm:prSet presAssocID="{7FD852DF-495C-472D-9144-7FA57F093CAC}" presName="Name0" presStyleCnt="0">
        <dgm:presLayoutVars>
          <dgm:dir/>
          <dgm:animLvl val="lvl"/>
          <dgm:resizeHandles val="exact"/>
        </dgm:presLayoutVars>
      </dgm:prSet>
      <dgm:spPr/>
    </dgm:pt>
    <dgm:pt modelId="{C3B15569-9418-49A4-B03D-C1856EC78DEA}" type="pres">
      <dgm:prSet presAssocID="{7E988B77-A8BB-4F8E-AEA7-62F2895244E3}" presName="composite" presStyleCnt="0"/>
      <dgm:spPr/>
    </dgm:pt>
    <dgm:pt modelId="{12DD9ED1-849C-4131-9DB5-A408BA9EE93D}" type="pres">
      <dgm:prSet presAssocID="{7E988B77-A8BB-4F8E-AEA7-62F2895244E3}" presName="parTx" presStyleLbl="alignNode1" presStyleIdx="0" presStyleCnt="3">
        <dgm:presLayoutVars>
          <dgm:chMax val="0"/>
          <dgm:chPref val="0"/>
          <dgm:bulletEnabled val="1"/>
        </dgm:presLayoutVars>
      </dgm:prSet>
      <dgm:spPr/>
    </dgm:pt>
    <dgm:pt modelId="{FFF5123D-EAA3-4A35-8389-E367347FC13F}" type="pres">
      <dgm:prSet presAssocID="{7E988B77-A8BB-4F8E-AEA7-62F2895244E3}" presName="desTx" presStyleLbl="alignAccFollowNode1" presStyleIdx="0" presStyleCnt="3">
        <dgm:presLayoutVars>
          <dgm:bulletEnabled val="1"/>
        </dgm:presLayoutVars>
      </dgm:prSet>
      <dgm:spPr/>
    </dgm:pt>
    <dgm:pt modelId="{A2219D9D-4AA8-4B52-A737-66C173C75B4F}" type="pres">
      <dgm:prSet presAssocID="{A1C13E24-6EB7-4AB8-9F0E-CEDEA364F06F}" presName="space" presStyleCnt="0"/>
      <dgm:spPr/>
    </dgm:pt>
    <dgm:pt modelId="{684BFF3A-AF8C-4297-94C0-A0772C8F7C33}" type="pres">
      <dgm:prSet presAssocID="{C0B524B6-727C-4715-BBE7-33E3D201EA72}" presName="composite" presStyleCnt="0"/>
      <dgm:spPr/>
    </dgm:pt>
    <dgm:pt modelId="{63E2EE09-846B-48B6-A8E6-221C9BCEF627}" type="pres">
      <dgm:prSet presAssocID="{C0B524B6-727C-4715-BBE7-33E3D201EA72}" presName="parTx" presStyleLbl="alignNode1" presStyleIdx="1" presStyleCnt="3">
        <dgm:presLayoutVars>
          <dgm:chMax val="0"/>
          <dgm:chPref val="0"/>
          <dgm:bulletEnabled val="1"/>
        </dgm:presLayoutVars>
      </dgm:prSet>
      <dgm:spPr/>
    </dgm:pt>
    <dgm:pt modelId="{1A3B464C-0CF0-42C3-BE7F-2AE7ACE67117}" type="pres">
      <dgm:prSet presAssocID="{C0B524B6-727C-4715-BBE7-33E3D201EA72}" presName="desTx" presStyleLbl="alignAccFollowNode1" presStyleIdx="1" presStyleCnt="3">
        <dgm:presLayoutVars>
          <dgm:bulletEnabled val="1"/>
        </dgm:presLayoutVars>
      </dgm:prSet>
      <dgm:spPr/>
    </dgm:pt>
    <dgm:pt modelId="{ACA0CD64-378C-4B1C-A979-1EAF342DED33}" type="pres">
      <dgm:prSet presAssocID="{AE87D904-9F82-4A60-AA41-F7AF504C22CC}" presName="space" presStyleCnt="0"/>
      <dgm:spPr/>
    </dgm:pt>
    <dgm:pt modelId="{85B5BAF8-C2CA-449F-83CF-E71A57901220}" type="pres">
      <dgm:prSet presAssocID="{75F9FC3A-B288-42B9-86D8-EFF84F922FF6}" presName="composite" presStyleCnt="0"/>
      <dgm:spPr/>
    </dgm:pt>
    <dgm:pt modelId="{1D761864-B2A5-4300-99BF-864C54FB8F4A}" type="pres">
      <dgm:prSet presAssocID="{75F9FC3A-B288-42B9-86D8-EFF84F922FF6}" presName="parTx" presStyleLbl="alignNode1" presStyleIdx="2" presStyleCnt="3">
        <dgm:presLayoutVars>
          <dgm:chMax val="0"/>
          <dgm:chPref val="0"/>
          <dgm:bulletEnabled val="1"/>
        </dgm:presLayoutVars>
      </dgm:prSet>
      <dgm:spPr/>
    </dgm:pt>
    <dgm:pt modelId="{5EA4B1F9-EA85-4293-BA74-34733B59FC14}" type="pres">
      <dgm:prSet presAssocID="{75F9FC3A-B288-42B9-86D8-EFF84F922FF6}" presName="desTx" presStyleLbl="alignAccFollowNode1" presStyleIdx="2" presStyleCnt="3">
        <dgm:presLayoutVars>
          <dgm:bulletEnabled val="1"/>
        </dgm:presLayoutVars>
      </dgm:prSet>
      <dgm:spPr/>
    </dgm:pt>
  </dgm:ptLst>
  <dgm:cxnLst>
    <dgm:cxn modelId="{060C7D04-B5BC-467C-A198-1267C9458870}" srcId="{75F9FC3A-B288-42B9-86D8-EFF84F922FF6}" destId="{7DFDC729-7F0C-46D8-81EF-B75BB67800B0}" srcOrd="0" destOrd="0" parTransId="{6F4FFE0B-9F78-4A9F-A8A7-2357D3A6CCD2}" sibTransId="{2EAA968E-B02C-4CF7-8459-3FB9F304B36E}"/>
    <dgm:cxn modelId="{3F2CD206-3AE7-4C86-AF93-A80A7C902996}" type="presOf" srcId="{577E3D5B-C80C-4CCE-9BD5-9F8EC738C9B4}" destId="{1A3B464C-0CF0-42C3-BE7F-2AE7ACE67117}" srcOrd="0" destOrd="1" presId="urn:microsoft.com/office/officeart/2005/8/layout/hList1"/>
    <dgm:cxn modelId="{34161E0A-46B0-4BC8-9346-3DFE3AFFDDF3}" srcId="{C0B524B6-727C-4715-BBE7-33E3D201EA72}" destId="{CE5ED72D-4602-4E6B-8798-D0FECAF67E43}" srcOrd="0" destOrd="0" parTransId="{8C727992-6F65-46A8-8B2E-6E5EBA82B8CE}" sibTransId="{BD63CC76-D81F-4915-AFAF-B59974F3E321}"/>
    <dgm:cxn modelId="{793F760F-26EE-4996-84E2-9503DC0108A1}" type="presOf" srcId="{AB957BFF-E1D8-4676-90C9-383BB32D5F78}" destId="{5EA4B1F9-EA85-4293-BA74-34733B59FC14}" srcOrd="0" destOrd="2" presId="urn:microsoft.com/office/officeart/2005/8/layout/hList1"/>
    <dgm:cxn modelId="{9DFFAF15-B03B-4B5C-A7DA-7CEFC368F91C}" type="presOf" srcId="{07290EB4-3490-4F59-BB51-1B5A7ED7B640}" destId="{FFF5123D-EAA3-4A35-8389-E367347FC13F}" srcOrd="0" destOrd="0" presId="urn:microsoft.com/office/officeart/2005/8/layout/hList1"/>
    <dgm:cxn modelId="{42C93121-7215-4C34-A2F0-6BA31EED91BD}" type="presOf" srcId="{8491D0B2-B103-4D1D-8465-D479F086A923}" destId="{1A3B464C-0CF0-42C3-BE7F-2AE7ACE67117}" srcOrd="0" destOrd="4" presId="urn:microsoft.com/office/officeart/2005/8/layout/hList1"/>
    <dgm:cxn modelId="{C60EF121-3EA2-4080-9E86-9FB68501F12A}" type="presOf" srcId="{2BF08F6D-B40F-4B57-9491-7A4B5138FE14}" destId="{5EA4B1F9-EA85-4293-BA74-34733B59FC14}" srcOrd="0" destOrd="3" presId="urn:microsoft.com/office/officeart/2005/8/layout/hList1"/>
    <dgm:cxn modelId="{52863423-0D03-4917-8760-0094E693145D}" srcId="{7E988B77-A8BB-4F8E-AEA7-62F2895244E3}" destId="{F629B9C8-3AF7-4A6E-AA04-AEBBF60F7619}" srcOrd="1" destOrd="0" parTransId="{18139221-2ED7-4D01-9F33-A720F37EA8EB}" sibTransId="{46E432C1-D7E8-4A6A-B77C-8B455CE74692}"/>
    <dgm:cxn modelId="{C9EB3125-979D-411A-AE47-4823C983698B}" srcId="{C0B524B6-727C-4715-BBE7-33E3D201EA72}" destId="{8491D0B2-B103-4D1D-8465-D479F086A923}" srcOrd="4" destOrd="0" parTransId="{01AAC743-C442-4723-93DF-A30C635F3EC7}" sibTransId="{90BF764F-9939-4D0E-B2CD-D4C01DCBA970}"/>
    <dgm:cxn modelId="{E7585A2B-4BFC-48ED-B46B-8790693208AA}" srcId="{7FD852DF-495C-472D-9144-7FA57F093CAC}" destId="{7E988B77-A8BB-4F8E-AEA7-62F2895244E3}" srcOrd="0" destOrd="0" parTransId="{E1E8862A-2DAD-4829-8590-24A7969342BF}" sibTransId="{A1C13E24-6EB7-4AB8-9F0E-CEDEA364F06F}"/>
    <dgm:cxn modelId="{9273783D-BC74-4DC6-8AE2-2339CE7FE43B}" srcId="{7FD852DF-495C-472D-9144-7FA57F093CAC}" destId="{75F9FC3A-B288-42B9-86D8-EFF84F922FF6}" srcOrd="2" destOrd="0" parTransId="{AC69E3E2-FDDF-4119-82F0-5A5FBD8280FE}" sibTransId="{DE4B1C61-3B18-4FD0-8C67-2DBAEE622184}"/>
    <dgm:cxn modelId="{DC5DF541-13B6-418C-A742-AB54B22282A8}" type="presOf" srcId="{CE5ED72D-4602-4E6B-8798-D0FECAF67E43}" destId="{1A3B464C-0CF0-42C3-BE7F-2AE7ACE67117}" srcOrd="0" destOrd="0" presId="urn:microsoft.com/office/officeart/2005/8/layout/hList1"/>
    <dgm:cxn modelId="{9F836E63-98AF-4421-8BE2-2C1980E9F211}" type="presOf" srcId="{75F9FC3A-B288-42B9-86D8-EFF84F922FF6}" destId="{1D761864-B2A5-4300-99BF-864C54FB8F4A}" srcOrd="0" destOrd="0" presId="urn:microsoft.com/office/officeart/2005/8/layout/hList1"/>
    <dgm:cxn modelId="{966EEB67-FD24-4FE3-AF62-B053FFFBC6FD}" type="presOf" srcId="{79344CF4-E982-498D-8EB0-4F31F48F3324}" destId="{FFF5123D-EAA3-4A35-8389-E367347FC13F}" srcOrd="0" destOrd="2" presId="urn:microsoft.com/office/officeart/2005/8/layout/hList1"/>
    <dgm:cxn modelId="{72E4C448-574E-4F20-AF0E-3564EF8BE959}" srcId="{75F9FC3A-B288-42B9-86D8-EFF84F922FF6}" destId="{AB957BFF-E1D8-4676-90C9-383BB32D5F78}" srcOrd="2" destOrd="0" parTransId="{DED3C15E-6675-4AAF-8C09-6ABD26E74982}" sibTransId="{A38F62EC-67E9-4FDA-B62B-AE4DD83939C6}"/>
    <dgm:cxn modelId="{9BE50870-D1BA-43F9-9ECF-B5960604D68B}" srcId="{C0B524B6-727C-4715-BBE7-33E3D201EA72}" destId="{5133C20A-1CFE-44D5-952D-378940812AD1}" srcOrd="2" destOrd="0" parTransId="{5918BC19-E484-4911-9489-A990AB8C3C5E}" sibTransId="{33DA3FF2-0780-429D-A22E-6C5FD9D153CD}"/>
    <dgm:cxn modelId="{97C73B72-B57C-4A94-83DA-8BCEC8D48D23}" type="presOf" srcId="{CE9F1FED-6287-448F-B10C-DD66C238B0AD}" destId="{5EA4B1F9-EA85-4293-BA74-34733B59FC14}" srcOrd="0" destOrd="1" presId="urn:microsoft.com/office/officeart/2005/8/layout/hList1"/>
    <dgm:cxn modelId="{61F2E774-2743-4F3C-9DF3-91693781CBD0}" srcId="{C0B524B6-727C-4715-BBE7-33E3D201EA72}" destId="{577E3D5B-C80C-4CCE-9BD5-9F8EC738C9B4}" srcOrd="1" destOrd="0" parTransId="{636B9278-FCDB-4A52-971C-D222449AF527}" sibTransId="{416194A4-5E51-46F3-ADE6-E66A9C75E08C}"/>
    <dgm:cxn modelId="{F2C81C7F-76B1-437D-A6BE-5EFEAC47712F}" type="presOf" srcId="{7E988B77-A8BB-4F8E-AEA7-62F2895244E3}" destId="{12DD9ED1-849C-4131-9DB5-A408BA9EE93D}" srcOrd="0" destOrd="0" presId="urn:microsoft.com/office/officeart/2005/8/layout/hList1"/>
    <dgm:cxn modelId="{EFFE6C88-A576-4D1B-AAE3-C3F3EB061E77}" type="presOf" srcId="{7DFDC729-7F0C-46D8-81EF-B75BB67800B0}" destId="{5EA4B1F9-EA85-4293-BA74-34733B59FC14}" srcOrd="0" destOrd="0" presId="urn:microsoft.com/office/officeart/2005/8/layout/hList1"/>
    <dgm:cxn modelId="{CC9F8894-C1EA-485A-A047-B00D1145646C}" srcId="{7FD852DF-495C-472D-9144-7FA57F093CAC}" destId="{C0B524B6-727C-4715-BBE7-33E3D201EA72}" srcOrd="1" destOrd="0" parTransId="{ED60D5D3-0722-46B4-B7DD-02AB867C0561}" sibTransId="{AE87D904-9F82-4A60-AA41-F7AF504C22CC}"/>
    <dgm:cxn modelId="{F50F4AA3-EB61-408B-8374-254D67BFF971}" srcId="{75F9FC3A-B288-42B9-86D8-EFF84F922FF6}" destId="{CE9F1FED-6287-448F-B10C-DD66C238B0AD}" srcOrd="1" destOrd="0" parTransId="{07D84782-90F9-4559-A695-870D2D4D0B0D}" sibTransId="{A9B0396F-5B31-495B-B9C5-C8A26933CAEE}"/>
    <dgm:cxn modelId="{5C84FEB0-BF96-4B69-8FA7-C761DA12494C}" type="presOf" srcId="{C0B524B6-727C-4715-BBE7-33E3D201EA72}" destId="{63E2EE09-846B-48B6-A8E6-221C9BCEF627}" srcOrd="0" destOrd="0" presId="urn:microsoft.com/office/officeart/2005/8/layout/hList1"/>
    <dgm:cxn modelId="{598B7DB4-716D-4A32-9629-8790849C6680}" srcId="{C0B524B6-727C-4715-BBE7-33E3D201EA72}" destId="{2D2A4562-7BF8-4BD7-A091-76A7BE7B94AE}" srcOrd="3" destOrd="0" parTransId="{95E12762-6C4F-4BC1-B835-E2AB228A08AB}" sibTransId="{798E62CF-97FD-4B45-87F7-D0029043A92D}"/>
    <dgm:cxn modelId="{90C899B6-B59E-4A72-B683-6F75F0C97347}" srcId="{75F9FC3A-B288-42B9-86D8-EFF84F922FF6}" destId="{2BF08F6D-B40F-4B57-9491-7A4B5138FE14}" srcOrd="3" destOrd="0" parTransId="{28C1B860-40CB-4882-9534-6BE57EBDA734}" sibTransId="{E64DDA37-87E1-4EA5-8065-40A803429018}"/>
    <dgm:cxn modelId="{1F06FCBB-F74D-47D8-90C4-55F2C1A726A4}" type="presOf" srcId="{7FD852DF-495C-472D-9144-7FA57F093CAC}" destId="{28DFBDE6-C763-4E48-9BB3-E41FE2A1A5FC}" srcOrd="0" destOrd="0" presId="urn:microsoft.com/office/officeart/2005/8/layout/hList1"/>
    <dgm:cxn modelId="{B83889CB-3A21-4F69-AE24-EC4435D1BF6F}" type="presOf" srcId="{5133C20A-1CFE-44D5-952D-378940812AD1}" destId="{1A3B464C-0CF0-42C3-BE7F-2AE7ACE67117}" srcOrd="0" destOrd="2" presId="urn:microsoft.com/office/officeart/2005/8/layout/hList1"/>
    <dgm:cxn modelId="{54BCD2CF-6849-427A-B5D8-EC94AD9EA231}" srcId="{7E988B77-A8BB-4F8E-AEA7-62F2895244E3}" destId="{07290EB4-3490-4F59-BB51-1B5A7ED7B640}" srcOrd="0" destOrd="0" parTransId="{A97C4C56-9903-4D48-BCD5-CC9860362C29}" sibTransId="{61F8717B-A947-4198-ACF4-62CC5EF1842E}"/>
    <dgm:cxn modelId="{6AF9A9EB-8CBD-4B45-895B-EF8B3F9745C1}" srcId="{7E988B77-A8BB-4F8E-AEA7-62F2895244E3}" destId="{79344CF4-E982-498D-8EB0-4F31F48F3324}" srcOrd="2" destOrd="0" parTransId="{DF3BBBA9-511E-49B4-990F-896BA5F8E310}" sibTransId="{D1C5AB1A-35C0-496A-9A15-7C2AC8B79843}"/>
    <dgm:cxn modelId="{328A14EF-A556-45A7-8E33-D23D05799258}" type="presOf" srcId="{F629B9C8-3AF7-4A6E-AA04-AEBBF60F7619}" destId="{FFF5123D-EAA3-4A35-8389-E367347FC13F}" srcOrd="0" destOrd="1" presId="urn:microsoft.com/office/officeart/2005/8/layout/hList1"/>
    <dgm:cxn modelId="{54D03CF9-9980-403C-95FC-8D31F07ED821}" type="presOf" srcId="{2D2A4562-7BF8-4BD7-A091-76A7BE7B94AE}" destId="{1A3B464C-0CF0-42C3-BE7F-2AE7ACE67117}" srcOrd="0" destOrd="3" presId="urn:microsoft.com/office/officeart/2005/8/layout/hList1"/>
    <dgm:cxn modelId="{F0AFC6C2-91CB-4DBC-A935-40EAF120DF5B}" type="presParOf" srcId="{28DFBDE6-C763-4E48-9BB3-E41FE2A1A5FC}" destId="{C3B15569-9418-49A4-B03D-C1856EC78DEA}" srcOrd="0" destOrd="0" presId="urn:microsoft.com/office/officeart/2005/8/layout/hList1"/>
    <dgm:cxn modelId="{308C997E-A8F0-4D0E-A794-3E8552D85FB1}" type="presParOf" srcId="{C3B15569-9418-49A4-B03D-C1856EC78DEA}" destId="{12DD9ED1-849C-4131-9DB5-A408BA9EE93D}" srcOrd="0" destOrd="0" presId="urn:microsoft.com/office/officeart/2005/8/layout/hList1"/>
    <dgm:cxn modelId="{46065F54-9DE9-4D7F-A97F-349B5E019172}" type="presParOf" srcId="{C3B15569-9418-49A4-B03D-C1856EC78DEA}" destId="{FFF5123D-EAA3-4A35-8389-E367347FC13F}" srcOrd="1" destOrd="0" presId="urn:microsoft.com/office/officeart/2005/8/layout/hList1"/>
    <dgm:cxn modelId="{325A9C3A-B0E5-4310-8B4E-2129C6D1FE6C}" type="presParOf" srcId="{28DFBDE6-C763-4E48-9BB3-E41FE2A1A5FC}" destId="{A2219D9D-4AA8-4B52-A737-66C173C75B4F}" srcOrd="1" destOrd="0" presId="urn:microsoft.com/office/officeart/2005/8/layout/hList1"/>
    <dgm:cxn modelId="{8D1C78BF-407B-4E79-907E-4370BAC6D2F7}" type="presParOf" srcId="{28DFBDE6-C763-4E48-9BB3-E41FE2A1A5FC}" destId="{684BFF3A-AF8C-4297-94C0-A0772C8F7C33}" srcOrd="2" destOrd="0" presId="urn:microsoft.com/office/officeart/2005/8/layout/hList1"/>
    <dgm:cxn modelId="{6BE02DDE-8B1B-4223-B510-B74BC43155D0}" type="presParOf" srcId="{684BFF3A-AF8C-4297-94C0-A0772C8F7C33}" destId="{63E2EE09-846B-48B6-A8E6-221C9BCEF627}" srcOrd="0" destOrd="0" presId="urn:microsoft.com/office/officeart/2005/8/layout/hList1"/>
    <dgm:cxn modelId="{37F85218-9C13-4BEC-B007-7ACDFD87D3CE}" type="presParOf" srcId="{684BFF3A-AF8C-4297-94C0-A0772C8F7C33}" destId="{1A3B464C-0CF0-42C3-BE7F-2AE7ACE67117}" srcOrd="1" destOrd="0" presId="urn:microsoft.com/office/officeart/2005/8/layout/hList1"/>
    <dgm:cxn modelId="{CF44E074-39B9-48BA-BB3B-1C961C9FED24}" type="presParOf" srcId="{28DFBDE6-C763-4E48-9BB3-E41FE2A1A5FC}" destId="{ACA0CD64-378C-4B1C-A979-1EAF342DED33}" srcOrd="3" destOrd="0" presId="urn:microsoft.com/office/officeart/2005/8/layout/hList1"/>
    <dgm:cxn modelId="{239E8891-C656-45A7-95C5-526EA20E0DB9}" type="presParOf" srcId="{28DFBDE6-C763-4E48-9BB3-E41FE2A1A5FC}" destId="{85B5BAF8-C2CA-449F-83CF-E71A57901220}" srcOrd="4" destOrd="0" presId="urn:microsoft.com/office/officeart/2005/8/layout/hList1"/>
    <dgm:cxn modelId="{65AF36A2-3FA4-4659-B666-07A507FD961E}" type="presParOf" srcId="{85B5BAF8-C2CA-449F-83CF-E71A57901220}" destId="{1D761864-B2A5-4300-99BF-864C54FB8F4A}" srcOrd="0" destOrd="0" presId="urn:microsoft.com/office/officeart/2005/8/layout/hList1"/>
    <dgm:cxn modelId="{D153B7DD-2B98-485E-B63B-190463A87959}" type="presParOf" srcId="{85B5BAF8-C2CA-449F-83CF-E71A57901220}" destId="{5EA4B1F9-EA85-4293-BA74-34733B59FC1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FD852DF-495C-472D-9144-7FA57F093CA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l-NL"/>
        </a:p>
      </dgm:t>
    </dgm:pt>
    <dgm:pt modelId="{7E988B77-A8BB-4F8E-AEA7-62F2895244E3}">
      <dgm:prSet phldrT="[Text]" phldr="0" custT="1"/>
      <dgm:spPr/>
      <dgm:t>
        <a:bodyPr/>
        <a:lstStyle/>
        <a:p>
          <a:r>
            <a:rPr lang="nl-NL" sz="600" b="1" dirty="0"/>
            <a:t>Limited Coverage</a:t>
          </a:r>
        </a:p>
      </dgm:t>
    </dgm:pt>
    <dgm:pt modelId="{E1E8862A-2DAD-4829-8590-24A7969342BF}" type="parTrans" cxnId="{E7585A2B-4BFC-48ED-B46B-8790693208AA}">
      <dgm:prSet/>
      <dgm:spPr/>
      <dgm:t>
        <a:bodyPr/>
        <a:lstStyle/>
        <a:p>
          <a:endParaRPr lang="nl-NL" sz="1050"/>
        </a:p>
      </dgm:t>
    </dgm:pt>
    <dgm:pt modelId="{A1C13E24-6EB7-4AB8-9F0E-CEDEA364F06F}" type="sibTrans" cxnId="{E7585A2B-4BFC-48ED-B46B-8790693208AA}">
      <dgm:prSet/>
      <dgm:spPr/>
      <dgm:t>
        <a:bodyPr/>
        <a:lstStyle/>
        <a:p>
          <a:endParaRPr lang="nl-NL" sz="1050"/>
        </a:p>
      </dgm:t>
    </dgm:pt>
    <dgm:pt modelId="{07290EB4-3490-4F59-BB51-1B5A7ED7B640}">
      <dgm:prSet phldrT="[Text]" phldr="0" custT="1"/>
      <dgm:spPr/>
      <dgm:t>
        <a:bodyPr/>
        <a:lstStyle/>
        <a:p>
          <a:r>
            <a:rPr lang="nl-NL" sz="700" dirty="0"/>
            <a:t>Limited effect on </a:t>
          </a:r>
          <a:r>
            <a:rPr lang="nl-NL" sz="700" dirty="0" err="1"/>
            <a:t>Moral</a:t>
          </a:r>
          <a:r>
            <a:rPr lang="nl-NL" sz="700" dirty="0"/>
            <a:t> Hazard</a:t>
          </a:r>
        </a:p>
      </dgm:t>
    </dgm:pt>
    <dgm:pt modelId="{A97C4C56-9903-4D48-BCD5-CC9860362C29}" type="parTrans" cxnId="{54BCD2CF-6849-427A-B5D8-EC94AD9EA231}">
      <dgm:prSet/>
      <dgm:spPr/>
      <dgm:t>
        <a:bodyPr/>
        <a:lstStyle/>
        <a:p>
          <a:endParaRPr lang="nl-NL" sz="1050"/>
        </a:p>
      </dgm:t>
    </dgm:pt>
    <dgm:pt modelId="{61F8717B-A947-4198-ACF4-62CC5EF1842E}" type="sibTrans" cxnId="{54BCD2CF-6849-427A-B5D8-EC94AD9EA231}">
      <dgm:prSet/>
      <dgm:spPr/>
      <dgm:t>
        <a:bodyPr/>
        <a:lstStyle/>
        <a:p>
          <a:endParaRPr lang="nl-NL" sz="1050"/>
        </a:p>
      </dgm:t>
    </dgm:pt>
    <dgm:pt modelId="{79344CF4-E982-498D-8EB0-4F31F48F3324}">
      <dgm:prSet phldrT="[Text]" phldr="0" custT="1"/>
      <dgm:spPr/>
      <dgm:t>
        <a:bodyPr/>
        <a:lstStyle/>
        <a:p>
          <a:r>
            <a:rPr lang="nl-NL" sz="700" dirty="0"/>
            <a:t>Financial </a:t>
          </a:r>
          <a:r>
            <a:rPr lang="nl-NL" sz="700" dirty="0" err="1"/>
            <a:t>Stability</a:t>
          </a:r>
          <a:r>
            <a:rPr lang="nl-NL" sz="700" dirty="0"/>
            <a:t> concerns </a:t>
          </a:r>
          <a:r>
            <a:rPr lang="nl-NL" sz="700" dirty="0" err="1"/>
            <a:t>from</a:t>
          </a:r>
          <a:r>
            <a:rPr lang="nl-NL" sz="700" dirty="0"/>
            <a:t> </a:t>
          </a:r>
          <a:r>
            <a:rPr lang="nl-NL" sz="700" dirty="0" err="1"/>
            <a:t>uninsured</a:t>
          </a:r>
          <a:r>
            <a:rPr lang="nl-NL" sz="700" dirty="0"/>
            <a:t> </a:t>
          </a:r>
          <a:r>
            <a:rPr lang="nl-NL" sz="700" dirty="0" err="1"/>
            <a:t>deposits</a:t>
          </a:r>
          <a:endParaRPr lang="nl-NL" sz="700" dirty="0"/>
        </a:p>
      </dgm:t>
    </dgm:pt>
    <dgm:pt modelId="{DF3BBBA9-511E-49B4-990F-896BA5F8E310}" type="parTrans" cxnId="{6AF9A9EB-8CBD-4B45-895B-EF8B3F9745C1}">
      <dgm:prSet/>
      <dgm:spPr/>
      <dgm:t>
        <a:bodyPr/>
        <a:lstStyle/>
        <a:p>
          <a:endParaRPr lang="nl-NL" sz="1050"/>
        </a:p>
      </dgm:t>
    </dgm:pt>
    <dgm:pt modelId="{D1C5AB1A-35C0-496A-9A15-7C2AC8B79843}" type="sibTrans" cxnId="{6AF9A9EB-8CBD-4B45-895B-EF8B3F9745C1}">
      <dgm:prSet/>
      <dgm:spPr/>
      <dgm:t>
        <a:bodyPr/>
        <a:lstStyle/>
        <a:p>
          <a:endParaRPr lang="nl-NL" sz="1050"/>
        </a:p>
      </dgm:t>
    </dgm:pt>
    <dgm:pt modelId="{C0B524B6-727C-4715-BBE7-33E3D201EA72}">
      <dgm:prSet phldrT="[Text]" phldr="0" custT="1"/>
      <dgm:spPr/>
      <dgm:t>
        <a:bodyPr/>
        <a:lstStyle/>
        <a:p>
          <a:r>
            <a:rPr lang="nl-NL" sz="600" b="1" dirty="0" err="1"/>
            <a:t>Unlimited</a:t>
          </a:r>
          <a:r>
            <a:rPr lang="nl-NL" sz="600" b="1" dirty="0"/>
            <a:t> Coverage</a:t>
          </a:r>
        </a:p>
      </dgm:t>
    </dgm:pt>
    <dgm:pt modelId="{ED60D5D3-0722-46B4-B7DD-02AB867C0561}" type="parTrans" cxnId="{CC9F8894-C1EA-485A-A047-B00D1145646C}">
      <dgm:prSet/>
      <dgm:spPr/>
      <dgm:t>
        <a:bodyPr/>
        <a:lstStyle/>
        <a:p>
          <a:endParaRPr lang="nl-NL" sz="1050"/>
        </a:p>
      </dgm:t>
    </dgm:pt>
    <dgm:pt modelId="{AE87D904-9F82-4A60-AA41-F7AF504C22CC}" type="sibTrans" cxnId="{CC9F8894-C1EA-485A-A047-B00D1145646C}">
      <dgm:prSet/>
      <dgm:spPr/>
      <dgm:t>
        <a:bodyPr/>
        <a:lstStyle/>
        <a:p>
          <a:endParaRPr lang="nl-NL" sz="1050"/>
        </a:p>
      </dgm:t>
    </dgm:pt>
    <dgm:pt modelId="{CE5ED72D-4602-4E6B-8798-D0FECAF67E43}">
      <dgm:prSet phldrT="[Text]" phldr="0" custT="1"/>
      <dgm:spPr/>
      <dgm:t>
        <a:bodyPr/>
        <a:lstStyle/>
        <a:p>
          <a:r>
            <a:rPr lang="nl-NL" sz="600" dirty="0" err="1"/>
            <a:t>Eliminates</a:t>
          </a:r>
          <a:r>
            <a:rPr lang="nl-NL" sz="600" dirty="0"/>
            <a:t> Bank Runs</a:t>
          </a:r>
        </a:p>
      </dgm:t>
    </dgm:pt>
    <dgm:pt modelId="{8C727992-6F65-46A8-8B2E-6E5EBA82B8CE}" type="parTrans" cxnId="{34161E0A-46B0-4BC8-9346-3DFE3AFFDDF3}">
      <dgm:prSet/>
      <dgm:spPr/>
      <dgm:t>
        <a:bodyPr/>
        <a:lstStyle/>
        <a:p>
          <a:endParaRPr lang="nl-NL" sz="1050"/>
        </a:p>
      </dgm:t>
    </dgm:pt>
    <dgm:pt modelId="{BD63CC76-D81F-4915-AFAF-B59974F3E321}" type="sibTrans" cxnId="{34161E0A-46B0-4BC8-9346-3DFE3AFFDDF3}">
      <dgm:prSet/>
      <dgm:spPr/>
      <dgm:t>
        <a:bodyPr/>
        <a:lstStyle/>
        <a:p>
          <a:endParaRPr lang="nl-NL" sz="1050"/>
        </a:p>
      </dgm:t>
    </dgm:pt>
    <dgm:pt modelId="{577E3D5B-C80C-4CCE-9BD5-9F8EC738C9B4}">
      <dgm:prSet phldrT="[Text]" phldr="0" custT="1"/>
      <dgm:spPr/>
      <dgm:t>
        <a:bodyPr/>
        <a:lstStyle/>
        <a:p>
          <a:r>
            <a:rPr lang="nl-NL" sz="600" dirty="0" err="1"/>
            <a:t>Clear</a:t>
          </a:r>
          <a:r>
            <a:rPr lang="nl-NL" sz="600" dirty="0"/>
            <a:t> </a:t>
          </a:r>
          <a:r>
            <a:rPr lang="nl-NL" sz="600" dirty="0" err="1"/>
            <a:t>understanding</a:t>
          </a:r>
          <a:r>
            <a:rPr lang="nl-NL" sz="600" dirty="0"/>
            <a:t> of </a:t>
          </a:r>
          <a:r>
            <a:rPr lang="nl-NL" sz="600" dirty="0" err="1"/>
            <a:t>insurance</a:t>
          </a:r>
          <a:r>
            <a:rPr lang="nl-NL" sz="600" dirty="0"/>
            <a:t> status </a:t>
          </a:r>
          <a:r>
            <a:rPr lang="nl-NL" sz="600" dirty="0" err="1"/>
            <a:t>for</a:t>
          </a:r>
          <a:r>
            <a:rPr lang="nl-NL" sz="600" dirty="0"/>
            <a:t> </a:t>
          </a:r>
          <a:r>
            <a:rPr lang="nl-NL" sz="600" dirty="0" err="1"/>
            <a:t>depositors</a:t>
          </a:r>
          <a:endParaRPr lang="nl-NL" sz="600" dirty="0"/>
        </a:p>
      </dgm:t>
    </dgm:pt>
    <dgm:pt modelId="{636B9278-FCDB-4A52-971C-D222449AF527}" type="parTrans" cxnId="{61F2E774-2743-4F3C-9DF3-91693781CBD0}">
      <dgm:prSet/>
      <dgm:spPr/>
      <dgm:t>
        <a:bodyPr/>
        <a:lstStyle/>
        <a:p>
          <a:endParaRPr lang="nl-NL" sz="1050"/>
        </a:p>
      </dgm:t>
    </dgm:pt>
    <dgm:pt modelId="{416194A4-5E51-46F3-ADE6-E66A9C75E08C}" type="sibTrans" cxnId="{61F2E774-2743-4F3C-9DF3-91693781CBD0}">
      <dgm:prSet/>
      <dgm:spPr/>
      <dgm:t>
        <a:bodyPr/>
        <a:lstStyle/>
        <a:p>
          <a:endParaRPr lang="nl-NL" sz="1050"/>
        </a:p>
      </dgm:t>
    </dgm:pt>
    <dgm:pt modelId="{75F9FC3A-B288-42B9-86D8-EFF84F922FF6}">
      <dgm:prSet phldrT="[Text]" phldr="0" custT="1"/>
      <dgm:spPr/>
      <dgm:t>
        <a:bodyPr/>
        <a:lstStyle/>
        <a:p>
          <a:r>
            <a:rPr lang="nl-NL" sz="600" b="1" dirty="0" err="1"/>
            <a:t>Targeted</a:t>
          </a:r>
          <a:r>
            <a:rPr lang="nl-NL" sz="600" b="1" dirty="0"/>
            <a:t> Coverage</a:t>
          </a:r>
        </a:p>
      </dgm:t>
    </dgm:pt>
    <dgm:pt modelId="{AC69E3E2-FDDF-4119-82F0-5A5FBD8280FE}" type="parTrans" cxnId="{9273783D-BC74-4DC6-8AE2-2339CE7FE43B}">
      <dgm:prSet/>
      <dgm:spPr/>
      <dgm:t>
        <a:bodyPr/>
        <a:lstStyle/>
        <a:p>
          <a:endParaRPr lang="nl-NL" sz="1050"/>
        </a:p>
      </dgm:t>
    </dgm:pt>
    <dgm:pt modelId="{DE4B1C61-3B18-4FD0-8C67-2DBAEE622184}" type="sibTrans" cxnId="{9273783D-BC74-4DC6-8AE2-2339CE7FE43B}">
      <dgm:prSet/>
      <dgm:spPr/>
      <dgm:t>
        <a:bodyPr/>
        <a:lstStyle/>
        <a:p>
          <a:endParaRPr lang="nl-NL" sz="1050"/>
        </a:p>
      </dgm:t>
    </dgm:pt>
    <dgm:pt modelId="{7DFDC729-7F0C-46D8-81EF-B75BB67800B0}">
      <dgm:prSet phldrT="[Text]" phldr="0" custT="1"/>
      <dgm:spPr/>
      <dgm:t>
        <a:bodyPr/>
        <a:lstStyle/>
        <a:p>
          <a:r>
            <a:rPr lang="nl-NL" sz="600" dirty="0" err="1"/>
            <a:t>Increases</a:t>
          </a:r>
          <a:r>
            <a:rPr lang="nl-NL" sz="600" dirty="0"/>
            <a:t> financial </a:t>
          </a:r>
          <a:r>
            <a:rPr lang="nl-NL" sz="600" dirty="0" err="1"/>
            <a:t>stability</a:t>
          </a:r>
          <a:endParaRPr lang="nl-NL" sz="600" dirty="0"/>
        </a:p>
      </dgm:t>
    </dgm:pt>
    <dgm:pt modelId="{6F4FFE0B-9F78-4A9F-A8A7-2357D3A6CCD2}" type="parTrans" cxnId="{060C7D04-B5BC-467C-A198-1267C9458870}">
      <dgm:prSet/>
      <dgm:spPr/>
      <dgm:t>
        <a:bodyPr/>
        <a:lstStyle/>
        <a:p>
          <a:endParaRPr lang="nl-NL" sz="1050"/>
        </a:p>
      </dgm:t>
    </dgm:pt>
    <dgm:pt modelId="{2EAA968E-B02C-4CF7-8459-3FB9F304B36E}" type="sibTrans" cxnId="{060C7D04-B5BC-467C-A198-1267C9458870}">
      <dgm:prSet/>
      <dgm:spPr/>
      <dgm:t>
        <a:bodyPr/>
        <a:lstStyle/>
        <a:p>
          <a:endParaRPr lang="nl-NL" sz="1050"/>
        </a:p>
      </dgm:t>
    </dgm:pt>
    <dgm:pt modelId="{AB957BFF-E1D8-4676-90C9-383BB32D5F78}">
      <dgm:prSet phldrT="[Text]" phldr="0" custT="1"/>
      <dgm:spPr/>
      <dgm:t>
        <a:bodyPr/>
        <a:lstStyle/>
        <a:p>
          <a:r>
            <a:rPr lang="nl-NL" sz="600" dirty="0" err="1"/>
            <a:t>Increased</a:t>
          </a:r>
          <a:r>
            <a:rPr lang="nl-NL" sz="600" dirty="0"/>
            <a:t> </a:t>
          </a:r>
          <a:r>
            <a:rPr lang="nl-NL" sz="600" dirty="0" err="1"/>
            <a:t>Complexity</a:t>
          </a:r>
          <a:r>
            <a:rPr lang="nl-NL" sz="600" dirty="0"/>
            <a:t> of </a:t>
          </a:r>
          <a:r>
            <a:rPr lang="nl-NL" sz="600" dirty="0" err="1"/>
            <a:t>resolutions</a:t>
          </a:r>
          <a:endParaRPr lang="nl-NL" sz="600" dirty="0"/>
        </a:p>
      </dgm:t>
    </dgm:pt>
    <dgm:pt modelId="{DED3C15E-6675-4AAF-8C09-6ABD26E74982}" type="parTrans" cxnId="{72E4C448-574E-4F20-AF0E-3564EF8BE959}">
      <dgm:prSet/>
      <dgm:spPr/>
      <dgm:t>
        <a:bodyPr/>
        <a:lstStyle/>
        <a:p>
          <a:endParaRPr lang="nl-NL" sz="1050"/>
        </a:p>
      </dgm:t>
    </dgm:pt>
    <dgm:pt modelId="{A38F62EC-67E9-4FDA-B62B-AE4DD83939C6}" type="sibTrans" cxnId="{72E4C448-574E-4F20-AF0E-3564EF8BE959}">
      <dgm:prSet/>
      <dgm:spPr/>
      <dgm:t>
        <a:bodyPr/>
        <a:lstStyle/>
        <a:p>
          <a:endParaRPr lang="nl-NL" sz="1050"/>
        </a:p>
      </dgm:t>
    </dgm:pt>
    <dgm:pt modelId="{F629B9C8-3AF7-4A6E-AA04-AEBBF60F7619}">
      <dgm:prSet phldrT="[Text]" phldr="0" custT="1"/>
      <dgm:spPr/>
      <dgm:t>
        <a:bodyPr/>
        <a:lstStyle/>
        <a:p>
          <a:r>
            <a:rPr lang="nl-NL" sz="700" dirty="0"/>
            <a:t>Limited </a:t>
          </a:r>
          <a:r>
            <a:rPr lang="nl-NL" sz="700" dirty="0" err="1"/>
            <a:t>disruption</a:t>
          </a:r>
          <a:r>
            <a:rPr lang="nl-NL" sz="700" dirty="0"/>
            <a:t> in </a:t>
          </a:r>
          <a:r>
            <a:rPr lang="nl-NL" sz="700" dirty="0" err="1"/>
            <a:t>other</a:t>
          </a:r>
          <a:r>
            <a:rPr lang="nl-NL" sz="700" dirty="0"/>
            <a:t> </a:t>
          </a:r>
          <a:r>
            <a:rPr lang="nl-NL" sz="700" dirty="0" err="1"/>
            <a:t>markets</a:t>
          </a:r>
          <a:endParaRPr lang="nl-NL" sz="700" dirty="0"/>
        </a:p>
      </dgm:t>
    </dgm:pt>
    <dgm:pt modelId="{18139221-2ED7-4D01-9F33-A720F37EA8EB}" type="parTrans" cxnId="{52863423-0D03-4917-8760-0094E693145D}">
      <dgm:prSet/>
      <dgm:spPr/>
      <dgm:t>
        <a:bodyPr/>
        <a:lstStyle/>
        <a:p>
          <a:endParaRPr lang="nl-NL" sz="1600"/>
        </a:p>
      </dgm:t>
    </dgm:pt>
    <dgm:pt modelId="{46E432C1-D7E8-4A6A-B77C-8B455CE74692}" type="sibTrans" cxnId="{52863423-0D03-4917-8760-0094E693145D}">
      <dgm:prSet/>
      <dgm:spPr/>
      <dgm:t>
        <a:bodyPr/>
        <a:lstStyle/>
        <a:p>
          <a:endParaRPr lang="nl-NL" sz="1600"/>
        </a:p>
      </dgm:t>
    </dgm:pt>
    <dgm:pt modelId="{5133C20A-1CFE-44D5-952D-378940812AD1}">
      <dgm:prSet phldrT="[Text]" phldr="0" custT="1"/>
      <dgm:spPr/>
      <dgm:t>
        <a:bodyPr/>
        <a:lstStyle/>
        <a:p>
          <a:r>
            <a:rPr lang="nl-NL" sz="600" dirty="0"/>
            <a:t> </a:t>
          </a:r>
          <a:r>
            <a:rPr lang="nl-NL" sz="600" dirty="0" err="1"/>
            <a:t>Simplifies</a:t>
          </a:r>
          <a:r>
            <a:rPr lang="nl-NL" sz="600" dirty="0"/>
            <a:t> </a:t>
          </a:r>
          <a:r>
            <a:rPr lang="nl-NL" sz="600" dirty="0" err="1"/>
            <a:t>resolution</a:t>
          </a:r>
          <a:endParaRPr lang="nl-NL" sz="600" dirty="0"/>
        </a:p>
      </dgm:t>
    </dgm:pt>
    <dgm:pt modelId="{5918BC19-E484-4911-9489-A990AB8C3C5E}" type="parTrans" cxnId="{9BE50870-D1BA-43F9-9ECF-B5960604D68B}">
      <dgm:prSet/>
      <dgm:spPr/>
      <dgm:t>
        <a:bodyPr/>
        <a:lstStyle/>
        <a:p>
          <a:endParaRPr lang="nl-NL" sz="1600"/>
        </a:p>
      </dgm:t>
    </dgm:pt>
    <dgm:pt modelId="{33DA3FF2-0780-429D-A22E-6C5FD9D153CD}" type="sibTrans" cxnId="{9BE50870-D1BA-43F9-9ECF-B5960604D68B}">
      <dgm:prSet/>
      <dgm:spPr/>
      <dgm:t>
        <a:bodyPr/>
        <a:lstStyle/>
        <a:p>
          <a:endParaRPr lang="nl-NL" sz="1600"/>
        </a:p>
      </dgm:t>
    </dgm:pt>
    <dgm:pt modelId="{8491D0B2-B103-4D1D-8465-D479F086A923}">
      <dgm:prSet phldrT="[Text]" phldr="0" custT="1"/>
      <dgm:spPr/>
      <dgm:t>
        <a:bodyPr/>
        <a:lstStyle/>
        <a:p>
          <a:endParaRPr lang="nl-NL" sz="2000" dirty="0"/>
        </a:p>
      </dgm:t>
    </dgm:pt>
    <dgm:pt modelId="{01AAC743-C442-4723-93DF-A30C635F3EC7}" type="parTrans" cxnId="{C9EB3125-979D-411A-AE47-4823C983698B}">
      <dgm:prSet/>
      <dgm:spPr/>
      <dgm:t>
        <a:bodyPr/>
        <a:lstStyle/>
        <a:p>
          <a:endParaRPr lang="nl-NL" sz="1600"/>
        </a:p>
      </dgm:t>
    </dgm:pt>
    <dgm:pt modelId="{90BF764F-9939-4D0E-B2CD-D4C01DCBA970}" type="sibTrans" cxnId="{C9EB3125-979D-411A-AE47-4823C983698B}">
      <dgm:prSet/>
      <dgm:spPr/>
      <dgm:t>
        <a:bodyPr/>
        <a:lstStyle/>
        <a:p>
          <a:endParaRPr lang="nl-NL" sz="1600"/>
        </a:p>
      </dgm:t>
    </dgm:pt>
    <dgm:pt modelId="{2D2A4562-7BF8-4BD7-A091-76A7BE7B94AE}">
      <dgm:prSet phldrT="[Text]" phldr="0" custT="1"/>
      <dgm:spPr/>
      <dgm:t>
        <a:bodyPr/>
        <a:lstStyle/>
        <a:p>
          <a:r>
            <a:rPr lang="nl-NL" sz="600" dirty="0" err="1"/>
            <a:t>Eliminates</a:t>
          </a:r>
          <a:r>
            <a:rPr lang="nl-NL" sz="600" dirty="0"/>
            <a:t> </a:t>
          </a:r>
          <a:r>
            <a:rPr lang="nl-NL" sz="600" dirty="0" err="1"/>
            <a:t>depositor</a:t>
          </a:r>
          <a:r>
            <a:rPr lang="nl-NL" sz="600" dirty="0"/>
            <a:t> discipline</a:t>
          </a:r>
        </a:p>
      </dgm:t>
    </dgm:pt>
    <dgm:pt modelId="{95E12762-6C4F-4BC1-B835-E2AB228A08AB}" type="parTrans" cxnId="{598B7DB4-716D-4A32-9629-8790849C6680}">
      <dgm:prSet/>
      <dgm:spPr/>
      <dgm:t>
        <a:bodyPr/>
        <a:lstStyle/>
        <a:p>
          <a:endParaRPr lang="nl-NL" sz="1600"/>
        </a:p>
      </dgm:t>
    </dgm:pt>
    <dgm:pt modelId="{798E62CF-97FD-4B45-87F7-D0029043A92D}" type="sibTrans" cxnId="{598B7DB4-716D-4A32-9629-8790849C6680}">
      <dgm:prSet/>
      <dgm:spPr/>
      <dgm:t>
        <a:bodyPr/>
        <a:lstStyle/>
        <a:p>
          <a:endParaRPr lang="nl-NL" sz="1600"/>
        </a:p>
      </dgm:t>
    </dgm:pt>
    <dgm:pt modelId="{2BF08F6D-B40F-4B57-9491-7A4B5138FE14}">
      <dgm:prSet phldrT="[Text]" phldr="0" custT="1"/>
      <dgm:spPr/>
      <dgm:t>
        <a:bodyPr/>
        <a:lstStyle/>
        <a:p>
          <a:r>
            <a:rPr lang="nl-NL" sz="600" dirty="0" err="1"/>
            <a:t>Decrease</a:t>
          </a:r>
          <a:r>
            <a:rPr lang="nl-NL" sz="600" dirty="0"/>
            <a:t> in </a:t>
          </a:r>
          <a:r>
            <a:rPr lang="nl-NL" sz="600" dirty="0" err="1"/>
            <a:t>Transparency</a:t>
          </a:r>
          <a:endParaRPr lang="nl-NL" sz="600" dirty="0"/>
        </a:p>
      </dgm:t>
    </dgm:pt>
    <dgm:pt modelId="{28C1B860-40CB-4882-9534-6BE57EBDA734}" type="parTrans" cxnId="{90C899B6-B59E-4A72-B683-6F75F0C97347}">
      <dgm:prSet/>
      <dgm:spPr/>
      <dgm:t>
        <a:bodyPr/>
        <a:lstStyle/>
        <a:p>
          <a:endParaRPr lang="nl-NL" sz="1600"/>
        </a:p>
      </dgm:t>
    </dgm:pt>
    <dgm:pt modelId="{E64DDA37-87E1-4EA5-8065-40A803429018}" type="sibTrans" cxnId="{90C899B6-B59E-4A72-B683-6F75F0C97347}">
      <dgm:prSet/>
      <dgm:spPr/>
      <dgm:t>
        <a:bodyPr/>
        <a:lstStyle/>
        <a:p>
          <a:endParaRPr lang="nl-NL" sz="1600"/>
        </a:p>
      </dgm:t>
    </dgm:pt>
    <dgm:pt modelId="{CE9F1FED-6287-448F-B10C-DD66C238B0AD}">
      <dgm:prSet phldrT="[Text]" phldr="0" custT="1"/>
      <dgm:spPr/>
      <dgm:t>
        <a:bodyPr/>
        <a:lstStyle/>
        <a:p>
          <a:r>
            <a:rPr lang="nl-NL" sz="600" dirty="0"/>
            <a:t>Limited </a:t>
          </a:r>
          <a:r>
            <a:rPr lang="nl-NL" sz="600" dirty="0" err="1"/>
            <a:t>Decrease</a:t>
          </a:r>
          <a:r>
            <a:rPr lang="nl-NL" sz="600" dirty="0"/>
            <a:t> in </a:t>
          </a:r>
          <a:r>
            <a:rPr lang="nl-NL" sz="600" dirty="0" err="1"/>
            <a:t>depositor</a:t>
          </a:r>
          <a:r>
            <a:rPr lang="nl-NL" sz="600" dirty="0"/>
            <a:t> discipline</a:t>
          </a:r>
        </a:p>
      </dgm:t>
    </dgm:pt>
    <dgm:pt modelId="{07D84782-90F9-4559-A695-870D2D4D0B0D}" type="parTrans" cxnId="{F50F4AA3-EB61-408B-8374-254D67BFF971}">
      <dgm:prSet/>
      <dgm:spPr/>
      <dgm:t>
        <a:bodyPr/>
        <a:lstStyle/>
        <a:p>
          <a:endParaRPr lang="nl-NL" sz="1600"/>
        </a:p>
      </dgm:t>
    </dgm:pt>
    <dgm:pt modelId="{A9B0396F-5B31-495B-B9C5-C8A26933CAEE}" type="sibTrans" cxnId="{F50F4AA3-EB61-408B-8374-254D67BFF971}">
      <dgm:prSet/>
      <dgm:spPr/>
      <dgm:t>
        <a:bodyPr/>
        <a:lstStyle/>
        <a:p>
          <a:endParaRPr lang="nl-NL" sz="1600"/>
        </a:p>
      </dgm:t>
    </dgm:pt>
    <dgm:pt modelId="{28DFBDE6-C763-4E48-9BB3-E41FE2A1A5FC}" type="pres">
      <dgm:prSet presAssocID="{7FD852DF-495C-472D-9144-7FA57F093CAC}" presName="Name0" presStyleCnt="0">
        <dgm:presLayoutVars>
          <dgm:dir/>
          <dgm:animLvl val="lvl"/>
          <dgm:resizeHandles val="exact"/>
        </dgm:presLayoutVars>
      </dgm:prSet>
      <dgm:spPr/>
    </dgm:pt>
    <dgm:pt modelId="{C3B15569-9418-49A4-B03D-C1856EC78DEA}" type="pres">
      <dgm:prSet presAssocID="{7E988B77-A8BB-4F8E-AEA7-62F2895244E3}" presName="composite" presStyleCnt="0"/>
      <dgm:spPr/>
    </dgm:pt>
    <dgm:pt modelId="{12DD9ED1-849C-4131-9DB5-A408BA9EE93D}" type="pres">
      <dgm:prSet presAssocID="{7E988B77-A8BB-4F8E-AEA7-62F2895244E3}" presName="parTx" presStyleLbl="alignNode1" presStyleIdx="0" presStyleCnt="3">
        <dgm:presLayoutVars>
          <dgm:chMax val="0"/>
          <dgm:chPref val="0"/>
          <dgm:bulletEnabled val="1"/>
        </dgm:presLayoutVars>
      </dgm:prSet>
      <dgm:spPr/>
    </dgm:pt>
    <dgm:pt modelId="{FFF5123D-EAA3-4A35-8389-E367347FC13F}" type="pres">
      <dgm:prSet presAssocID="{7E988B77-A8BB-4F8E-AEA7-62F2895244E3}" presName="desTx" presStyleLbl="alignAccFollowNode1" presStyleIdx="0" presStyleCnt="3">
        <dgm:presLayoutVars>
          <dgm:bulletEnabled val="1"/>
        </dgm:presLayoutVars>
      </dgm:prSet>
      <dgm:spPr/>
    </dgm:pt>
    <dgm:pt modelId="{A2219D9D-4AA8-4B52-A737-66C173C75B4F}" type="pres">
      <dgm:prSet presAssocID="{A1C13E24-6EB7-4AB8-9F0E-CEDEA364F06F}" presName="space" presStyleCnt="0"/>
      <dgm:spPr/>
    </dgm:pt>
    <dgm:pt modelId="{684BFF3A-AF8C-4297-94C0-A0772C8F7C33}" type="pres">
      <dgm:prSet presAssocID="{C0B524B6-727C-4715-BBE7-33E3D201EA72}" presName="composite" presStyleCnt="0"/>
      <dgm:spPr/>
    </dgm:pt>
    <dgm:pt modelId="{63E2EE09-846B-48B6-A8E6-221C9BCEF627}" type="pres">
      <dgm:prSet presAssocID="{C0B524B6-727C-4715-BBE7-33E3D201EA72}" presName="parTx" presStyleLbl="alignNode1" presStyleIdx="1" presStyleCnt="3">
        <dgm:presLayoutVars>
          <dgm:chMax val="0"/>
          <dgm:chPref val="0"/>
          <dgm:bulletEnabled val="1"/>
        </dgm:presLayoutVars>
      </dgm:prSet>
      <dgm:spPr/>
    </dgm:pt>
    <dgm:pt modelId="{1A3B464C-0CF0-42C3-BE7F-2AE7ACE67117}" type="pres">
      <dgm:prSet presAssocID="{C0B524B6-727C-4715-BBE7-33E3D201EA72}" presName="desTx" presStyleLbl="alignAccFollowNode1" presStyleIdx="1" presStyleCnt="3">
        <dgm:presLayoutVars>
          <dgm:bulletEnabled val="1"/>
        </dgm:presLayoutVars>
      </dgm:prSet>
      <dgm:spPr/>
    </dgm:pt>
    <dgm:pt modelId="{ACA0CD64-378C-4B1C-A979-1EAF342DED33}" type="pres">
      <dgm:prSet presAssocID="{AE87D904-9F82-4A60-AA41-F7AF504C22CC}" presName="space" presStyleCnt="0"/>
      <dgm:spPr/>
    </dgm:pt>
    <dgm:pt modelId="{85B5BAF8-C2CA-449F-83CF-E71A57901220}" type="pres">
      <dgm:prSet presAssocID="{75F9FC3A-B288-42B9-86D8-EFF84F922FF6}" presName="composite" presStyleCnt="0"/>
      <dgm:spPr/>
    </dgm:pt>
    <dgm:pt modelId="{1D761864-B2A5-4300-99BF-864C54FB8F4A}" type="pres">
      <dgm:prSet presAssocID="{75F9FC3A-B288-42B9-86D8-EFF84F922FF6}" presName="parTx" presStyleLbl="alignNode1" presStyleIdx="2" presStyleCnt="3">
        <dgm:presLayoutVars>
          <dgm:chMax val="0"/>
          <dgm:chPref val="0"/>
          <dgm:bulletEnabled val="1"/>
        </dgm:presLayoutVars>
      </dgm:prSet>
      <dgm:spPr/>
    </dgm:pt>
    <dgm:pt modelId="{5EA4B1F9-EA85-4293-BA74-34733B59FC14}" type="pres">
      <dgm:prSet presAssocID="{75F9FC3A-B288-42B9-86D8-EFF84F922FF6}" presName="desTx" presStyleLbl="alignAccFollowNode1" presStyleIdx="2" presStyleCnt="3">
        <dgm:presLayoutVars>
          <dgm:bulletEnabled val="1"/>
        </dgm:presLayoutVars>
      </dgm:prSet>
      <dgm:spPr/>
    </dgm:pt>
  </dgm:ptLst>
  <dgm:cxnLst>
    <dgm:cxn modelId="{060C7D04-B5BC-467C-A198-1267C9458870}" srcId="{75F9FC3A-B288-42B9-86D8-EFF84F922FF6}" destId="{7DFDC729-7F0C-46D8-81EF-B75BB67800B0}" srcOrd="0" destOrd="0" parTransId="{6F4FFE0B-9F78-4A9F-A8A7-2357D3A6CCD2}" sibTransId="{2EAA968E-B02C-4CF7-8459-3FB9F304B36E}"/>
    <dgm:cxn modelId="{3F2CD206-3AE7-4C86-AF93-A80A7C902996}" type="presOf" srcId="{577E3D5B-C80C-4CCE-9BD5-9F8EC738C9B4}" destId="{1A3B464C-0CF0-42C3-BE7F-2AE7ACE67117}" srcOrd="0" destOrd="1" presId="urn:microsoft.com/office/officeart/2005/8/layout/hList1"/>
    <dgm:cxn modelId="{34161E0A-46B0-4BC8-9346-3DFE3AFFDDF3}" srcId="{C0B524B6-727C-4715-BBE7-33E3D201EA72}" destId="{CE5ED72D-4602-4E6B-8798-D0FECAF67E43}" srcOrd="0" destOrd="0" parTransId="{8C727992-6F65-46A8-8B2E-6E5EBA82B8CE}" sibTransId="{BD63CC76-D81F-4915-AFAF-B59974F3E321}"/>
    <dgm:cxn modelId="{793F760F-26EE-4996-84E2-9503DC0108A1}" type="presOf" srcId="{AB957BFF-E1D8-4676-90C9-383BB32D5F78}" destId="{5EA4B1F9-EA85-4293-BA74-34733B59FC14}" srcOrd="0" destOrd="2" presId="urn:microsoft.com/office/officeart/2005/8/layout/hList1"/>
    <dgm:cxn modelId="{9DFFAF15-B03B-4B5C-A7DA-7CEFC368F91C}" type="presOf" srcId="{07290EB4-3490-4F59-BB51-1B5A7ED7B640}" destId="{FFF5123D-EAA3-4A35-8389-E367347FC13F}" srcOrd="0" destOrd="0" presId="urn:microsoft.com/office/officeart/2005/8/layout/hList1"/>
    <dgm:cxn modelId="{42C93121-7215-4C34-A2F0-6BA31EED91BD}" type="presOf" srcId="{8491D0B2-B103-4D1D-8465-D479F086A923}" destId="{1A3B464C-0CF0-42C3-BE7F-2AE7ACE67117}" srcOrd="0" destOrd="4" presId="urn:microsoft.com/office/officeart/2005/8/layout/hList1"/>
    <dgm:cxn modelId="{C60EF121-3EA2-4080-9E86-9FB68501F12A}" type="presOf" srcId="{2BF08F6D-B40F-4B57-9491-7A4B5138FE14}" destId="{5EA4B1F9-EA85-4293-BA74-34733B59FC14}" srcOrd="0" destOrd="3" presId="urn:microsoft.com/office/officeart/2005/8/layout/hList1"/>
    <dgm:cxn modelId="{52863423-0D03-4917-8760-0094E693145D}" srcId="{7E988B77-A8BB-4F8E-AEA7-62F2895244E3}" destId="{F629B9C8-3AF7-4A6E-AA04-AEBBF60F7619}" srcOrd="1" destOrd="0" parTransId="{18139221-2ED7-4D01-9F33-A720F37EA8EB}" sibTransId="{46E432C1-D7E8-4A6A-B77C-8B455CE74692}"/>
    <dgm:cxn modelId="{C9EB3125-979D-411A-AE47-4823C983698B}" srcId="{C0B524B6-727C-4715-BBE7-33E3D201EA72}" destId="{8491D0B2-B103-4D1D-8465-D479F086A923}" srcOrd="4" destOrd="0" parTransId="{01AAC743-C442-4723-93DF-A30C635F3EC7}" sibTransId="{90BF764F-9939-4D0E-B2CD-D4C01DCBA970}"/>
    <dgm:cxn modelId="{E7585A2B-4BFC-48ED-B46B-8790693208AA}" srcId="{7FD852DF-495C-472D-9144-7FA57F093CAC}" destId="{7E988B77-A8BB-4F8E-AEA7-62F2895244E3}" srcOrd="0" destOrd="0" parTransId="{E1E8862A-2DAD-4829-8590-24A7969342BF}" sibTransId="{A1C13E24-6EB7-4AB8-9F0E-CEDEA364F06F}"/>
    <dgm:cxn modelId="{9273783D-BC74-4DC6-8AE2-2339CE7FE43B}" srcId="{7FD852DF-495C-472D-9144-7FA57F093CAC}" destId="{75F9FC3A-B288-42B9-86D8-EFF84F922FF6}" srcOrd="2" destOrd="0" parTransId="{AC69E3E2-FDDF-4119-82F0-5A5FBD8280FE}" sibTransId="{DE4B1C61-3B18-4FD0-8C67-2DBAEE622184}"/>
    <dgm:cxn modelId="{DC5DF541-13B6-418C-A742-AB54B22282A8}" type="presOf" srcId="{CE5ED72D-4602-4E6B-8798-D0FECAF67E43}" destId="{1A3B464C-0CF0-42C3-BE7F-2AE7ACE67117}" srcOrd="0" destOrd="0" presId="urn:microsoft.com/office/officeart/2005/8/layout/hList1"/>
    <dgm:cxn modelId="{9F836E63-98AF-4421-8BE2-2C1980E9F211}" type="presOf" srcId="{75F9FC3A-B288-42B9-86D8-EFF84F922FF6}" destId="{1D761864-B2A5-4300-99BF-864C54FB8F4A}" srcOrd="0" destOrd="0" presId="urn:microsoft.com/office/officeart/2005/8/layout/hList1"/>
    <dgm:cxn modelId="{966EEB67-FD24-4FE3-AF62-B053FFFBC6FD}" type="presOf" srcId="{79344CF4-E982-498D-8EB0-4F31F48F3324}" destId="{FFF5123D-EAA3-4A35-8389-E367347FC13F}" srcOrd="0" destOrd="2" presId="urn:microsoft.com/office/officeart/2005/8/layout/hList1"/>
    <dgm:cxn modelId="{72E4C448-574E-4F20-AF0E-3564EF8BE959}" srcId="{75F9FC3A-B288-42B9-86D8-EFF84F922FF6}" destId="{AB957BFF-E1D8-4676-90C9-383BB32D5F78}" srcOrd="2" destOrd="0" parTransId="{DED3C15E-6675-4AAF-8C09-6ABD26E74982}" sibTransId="{A38F62EC-67E9-4FDA-B62B-AE4DD83939C6}"/>
    <dgm:cxn modelId="{9BE50870-D1BA-43F9-9ECF-B5960604D68B}" srcId="{C0B524B6-727C-4715-BBE7-33E3D201EA72}" destId="{5133C20A-1CFE-44D5-952D-378940812AD1}" srcOrd="2" destOrd="0" parTransId="{5918BC19-E484-4911-9489-A990AB8C3C5E}" sibTransId="{33DA3FF2-0780-429D-A22E-6C5FD9D153CD}"/>
    <dgm:cxn modelId="{97C73B72-B57C-4A94-83DA-8BCEC8D48D23}" type="presOf" srcId="{CE9F1FED-6287-448F-B10C-DD66C238B0AD}" destId="{5EA4B1F9-EA85-4293-BA74-34733B59FC14}" srcOrd="0" destOrd="1" presId="urn:microsoft.com/office/officeart/2005/8/layout/hList1"/>
    <dgm:cxn modelId="{61F2E774-2743-4F3C-9DF3-91693781CBD0}" srcId="{C0B524B6-727C-4715-BBE7-33E3D201EA72}" destId="{577E3D5B-C80C-4CCE-9BD5-9F8EC738C9B4}" srcOrd="1" destOrd="0" parTransId="{636B9278-FCDB-4A52-971C-D222449AF527}" sibTransId="{416194A4-5E51-46F3-ADE6-E66A9C75E08C}"/>
    <dgm:cxn modelId="{F2C81C7F-76B1-437D-A6BE-5EFEAC47712F}" type="presOf" srcId="{7E988B77-A8BB-4F8E-AEA7-62F2895244E3}" destId="{12DD9ED1-849C-4131-9DB5-A408BA9EE93D}" srcOrd="0" destOrd="0" presId="urn:microsoft.com/office/officeart/2005/8/layout/hList1"/>
    <dgm:cxn modelId="{EFFE6C88-A576-4D1B-AAE3-C3F3EB061E77}" type="presOf" srcId="{7DFDC729-7F0C-46D8-81EF-B75BB67800B0}" destId="{5EA4B1F9-EA85-4293-BA74-34733B59FC14}" srcOrd="0" destOrd="0" presId="urn:microsoft.com/office/officeart/2005/8/layout/hList1"/>
    <dgm:cxn modelId="{CC9F8894-C1EA-485A-A047-B00D1145646C}" srcId="{7FD852DF-495C-472D-9144-7FA57F093CAC}" destId="{C0B524B6-727C-4715-BBE7-33E3D201EA72}" srcOrd="1" destOrd="0" parTransId="{ED60D5D3-0722-46B4-B7DD-02AB867C0561}" sibTransId="{AE87D904-9F82-4A60-AA41-F7AF504C22CC}"/>
    <dgm:cxn modelId="{F50F4AA3-EB61-408B-8374-254D67BFF971}" srcId="{75F9FC3A-B288-42B9-86D8-EFF84F922FF6}" destId="{CE9F1FED-6287-448F-B10C-DD66C238B0AD}" srcOrd="1" destOrd="0" parTransId="{07D84782-90F9-4559-A695-870D2D4D0B0D}" sibTransId="{A9B0396F-5B31-495B-B9C5-C8A26933CAEE}"/>
    <dgm:cxn modelId="{5C84FEB0-BF96-4B69-8FA7-C761DA12494C}" type="presOf" srcId="{C0B524B6-727C-4715-BBE7-33E3D201EA72}" destId="{63E2EE09-846B-48B6-A8E6-221C9BCEF627}" srcOrd="0" destOrd="0" presId="urn:microsoft.com/office/officeart/2005/8/layout/hList1"/>
    <dgm:cxn modelId="{598B7DB4-716D-4A32-9629-8790849C6680}" srcId="{C0B524B6-727C-4715-BBE7-33E3D201EA72}" destId="{2D2A4562-7BF8-4BD7-A091-76A7BE7B94AE}" srcOrd="3" destOrd="0" parTransId="{95E12762-6C4F-4BC1-B835-E2AB228A08AB}" sibTransId="{798E62CF-97FD-4B45-87F7-D0029043A92D}"/>
    <dgm:cxn modelId="{90C899B6-B59E-4A72-B683-6F75F0C97347}" srcId="{75F9FC3A-B288-42B9-86D8-EFF84F922FF6}" destId="{2BF08F6D-B40F-4B57-9491-7A4B5138FE14}" srcOrd="3" destOrd="0" parTransId="{28C1B860-40CB-4882-9534-6BE57EBDA734}" sibTransId="{E64DDA37-87E1-4EA5-8065-40A803429018}"/>
    <dgm:cxn modelId="{1F06FCBB-F74D-47D8-90C4-55F2C1A726A4}" type="presOf" srcId="{7FD852DF-495C-472D-9144-7FA57F093CAC}" destId="{28DFBDE6-C763-4E48-9BB3-E41FE2A1A5FC}" srcOrd="0" destOrd="0" presId="urn:microsoft.com/office/officeart/2005/8/layout/hList1"/>
    <dgm:cxn modelId="{B83889CB-3A21-4F69-AE24-EC4435D1BF6F}" type="presOf" srcId="{5133C20A-1CFE-44D5-952D-378940812AD1}" destId="{1A3B464C-0CF0-42C3-BE7F-2AE7ACE67117}" srcOrd="0" destOrd="2" presId="urn:microsoft.com/office/officeart/2005/8/layout/hList1"/>
    <dgm:cxn modelId="{54BCD2CF-6849-427A-B5D8-EC94AD9EA231}" srcId="{7E988B77-A8BB-4F8E-AEA7-62F2895244E3}" destId="{07290EB4-3490-4F59-BB51-1B5A7ED7B640}" srcOrd="0" destOrd="0" parTransId="{A97C4C56-9903-4D48-BCD5-CC9860362C29}" sibTransId="{61F8717B-A947-4198-ACF4-62CC5EF1842E}"/>
    <dgm:cxn modelId="{6AF9A9EB-8CBD-4B45-895B-EF8B3F9745C1}" srcId="{7E988B77-A8BB-4F8E-AEA7-62F2895244E3}" destId="{79344CF4-E982-498D-8EB0-4F31F48F3324}" srcOrd="2" destOrd="0" parTransId="{DF3BBBA9-511E-49B4-990F-896BA5F8E310}" sibTransId="{D1C5AB1A-35C0-496A-9A15-7C2AC8B79843}"/>
    <dgm:cxn modelId="{328A14EF-A556-45A7-8E33-D23D05799258}" type="presOf" srcId="{F629B9C8-3AF7-4A6E-AA04-AEBBF60F7619}" destId="{FFF5123D-EAA3-4A35-8389-E367347FC13F}" srcOrd="0" destOrd="1" presId="urn:microsoft.com/office/officeart/2005/8/layout/hList1"/>
    <dgm:cxn modelId="{54D03CF9-9980-403C-95FC-8D31F07ED821}" type="presOf" srcId="{2D2A4562-7BF8-4BD7-A091-76A7BE7B94AE}" destId="{1A3B464C-0CF0-42C3-BE7F-2AE7ACE67117}" srcOrd="0" destOrd="3" presId="urn:microsoft.com/office/officeart/2005/8/layout/hList1"/>
    <dgm:cxn modelId="{F0AFC6C2-91CB-4DBC-A935-40EAF120DF5B}" type="presParOf" srcId="{28DFBDE6-C763-4E48-9BB3-E41FE2A1A5FC}" destId="{C3B15569-9418-49A4-B03D-C1856EC78DEA}" srcOrd="0" destOrd="0" presId="urn:microsoft.com/office/officeart/2005/8/layout/hList1"/>
    <dgm:cxn modelId="{308C997E-A8F0-4D0E-A794-3E8552D85FB1}" type="presParOf" srcId="{C3B15569-9418-49A4-B03D-C1856EC78DEA}" destId="{12DD9ED1-849C-4131-9DB5-A408BA9EE93D}" srcOrd="0" destOrd="0" presId="urn:microsoft.com/office/officeart/2005/8/layout/hList1"/>
    <dgm:cxn modelId="{46065F54-9DE9-4D7F-A97F-349B5E019172}" type="presParOf" srcId="{C3B15569-9418-49A4-B03D-C1856EC78DEA}" destId="{FFF5123D-EAA3-4A35-8389-E367347FC13F}" srcOrd="1" destOrd="0" presId="urn:microsoft.com/office/officeart/2005/8/layout/hList1"/>
    <dgm:cxn modelId="{325A9C3A-B0E5-4310-8B4E-2129C6D1FE6C}" type="presParOf" srcId="{28DFBDE6-C763-4E48-9BB3-E41FE2A1A5FC}" destId="{A2219D9D-4AA8-4B52-A737-66C173C75B4F}" srcOrd="1" destOrd="0" presId="urn:microsoft.com/office/officeart/2005/8/layout/hList1"/>
    <dgm:cxn modelId="{8D1C78BF-407B-4E79-907E-4370BAC6D2F7}" type="presParOf" srcId="{28DFBDE6-C763-4E48-9BB3-E41FE2A1A5FC}" destId="{684BFF3A-AF8C-4297-94C0-A0772C8F7C33}" srcOrd="2" destOrd="0" presId="urn:microsoft.com/office/officeart/2005/8/layout/hList1"/>
    <dgm:cxn modelId="{6BE02DDE-8B1B-4223-B510-B74BC43155D0}" type="presParOf" srcId="{684BFF3A-AF8C-4297-94C0-A0772C8F7C33}" destId="{63E2EE09-846B-48B6-A8E6-221C9BCEF627}" srcOrd="0" destOrd="0" presId="urn:microsoft.com/office/officeart/2005/8/layout/hList1"/>
    <dgm:cxn modelId="{37F85218-9C13-4BEC-B007-7ACDFD87D3CE}" type="presParOf" srcId="{684BFF3A-AF8C-4297-94C0-A0772C8F7C33}" destId="{1A3B464C-0CF0-42C3-BE7F-2AE7ACE67117}" srcOrd="1" destOrd="0" presId="urn:microsoft.com/office/officeart/2005/8/layout/hList1"/>
    <dgm:cxn modelId="{CF44E074-39B9-48BA-BB3B-1C961C9FED24}" type="presParOf" srcId="{28DFBDE6-C763-4E48-9BB3-E41FE2A1A5FC}" destId="{ACA0CD64-378C-4B1C-A979-1EAF342DED33}" srcOrd="3" destOrd="0" presId="urn:microsoft.com/office/officeart/2005/8/layout/hList1"/>
    <dgm:cxn modelId="{239E8891-C656-45A7-95C5-526EA20E0DB9}" type="presParOf" srcId="{28DFBDE6-C763-4E48-9BB3-E41FE2A1A5FC}" destId="{85B5BAF8-C2CA-449F-83CF-E71A57901220}" srcOrd="4" destOrd="0" presId="urn:microsoft.com/office/officeart/2005/8/layout/hList1"/>
    <dgm:cxn modelId="{65AF36A2-3FA4-4659-B666-07A507FD961E}" type="presParOf" srcId="{85B5BAF8-C2CA-449F-83CF-E71A57901220}" destId="{1D761864-B2A5-4300-99BF-864C54FB8F4A}" srcOrd="0" destOrd="0" presId="urn:microsoft.com/office/officeart/2005/8/layout/hList1"/>
    <dgm:cxn modelId="{D153B7DD-2B98-485E-B63B-190463A87959}" type="presParOf" srcId="{85B5BAF8-C2CA-449F-83CF-E71A57901220}" destId="{5EA4B1F9-EA85-4293-BA74-34733B59FC1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F99ADBB-686E-46F9-8630-84E5F4B3BF1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nl-NL"/>
        </a:p>
      </dgm:t>
    </dgm:pt>
    <dgm:pt modelId="{400F0E56-187D-4381-9E99-51D59183663D}">
      <dgm:prSet phldrT="[Text]" phldr="0" custT="1"/>
      <dgm:spPr/>
      <dgm:t>
        <a:bodyPr/>
        <a:lstStyle/>
        <a:p>
          <a:r>
            <a:rPr lang="nl-NL" sz="800" dirty="0" err="1"/>
            <a:t>Bought</a:t>
          </a:r>
          <a:r>
            <a:rPr lang="nl-NL" sz="800" dirty="0"/>
            <a:t> a lot of </a:t>
          </a:r>
          <a:r>
            <a:rPr lang="nl-NL" sz="800" dirty="0" err="1"/>
            <a:t>Treasury</a:t>
          </a:r>
          <a:r>
            <a:rPr lang="nl-NL" sz="800" dirty="0"/>
            <a:t> </a:t>
          </a:r>
          <a:r>
            <a:rPr lang="nl-NL" sz="800" dirty="0" err="1"/>
            <a:t>Bonds</a:t>
          </a:r>
          <a:endParaRPr lang="nl-NL" sz="800" dirty="0"/>
        </a:p>
      </dgm:t>
    </dgm:pt>
    <dgm:pt modelId="{13941A2C-0F70-4F6A-BF42-988890DB3DB1}" type="parTrans" cxnId="{78B41AFC-3470-4FB9-9B95-82EC9E0DEF67}">
      <dgm:prSet/>
      <dgm:spPr/>
      <dgm:t>
        <a:bodyPr/>
        <a:lstStyle/>
        <a:p>
          <a:endParaRPr lang="nl-NL" sz="600"/>
        </a:p>
      </dgm:t>
    </dgm:pt>
    <dgm:pt modelId="{B0105738-FA1E-4656-870B-E8EB88297356}" type="sibTrans" cxnId="{78B41AFC-3470-4FB9-9B95-82EC9E0DEF67}">
      <dgm:prSet/>
      <dgm:spPr/>
      <dgm:t>
        <a:bodyPr/>
        <a:lstStyle/>
        <a:p>
          <a:endParaRPr lang="nl-NL" sz="600"/>
        </a:p>
      </dgm:t>
    </dgm:pt>
    <dgm:pt modelId="{1CED6B8D-E6A7-4B2F-AE99-19A2704C7BE8}">
      <dgm:prSet phldrT="[Text]" phldr="0" custT="1"/>
      <dgm:spPr/>
      <dgm:t>
        <a:bodyPr/>
        <a:lstStyle/>
        <a:p>
          <a:r>
            <a:rPr lang="nl-NL" sz="700" dirty="0" err="1"/>
            <a:t>Surge</a:t>
          </a:r>
          <a:r>
            <a:rPr lang="nl-NL" sz="700" dirty="0"/>
            <a:t> in Interest </a:t>
          </a:r>
          <a:r>
            <a:rPr lang="nl-NL" sz="700" dirty="0" err="1"/>
            <a:t>Rate</a:t>
          </a:r>
          <a:endParaRPr lang="nl-NL" sz="700" dirty="0"/>
        </a:p>
      </dgm:t>
    </dgm:pt>
    <dgm:pt modelId="{43DCAB56-DA4D-4B67-A77F-9A847EBE3505}" type="parTrans" cxnId="{64F9F7ED-F84E-48AB-988E-078232D19028}">
      <dgm:prSet/>
      <dgm:spPr/>
      <dgm:t>
        <a:bodyPr/>
        <a:lstStyle/>
        <a:p>
          <a:endParaRPr lang="nl-NL" sz="600"/>
        </a:p>
      </dgm:t>
    </dgm:pt>
    <dgm:pt modelId="{EE0C283A-B8ED-43CC-891E-2F839539BFB7}" type="sibTrans" cxnId="{64F9F7ED-F84E-48AB-988E-078232D19028}">
      <dgm:prSet/>
      <dgm:spPr/>
      <dgm:t>
        <a:bodyPr/>
        <a:lstStyle/>
        <a:p>
          <a:endParaRPr lang="nl-NL" sz="600"/>
        </a:p>
      </dgm:t>
    </dgm:pt>
    <dgm:pt modelId="{6B6E4610-2A07-4AF1-B589-A965FE5AABBF}">
      <dgm:prSet phldrT="[Text]" phldr="0" custT="1"/>
      <dgm:spPr/>
      <dgm:t>
        <a:bodyPr/>
        <a:lstStyle/>
        <a:p>
          <a:r>
            <a:rPr lang="nl-NL" sz="700" dirty="0"/>
            <a:t>Digital Bank Run</a:t>
          </a:r>
        </a:p>
      </dgm:t>
    </dgm:pt>
    <dgm:pt modelId="{795594F8-D3FF-455E-AA46-30B69A9A7181}" type="parTrans" cxnId="{C0633A45-D284-43A7-844E-CE598624CC95}">
      <dgm:prSet/>
      <dgm:spPr/>
      <dgm:t>
        <a:bodyPr/>
        <a:lstStyle/>
        <a:p>
          <a:endParaRPr lang="nl-NL" sz="600"/>
        </a:p>
      </dgm:t>
    </dgm:pt>
    <dgm:pt modelId="{993D05DA-E1F2-4B8E-BF80-9A0BE9E43EC2}" type="sibTrans" cxnId="{C0633A45-D284-43A7-844E-CE598624CC95}">
      <dgm:prSet/>
      <dgm:spPr/>
      <dgm:t>
        <a:bodyPr/>
        <a:lstStyle/>
        <a:p>
          <a:endParaRPr lang="nl-NL" sz="600"/>
        </a:p>
      </dgm:t>
    </dgm:pt>
    <dgm:pt modelId="{92949071-C3F8-4F27-9DC3-76B5C82104D3}">
      <dgm:prSet custT="1"/>
      <dgm:spPr/>
      <dgm:t>
        <a:bodyPr/>
        <a:lstStyle/>
        <a:p>
          <a:r>
            <a:rPr lang="nl-NL" sz="600" dirty="0" err="1"/>
            <a:t>Collapse</a:t>
          </a:r>
          <a:r>
            <a:rPr lang="nl-NL" sz="600" dirty="0"/>
            <a:t> </a:t>
          </a:r>
          <a:r>
            <a:rPr lang="nl-NL" sz="600" dirty="0" err="1"/>
            <a:t>March</a:t>
          </a:r>
          <a:r>
            <a:rPr lang="nl-NL" sz="600" dirty="0"/>
            <a:t> 10, 2023</a:t>
          </a:r>
        </a:p>
      </dgm:t>
    </dgm:pt>
    <dgm:pt modelId="{1F2CF054-8993-4567-BDBF-489C092B7C15}" type="parTrans" cxnId="{74D6E10E-6903-4885-8A1F-162C8E7A0A7D}">
      <dgm:prSet/>
      <dgm:spPr/>
      <dgm:t>
        <a:bodyPr/>
        <a:lstStyle/>
        <a:p>
          <a:endParaRPr lang="nl-NL" sz="600"/>
        </a:p>
      </dgm:t>
    </dgm:pt>
    <dgm:pt modelId="{527B39BD-02EE-4AE3-917D-59E88FDBF9A5}" type="sibTrans" cxnId="{74D6E10E-6903-4885-8A1F-162C8E7A0A7D}">
      <dgm:prSet/>
      <dgm:spPr/>
      <dgm:t>
        <a:bodyPr/>
        <a:lstStyle/>
        <a:p>
          <a:endParaRPr lang="nl-NL" sz="600"/>
        </a:p>
      </dgm:t>
    </dgm:pt>
    <dgm:pt modelId="{31629BD3-8392-4C08-9AE1-E93A62077942}" type="pres">
      <dgm:prSet presAssocID="{DF99ADBB-686E-46F9-8630-84E5F4B3BF18}" presName="Name0" presStyleCnt="0">
        <dgm:presLayoutVars>
          <dgm:dir/>
          <dgm:resizeHandles val="exact"/>
        </dgm:presLayoutVars>
      </dgm:prSet>
      <dgm:spPr/>
    </dgm:pt>
    <dgm:pt modelId="{82A52A51-466D-4BC7-8589-F299B2E83BCD}" type="pres">
      <dgm:prSet presAssocID="{DF99ADBB-686E-46F9-8630-84E5F4B3BF18}" presName="arrow" presStyleLbl="bgShp" presStyleIdx="0" presStyleCnt="1"/>
      <dgm:spPr/>
    </dgm:pt>
    <dgm:pt modelId="{8B981B97-4792-4F9B-8852-341BC566B620}" type="pres">
      <dgm:prSet presAssocID="{DF99ADBB-686E-46F9-8630-84E5F4B3BF18}" presName="points" presStyleCnt="0"/>
      <dgm:spPr/>
    </dgm:pt>
    <dgm:pt modelId="{58238C92-5702-4746-9A57-141196C428C9}" type="pres">
      <dgm:prSet presAssocID="{400F0E56-187D-4381-9E99-51D59183663D}" presName="compositeA" presStyleCnt="0"/>
      <dgm:spPr/>
    </dgm:pt>
    <dgm:pt modelId="{F6BE1E9A-EDA3-4C7C-91A6-16C9ACD8B118}" type="pres">
      <dgm:prSet presAssocID="{400F0E56-187D-4381-9E99-51D59183663D}" presName="textA" presStyleLbl="revTx" presStyleIdx="0" presStyleCnt="4" custScaleX="100676" custLinFactNeighborX="-171" custLinFactNeighborY="6591">
        <dgm:presLayoutVars>
          <dgm:bulletEnabled val="1"/>
        </dgm:presLayoutVars>
      </dgm:prSet>
      <dgm:spPr/>
    </dgm:pt>
    <dgm:pt modelId="{81C19C8A-7172-4479-B729-8879AE59C455}" type="pres">
      <dgm:prSet presAssocID="{400F0E56-187D-4381-9E99-51D59183663D}" presName="circleA" presStyleLbl="node1" presStyleIdx="0" presStyleCnt="4"/>
      <dgm:spPr/>
    </dgm:pt>
    <dgm:pt modelId="{800DEC0E-3E22-4C14-95D9-5D1EBC29DA59}" type="pres">
      <dgm:prSet presAssocID="{400F0E56-187D-4381-9E99-51D59183663D}" presName="spaceA" presStyleCnt="0"/>
      <dgm:spPr/>
    </dgm:pt>
    <dgm:pt modelId="{BF2F9E57-AB91-4B77-B4AD-3A34A5FE2FA0}" type="pres">
      <dgm:prSet presAssocID="{B0105738-FA1E-4656-870B-E8EB88297356}" presName="space" presStyleCnt="0"/>
      <dgm:spPr/>
    </dgm:pt>
    <dgm:pt modelId="{BA370C13-A38F-4CAF-8C7E-0273C4771FFA}" type="pres">
      <dgm:prSet presAssocID="{1CED6B8D-E6A7-4B2F-AE99-19A2704C7BE8}" presName="compositeB" presStyleCnt="0"/>
      <dgm:spPr/>
    </dgm:pt>
    <dgm:pt modelId="{5EEB68A1-ECE7-4ABD-A909-70D612667A0A}" type="pres">
      <dgm:prSet presAssocID="{1CED6B8D-E6A7-4B2F-AE99-19A2704C7BE8}" presName="textB" presStyleLbl="revTx" presStyleIdx="1" presStyleCnt="4" custScaleX="119818" custLinFactNeighborX="700" custLinFactNeighborY="-82344">
        <dgm:presLayoutVars>
          <dgm:bulletEnabled val="1"/>
        </dgm:presLayoutVars>
      </dgm:prSet>
      <dgm:spPr/>
    </dgm:pt>
    <dgm:pt modelId="{DFBE08BB-BB09-4F58-8B6F-10C77567F78A}" type="pres">
      <dgm:prSet presAssocID="{1CED6B8D-E6A7-4B2F-AE99-19A2704C7BE8}" presName="circleB" presStyleLbl="node1" presStyleIdx="1" presStyleCnt="4"/>
      <dgm:spPr/>
    </dgm:pt>
    <dgm:pt modelId="{1FEA6514-3CCD-4F68-AF83-5410FE2C7623}" type="pres">
      <dgm:prSet presAssocID="{1CED6B8D-E6A7-4B2F-AE99-19A2704C7BE8}" presName="spaceB" presStyleCnt="0"/>
      <dgm:spPr/>
    </dgm:pt>
    <dgm:pt modelId="{01EC218C-4C44-490B-A7BC-5B836C850F5F}" type="pres">
      <dgm:prSet presAssocID="{EE0C283A-B8ED-43CC-891E-2F839539BFB7}" presName="space" presStyleCnt="0"/>
      <dgm:spPr/>
    </dgm:pt>
    <dgm:pt modelId="{587DE5A5-E4D7-468D-B314-79B995CF733E}" type="pres">
      <dgm:prSet presAssocID="{6B6E4610-2A07-4AF1-B589-A965FE5AABBF}" presName="compositeA" presStyleCnt="0"/>
      <dgm:spPr/>
    </dgm:pt>
    <dgm:pt modelId="{00C81943-FD2B-4009-9FD7-D09089D2C2BB}" type="pres">
      <dgm:prSet presAssocID="{6B6E4610-2A07-4AF1-B589-A965FE5AABBF}" presName="textA" presStyleLbl="revTx" presStyleIdx="2" presStyleCnt="4" custLinFactNeighborX="1160" custLinFactNeighborY="8541">
        <dgm:presLayoutVars>
          <dgm:bulletEnabled val="1"/>
        </dgm:presLayoutVars>
      </dgm:prSet>
      <dgm:spPr/>
    </dgm:pt>
    <dgm:pt modelId="{08173798-6FD2-4337-8FF9-105C3C0FE8C0}" type="pres">
      <dgm:prSet presAssocID="{6B6E4610-2A07-4AF1-B589-A965FE5AABBF}" presName="circleA" presStyleLbl="node1" presStyleIdx="2" presStyleCnt="4"/>
      <dgm:spPr/>
    </dgm:pt>
    <dgm:pt modelId="{5343CD2F-F6B1-49DE-BA0B-880B7BA26950}" type="pres">
      <dgm:prSet presAssocID="{6B6E4610-2A07-4AF1-B589-A965FE5AABBF}" presName="spaceA" presStyleCnt="0"/>
      <dgm:spPr/>
    </dgm:pt>
    <dgm:pt modelId="{BF512FF2-623F-4C18-9B90-906F85862C5E}" type="pres">
      <dgm:prSet presAssocID="{993D05DA-E1F2-4B8E-BF80-9A0BE9E43EC2}" presName="space" presStyleCnt="0"/>
      <dgm:spPr/>
    </dgm:pt>
    <dgm:pt modelId="{DA44F99D-992E-4CA8-9322-406AD15F0F28}" type="pres">
      <dgm:prSet presAssocID="{92949071-C3F8-4F27-9DC3-76B5C82104D3}" presName="compositeB" presStyleCnt="0"/>
      <dgm:spPr/>
    </dgm:pt>
    <dgm:pt modelId="{57C388FC-49A7-4E39-A6BB-E95DA99A6587}" type="pres">
      <dgm:prSet presAssocID="{92949071-C3F8-4F27-9DC3-76B5C82104D3}" presName="textB" presStyleLbl="revTx" presStyleIdx="3" presStyleCnt="4" custScaleX="123356" custLinFactNeighborX="-1023" custLinFactNeighborY="-85796">
        <dgm:presLayoutVars>
          <dgm:bulletEnabled val="1"/>
        </dgm:presLayoutVars>
      </dgm:prSet>
      <dgm:spPr/>
    </dgm:pt>
    <dgm:pt modelId="{64BAD04D-657B-42CF-A254-5D0FA4737B34}" type="pres">
      <dgm:prSet presAssocID="{92949071-C3F8-4F27-9DC3-76B5C82104D3}" presName="circleB" presStyleLbl="node1" presStyleIdx="3" presStyleCnt="4"/>
      <dgm:spPr/>
    </dgm:pt>
    <dgm:pt modelId="{80A2ABCF-BBF0-4AD2-88BB-DEA7E9BC67DE}" type="pres">
      <dgm:prSet presAssocID="{92949071-C3F8-4F27-9DC3-76B5C82104D3}" presName="spaceB" presStyleCnt="0"/>
      <dgm:spPr/>
    </dgm:pt>
  </dgm:ptLst>
  <dgm:cxnLst>
    <dgm:cxn modelId="{74D6E10E-6903-4885-8A1F-162C8E7A0A7D}" srcId="{DF99ADBB-686E-46F9-8630-84E5F4B3BF18}" destId="{92949071-C3F8-4F27-9DC3-76B5C82104D3}" srcOrd="3" destOrd="0" parTransId="{1F2CF054-8993-4567-BDBF-489C092B7C15}" sibTransId="{527B39BD-02EE-4AE3-917D-59E88FDBF9A5}"/>
    <dgm:cxn modelId="{8A00E111-763A-4DEE-A404-98CAA63A7A33}" type="presOf" srcId="{92949071-C3F8-4F27-9DC3-76B5C82104D3}" destId="{57C388FC-49A7-4E39-A6BB-E95DA99A6587}" srcOrd="0" destOrd="0" presId="urn:microsoft.com/office/officeart/2005/8/layout/hProcess11"/>
    <dgm:cxn modelId="{C0633A45-D284-43A7-844E-CE598624CC95}" srcId="{DF99ADBB-686E-46F9-8630-84E5F4B3BF18}" destId="{6B6E4610-2A07-4AF1-B589-A965FE5AABBF}" srcOrd="2" destOrd="0" parTransId="{795594F8-D3FF-455E-AA46-30B69A9A7181}" sibTransId="{993D05DA-E1F2-4B8E-BF80-9A0BE9E43EC2}"/>
    <dgm:cxn modelId="{B5E5046A-D6FC-4FE9-858B-D8B6A66F563E}" type="presOf" srcId="{6B6E4610-2A07-4AF1-B589-A965FE5AABBF}" destId="{00C81943-FD2B-4009-9FD7-D09089D2C2BB}" srcOrd="0" destOrd="0" presId="urn:microsoft.com/office/officeart/2005/8/layout/hProcess11"/>
    <dgm:cxn modelId="{DED81D4F-BAB0-4479-A558-EF4565E6A0A1}" type="presOf" srcId="{DF99ADBB-686E-46F9-8630-84E5F4B3BF18}" destId="{31629BD3-8392-4C08-9AE1-E93A62077942}" srcOrd="0" destOrd="0" presId="urn:microsoft.com/office/officeart/2005/8/layout/hProcess11"/>
    <dgm:cxn modelId="{65C3968A-2EA3-44AF-9371-CC2805093903}" type="presOf" srcId="{1CED6B8D-E6A7-4B2F-AE99-19A2704C7BE8}" destId="{5EEB68A1-ECE7-4ABD-A909-70D612667A0A}" srcOrd="0" destOrd="0" presId="urn:microsoft.com/office/officeart/2005/8/layout/hProcess11"/>
    <dgm:cxn modelId="{05F9A3B5-4E1D-46BF-916B-9253AD5746DC}" type="presOf" srcId="{400F0E56-187D-4381-9E99-51D59183663D}" destId="{F6BE1E9A-EDA3-4C7C-91A6-16C9ACD8B118}" srcOrd="0" destOrd="0" presId="urn:microsoft.com/office/officeart/2005/8/layout/hProcess11"/>
    <dgm:cxn modelId="{64F9F7ED-F84E-48AB-988E-078232D19028}" srcId="{DF99ADBB-686E-46F9-8630-84E5F4B3BF18}" destId="{1CED6B8D-E6A7-4B2F-AE99-19A2704C7BE8}" srcOrd="1" destOrd="0" parTransId="{43DCAB56-DA4D-4B67-A77F-9A847EBE3505}" sibTransId="{EE0C283A-B8ED-43CC-891E-2F839539BFB7}"/>
    <dgm:cxn modelId="{78B41AFC-3470-4FB9-9B95-82EC9E0DEF67}" srcId="{DF99ADBB-686E-46F9-8630-84E5F4B3BF18}" destId="{400F0E56-187D-4381-9E99-51D59183663D}" srcOrd="0" destOrd="0" parTransId="{13941A2C-0F70-4F6A-BF42-988890DB3DB1}" sibTransId="{B0105738-FA1E-4656-870B-E8EB88297356}"/>
    <dgm:cxn modelId="{7E5D370D-DD87-4B7E-ABFE-9B51953C4FCF}" type="presParOf" srcId="{31629BD3-8392-4C08-9AE1-E93A62077942}" destId="{82A52A51-466D-4BC7-8589-F299B2E83BCD}" srcOrd="0" destOrd="0" presId="urn:microsoft.com/office/officeart/2005/8/layout/hProcess11"/>
    <dgm:cxn modelId="{A1783F36-B7BF-4BB5-B663-B9CE213D144D}" type="presParOf" srcId="{31629BD3-8392-4C08-9AE1-E93A62077942}" destId="{8B981B97-4792-4F9B-8852-341BC566B620}" srcOrd="1" destOrd="0" presId="urn:microsoft.com/office/officeart/2005/8/layout/hProcess11"/>
    <dgm:cxn modelId="{98352F50-2381-4102-94A5-040EDC9187A6}" type="presParOf" srcId="{8B981B97-4792-4F9B-8852-341BC566B620}" destId="{58238C92-5702-4746-9A57-141196C428C9}" srcOrd="0" destOrd="0" presId="urn:microsoft.com/office/officeart/2005/8/layout/hProcess11"/>
    <dgm:cxn modelId="{FE60B14B-BACC-4530-9A8F-37BC6D263943}" type="presParOf" srcId="{58238C92-5702-4746-9A57-141196C428C9}" destId="{F6BE1E9A-EDA3-4C7C-91A6-16C9ACD8B118}" srcOrd="0" destOrd="0" presId="urn:microsoft.com/office/officeart/2005/8/layout/hProcess11"/>
    <dgm:cxn modelId="{BED2E6C4-5CA5-429C-8F37-F42A17CCA7DC}" type="presParOf" srcId="{58238C92-5702-4746-9A57-141196C428C9}" destId="{81C19C8A-7172-4479-B729-8879AE59C455}" srcOrd="1" destOrd="0" presId="urn:microsoft.com/office/officeart/2005/8/layout/hProcess11"/>
    <dgm:cxn modelId="{595BCB70-6925-424F-BD92-21AF3A85CC70}" type="presParOf" srcId="{58238C92-5702-4746-9A57-141196C428C9}" destId="{800DEC0E-3E22-4C14-95D9-5D1EBC29DA59}" srcOrd="2" destOrd="0" presId="urn:microsoft.com/office/officeart/2005/8/layout/hProcess11"/>
    <dgm:cxn modelId="{83EB16CD-9CF4-48C4-BDD6-854D8AEA0737}" type="presParOf" srcId="{8B981B97-4792-4F9B-8852-341BC566B620}" destId="{BF2F9E57-AB91-4B77-B4AD-3A34A5FE2FA0}" srcOrd="1" destOrd="0" presId="urn:microsoft.com/office/officeart/2005/8/layout/hProcess11"/>
    <dgm:cxn modelId="{848FDEF4-44DA-48DC-B82B-879FB02543A4}" type="presParOf" srcId="{8B981B97-4792-4F9B-8852-341BC566B620}" destId="{BA370C13-A38F-4CAF-8C7E-0273C4771FFA}" srcOrd="2" destOrd="0" presId="urn:microsoft.com/office/officeart/2005/8/layout/hProcess11"/>
    <dgm:cxn modelId="{FBF98724-C721-4632-9CDD-F1A35F8393FC}" type="presParOf" srcId="{BA370C13-A38F-4CAF-8C7E-0273C4771FFA}" destId="{5EEB68A1-ECE7-4ABD-A909-70D612667A0A}" srcOrd="0" destOrd="0" presId="urn:microsoft.com/office/officeart/2005/8/layout/hProcess11"/>
    <dgm:cxn modelId="{9CC4BBC2-A5F4-4B19-9A93-1795F0A6C739}" type="presParOf" srcId="{BA370C13-A38F-4CAF-8C7E-0273C4771FFA}" destId="{DFBE08BB-BB09-4F58-8B6F-10C77567F78A}" srcOrd="1" destOrd="0" presId="urn:microsoft.com/office/officeart/2005/8/layout/hProcess11"/>
    <dgm:cxn modelId="{48A23194-9C28-41C5-948A-CA3047ACE191}" type="presParOf" srcId="{BA370C13-A38F-4CAF-8C7E-0273C4771FFA}" destId="{1FEA6514-3CCD-4F68-AF83-5410FE2C7623}" srcOrd="2" destOrd="0" presId="urn:microsoft.com/office/officeart/2005/8/layout/hProcess11"/>
    <dgm:cxn modelId="{A5C7DC91-5687-4336-8714-23CB5AFC409A}" type="presParOf" srcId="{8B981B97-4792-4F9B-8852-341BC566B620}" destId="{01EC218C-4C44-490B-A7BC-5B836C850F5F}" srcOrd="3" destOrd="0" presId="urn:microsoft.com/office/officeart/2005/8/layout/hProcess11"/>
    <dgm:cxn modelId="{1B5F5BBE-F940-4581-BBE3-D704E71D8A5C}" type="presParOf" srcId="{8B981B97-4792-4F9B-8852-341BC566B620}" destId="{587DE5A5-E4D7-468D-B314-79B995CF733E}" srcOrd="4" destOrd="0" presId="urn:microsoft.com/office/officeart/2005/8/layout/hProcess11"/>
    <dgm:cxn modelId="{41EEADEF-450E-4A11-885C-9471DFE24EBC}" type="presParOf" srcId="{587DE5A5-E4D7-468D-B314-79B995CF733E}" destId="{00C81943-FD2B-4009-9FD7-D09089D2C2BB}" srcOrd="0" destOrd="0" presId="urn:microsoft.com/office/officeart/2005/8/layout/hProcess11"/>
    <dgm:cxn modelId="{1FBAA933-38F4-4A3F-B03C-7FB94FB10C44}" type="presParOf" srcId="{587DE5A5-E4D7-468D-B314-79B995CF733E}" destId="{08173798-6FD2-4337-8FF9-105C3C0FE8C0}" srcOrd="1" destOrd="0" presId="urn:microsoft.com/office/officeart/2005/8/layout/hProcess11"/>
    <dgm:cxn modelId="{E0F66B13-80A1-4CAB-A406-1F8D41365D86}" type="presParOf" srcId="{587DE5A5-E4D7-468D-B314-79B995CF733E}" destId="{5343CD2F-F6B1-49DE-BA0B-880B7BA26950}" srcOrd="2" destOrd="0" presId="urn:microsoft.com/office/officeart/2005/8/layout/hProcess11"/>
    <dgm:cxn modelId="{27C39D87-2ECE-46CB-9132-C4EA1DE9DAB1}" type="presParOf" srcId="{8B981B97-4792-4F9B-8852-341BC566B620}" destId="{BF512FF2-623F-4C18-9B90-906F85862C5E}" srcOrd="5" destOrd="0" presId="urn:microsoft.com/office/officeart/2005/8/layout/hProcess11"/>
    <dgm:cxn modelId="{774A8540-7C80-4FAA-B1E6-A0860157900A}" type="presParOf" srcId="{8B981B97-4792-4F9B-8852-341BC566B620}" destId="{DA44F99D-992E-4CA8-9322-406AD15F0F28}" srcOrd="6" destOrd="0" presId="urn:microsoft.com/office/officeart/2005/8/layout/hProcess11"/>
    <dgm:cxn modelId="{9D25B58D-833D-48DB-B2FA-B5E4EA79E7A8}" type="presParOf" srcId="{DA44F99D-992E-4CA8-9322-406AD15F0F28}" destId="{57C388FC-49A7-4E39-A6BB-E95DA99A6587}" srcOrd="0" destOrd="0" presId="urn:microsoft.com/office/officeart/2005/8/layout/hProcess11"/>
    <dgm:cxn modelId="{E17C6E97-8EE6-4B7B-8A56-A70B217913D6}" type="presParOf" srcId="{DA44F99D-992E-4CA8-9322-406AD15F0F28}" destId="{64BAD04D-657B-42CF-A254-5D0FA4737B34}" srcOrd="1" destOrd="0" presId="urn:microsoft.com/office/officeart/2005/8/layout/hProcess11"/>
    <dgm:cxn modelId="{45FDB94A-D3DA-4E23-A879-CEFDB7C99150}" type="presParOf" srcId="{DA44F99D-992E-4CA8-9322-406AD15F0F28}" destId="{80A2ABCF-BBF0-4AD2-88BB-DEA7E9BC67DE}" srcOrd="2" destOrd="0" presId="urn:microsoft.com/office/officeart/2005/8/layout/hProcess1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0A0F341-AA16-4566-9676-DC5F810778E6}"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nl-NL"/>
        </a:p>
      </dgm:t>
    </dgm:pt>
    <dgm:pt modelId="{4E813553-BC54-469E-9252-8E3D58447FD4}">
      <dgm:prSet phldrT="[Text]" phldr="1" custT="1"/>
      <dgm:spPr>
        <a:noFill/>
        <a:ln>
          <a:solidFill>
            <a:schemeClr val="tx1"/>
          </a:solidFill>
        </a:ln>
      </dgm:spPr>
      <dgm:t>
        <a:bodyPr/>
        <a:lstStyle/>
        <a:p>
          <a:endParaRPr lang="nl-NL" sz="900" dirty="0"/>
        </a:p>
      </dgm:t>
    </dgm:pt>
    <dgm:pt modelId="{AC022716-76CA-41AE-BC9E-0593CFFC8F9C}" type="parTrans" cxnId="{FFB6701C-C1C1-4F6A-BE8E-8E0DBAB8834F}">
      <dgm:prSet/>
      <dgm:spPr/>
      <dgm:t>
        <a:bodyPr/>
        <a:lstStyle/>
        <a:p>
          <a:endParaRPr lang="nl-NL" sz="700"/>
        </a:p>
      </dgm:t>
    </dgm:pt>
    <dgm:pt modelId="{4C3BCB62-7071-485A-9800-A25BF1DAF7A7}" type="sibTrans" cxnId="{FFB6701C-C1C1-4F6A-BE8E-8E0DBAB8834F}">
      <dgm:prSet/>
      <dgm:spPr/>
      <dgm:t>
        <a:bodyPr/>
        <a:lstStyle/>
        <a:p>
          <a:endParaRPr lang="nl-NL" sz="700"/>
        </a:p>
      </dgm:t>
    </dgm:pt>
    <dgm:pt modelId="{D2B4350D-AE35-4450-8BA1-D4C94CB7E666}">
      <dgm:prSet phldrT="[Text]" phldr="0" custT="1"/>
      <dgm:spPr/>
      <dgm:t>
        <a:bodyPr/>
        <a:lstStyle/>
        <a:p>
          <a:r>
            <a:rPr lang="nl-NL" sz="900" b="1" dirty="0"/>
            <a:t>$250,000</a:t>
          </a:r>
        </a:p>
      </dgm:t>
    </dgm:pt>
    <dgm:pt modelId="{B1A882BF-88AC-4410-A43A-C4FFB93B82FE}" type="parTrans" cxnId="{5E9A3F4A-548C-4BE4-B4CB-21E57A93FA75}">
      <dgm:prSet/>
      <dgm:spPr/>
      <dgm:t>
        <a:bodyPr/>
        <a:lstStyle/>
        <a:p>
          <a:endParaRPr lang="nl-NL" sz="700"/>
        </a:p>
      </dgm:t>
    </dgm:pt>
    <dgm:pt modelId="{D122C1E6-8004-48C0-AE26-1132249546E2}" type="sibTrans" cxnId="{5E9A3F4A-548C-4BE4-B4CB-21E57A93FA75}">
      <dgm:prSet/>
      <dgm:spPr/>
      <dgm:t>
        <a:bodyPr/>
        <a:lstStyle/>
        <a:p>
          <a:endParaRPr lang="nl-NL" sz="700"/>
        </a:p>
      </dgm:t>
    </dgm:pt>
    <dgm:pt modelId="{E2912513-85E9-4426-BC1C-2A033EC987AA}">
      <dgm:prSet phldrT="[Text]" custT="1"/>
      <dgm:spPr/>
      <dgm:t>
        <a:bodyPr/>
        <a:lstStyle/>
        <a:p>
          <a:r>
            <a:rPr lang="en-US" sz="600" b="1" dirty="0"/>
            <a:t>Checking, savings, money market deposit accounts and CDs</a:t>
          </a:r>
          <a:endParaRPr lang="nl-NL" sz="600" b="1" dirty="0"/>
        </a:p>
      </dgm:t>
    </dgm:pt>
    <dgm:pt modelId="{D82A4635-C23B-4E68-A888-4902C319E94F}" type="parTrans" cxnId="{54A648FF-2FE3-4136-8977-5A6CA2031F12}">
      <dgm:prSet/>
      <dgm:spPr/>
      <dgm:t>
        <a:bodyPr/>
        <a:lstStyle/>
        <a:p>
          <a:endParaRPr lang="nl-NL" sz="700"/>
        </a:p>
      </dgm:t>
    </dgm:pt>
    <dgm:pt modelId="{A946706F-6DB5-4102-80A6-FB3793170CAE}" type="sibTrans" cxnId="{54A648FF-2FE3-4136-8977-5A6CA2031F12}">
      <dgm:prSet/>
      <dgm:spPr/>
      <dgm:t>
        <a:bodyPr/>
        <a:lstStyle/>
        <a:p>
          <a:endParaRPr lang="nl-NL" sz="700"/>
        </a:p>
      </dgm:t>
    </dgm:pt>
    <dgm:pt modelId="{86FF52C7-188D-4C33-A40D-77315CF38C12}">
      <dgm:prSet phldrT="[Text]" custT="1"/>
      <dgm:spPr/>
      <dgm:t>
        <a:bodyPr/>
        <a:lstStyle/>
        <a:p>
          <a:r>
            <a:rPr lang="en-US" sz="600" b="1" dirty="0"/>
            <a:t>Stocks, bonds, mutual funds, crypto assets, or safe deposit boxes</a:t>
          </a:r>
          <a:endParaRPr lang="nl-NL" sz="600" b="1" dirty="0"/>
        </a:p>
      </dgm:t>
    </dgm:pt>
    <dgm:pt modelId="{5461B8BD-E5B8-47FE-8E0C-761BB8091AA6}" type="parTrans" cxnId="{23CA1EE7-F2C1-40EB-AF69-DB536EA612EB}">
      <dgm:prSet/>
      <dgm:spPr/>
      <dgm:t>
        <a:bodyPr/>
        <a:lstStyle/>
        <a:p>
          <a:endParaRPr lang="nl-NL" sz="700"/>
        </a:p>
      </dgm:t>
    </dgm:pt>
    <dgm:pt modelId="{7270C747-5725-47F0-BCE9-59101ECB20C3}" type="sibTrans" cxnId="{23CA1EE7-F2C1-40EB-AF69-DB536EA612EB}">
      <dgm:prSet/>
      <dgm:spPr/>
      <dgm:t>
        <a:bodyPr/>
        <a:lstStyle/>
        <a:p>
          <a:endParaRPr lang="nl-NL" sz="700"/>
        </a:p>
      </dgm:t>
    </dgm:pt>
    <dgm:pt modelId="{D9FC5989-E598-45AF-BA0C-C1BA0FF4F16B}">
      <dgm:prSet phldrT="[Text]" custT="1"/>
      <dgm:spPr/>
      <dgm:t>
        <a:bodyPr/>
        <a:lstStyle/>
        <a:p>
          <a:r>
            <a:rPr lang="nl-NL" sz="800" b="1" dirty="0"/>
            <a:t>57% of </a:t>
          </a:r>
          <a:r>
            <a:rPr lang="nl-NL" sz="800" b="1" dirty="0" err="1"/>
            <a:t>deposits</a:t>
          </a:r>
          <a:r>
            <a:rPr lang="nl-NL" sz="800" b="1" dirty="0"/>
            <a:t> </a:t>
          </a:r>
          <a:r>
            <a:rPr lang="nl-NL" sz="800" b="1" dirty="0" err="1"/>
            <a:t>were</a:t>
          </a:r>
          <a:r>
            <a:rPr lang="nl-NL" sz="800" b="1" dirty="0"/>
            <a:t>  </a:t>
          </a:r>
          <a:r>
            <a:rPr lang="nl-NL" sz="800" b="1" dirty="0" err="1"/>
            <a:t>uninsured</a:t>
          </a:r>
          <a:endParaRPr lang="nl-NL" sz="800" b="1" dirty="0"/>
        </a:p>
      </dgm:t>
    </dgm:pt>
    <dgm:pt modelId="{B35C688D-832E-4579-9403-85D5730E9D6C}" type="parTrans" cxnId="{324A8BA8-F0DE-4C6A-8DCC-400340EE3BDA}">
      <dgm:prSet/>
      <dgm:spPr/>
      <dgm:t>
        <a:bodyPr/>
        <a:lstStyle/>
        <a:p>
          <a:endParaRPr lang="nl-NL" sz="700"/>
        </a:p>
      </dgm:t>
    </dgm:pt>
    <dgm:pt modelId="{0073ABD3-1BAB-4696-9181-5348E6A4F82D}" type="sibTrans" cxnId="{324A8BA8-F0DE-4C6A-8DCC-400340EE3BDA}">
      <dgm:prSet/>
      <dgm:spPr/>
      <dgm:t>
        <a:bodyPr/>
        <a:lstStyle/>
        <a:p>
          <a:endParaRPr lang="nl-NL" sz="700"/>
        </a:p>
      </dgm:t>
    </dgm:pt>
    <dgm:pt modelId="{E062C974-6A3A-48F8-B5F8-14D0C7745C5E}" type="pres">
      <dgm:prSet presAssocID="{60A0F341-AA16-4566-9676-DC5F810778E6}" presName="Name0" presStyleCnt="0">
        <dgm:presLayoutVars>
          <dgm:chMax val="1"/>
          <dgm:chPref val="1"/>
          <dgm:dir/>
          <dgm:resizeHandles/>
        </dgm:presLayoutVars>
      </dgm:prSet>
      <dgm:spPr/>
    </dgm:pt>
    <dgm:pt modelId="{4555EBCA-B6DA-4BE2-9108-C1D00A9747D6}" type="pres">
      <dgm:prSet presAssocID="{4E813553-BC54-469E-9252-8E3D58447FD4}" presName="Parent" presStyleLbl="node1" presStyleIdx="0" presStyleCnt="2">
        <dgm:presLayoutVars>
          <dgm:chMax val="4"/>
          <dgm:chPref val="3"/>
        </dgm:presLayoutVars>
      </dgm:prSet>
      <dgm:spPr/>
    </dgm:pt>
    <dgm:pt modelId="{727E4085-A5D0-4E12-BDD4-A0CD9B8161D0}" type="pres">
      <dgm:prSet presAssocID="{D2B4350D-AE35-4450-8BA1-D4C94CB7E666}" presName="Accent" presStyleLbl="node1" presStyleIdx="1" presStyleCnt="2"/>
      <dgm:spPr/>
    </dgm:pt>
    <dgm:pt modelId="{FE11F48F-7DEF-475B-AA6E-3D9E15C430B6}" type="pres">
      <dgm:prSet presAssocID="{D2B4350D-AE35-4450-8BA1-D4C94CB7E666}" presName="Image1" presStyleLbl="fgImgPlace1" presStyleIdx="0" presStyleCnt="4"/>
      <dgm:spPr>
        <a:solidFill>
          <a:schemeClr val="bg1"/>
        </a:solidFill>
        <a:ln>
          <a:solidFill>
            <a:schemeClr val="tx1"/>
          </a:solidFill>
        </a:ln>
      </dgm:spPr>
    </dgm:pt>
    <dgm:pt modelId="{A4E547CC-AB96-42A0-9046-4B66FC35D3AD}" type="pres">
      <dgm:prSet presAssocID="{D2B4350D-AE35-4450-8BA1-D4C94CB7E666}" presName="Child1" presStyleLbl="revTx" presStyleIdx="0" presStyleCnt="4">
        <dgm:presLayoutVars>
          <dgm:chMax val="0"/>
          <dgm:chPref val="0"/>
          <dgm:bulletEnabled val="1"/>
        </dgm:presLayoutVars>
      </dgm:prSet>
      <dgm:spPr/>
    </dgm:pt>
    <dgm:pt modelId="{738C2AA0-572D-4F9F-ABE3-45441B61EC54}" type="pres">
      <dgm:prSet presAssocID="{E2912513-85E9-4426-BC1C-2A033EC987AA}" presName="Image2" presStyleCnt="0"/>
      <dgm:spPr/>
    </dgm:pt>
    <dgm:pt modelId="{57550D89-09E9-492C-92FD-013F70F9D97C}" type="pres">
      <dgm:prSet presAssocID="{E2912513-85E9-4426-BC1C-2A033EC987AA}" presName="Image" presStyleLbl="fgImgPlace1" presStyleIdx="1" presStyleCnt="4"/>
      <dgm:spPr>
        <a:solidFill>
          <a:schemeClr val="bg1"/>
        </a:solidFill>
        <a:ln>
          <a:solidFill>
            <a:schemeClr val="tx1"/>
          </a:solidFill>
        </a:ln>
      </dgm:spPr>
    </dgm:pt>
    <dgm:pt modelId="{0D6CE9A6-DFDA-4F5E-94AD-1DD304916D2F}" type="pres">
      <dgm:prSet presAssocID="{E2912513-85E9-4426-BC1C-2A033EC987AA}" presName="Child2" presStyleLbl="revTx" presStyleIdx="1" presStyleCnt="4">
        <dgm:presLayoutVars>
          <dgm:chMax val="0"/>
          <dgm:chPref val="0"/>
          <dgm:bulletEnabled val="1"/>
        </dgm:presLayoutVars>
      </dgm:prSet>
      <dgm:spPr/>
    </dgm:pt>
    <dgm:pt modelId="{E2DD7261-3D33-4D66-BC4B-ECA5159B03FA}" type="pres">
      <dgm:prSet presAssocID="{86FF52C7-188D-4C33-A40D-77315CF38C12}" presName="Image3" presStyleCnt="0"/>
      <dgm:spPr/>
    </dgm:pt>
    <dgm:pt modelId="{39945209-316D-4B5B-A5D8-9BC6B90AB166}" type="pres">
      <dgm:prSet presAssocID="{86FF52C7-188D-4C33-A40D-77315CF38C12}" presName="Image" presStyleLbl="fgImgPlace1" presStyleIdx="2" presStyleCnt="4"/>
      <dgm:spPr>
        <a:solidFill>
          <a:schemeClr val="bg1"/>
        </a:solidFill>
        <a:ln>
          <a:solidFill>
            <a:schemeClr val="tx1"/>
          </a:solidFill>
        </a:ln>
      </dgm:spPr>
    </dgm:pt>
    <dgm:pt modelId="{7CE00E1D-CAA6-4F35-8310-791806A22579}" type="pres">
      <dgm:prSet presAssocID="{86FF52C7-188D-4C33-A40D-77315CF38C12}" presName="Child3" presStyleLbl="revTx" presStyleIdx="2" presStyleCnt="4">
        <dgm:presLayoutVars>
          <dgm:chMax val="0"/>
          <dgm:chPref val="0"/>
          <dgm:bulletEnabled val="1"/>
        </dgm:presLayoutVars>
      </dgm:prSet>
      <dgm:spPr/>
    </dgm:pt>
    <dgm:pt modelId="{C8438F0D-B6BB-42EC-8166-0EEF47432AFE}" type="pres">
      <dgm:prSet presAssocID="{D9FC5989-E598-45AF-BA0C-C1BA0FF4F16B}" presName="Image4" presStyleCnt="0"/>
      <dgm:spPr/>
    </dgm:pt>
    <dgm:pt modelId="{C47295A6-1607-4962-B10E-D2D7987513DA}" type="pres">
      <dgm:prSet presAssocID="{D9FC5989-E598-45AF-BA0C-C1BA0FF4F16B}" presName="Image" presStyleLbl="fgImgPlace1" presStyleIdx="3" presStyleCnt="4"/>
      <dgm:spPr>
        <a:solidFill>
          <a:schemeClr val="bg1"/>
        </a:solidFill>
        <a:ln>
          <a:solidFill>
            <a:schemeClr val="tx1"/>
          </a:solidFill>
        </a:ln>
      </dgm:spPr>
    </dgm:pt>
    <dgm:pt modelId="{71DB5AA5-B573-4723-B637-DA84D54009FC}" type="pres">
      <dgm:prSet presAssocID="{D9FC5989-E598-45AF-BA0C-C1BA0FF4F16B}" presName="Child4" presStyleLbl="revTx" presStyleIdx="3" presStyleCnt="4">
        <dgm:presLayoutVars>
          <dgm:chMax val="0"/>
          <dgm:chPref val="0"/>
          <dgm:bulletEnabled val="1"/>
        </dgm:presLayoutVars>
      </dgm:prSet>
      <dgm:spPr/>
    </dgm:pt>
  </dgm:ptLst>
  <dgm:cxnLst>
    <dgm:cxn modelId="{94167206-C9EF-4E77-A8D9-49EB0ABC499B}" type="presOf" srcId="{D2B4350D-AE35-4450-8BA1-D4C94CB7E666}" destId="{A4E547CC-AB96-42A0-9046-4B66FC35D3AD}" srcOrd="0" destOrd="0" presId="urn:microsoft.com/office/officeart/2011/layout/RadialPictureList"/>
    <dgm:cxn modelId="{FFB6701C-C1C1-4F6A-BE8E-8E0DBAB8834F}" srcId="{60A0F341-AA16-4566-9676-DC5F810778E6}" destId="{4E813553-BC54-469E-9252-8E3D58447FD4}" srcOrd="0" destOrd="0" parTransId="{AC022716-76CA-41AE-BC9E-0593CFFC8F9C}" sibTransId="{4C3BCB62-7071-485A-9800-A25BF1DAF7A7}"/>
    <dgm:cxn modelId="{6FF4F15D-EB9A-4507-995A-BF16102D57DF}" type="presOf" srcId="{86FF52C7-188D-4C33-A40D-77315CF38C12}" destId="{7CE00E1D-CAA6-4F35-8310-791806A22579}" srcOrd="0" destOrd="0" presId="urn:microsoft.com/office/officeart/2011/layout/RadialPictureList"/>
    <dgm:cxn modelId="{5E9A3F4A-548C-4BE4-B4CB-21E57A93FA75}" srcId="{4E813553-BC54-469E-9252-8E3D58447FD4}" destId="{D2B4350D-AE35-4450-8BA1-D4C94CB7E666}" srcOrd="0" destOrd="0" parTransId="{B1A882BF-88AC-4410-A43A-C4FFB93B82FE}" sibTransId="{D122C1E6-8004-48C0-AE26-1132249546E2}"/>
    <dgm:cxn modelId="{CE512553-50A5-419A-8C80-8C6A72A2B9D1}" type="presOf" srcId="{D9FC5989-E598-45AF-BA0C-C1BA0FF4F16B}" destId="{71DB5AA5-B573-4723-B637-DA84D54009FC}" srcOrd="0" destOrd="0" presId="urn:microsoft.com/office/officeart/2011/layout/RadialPictureList"/>
    <dgm:cxn modelId="{324A8BA8-F0DE-4C6A-8DCC-400340EE3BDA}" srcId="{4E813553-BC54-469E-9252-8E3D58447FD4}" destId="{D9FC5989-E598-45AF-BA0C-C1BA0FF4F16B}" srcOrd="3" destOrd="0" parTransId="{B35C688D-832E-4579-9403-85D5730E9D6C}" sibTransId="{0073ABD3-1BAB-4696-9181-5348E6A4F82D}"/>
    <dgm:cxn modelId="{23CA1EE7-F2C1-40EB-AF69-DB536EA612EB}" srcId="{4E813553-BC54-469E-9252-8E3D58447FD4}" destId="{86FF52C7-188D-4C33-A40D-77315CF38C12}" srcOrd="2" destOrd="0" parTransId="{5461B8BD-E5B8-47FE-8E0C-761BB8091AA6}" sibTransId="{7270C747-5725-47F0-BCE9-59101ECB20C3}"/>
    <dgm:cxn modelId="{3D5F4DEA-BFA9-473E-B557-FA955E3AF1FE}" type="presOf" srcId="{4E813553-BC54-469E-9252-8E3D58447FD4}" destId="{4555EBCA-B6DA-4BE2-9108-C1D00A9747D6}" srcOrd="0" destOrd="0" presId="urn:microsoft.com/office/officeart/2011/layout/RadialPictureList"/>
    <dgm:cxn modelId="{DBA732F5-E0E8-4446-B782-BF6B633F0F4C}" type="presOf" srcId="{E2912513-85E9-4426-BC1C-2A033EC987AA}" destId="{0D6CE9A6-DFDA-4F5E-94AD-1DD304916D2F}" srcOrd="0" destOrd="0" presId="urn:microsoft.com/office/officeart/2011/layout/RadialPictureList"/>
    <dgm:cxn modelId="{3D3E17FB-B1F5-4C52-9953-B69CCE9B602D}" type="presOf" srcId="{60A0F341-AA16-4566-9676-DC5F810778E6}" destId="{E062C974-6A3A-48F8-B5F8-14D0C7745C5E}" srcOrd="0" destOrd="0" presId="urn:microsoft.com/office/officeart/2011/layout/RadialPictureList"/>
    <dgm:cxn modelId="{54A648FF-2FE3-4136-8977-5A6CA2031F12}" srcId="{4E813553-BC54-469E-9252-8E3D58447FD4}" destId="{E2912513-85E9-4426-BC1C-2A033EC987AA}" srcOrd="1" destOrd="0" parTransId="{D82A4635-C23B-4E68-A888-4902C319E94F}" sibTransId="{A946706F-6DB5-4102-80A6-FB3793170CAE}"/>
    <dgm:cxn modelId="{E65312FB-7B92-4557-85D5-7F81AC1EB9F5}" type="presParOf" srcId="{E062C974-6A3A-48F8-B5F8-14D0C7745C5E}" destId="{4555EBCA-B6DA-4BE2-9108-C1D00A9747D6}" srcOrd="0" destOrd="0" presId="urn:microsoft.com/office/officeart/2011/layout/RadialPictureList"/>
    <dgm:cxn modelId="{885259D7-6B19-4226-900B-505BD8FB04F1}" type="presParOf" srcId="{E062C974-6A3A-48F8-B5F8-14D0C7745C5E}" destId="{727E4085-A5D0-4E12-BDD4-A0CD9B8161D0}" srcOrd="1" destOrd="0" presId="urn:microsoft.com/office/officeart/2011/layout/RadialPictureList"/>
    <dgm:cxn modelId="{93A09388-C2C3-4CCA-A0CC-DB85E30DEBA9}" type="presParOf" srcId="{E062C974-6A3A-48F8-B5F8-14D0C7745C5E}" destId="{FE11F48F-7DEF-475B-AA6E-3D9E15C430B6}" srcOrd="2" destOrd="0" presId="urn:microsoft.com/office/officeart/2011/layout/RadialPictureList"/>
    <dgm:cxn modelId="{724E1AA0-C2E7-4305-A142-4C3B0A45C5BD}" type="presParOf" srcId="{E062C974-6A3A-48F8-B5F8-14D0C7745C5E}" destId="{A4E547CC-AB96-42A0-9046-4B66FC35D3AD}" srcOrd="3" destOrd="0" presId="urn:microsoft.com/office/officeart/2011/layout/RadialPictureList"/>
    <dgm:cxn modelId="{38C0F7A4-7B22-4706-81D2-14B54A4E56EE}" type="presParOf" srcId="{E062C974-6A3A-48F8-B5F8-14D0C7745C5E}" destId="{738C2AA0-572D-4F9F-ABE3-45441B61EC54}" srcOrd="4" destOrd="0" presId="urn:microsoft.com/office/officeart/2011/layout/RadialPictureList"/>
    <dgm:cxn modelId="{28F5E22F-595E-47D8-8692-FF9DAFBA8EEF}" type="presParOf" srcId="{738C2AA0-572D-4F9F-ABE3-45441B61EC54}" destId="{57550D89-09E9-492C-92FD-013F70F9D97C}" srcOrd="0" destOrd="0" presId="urn:microsoft.com/office/officeart/2011/layout/RadialPictureList"/>
    <dgm:cxn modelId="{4DC18C95-755D-4138-9984-28634A52881A}" type="presParOf" srcId="{E062C974-6A3A-48F8-B5F8-14D0C7745C5E}" destId="{0D6CE9A6-DFDA-4F5E-94AD-1DD304916D2F}" srcOrd="5" destOrd="0" presId="urn:microsoft.com/office/officeart/2011/layout/RadialPictureList"/>
    <dgm:cxn modelId="{1C700F9F-55AE-4F8E-B1E4-A3182F9EBEBB}" type="presParOf" srcId="{E062C974-6A3A-48F8-B5F8-14D0C7745C5E}" destId="{E2DD7261-3D33-4D66-BC4B-ECA5159B03FA}" srcOrd="6" destOrd="0" presId="urn:microsoft.com/office/officeart/2011/layout/RadialPictureList"/>
    <dgm:cxn modelId="{9BFAB772-E4B9-41B4-8BC4-3935C702D652}" type="presParOf" srcId="{E2DD7261-3D33-4D66-BC4B-ECA5159B03FA}" destId="{39945209-316D-4B5B-A5D8-9BC6B90AB166}" srcOrd="0" destOrd="0" presId="urn:microsoft.com/office/officeart/2011/layout/RadialPictureList"/>
    <dgm:cxn modelId="{D5322E02-A3A7-4978-849E-A8338E6EEDC1}" type="presParOf" srcId="{E062C974-6A3A-48F8-B5F8-14D0C7745C5E}" destId="{7CE00E1D-CAA6-4F35-8310-791806A22579}" srcOrd="7" destOrd="0" presId="urn:microsoft.com/office/officeart/2011/layout/RadialPictureList"/>
    <dgm:cxn modelId="{07E83CC5-FA18-439D-A532-069D21B3B799}" type="presParOf" srcId="{E062C974-6A3A-48F8-B5F8-14D0C7745C5E}" destId="{C8438F0D-B6BB-42EC-8166-0EEF47432AFE}" srcOrd="8" destOrd="0" presId="urn:microsoft.com/office/officeart/2011/layout/RadialPictureList"/>
    <dgm:cxn modelId="{76F95138-40ED-4F08-B351-C29F6598C83E}" type="presParOf" srcId="{C8438F0D-B6BB-42EC-8166-0EEF47432AFE}" destId="{C47295A6-1607-4962-B10E-D2D7987513DA}" srcOrd="0" destOrd="0" presId="urn:microsoft.com/office/officeart/2011/layout/RadialPictureList"/>
    <dgm:cxn modelId="{71A853AD-C979-48AC-9CA3-5033045C3678}" type="presParOf" srcId="{E062C974-6A3A-48F8-B5F8-14D0C7745C5E}" destId="{71DB5AA5-B573-4723-B637-DA84D54009FC}" srcOrd="9" destOrd="0" presId="urn:microsoft.com/office/officeart/2011/layout/RadialPictureList"/>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D852DF-495C-472D-9144-7FA57F093CA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l-NL"/>
        </a:p>
      </dgm:t>
    </dgm:pt>
    <dgm:pt modelId="{7E988B77-A8BB-4F8E-AEA7-62F2895244E3}">
      <dgm:prSet phldrT="[Text]" phldr="0" custT="1"/>
      <dgm:spPr/>
      <dgm:t>
        <a:bodyPr/>
        <a:lstStyle/>
        <a:p>
          <a:r>
            <a:rPr lang="nl-NL" sz="600" b="1" dirty="0"/>
            <a:t>Limited Coverage</a:t>
          </a:r>
        </a:p>
      </dgm:t>
    </dgm:pt>
    <dgm:pt modelId="{E1E8862A-2DAD-4829-8590-24A7969342BF}" type="parTrans" cxnId="{E7585A2B-4BFC-48ED-B46B-8790693208AA}">
      <dgm:prSet/>
      <dgm:spPr/>
      <dgm:t>
        <a:bodyPr/>
        <a:lstStyle/>
        <a:p>
          <a:endParaRPr lang="nl-NL" sz="1050"/>
        </a:p>
      </dgm:t>
    </dgm:pt>
    <dgm:pt modelId="{A1C13E24-6EB7-4AB8-9F0E-CEDEA364F06F}" type="sibTrans" cxnId="{E7585A2B-4BFC-48ED-B46B-8790693208AA}">
      <dgm:prSet/>
      <dgm:spPr/>
      <dgm:t>
        <a:bodyPr/>
        <a:lstStyle/>
        <a:p>
          <a:endParaRPr lang="nl-NL" sz="1050"/>
        </a:p>
      </dgm:t>
    </dgm:pt>
    <dgm:pt modelId="{07290EB4-3490-4F59-BB51-1B5A7ED7B640}">
      <dgm:prSet phldrT="[Text]" phldr="0" custT="1"/>
      <dgm:spPr/>
      <dgm:t>
        <a:bodyPr/>
        <a:lstStyle/>
        <a:p>
          <a:r>
            <a:rPr lang="nl-NL" sz="700" dirty="0"/>
            <a:t>Limited effect on </a:t>
          </a:r>
          <a:r>
            <a:rPr lang="nl-NL" sz="700" dirty="0" err="1"/>
            <a:t>Moral</a:t>
          </a:r>
          <a:r>
            <a:rPr lang="nl-NL" sz="700" dirty="0"/>
            <a:t> Hazard</a:t>
          </a:r>
        </a:p>
      </dgm:t>
    </dgm:pt>
    <dgm:pt modelId="{A97C4C56-9903-4D48-BCD5-CC9860362C29}" type="parTrans" cxnId="{54BCD2CF-6849-427A-B5D8-EC94AD9EA231}">
      <dgm:prSet/>
      <dgm:spPr/>
      <dgm:t>
        <a:bodyPr/>
        <a:lstStyle/>
        <a:p>
          <a:endParaRPr lang="nl-NL" sz="1050"/>
        </a:p>
      </dgm:t>
    </dgm:pt>
    <dgm:pt modelId="{61F8717B-A947-4198-ACF4-62CC5EF1842E}" type="sibTrans" cxnId="{54BCD2CF-6849-427A-B5D8-EC94AD9EA231}">
      <dgm:prSet/>
      <dgm:spPr/>
      <dgm:t>
        <a:bodyPr/>
        <a:lstStyle/>
        <a:p>
          <a:endParaRPr lang="nl-NL" sz="1050"/>
        </a:p>
      </dgm:t>
    </dgm:pt>
    <dgm:pt modelId="{79344CF4-E982-498D-8EB0-4F31F48F3324}">
      <dgm:prSet phldrT="[Text]" phldr="0" custT="1"/>
      <dgm:spPr/>
      <dgm:t>
        <a:bodyPr/>
        <a:lstStyle/>
        <a:p>
          <a:r>
            <a:rPr lang="nl-NL" sz="700" dirty="0"/>
            <a:t>Financial </a:t>
          </a:r>
          <a:r>
            <a:rPr lang="nl-NL" sz="700" dirty="0" err="1"/>
            <a:t>Stability</a:t>
          </a:r>
          <a:r>
            <a:rPr lang="nl-NL" sz="700" dirty="0"/>
            <a:t> concerns </a:t>
          </a:r>
          <a:r>
            <a:rPr lang="nl-NL" sz="700" dirty="0" err="1"/>
            <a:t>from</a:t>
          </a:r>
          <a:r>
            <a:rPr lang="nl-NL" sz="700" dirty="0"/>
            <a:t> </a:t>
          </a:r>
          <a:r>
            <a:rPr lang="nl-NL" sz="700" dirty="0" err="1"/>
            <a:t>uninsured</a:t>
          </a:r>
          <a:r>
            <a:rPr lang="nl-NL" sz="700" dirty="0"/>
            <a:t> </a:t>
          </a:r>
          <a:r>
            <a:rPr lang="nl-NL" sz="700" dirty="0" err="1"/>
            <a:t>deposits</a:t>
          </a:r>
          <a:endParaRPr lang="nl-NL" sz="700" dirty="0"/>
        </a:p>
      </dgm:t>
    </dgm:pt>
    <dgm:pt modelId="{DF3BBBA9-511E-49B4-990F-896BA5F8E310}" type="parTrans" cxnId="{6AF9A9EB-8CBD-4B45-895B-EF8B3F9745C1}">
      <dgm:prSet/>
      <dgm:spPr/>
      <dgm:t>
        <a:bodyPr/>
        <a:lstStyle/>
        <a:p>
          <a:endParaRPr lang="nl-NL" sz="1050"/>
        </a:p>
      </dgm:t>
    </dgm:pt>
    <dgm:pt modelId="{D1C5AB1A-35C0-496A-9A15-7C2AC8B79843}" type="sibTrans" cxnId="{6AF9A9EB-8CBD-4B45-895B-EF8B3F9745C1}">
      <dgm:prSet/>
      <dgm:spPr/>
      <dgm:t>
        <a:bodyPr/>
        <a:lstStyle/>
        <a:p>
          <a:endParaRPr lang="nl-NL" sz="1050"/>
        </a:p>
      </dgm:t>
    </dgm:pt>
    <dgm:pt modelId="{C0B524B6-727C-4715-BBE7-33E3D201EA72}">
      <dgm:prSet phldrT="[Text]" phldr="0" custT="1"/>
      <dgm:spPr/>
      <dgm:t>
        <a:bodyPr/>
        <a:lstStyle/>
        <a:p>
          <a:r>
            <a:rPr lang="nl-NL" sz="600" b="1" dirty="0" err="1"/>
            <a:t>Unlimited</a:t>
          </a:r>
          <a:r>
            <a:rPr lang="nl-NL" sz="600" b="1" dirty="0"/>
            <a:t> Coverage</a:t>
          </a:r>
        </a:p>
      </dgm:t>
    </dgm:pt>
    <dgm:pt modelId="{ED60D5D3-0722-46B4-B7DD-02AB867C0561}" type="parTrans" cxnId="{CC9F8894-C1EA-485A-A047-B00D1145646C}">
      <dgm:prSet/>
      <dgm:spPr/>
      <dgm:t>
        <a:bodyPr/>
        <a:lstStyle/>
        <a:p>
          <a:endParaRPr lang="nl-NL" sz="1050"/>
        </a:p>
      </dgm:t>
    </dgm:pt>
    <dgm:pt modelId="{AE87D904-9F82-4A60-AA41-F7AF504C22CC}" type="sibTrans" cxnId="{CC9F8894-C1EA-485A-A047-B00D1145646C}">
      <dgm:prSet/>
      <dgm:spPr/>
      <dgm:t>
        <a:bodyPr/>
        <a:lstStyle/>
        <a:p>
          <a:endParaRPr lang="nl-NL" sz="1050"/>
        </a:p>
      </dgm:t>
    </dgm:pt>
    <dgm:pt modelId="{CE5ED72D-4602-4E6B-8798-D0FECAF67E43}">
      <dgm:prSet phldrT="[Text]" phldr="0" custT="1"/>
      <dgm:spPr/>
      <dgm:t>
        <a:bodyPr/>
        <a:lstStyle/>
        <a:p>
          <a:r>
            <a:rPr lang="nl-NL" sz="600" dirty="0" err="1"/>
            <a:t>Eliminates</a:t>
          </a:r>
          <a:r>
            <a:rPr lang="nl-NL" sz="600" dirty="0"/>
            <a:t> Bank Runs</a:t>
          </a:r>
        </a:p>
      </dgm:t>
    </dgm:pt>
    <dgm:pt modelId="{8C727992-6F65-46A8-8B2E-6E5EBA82B8CE}" type="parTrans" cxnId="{34161E0A-46B0-4BC8-9346-3DFE3AFFDDF3}">
      <dgm:prSet/>
      <dgm:spPr/>
      <dgm:t>
        <a:bodyPr/>
        <a:lstStyle/>
        <a:p>
          <a:endParaRPr lang="nl-NL" sz="1050"/>
        </a:p>
      </dgm:t>
    </dgm:pt>
    <dgm:pt modelId="{BD63CC76-D81F-4915-AFAF-B59974F3E321}" type="sibTrans" cxnId="{34161E0A-46B0-4BC8-9346-3DFE3AFFDDF3}">
      <dgm:prSet/>
      <dgm:spPr/>
      <dgm:t>
        <a:bodyPr/>
        <a:lstStyle/>
        <a:p>
          <a:endParaRPr lang="nl-NL" sz="1050"/>
        </a:p>
      </dgm:t>
    </dgm:pt>
    <dgm:pt modelId="{577E3D5B-C80C-4CCE-9BD5-9F8EC738C9B4}">
      <dgm:prSet phldrT="[Text]" phldr="0" custT="1"/>
      <dgm:spPr/>
      <dgm:t>
        <a:bodyPr/>
        <a:lstStyle/>
        <a:p>
          <a:r>
            <a:rPr lang="nl-NL" sz="600" dirty="0" err="1"/>
            <a:t>Clear</a:t>
          </a:r>
          <a:r>
            <a:rPr lang="nl-NL" sz="600" dirty="0"/>
            <a:t> </a:t>
          </a:r>
          <a:r>
            <a:rPr lang="nl-NL" sz="600" dirty="0" err="1"/>
            <a:t>understanding</a:t>
          </a:r>
          <a:r>
            <a:rPr lang="nl-NL" sz="600" dirty="0"/>
            <a:t> of </a:t>
          </a:r>
          <a:r>
            <a:rPr lang="nl-NL" sz="600" dirty="0" err="1"/>
            <a:t>insurance</a:t>
          </a:r>
          <a:r>
            <a:rPr lang="nl-NL" sz="600" dirty="0"/>
            <a:t> status </a:t>
          </a:r>
          <a:r>
            <a:rPr lang="nl-NL" sz="600" dirty="0" err="1"/>
            <a:t>for</a:t>
          </a:r>
          <a:r>
            <a:rPr lang="nl-NL" sz="600" dirty="0"/>
            <a:t> </a:t>
          </a:r>
          <a:r>
            <a:rPr lang="nl-NL" sz="600" dirty="0" err="1"/>
            <a:t>depositors</a:t>
          </a:r>
          <a:endParaRPr lang="nl-NL" sz="600" dirty="0"/>
        </a:p>
      </dgm:t>
    </dgm:pt>
    <dgm:pt modelId="{636B9278-FCDB-4A52-971C-D222449AF527}" type="parTrans" cxnId="{61F2E774-2743-4F3C-9DF3-91693781CBD0}">
      <dgm:prSet/>
      <dgm:spPr/>
      <dgm:t>
        <a:bodyPr/>
        <a:lstStyle/>
        <a:p>
          <a:endParaRPr lang="nl-NL" sz="1050"/>
        </a:p>
      </dgm:t>
    </dgm:pt>
    <dgm:pt modelId="{416194A4-5E51-46F3-ADE6-E66A9C75E08C}" type="sibTrans" cxnId="{61F2E774-2743-4F3C-9DF3-91693781CBD0}">
      <dgm:prSet/>
      <dgm:spPr/>
      <dgm:t>
        <a:bodyPr/>
        <a:lstStyle/>
        <a:p>
          <a:endParaRPr lang="nl-NL" sz="1050"/>
        </a:p>
      </dgm:t>
    </dgm:pt>
    <dgm:pt modelId="{75F9FC3A-B288-42B9-86D8-EFF84F922FF6}">
      <dgm:prSet phldrT="[Text]" phldr="0" custT="1"/>
      <dgm:spPr/>
      <dgm:t>
        <a:bodyPr/>
        <a:lstStyle/>
        <a:p>
          <a:r>
            <a:rPr lang="nl-NL" sz="600" b="1" dirty="0" err="1"/>
            <a:t>Targeted</a:t>
          </a:r>
          <a:r>
            <a:rPr lang="nl-NL" sz="600" b="1" dirty="0"/>
            <a:t> Coverage</a:t>
          </a:r>
        </a:p>
      </dgm:t>
    </dgm:pt>
    <dgm:pt modelId="{AC69E3E2-FDDF-4119-82F0-5A5FBD8280FE}" type="parTrans" cxnId="{9273783D-BC74-4DC6-8AE2-2339CE7FE43B}">
      <dgm:prSet/>
      <dgm:spPr/>
      <dgm:t>
        <a:bodyPr/>
        <a:lstStyle/>
        <a:p>
          <a:endParaRPr lang="nl-NL" sz="1050"/>
        </a:p>
      </dgm:t>
    </dgm:pt>
    <dgm:pt modelId="{DE4B1C61-3B18-4FD0-8C67-2DBAEE622184}" type="sibTrans" cxnId="{9273783D-BC74-4DC6-8AE2-2339CE7FE43B}">
      <dgm:prSet/>
      <dgm:spPr/>
      <dgm:t>
        <a:bodyPr/>
        <a:lstStyle/>
        <a:p>
          <a:endParaRPr lang="nl-NL" sz="1050"/>
        </a:p>
      </dgm:t>
    </dgm:pt>
    <dgm:pt modelId="{7DFDC729-7F0C-46D8-81EF-B75BB67800B0}">
      <dgm:prSet phldrT="[Text]" phldr="0" custT="1"/>
      <dgm:spPr/>
      <dgm:t>
        <a:bodyPr/>
        <a:lstStyle/>
        <a:p>
          <a:r>
            <a:rPr lang="nl-NL" sz="600" dirty="0" err="1"/>
            <a:t>Increases</a:t>
          </a:r>
          <a:r>
            <a:rPr lang="nl-NL" sz="600" dirty="0"/>
            <a:t> financial </a:t>
          </a:r>
          <a:r>
            <a:rPr lang="nl-NL" sz="600" dirty="0" err="1"/>
            <a:t>stability</a:t>
          </a:r>
          <a:endParaRPr lang="nl-NL" sz="600" dirty="0"/>
        </a:p>
      </dgm:t>
    </dgm:pt>
    <dgm:pt modelId="{6F4FFE0B-9F78-4A9F-A8A7-2357D3A6CCD2}" type="parTrans" cxnId="{060C7D04-B5BC-467C-A198-1267C9458870}">
      <dgm:prSet/>
      <dgm:spPr/>
      <dgm:t>
        <a:bodyPr/>
        <a:lstStyle/>
        <a:p>
          <a:endParaRPr lang="nl-NL" sz="1050"/>
        </a:p>
      </dgm:t>
    </dgm:pt>
    <dgm:pt modelId="{2EAA968E-B02C-4CF7-8459-3FB9F304B36E}" type="sibTrans" cxnId="{060C7D04-B5BC-467C-A198-1267C9458870}">
      <dgm:prSet/>
      <dgm:spPr/>
      <dgm:t>
        <a:bodyPr/>
        <a:lstStyle/>
        <a:p>
          <a:endParaRPr lang="nl-NL" sz="1050"/>
        </a:p>
      </dgm:t>
    </dgm:pt>
    <dgm:pt modelId="{AB957BFF-E1D8-4676-90C9-383BB32D5F78}">
      <dgm:prSet phldrT="[Text]" phldr="0" custT="1"/>
      <dgm:spPr/>
      <dgm:t>
        <a:bodyPr/>
        <a:lstStyle/>
        <a:p>
          <a:r>
            <a:rPr lang="nl-NL" sz="600" dirty="0" err="1"/>
            <a:t>Increased</a:t>
          </a:r>
          <a:r>
            <a:rPr lang="nl-NL" sz="600" dirty="0"/>
            <a:t> </a:t>
          </a:r>
          <a:r>
            <a:rPr lang="nl-NL" sz="600" dirty="0" err="1"/>
            <a:t>Complexity</a:t>
          </a:r>
          <a:r>
            <a:rPr lang="nl-NL" sz="600" dirty="0"/>
            <a:t> of </a:t>
          </a:r>
          <a:r>
            <a:rPr lang="nl-NL" sz="600" dirty="0" err="1"/>
            <a:t>resolutions</a:t>
          </a:r>
          <a:endParaRPr lang="nl-NL" sz="600" dirty="0"/>
        </a:p>
      </dgm:t>
    </dgm:pt>
    <dgm:pt modelId="{DED3C15E-6675-4AAF-8C09-6ABD26E74982}" type="parTrans" cxnId="{72E4C448-574E-4F20-AF0E-3564EF8BE959}">
      <dgm:prSet/>
      <dgm:spPr/>
      <dgm:t>
        <a:bodyPr/>
        <a:lstStyle/>
        <a:p>
          <a:endParaRPr lang="nl-NL" sz="1050"/>
        </a:p>
      </dgm:t>
    </dgm:pt>
    <dgm:pt modelId="{A38F62EC-67E9-4FDA-B62B-AE4DD83939C6}" type="sibTrans" cxnId="{72E4C448-574E-4F20-AF0E-3564EF8BE959}">
      <dgm:prSet/>
      <dgm:spPr/>
      <dgm:t>
        <a:bodyPr/>
        <a:lstStyle/>
        <a:p>
          <a:endParaRPr lang="nl-NL" sz="1050"/>
        </a:p>
      </dgm:t>
    </dgm:pt>
    <dgm:pt modelId="{F629B9C8-3AF7-4A6E-AA04-AEBBF60F7619}">
      <dgm:prSet phldrT="[Text]" phldr="0" custT="1"/>
      <dgm:spPr/>
      <dgm:t>
        <a:bodyPr/>
        <a:lstStyle/>
        <a:p>
          <a:r>
            <a:rPr lang="nl-NL" sz="700" dirty="0"/>
            <a:t>Limited </a:t>
          </a:r>
          <a:r>
            <a:rPr lang="nl-NL" sz="700" dirty="0" err="1"/>
            <a:t>disruption</a:t>
          </a:r>
          <a:r>
            <a:rPr lang="nl-NL" sz="700" dirty="0"/>
            <a:t> in </a:t>
          </a:r>
          <a:r>
            <a:rPr lang="nl-NL" sz="700" dirty="0" err="1"/>
            <a:t>other</a:t>
          </a:r>
          <a:r>
            <a:rPr lang="nl-NL" sz="700" dirty="0"/>
            <a:t> </a:t>
          </a:r>
          <a:r>
            <a:rPr lang="nl-NL" sz="700" dirty="0" err="1"/>
            <a:t>markets</a:t>
          </a:r>
          <a:endParaRPr lang="nl-NL" sz="700" dirty="0"/>
        </a:p>
      </dgm:t>
    </dgm:pt>
    <dgm:pt modelId="{18139221-2ED7-4D01-9F33-A720F37EA8EB}" type="parTrans" cxnId="{52863423-0D03-4917-8760-0094E693145D}">
      <dgm:prSet/>
      <dgm:spPr/>
      <dgm:t>
        <a:bodyPr/>
        <a:lstStyle/>
        <a:p>
          <a:endParaRPr lang="nl-NL" sz="1600"/>
        </a:p>
      </dgm:t>
    </dgm:pt>
    <dgm:pt modelId="{46E432C1-D7E8-4A6A-B77C-8B455CE74692}" type="sibTrans" cxnId="{52863423-0D03-4917-8760-0094E693145D}">
      <dgm:prSet/>
      <dgm:spPr/>
      <dgm:t>
        <a:bodyPr/>
        <a:lstStyle/>
        <a:p>
          <a:endParaRPr lang="nl-NL" sz="1600"/>
        </a:p>
      </dgm:t>
    </dgm:pt>
    <dgm:pt modelId="{5133C20A-1CFE-44D5-952D-378940812AD1}">
      <dgm:prSet phldrT="[Text]" phldr="0" custT="1"/>
      <dgm:spPr/>
      <dgm:t>
        <a:bodyPr/>
        <a:lstStyle/>
        <a:p>
          <a:r>
            <a:rPr lang="nl-NL" sz="600" dirty="0"/>
            <a:t> </a:t>
          </a:r>
          <a:r>
            <a:rPr lang="nl-NL" sz="600" dirty="0" err="1"/>
            <a:t>Simplifies</a:t>
          </a:r>
          <a:r>
            <a:rPr lang="nl-NL" sz="600" dirty="0"/>
            <a:t> </a:t>
          </a:r>
          <a:r>
            <a:rPr lang="nl-NL" sz="600" dirty="0" err="1"/>
            <a:t>resolution</a:t>
          </a:r>
          <a:endParaRPr lang="nl-NL" sz="600" dirty="0"/>
        </a:p>
      </dgm:t>
    </dgm:pt>
    <dgm:pt modelId="{5918BC19-E484-4911-9489-A990AB8C3C5E}" type="parTrans" cxnId="{9BE50870-D1BA-43F9-9ECF-B5960604D68B}">
      <dgm:prSet/>
      <dgm:spPr/>
      <dgm:t>
        <a:bodyPr/>
        <a:lstStyle/>
        <a:p>
          <a:endParaRPr lang="nl-NL" sz="1600"/>
        </a:p>
      </dgm:t>
    </dgm:pt>
    <dgm:pt modelId="{33DA3FF2-0780-429D-A22E-6C5FD9D153CD}" type="sibTrans" cxnId="{9BE50870-D1BA-43F9-9ECF-B5960604D68B}">
      <dgm:prSet/>
      <dgm:spPr/>
      <dgm:t>
        <a:bodyPr/>
        <a:lstStyle/>
        <a:p>
          <a:endParaRPr lang="nl-NL" sz="1600"/>
        </a:p>
      </dgm:t>
    </dgm:pt>
    <dgm:pt modelId="{8491D0B2-B103-4D1D-8465-D479F086A923}">
      <dgm:prSet phldrT="[Text]" phldr="0" custT="1"/>
      <dgm:spPr/>
      <dgm:t>
        <a:bodyPr/>
        <a:lstStyle/>
        <a:p>
          <a:endParaRPr lang="nl-NL" sz="2000" dirty="0"/>
        </a:p>
      </dgm:t>
    </dgm:pt>
    <dgm:pt modelId="{01AAC743-C442-4723-93DF-A30C635F3EC7}" type="parTrans" cxnId="{C9EB3125-979D-411A-AE47-4823C983698B}">
      <dgm:prSet/>
      <dgm:spPr/>
      <dgm:t>
        <a:bodyPr/>
        <a:lstStyle/>
        <a:p>
          <a:endParaRPr lang="nl-NL" sz="1600"/>
        </a:p>
      </dgm:t>
    </dgm:pt>
    <dgm:pt modelId="{90BF764F-9939-4D0E-B2CD-D4C01DCBA970}" type="sibTrans" cxnId="{C9EB3125-979D-411A-AE47-4823C983698B}">
      <dgm:prSet/>
      <dgm:spPr/>
      <dgm:t>
        <a:bodyPr/>
        <a:lstStyle/>
        <a:p>
          <a:endParaRPr lang="nl-NL" sz="1600"/>
        </a:p>
      </dgm:t>
    </dgm:pt>
    <dgm:pt modelId="{2D2A4562-7BF8-4BD7-A091-76A7BE7B94AE}">
      <dgm:prSet phldrT="[Text]" phldr="0" custT="1"/>
      <dgm:spPr/>
      <dgm:t>
        <a:bodyPr/>
        <a:lstStyle/>
        <a:p>
          <a:r>
            <a:rPr lang="nl-NL" sz="600" dirty="0" err="1"/>
            <a:t>Eliminates</a:t>
          </a:r>
          <a:r>
            <a:rPr lang="nl-NL" sz="600" dirty="0"/>
            <a:t> </a:t>
          </a:r>
          <a:r>
            <a:rPr lang="nl-NL" sz="600" dirty="0" err="1"/>
            <a:t>depositor</a:t>
          </a:r>
          <a:r>
            <a:rPr lang="nl-NL" sz="600" dirty="0"/>
            <a:t> discipline</a:t>
          </a:r>
        </a:p>
      </dgm:t>
    </dgm:pt>
    <dgm:pt modelId="{95E12762-6C4F-4BC1-B835-E2AB228A08AB}" type="parTrans" cxnId="{598B7DB4-716D-4A32-9629-8790849C6680}">
      <dgm:prSet/>
      <dgm:spPr/>
      <dgm:t>
        <a:bodyPr/>
        <a:lstStyle/>
        <a:p>
          <a:endParaRPr lang="nl-NL" sz="1600"/>
        </a:p>
      </dgm:t>
    </dgm:pt>
    <dgm:pt modelId="{798E62CF-97FD-4B45-87F7-D0029043A92D}" type="sibTrans" cxnId="{598B7DB4-716D-4A32-9629-8790849C6680}">
      <dgm:prSet/>
      <dgm:spPr/>
      <dgm:t>
        <a:bodyPr/>
        <a:lstStyle/>
        <a:p>
          <a:endParaRPr lang="nl-NL" sz="1600"/>
        </a:p>
      </dgm:t>
    </dgm:pt>
    <dgm:pt modelId="{2BF08F6D-B40F-4B57-9491-7A4B5138FE14}">
      <dgm:prSet phldrT="[Text]" phldr="0" custT="1"/>
      <dgm:spPr/>
      <dgm:t>
        <a:bodyPr/>
        <a:lstStyle/>
        <a:p>
          <a:r>
            <a:rPr lang="nl-NL" sz="600" dirty="0" err="1"/>
            <a:t>Decrease</a:t>
          </a:r>
          <a:r>
            <a:rPr lang="nl-NL" sz="600" dirty="0"/>
            <a:t> in </a:t>
          </a:r>
          <a:r>
            <a:rPr lang="nl-NL" sz="600" dirty="0" err="1"/>
            <a:t>Transparency</a:t>
          </a:r>
          <a:endParaRPr lang="nl-NL" sz="600" dirty="0"/>
        </a:p>
      </dgm:t>
    </dgm:pt>
    <dgm:pt modelId="{28C1B860-40CB-4882-9534-6BE57EBDA734}" type="parTrans" cxnId="{90C899B6-B59E-4A72-B683-6F75F0C97347}">
      <dgm:prSet/>
      <dgm:spPr/>
      <dgm:t>
        <a:bodyPr/>
        <a:lstStyle/>
        <a:p>
          <a:endParaRPr lang="nl-NL" sz="1600"/>
        </a:p>
      </dgm:t>
    </dgm:pt>
    <dgm:pt modelId="{E64DDA37-87E1-4EA5-8065-40A803429018}" type="sibTrans" cxnId="{90C899B6-B59E-4A72-B683-6F75F0C97347}">
      <dgm:prSet/>
      <dgm:spPr/>
      <dgm:t>
        <a:bodyPr/>
        <a:lstStyle/>
        <a:p>
          <a:endParaRPr lang="nl-NL" sz="1600"/>
        </a:p>
      </dgm:t>
    </dgm:pt>
    <dgm:pt modelId="{CE9F1FED-6287-448F-B10C-DD66C238B0AD}">
      <dgm:prSet phldrT="[Text]" phldr="0" custT="1"/>
      <dgm:spPr/>
      <dgm:t>
        <a:bodyPr/>
        <a:lstStyle/>
        <a:p>
          <a:r>
            <a:rPr lang="nl-NL" sz="600" dirty="0"/>
            <a:t>Limited </a:t>
          </a:r>
          <a:r>
            <a:rPr lang="nl-NL" sz="600" dirty="0" err="1"/>
            <a:t>Decrease</a:t>
          </a:r>
          <a:r>
            <a:rPr lang="nl-NL" sz="600" dirty="0"/>
            <a:t> in </a:t>
          </a:r>
          <a:r>
            <a:rPr lang="nl-NL" sz="600" dirty="0" err="1"/>
            <a:t>depositor</a:t>
          </a:r>
          <a:r>
            <a:rPr lang="nl-NL" sz="600" dirty="0"/>
            <a:t> discipline</a:t>
          </a:r>
        </a:p>
      </dgm:t>
    </dgm:pt>
    <dgm:pt modelId="{07D84782-90F9-4559-A695-870D2D4D0B0D}" type="parTrans" cxnId="{F50F4AA3-EB61-408B-8374-254D67BFF971}">
      <dgm:prSet/>
      <dgm:spPr/>
      <dgm:t>
        <a:bodyPr/>
        <a:lstStyle/>
        <a:p>
          <a:endParaRPr lang="nl-NL" sz="1600"/>
        </a:p>
      </dgm:t>
    </dgm:pt>
    <dgm:pt modelId="{A9B0396F-5B31-495B-B9C5-C8A26933CAEE}" type="sibTrans" cxnId="{F50F4AA3-EB61-408B-8374-254D67BFF971}">
      <dgm:prSet/>
      <dgm:spPr/>
      <dgm:t>
        <a:bodyPr/>
        <a:lstStyle/>
        <a:p>
          <a:endParaRPr lang="nl-NL" sz="1600"/>
        </a:p>
      </dgm:t>
    </dgm:pt>
    <dgm:pt modelId="{28DFBDE6-C763-4E48-9BB3-E41FE2A1A5FC}" type="pres">
      <dgm:prSet presAssocID="{7FD852DF-495C-472D-9144-7FA57F093CAC}" presName="Name0" presStyleCnt="0">
        <dgm:presLayoutVars>
          <dgm:dir/>
          <dgm:animLvl val="lvl"/>
          <dgm:resizeHandles val="exact"/>
        </dgm:presLayoutVars>
      </dgm:prSet>
      <dgm:spPr/>
    </dgm:pt>
    <dgm:pt modelId="{C3B15569-9418-49A4-B03D-C1856EC78DEA}" type="pres">
      <dgm:prSet presAssocID="{7E988B77-A8BB-4F8E-AEA7-62F2895244E3}" presName="composite" presStyleCnt="0"/>
      <dgm:spPr/>
    </dgm:pt>
    <dgm:pt modelId="{12DD9ED1-849C-4131-9DB5-A408BA9EE93D}" type="pres">
      <dgm:prSet presAssocID="{7E988B77-A8BB-4F8E-AEA7-62F2895244E3}" presName="parTx" presStyleLbl="alignNode1" presStyleIdx="0" presStyleCnt="3">
        <dgm:presLayoutVars>
          <dgm:chMax val="0"/>
          <dgm:chPref val="0"/>
          <dgm:bulletEnabled val="1"/>
        </dgm:presLayoutVars>
      </dgm:prSet>
      <dgm:spPr/>
    </dgm:pt>
    <dgm:pt modelId="{FFF5123D-EAA3-4A35-8389-E367347FC13F}" type="pres">
      <dgm:prSet presAssocID="{7E988B77-A8BB-4F8E-AEA7-62F2895244E3}" presName="desTx" presStyleLbl="alignAccFollowNode1" presStyleIdx="0" presStyleCnt="3">
        <dgm:presLayoutVars>
          <dgm:bulletEnabled val="1"/>
        </dgm:presLayoutVars>
      </dgm:prSet>
      <dgm:spPr/>
    </dgm:pt>
    <dgm:pt modelId="{A2219D9D-4AA8-4B52-A737-66C173C75B4F}" type="pres">
      <dgm:prSet presAssocID="{A1C13E24-6EB7-4AB8-9F0E-CEDEA364F06F}" presName="space" presStyleCnt="0"/>
      <dgm:spPr/>
    </dgm:pt>
    <dgm:pt modelId="{684BFF3A-AF8C-4297-94C0-A0772C8F7C33}" type="pres">
      <dgm:prSet presAssocID="{C0B524B6-727C-4715-BBE7-33E3D201EA72}" presName="composite" presStyleCnt="0"/>
      <dgm:spPr/>
    </dgm:pt>
    <dgm:pt modelId="{63E2EE09-846B-48B6-A8E6-221C9BCEF627}" type="pres">
      <dgm:prSet presAssocID="{C0B524B6-727C-4715-BBE7-33E3D201EA72}" presName="parTx" presStyleLbl="alignNode1" presStyleIdx="1" presStyleCnt="3">
        <dgm:presLayoutVars>
          <dgm:chMax val="0"/>
          <dgm:chPref val="0"/>
          <dgm:bulletEnabled val="1"/>
        </dgm:presLayoutVars>
      </dgm:prSet>
      <dgm:spPr/>
    </dgm:pt>
    <dgm:pt modelId="{1A3B464C-0CF0-42C3-BE7F-2AE7ACE67117}" type="pres">
      <dgm:prSet presAssocID="{C0B524B6-727C-4715-BBE7-33E3D201EA72}" presName="desTx" presStyleLbl="alignAccFollowNode1" presStyleIdx="1" presStyleCnt="3">
        <dgm:presLayoutVars>
          <dgm:bulletEnabled val="1"/>
        </dgm:presLayoutVars>
      </dgm:prSet>
      <dgm:spPr/>
    </dgm:pt>
    <dgm:pt modelId="{ACA0CD64-378C-4B1C-A979-1EAF342DED33}" type="pres">
      <dgm:prSet presAssocID="{AE87D904-9F82-4A60-AA41-F7AF504C22CC}" presName="space" presStyleCnt="0"/>
      <dgm:spPr/>
    </dgm:pt>
    <dgm:pt modelId="{85B5BAF8-C2CA-449F-83CF-E71A57901220}" type="pres">
      <dgm:prSet presAssocID="{75F9FC3A-B288-42B9-86D8-EFF84F922FF6}" presName="composite" presStyleCnt="0"/>
      <dgm:spPr/>
    </dgm:pt>
    <dgm:pt modelId="{1D761864-B2A5-4300-99BF-864C54FB8F4A}" type="pres">
      <dgm:prSet presAssocID="{75F9FC3A-B288-42B9-86D8-EFF84F922FF6}" presName="parTx" presStyleLbl="alignNode1" presStyleIdx="2" presStyleCnt="3">
        <dgm:presLayoutVars>
          <dgm:chMax val="0"/>
          <dgm:chPref val="0"/>
          <dgm:bulletEnabled val="1"/>
        </dgm:presLayoutVars>
      </dgm:prSet>
      <dgm:spPr/>
    </dgm:pt>
    <dgm:pt modelId="{5EA4B1F9-EA85-4293-BA74-34733B59FC14}" type="pres">
      <dgm:prSet presAssocID="{75F9FC3A-B288-42B9-86D8-EFF84F922FF6}" presName="desTx" presStyleLbl="alignAccFollowNode1" presStyleIdx="2" presStyleCnt="3">
        <dgm:presLayoutVars>
          <dgm:bulletEnabled val="1"/>
        </dgm:presLayoutVars>
      </dgm:prSet>
      <dgm:spPr/>
    </dgm:pt>
  </dgm:ptLst>
  <dgm:cxnLst>
    <dgm:cxn modelId="{060C7D04-B5BC-467C-A198-1267C9458870}" srcId="{75F9FC3A-B288-42B9-86D8-EFF84F922FF6}" destId="{7DFDC729-7F0C-46D8-81EF-B75BB67800B0}" srcOrd="0" destOrd="0" parTransId="{6F4FFE0B-9F78-4A9F-A8A7-2357D3A6CCD2}" sibTransId="{2EAA968E-B02C-4CF7-8459-3FB9F304B36E}"/>
    <dgm:cxn modelId="{3F2CD206-3AE7-4C86-AF93-A80A7C902996}" type="presOf" srcId="{577E3D5B-C80C-4CCE-9BD5-9F8EC738C9B4}" destId="{1A3B464C-0CF0-42C3-BE7F-2AE7ACE67117}" srcOrd="0" destOrd="1" presId="urn:microsoft.com/office/officeart/2005/8/layout/hList1"/>
    <dgm:cxn modelId="{34161E0A-46B0-4BC8-9346-3DFE3AFFDDF3}" srcId="{C0B524B6-727C-4715-BBE7-33E3D201EA72}" destId="{CE5ED72D-4602-4E6B-8798-D0FECAF67E43}" srcOrd="0" destOrd="0" parTransId="{8C727992-6F65-46A8-8B2E-6E5EBA82B8CE}" sibTransId="{BD63CC76-D81F-4915-AFAF-B59974F3E321}"/>
    <dgm:cxn modelId="{793F760F-26EE-4996-84E2-9503DC0108A1}" type="presOf" srcId="{AB957BFF-E1D8-4676-90C9-383BB32D5F78}" destId="{5EA4B1F9-EA85-4293-BA74-34733B59FC14}" srcOrd="0" destOrd="2" presId="urn:microsoft.com/office/officeart/2005/8/layout/hList1"/>
    <dgm:cxn modelId="{9DFFAF15-B03B-4B5C-A7DA-7CEFC368F91C}" type="presOf" srcId="{07290EB4-3490-4F59-BB51-1B5A7ED7B640}" destId="{FFF5123D-EAA3-4A35-8389-E367347FC13F}" srcOrd="0" destOrd="0" presId="urn:microsoft.com/office/officeart/2005/8/layout/hList1"/>
    <dgm:cxn modelId="{42C93121-7215-4C34-A2F0-6BA31EED91BD}" type="presOf" srcId="{8491D0B2-B103-4D1D-8465-D479F086A923}" destId="{1A3B464C-0CF0-42C3-BE7F-2AE7ACE67117}" srcOrd="0" destOrd="4" presId="urn:microsoft.com/office/officeart/2005/8/layout/hList1"/>
    <dgm:cxn modelId="{C60EF121-3EA2-4080-9E86-9FB68501F12A}" type="presOf" srcId="{2BF08F6D-B40F-4B57-9491-7A4B5138FE14}" destId="{5EA4B1F9-EA85-4293-BA74-34733B59FC14}" srcOrd="0" destOrd="3" presId="urn:microsoft.com/office/officeart/2005/8/layout/hList1"/>
    <dgm:cxn modelId="{52863423-0D03-4917-8760-0094E693145D}" srcId="{7E988B77-A8BB-4F8E-AEA7-62F2895244E3}" destId="{F629B9C8-3AF7-4A6E-AA04-AEBBF60F7619}" srcOrd="1" destOrd="0" parTransId="{18139221-2ED7-4D01-9F33-A720F37EA8EB}" sibTransId="{46E432C1-D7E8-4A6A-B77C-8B455CE74692}"/>
    <dgm:cxn modelId="{C9EB3125-979D-411A-AE47-4823C983698B}" srcId="{C0B524B6-727C-4715-BBE7-33E3D201EA72}" destId="{8491D0B2-B103-4D1D-8465-D479F086A923}" srcOrd="4" destOrd="0" parTransId="{01AAC743-C442-4723-93DF-A30C635F3EC7}" sibTransId="{90BF764F-9939-4D0E-B2CD-D4C01DCBA970}"/>
    <dgm:cxn modelId="{E7585A2B-4BFC-48ED-B46B-8790693208AA}" srcId="{7FD852DF-495C-472D-9144-7FA57F093CAC}" destId="{7E988B77-A8BB-4F8E-AEA7-62F2895244E3}" srcOrd="0" destOrd="0" parTransId="{E1E8862A-2DAD-4829-8590-24A7969342BF}" sibTransId="{A1C13E24-6EB7-4AB8-9F0E-CEDEA364F06F}"/>
    <dgm:cxn modelId="{9273783D-BC74-4DC6-8AE2-2339CE7FE43B}" srcId="{7FD852DF-495C-472D-9144-7FA57F093CAC}" destId="{75F9FC3A-B288-42B9-86D8-EFF84F922FF6}" srcOrd="2" destOrd="0" parTransId="{AC69E3E2-FDDF-4119-82F0-5A5FBD8280FE}" sibTransId="{DE4B1C61-3B18-4FD0-8C67-2DBAEE622184}"/>
    <dgm:cxn modelId="{DC5DF541-13B6-418C-A742-AB54B22282A8}" type="presOf" srcId="{CE5ED72D-4602-4E6B-8798-D0FECAF67E43}" destId="{1A3B464C-0CF0-42C3-BE7F-2AE7ACE67117}" srcOrd="0" destOrd="0" presId="urn:microsoft.com/office/officeart/2005/8/layout/hList1"/>
    <dgm:cxn modelId="{9F836E63-98AF-4421-8BE2-2C1980E9F211}" type="presOf" srcId="{75F9FC3A-B288-42B9-86D8-EFF84F922FF6}" destId="{1D761864-B2A5-4300-99BF-864C54FB8F4A}" srcOrd="0" destOrd="0" presId="urn:microsoft.com/office/officeart/2005/8/layout/hList1"/>
    <dgm:cxn modelId="{966EEB67-FD24-4FE3-AF62-B053FFFBC6FD}" type="presOf" srcId="{79344CF4-E982-498D-8EB0-4F31F48F3324}" destId="{FFF5123D-EAA3-4A35-8389-E367347FC13F}" srcOrd="0" destOrd="2" presId="urn:microsoft.com/office/officeart/2005/8/layout/hList1"/>
    <dgm:cxn modelId="{72E4C448-574E-4F20-AF0E-3564EF8BE959}" srcId="{75F9FC3A-B288-42B9-86D8-EFF84F922FF6}" destId="{AB957BFF-E1D8-4676-90C9-383BB32D5F78}" srcOrd="2" destOrd="0" parTransId="{DED3C15E-6675-4AAF-8C09-6ABD26E74982}" sibTransId="{A38F62EC-67E9-4FDA-B62B-AE4DD83939C6}"/>
    <dgm:cxn modelId="{9BE50870-D1BA-43F9-9ECF-B5960604D68B}" srcId="{C0B524B6-727C-4715-BBE7-33E3D201EA72}" destId="{5133C20A-1CFE-44D5-952D-378940812AD1}" srcOrd="2" destOrd="0" parTransId="{5918BC19-E484-4911-9489-A990AB8C3C5E}" sibTransId="{33DA3FF2-0780-429D-A22E-6C5FD9D153CD}"/>
    <dgm:cxn modelId="{97C73B72-B57C-4A94-83DA-8BCEC8D48D23}" type="presOf" srcId="{CE9F1FED-6287-448F-B10C-DD66C238B0AD}" destId="{5EA4B1F9-EA85-4293-BA74-34733B59FC14}" srcOrd="0" destOrd="1" presId="urn:microsoft.com/office/officeart/2005/8/layout/hList1"/>
    <dgm:cxn modelId="{61F2E774-2743-4F3C-9DF3-91693781CBD0}" srcId="{C0B524B6-727C-4715-BBE7-33E3D201EA72}" destId="{577E3D5B-C80C-4CCE-9BD5-9F8EC738C9B4}" srcOrd="1" destOrd="0" parTransId="{636B9278-FCDB-4A52-971C-D222449AF527}" sibTransId="{416194A4-5E51-46F3-ADE6-E66A9C75E08C}"/>
    <dgm:cxn modelId="{F2C81C7F-76B1-437D-A6BE-5EFEAC47712F}" type="presOf" srcId="{7E988B77-A8BB-4F8E-AEA7-62F2895244E3}" destId="{12DD9ED1-849C-4131-9DB5-A408BA9EE93D}" srcOrd="0" destOrd="0" presId="urn:microsoft.com/office/officeart/2005/8/layout/hList1"/>
    <dgm:cxn modelId="{EFFE6C88-A576-4D1B-AAE3-C3F3EB061E77}" type="presOf" srcId="{7DFDC729-7F0C-46D8-81EF-B75BB67800B0}" destId="{5EA4B1F9-EA85-4293-BA74-34733B59FC14}" srcOrd="0" destOrd="0" presId="urn:microsoft.com/office/officeart/2005/8/layout/hList1"/>
    <dgm:cxn modelId="{CC9F8894-C1EA-485A-A047-B00D1145646C}" srcId="{7FD852DF-495C-472D-9144-7FA57F093CAC}" destId="{C0B524B6-727C-4715-BBE7-33E3D201EA72}" srcOrd="1" destOrd="0" parTransId="{ED60D5D3-0722-46B4-B7DD-02AB867C0561}" sibTransId="{AE87D904-9F82-4A60-AA41-F7AF504C22CC}"/>
    <dgm:cxn modelId="{F50F4AA3-EB61-408B-8374-254D67BFF971}" srcId="{75F9FC3A-B288-42B9-86D8-EFF84F922FF6}" destId="{CE9F1FED-6287-448F-B10C-DD66C238B0AD}" srcOrd="1" destOrd="0" parTransId="{07D84782-90F9-4559-A695-870D2D4D0B0D}" sibTransId="{A9B0396F-5B31-495B-B9C5-C8A26933CAEE}"/>
    <dgm:cxn modelId="{5C84FEB0-BF96-4B69-8FA7-C761DA12494C}" type="presOf" srcId="{C0B524B6-727C-4715-BBE7-33E3D201EA72}" destId="{63E2EE09-846B-48B6-A8E6-221C9BCEF627}" srcOrd="0" destOrd="0" presId="urn:microsoft.com/office/officeart/2005/8/layout/hList1"/>
    <dgm:cxn modelId="{598B7DB4-716D-4A32-9629-8790849C6680}" srcId="{C0B524B6-727C-4715-BBE7-33E3D201EA72}" destId="{2D2A4562-7BF8-4BD7-A091-76A7BE7B94AE}" srcOrd="3" destOrd="0" parTransId="{95E12762-6C4F-4BC1-B835-E2AB228A08AB}" sibTransId="{798E62CF-97FD-4B45-87F7-D0029043A92D}"/>
    <dgm:cxn modelId="{90C899B6-B59E-4A72-B683-6F75F0C97347}" srcId="{75F9FC3A-B288-42B9-86D8-EFF84F922FF6}" destId="{2BF08F6D-B40F-4B57-9491-7A4B5138FE14}" srcOrd="3" destOrd="0" parTransId="{28C1B860-40CB-4882-9534-6BE57EBDA734}" sibTransId="{E64DDA37-87E1-4EA5-8065-40A803429018}"/>
    <dgm:cxn modelId="{1F06FCBB-F74D-47D8-90C4-55F2C1A726A4}" type="presOf" srcId="{7FD852DF-495C-472D-9144-7FA57F093CAC}" destId="{28DFBDE6-C763-4E48-9BB3-E41FE2A1A5FC}" srcOrd="0" destOrd="0" presId="urn:microsoft.com/office/officeart/2005/8/layout/hList1"/>
    <dgm:cxn modelId="{B83889CB-3A21-4F69-AE24-EC4435D1BF6F}" type="presOf" srcId="{5133C20A-1CFE-44D5-952D-378940812AD1}" destId="{1A3B464C-0CF0-42C3-BE7F-2AE7ACE67117}" srcOrd="0" destOrd="2" presId="urn:microsoft.com/office/officeart/2005/8/layout/hList1"/>
    <dgm:cxn modelId="{54BCD2CF-6849-427A-B5D8-EC94AD9EA231}" srcId="{7E988B77-A8BB-4F8E-AEA7-62F2895244E3}" destId="{07290EB4-3490-4F59-BB51-1B5A7ED7B640}" srcOrd="0" destOrd="0" parTransId="{A97C4C56-9903-4D48-BCD5-CC9860362C29}" sibTransId="{61F8717B-A947-4198-ACF4-62CC5EF1842E}"/>
    <dgm:cxn modelId="{6AF9A9EB-8CBD-4B45-895B-EF8B3F9745C1}" srcId="{7E988B77-A8BB-4F8E-AEA7-62F2895244E3}" destId="{79344CF4-E982-498D-8EB0-4F31F48F3324}" srcOrd="2" destOrd="0" parTransId="{DF3BBBA9-511E-49B4-990F-896BA5F8E310}" sibTransId="{D1C5AB1A-35C0-496A-9A15-7C2AC8B79843}"/>
    <dgm:cxn modelId="{328A14EF-A556-45A7-8E33-D23D05799258}" type="presOf" srcId="{F629B9C8-3AF7-4A6E-AA04-AEBBF60F7619}" destId="{FFF5123D-EAA3-4A35-8389-E367347FC13F}" srcOrd="0" destOrd="1" presId="urn:microsoft.com/office/officeart/2005/8/layout/hList1"/>
    <dgm:cxn modelId="{54D03CF9-9980-403C-95FC-8D31F07ED821}" type="presOf" srcId="{2D2A4562-7BF8-4BD7-A091-76A7BE7B94AE}" destId="{1A3B464C-0CF0-42C3-BE7F-2AE7ACE67117}" srcOrd="0" destOrd="3" presId="urn:microsoft.com/office/officeart/2005/8/layout/hList1"/>
    <dgm:cxn modelId="{F0AFC6C2-91CB-4DBC-A935-40EAF120DF5B}" type="presParOf" srcId="{28DFBDE6-C763-4E48-9BB3-E41FE2A1A5FC}" destId="{C3B15569-9418-49A4-B03D-C1856EC78DEA}" srcOrd="0" destOrd="0" presId="urn:microsoft.com/office/officeart/2005/8/layout/hList1"/>
    <dgm:cxn modelId="{308C997E-A8F0-4D0E-A794-3E8552D85FB1}" type="presParOf" srcId="{C3B15569-9418-49A4-B03D-C1856EC78DEA}" destId="{12DD9ED1-849C-4131-9DB5-A408BA9EE93D}" srcOrd="0" destOrd="0" presId="urn:microsoft.com/office/officeart/2005/8/layout/hList1"/>
    <dgm:cxn modelId="{46065F54-9DE9-4D7F-A97F-349B5E019172}" type="presParOf" srcId="{C3B15569-9418-49A4-B03D-C1856EC78DEA}" destId="{FFF5123D-EAA3-4A35-8389-E367347FC13F}" srcOrd="1" destOrd="0" presId="urn:microsoft.com/office/officeart/2005/8/layout/hList1"/>
    <dgm:cxn modelId="{325A9C3A-B0E5-4310-8B4E-2129C6D1FE6C}" type="presParOf" srcId="{28DFBDE6-C763-4E48-9BB3-E41FE2A1A5FC}" destId="{A2219D9D-4AA8-4B52-A737-66C173C75B4F}" srcOrd="1" destOrd="0" presId="urn:microsoft.com/office/officeart/2005/8/layout/hList1"/>
    <dgm:cxn modelId="{8D1C78BF-407B-4E79-907E-4370BAC6D2F7}" type="presParOf" srcId="{28DFBDE6-C763-4E48-9BB3-E41FE2A1A5FC}" destId="{684BFF3A-AF8C-4297-94C0-A0772C8F7C33}" srcOrd="2" destOrd="0" presId="urn:microsoft.com/office/officeart/2005/8/layout/hList1"/>
    <dgm:cxn modelId="{6BE02DDE-8B1B-4223-B510-B74BC43155D0}" type="presParOf" srcId="{684BFF3A-AF8C-4297-94C0-A0772C8F7C33}" destId="{63E2EE09-846B-48B6-A8E6-221C9BCEF627}" srcOrd="0" destOrd="0" presId="urn:microsoft.com/office/officeart/2005/8/layout/hList1"/>
    <dgm:cxn modelId="{37F85218-9C13-4BEC-B007-7ACDFD87D3CE}" type="presParOf" srcId="{684BFF3A-AF8C-4297-94C0-A0772C8F7C33}" destId="{1A3B464C-0CF0-42C3-BE7F-2AE7ACE67117}" srcOrd="1" destOrd="0" presId="urn:microsoft.com/office/officeart/2005/8/layout/hList1"/>
    <dgm:cxn modelId="{CF44E074-39B9-48BA-BB3B-1C961C9FED24}" type="presParOf" srcId="{28DFBDE6-C763-4E48-9BB3-E41FE2A1A5FC}" destId="{ACA0CD64-378C-4B1C-A979-1EAF342DED33}" srcOrd="3" destOrd="0" presId="urn:microsoft.com/office/officeart/2005/8/layout/hList1"/>
    <dgm:cxn modelId="{239E8891-C656-45A7-95C5-526EA20E0DB9}" type="presParOf" srcId="{28DFBDE6-C763-4E48-9BB3-E41FE2A1A5FC}" destId="{85B5BAF8-C2CA-449F-83CF-E71A57901220}" srcOrd="4" destOrd="0" presId="urn:microsoft.com/office/officeart/2005/8/layout/hList1"/>
    <dgm:cxn modelId="{65AF36A2-3FA4-4659-B666-07A507FD961E}" type="presParOf" srcId="{85B5BAF8-C2CA-449F-83CF-E71A57901220}" destId="{1D761864-B2A5-4300-99BF-864C54FB8F4A}" srcOrd="0" destOrd="0" presId="urn:microsoft.com/office/officeart/2005/8/layout/hList1"/>
    <dgm:cxn modelId="{D153B7DD-2B98-485E-B63B-190463A87959}" type="presParOf" srcId="{85B5BAF8-C2CA-449F-83CF-E71A57901220}" destId="{5EA4B1F9-EA85-4293-BA74-34733B59FC1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99ADBB-686E-46F9-8630-84E5F4B3BF1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nl-NL"/>
        </a:p>
      </dgm:t>
    </dgm:pt>
    <dgm:pt modelId="{400F0E56-187D-4381-9E99-51D59183663D}">
      <dgm:prSet phldrT="[Text]" phldr="0" custT="1"/>
      <dgm:spPr/>
      <dgm:t>
        <a:bodyPr/>
        <a:lstStyle/>
        <a:p>
          <a:r>
            <a:rPr lang="nl-NL" sz="800" dirty="0" err="1"/>
            <a:t>Bought</a:t>
          </a:r>
          <a:r>
            <a:rPr lang="nl-NL" sz="800" dirty="0"/>
            <a:t> a lot of </a:t>
          </a:r>
          <a:r>
            <a:rPr lang="nl-NL" sz="800" dirty="0" err="1"/>
            <a:t>Treasury</a:t>
          </a:r>
          <a:r>
            <a:rPr lang="nl-NL" sz="800" dirty="0"/>
            <a:t> </a:t>
          </a:r>
          <a:r>
            <a:rPr lang="nl-NL" sz="800" dirty="0" err="1"/>
            <a:t>Bonds</a:t>
          </a:r>
          <a:endParaRPr lang="nl-NL" sz="800" dirty="0"/>
        </a:p>
      </dgm:t>
    </dgm:pt>
    <dgm:pt modelId="{13941A2C-0F70-4F6A-BF42-988890DB3DB1}" type="parTrans" cxnId="{78B41AFC-3470-4FB9-9B95-82EC9E0DEF67}">
      <dgm:prSet/>
      <dgm:spPr/>
      <dgm:t>
        <a:bodyPr/>
        <a:lstStyle/>
        <a:p>
          <a:endParaRPr lang="nl-NL" sz="600"/>
        </a:p>
      </dgm:t>
    </dgm:pt>
    <dgm:pt modelId="{B0105738-FA1E-4656-870B-E8EB88297356}" type="sibTrans" cxnId="{78B41AFC-3470-4FB9-9B95-82EC9E0DEF67}">
      <dgm:prSet/>
      <dgm:spPr/>
      <dgm:t>
        <a:bodyPr/>
        <a:lstStyle/>
        <a:p>
          <a:endParaRPr lang="nl-NL" sz="600"/>
        </a:p>
      </dgm:t>
    </dgm:pt>
    <dgm:pt modelId="{1CED6B8D-E6A7-4B2F-AE99-19A2704C7BE8}">
      <dgm:prSet phldrT="[Text]" phldr="0" custT="1"/>
      <dgm:spPr/>
      <dgm:t>
        <a:bodyPr/>
        <a:lstStyle/>
        <a:p>
          <a:r>
            <a:rPr lang="nl-NL" sz="700" dirty="0" err="1"/>
            <a:t>Surge</a:t>
          </a:r>
          <a:r>
            <a:rPr lang="nl-NL" sz="700" dirty="0"/>
            <a:t> in Interest </a:t>
          </a:r>
          <a:r>
            <a:rPr lang="nl-NL" sz="700" dirty="0" err="1"/>
            <a:t>Rate</a:t>
          </a:r>
          <a:endParaRPr lang="nl-NL" sz="700" dirty="0"/>
        </a:p>
      </dgm:t>
    </dgm:pt>
    <dgm:pt modelId="{43DCAB56-DA4D-4B67-A77F-9A847EBE3505}" type="parTrans" cxnId="{64F9F7ED-F84E-48AB-988E-078232D19028}">
      <dgm:prSet/>
      <dgm:spPr/>
      <dgm:t>
        <a:bodyPr/>
        <a:lstStyle/>
        <a:p>
          <a:endParaRPr lang="nl-NL" sz="600"/>
        </a:p>
      </dgm:t>
    </dgm:pt>
    <dgm:pt modelId="{EE0C283A-B8ED-43CC-891E-2F839539BFB7}" type="sibTrans" cxnId="{64F9F7ED-F84E-48AB-988E-078232D19028}">
      <dgm:prSet/>
      <dgm:spPr/>
      <dgm:t>
        <a:bodyPr/>
        <a:lstStyle/>
        <a:p>
          <a:endParaRPr lang="nl-NL" sz="600"/>
        </a:p>
      </dgm:t>
    </dgm:pt>
    <dgm:pt modelId="{6B6E4610-2A07-4AF1-B589-A965FE5AABBF}">
      <dgm:prSet phldrT="[Text]" phldr="0" custT="1"/>
      <dgm:spPr/>
      <dgm:t>
        <a:bodyPr/>
        <a:lstStyle/>
        <a:p>
          <a:r>
            <a:rPr lang="nl-NL" sz="700" dirty="0"/>
            <a:t>Digital Bank Run</a:t>
          </a:r>
        </a:p>
      </dgm:t>
    </dgm:pt>
    <dgm:pt modelId="{795594F8-D3FF-455E-AA46-30B69A9A7181}" type="parTrans" cxnId="{C0633A45-D284-43A7-844E-CE598624CC95}">
      <dgm:prSet/>
      <dgm:spPr/>
      <dgm:t>
        <a:bodyPr/>
        <a:lstStyle/>
        <a:p>
          <a:endParaRPr lang="nl-NL" sz="600"/>
        </a:p>
      </dgm:t>
    </dgm:pt>
    <dgm:pt modelId="{993D05DA-E1F2-4B8E-BF80-9A0BE9E43EC2}" type="sibTrans" cxnId="{C0633A45-D284-43A7-844E-CE598624CC95}">
      <dgm:prSet/>
      <dgm:spPr/>
      <dgm:t>
        <a:bodyPr/>
        <a:lstStyle/>
        <a:p>
          <a:endParaRPr lang="nl-NL" sz="600"/>
        </a:p>
      </dgm:t>
    </dgm:pt>
    <dgm:pt modelId="{92949071-C3F8-4F27-9DC3-76B5C82104D3}">
      <dgm:prSet custT="1"/>
      <dgm:spPr/>
      <dgm:t>
        <a:bodyPr/>
        <a:lstStyle/>
        <a:p>
          <a:r>
            <a:rPr lang="nl-NL" sz="600" dirty="0" err="1"/>
            <a:t>Collapse</a:t>
          </a:r>
          <a:r>
            <a:rPr lang="nl-NL" sz="600" dirty="0"/>
            <a:t> </a:t>
          </a:r>
          <a:r>
            <a:rPr lang="nl-NL" sz="600" dirty="0" err="1"/>
            <a:t>March</a:t>
          </a:r>
          <a:r>
            <a:rPr lang="nl-NL" sz="600" dirty="0"/>
            <a:t> 10, 2023</a:t>
          </a:r>
        </a:p>
      </dgm:t>
    </dgm:pt>
    <dgm:pt modelId="{1F2CF054-8993-4567-BDBF-489C092B7C15}" type="parTrans" cxnId="{74D6E10E-6903-4885-8A1F-162C8E7A0A7D}">
      <dgm:prSet/>
      <dgm:spPr/>
      <dgm:t>
        <a:bodyPr/>
        <a:lstStyle/>
        <a:p>
          <a:endParaRPr lang="nl-NL" sz="600"/>
        </a:p>
      </dgm:t>
    </dgm:pt>
    <dgm:pt modelId="{527B39BD-02EE-4AE3-917D-59E88FDBF9A5}" type="sibTrans" cxnId="{74D6E10E-6903-4885-8A1F-162C8E7A0A7D}">
      <dgm:prSet/>
      <dgm:spPr/>
      <dgm:t>
        <a:bodyPr/>
        <a:lstStyle/>
        <a:p>
          <a:endParaRPr lang="nl-NL" sz="600"/>
        </a:p>
      </dgm:t>
    </dgm:pt>
    <dgm:pt modelId="{31629BD3-8392-4C08-9AE1-E93A62077942}" type="pres">
      <dgm:prSet presAssocID="{DF99ADBB-686E-46F9-8630-84E5F4B3BF18}" presName="Name0" presStyleCnt="0">
        <dgm:presLayoutVars>
          <dgm:dir/>
          <dgm:resizeHandles val="exact"/>
        </dgm:presLayoutVars>
      </dgm:prSet>
      <dgm:spPr/>
    </dgm:pt>
    <dgm:pt modelId="{82A52A51-466D-4BC7-8589-F299B2E83BCD}" type="pres">
      <dgm:prSet presAssocID="{DF99ADBB-686E-46F9-8630-84E5F4B3BF18}" presName="arrow" presStyleLbl="bgShp" presStyleIdx="0" presStyleCnt="1"/>
      <dgm:spPr/>
    </dgm:pt>
    <dgm:pt modelId="{8B981B97-4792-4F9B-8852-341BC566B620}" type="pres">
      <dgm:prSet presAssocID="{DF99ADBB-686E-46F9-8630-84E5F4B3BF18}" presName="points" presStyleCnt="0"/>
      <dgm:spPr/>
    </dgm:pt>
    <dgm:pt modelId="{58238C92-5702-4746-9A57-141196C428C9}" type="pres">
      <dgm:prSet presAssocID="{400F0E56-187D-4381-9E99-51D59183663D}" presName="compositeA" presStyleCnt="0"/>
      <dgm:spPr/>
    </dgm:pt>
    <dgm:pt modelId="{F6BE1E9A-EDA3-4C7C-91A6-16C9ACD8B118}" type="pres">
      <dgm:prSet presAssocID="{400F0E56-187D-4381-9E99-51D59183663D}" presName="textA" presStyleLbl="revTx" presStyleIdx="0" presStyleCnt="4" custScaleX="100676" custLinFactNeighborX="-171" custLinFactNeighborY="6591">
        <dgm:presLayoutVars>
          <dgm:bulletEnabled val="1"/>
        </dgm:presLayoutVars>
      </dgm:prSet>
      <dgm:spPr/>
    </dgm:pt>
    <dgm:pt modelId="{81C19C8A-7172-4479-B729-8879AE59C455}" type="pres">
      <dgm:prSet presAssocID="{400F0E56-187D-4381-9E99-51D59183663D}" presName="circleA" presStyleLbl="node1" presStyleIdx="0" presStyleCnt="4"/>
      <dgm:spPr/>
    </dgm:pt>
    <dgm:pt modelId="{800DEC0E-3E22-4C14-95D9-5D1EBC29DA59}" type="pres">
      <dgm:prSet presAssocID="{400F0E56-187D-4381-9E99-51D59183663D}" presName="spaceA" presStyleCnt="0"/>
      <dgm:spPr/>
    </dgm:pt>
    <dgm:pt modelId="{BF2F9E57-AB91-4B77-B4AD-3A34A5FE2FA0}" type="pres">
      <dgm:prSet presAssocID="{B0105738-FA1E-4656-870B-E8EB88297356}" presName="space" presStyleCnt="0"/>
      <dgm:spPr/>
    </dgm:pt>
    <dgm:pt modelId="{BA370C13-A38F-4CAF-8C7E-0273C4771FFA}" type="pres">
      <dgm:prSet presAssocID="{1CED6B8D-E6A7-4B2F-AE99-19A2704C7BE8}" presName="compositeB" presStyleCnt="0"/>
      <dgm:spPr/>
    </dgm:pt>
    <dgm:pt modelId="{5EEB68A1-ECE7-4ABD-A909-70D612667A0A}" type="pres">
      <dgm:prSet presAssocID="{1CED6B8D-E6A7-4B2F-AE99-19A2704C7BE8}" presName="textB" presStyleLbl="revTx" presStyleIdx="1" presStyleCnt="4" custScaleX="119818" custLinFactNeighborX="700" custLinFactNeighborY="-82344">
        <dgm:presLayoutVars>
          <dgm:bulletEnabled val="1"/>
        </dgm:presLayoutVars>
      </dgm:prSet>
      <dgm:spPr/>
    </dgm:pt>
    <dgm:pt modelId="{DFBE08BB-BB09-4F58-8B6F-10C77567F78A}" type="pres">
      <dgm:prSet presAssocID="{1CED6B8D-E6A7-4B2F-AE99-19A2704C7BE8}" presName="circleB" presStyleLbl="node1" presStyleIdx="1" presStyleCnt="4"/>
      <dgm:spPr/>
    </dgm:pt>
    <dgm:pt modelId="{1FEA6514-3CCD-4F68-AF83-5410FE2C7623}" type="pres">
      <dgm:prSet presAssocID="{1CED6B8D-E6A7-4B2F-AE99-19A2704C7BE8}" presName="spaceB" presStyleCnt="0"/>
      <dgm:spPr/>
    </dgm:pt>
    <dgm:pt modelId="{01EC218C-4C44-490B-A7BC-5B836C850F5F}" type="pres">
      <dgm:prSet presAssocID="{EE0C283A-B8ED-43CC-891E-2F839539BFB7}" presName="space" presStyleCnt="0"/>
      <dgm:spPr/>
    </dgm:pt>
    <dgm:pt modelId="{587DE5A5-E4D7-468D-B314-79B995CF733E}" type="pres">
      <dgm:prSet presAssocID="{6B6E4610-2A07-4AF1-B589-A965FE5AABBF}" presName="compositeA" presStyleCnt="0"/>
      <dgm:spPr/>
    </dgm:pt>
    <dgm:pt modelId="{00C81943-FD2B-4009-9FD7-D09089D2C2BB}" type="pres">
      <dgm:prSet presAssocID="{6B6E4610-2A07-4AF1-B589-A965FE5AABBF}" presName="textA" presStyleLbl="revTx" presStyleIdx="2" presStyleCnt="4" custLinFactNeighborX="1160" custLinFactNeighborY="8541">
        <dgm:presLayoutVars>
          <dgm:bulletEnabled val="1"/>
        </dgm:presLayoutVars>
      </dgm:prSet>
      <dgm:spPr/>
    </dgm:pt>
    <dgm:pt modelId="{08173798-6FD2-4337-8FF9-105C3C0FE8C0}" type="pres">
      <dgm:prSet presAssocID="{6B6E4610-2A07-4AF1-B589-A965FE5AABBF}" presName="circleA" presStyleLbl="node1" presStyleIdx="2" presStyleCnt="4"/>
      <dgm:spPr/>
    </dgm:pt>
    <dgm:pt modelId="{5343CD2F-F6B1-49DE-BA0B-880B7BA26950}" type="pres">
      <dgm:prSet presAssocID="{6B6E4610-2A07-4AF1-B589-A965FE5AABBF}" presName="spaceA" presStyleCnt="0"/>
      <dgm:spPr/>
    </dgm:pt>
    <dgm:pt modelId="{BF512FF2-623F-4C18-9B90-906F85862C5E}" type="pres">
      <dgm:prSet presAssocID="{993D05DA-E1F2-4B8E-BF80-9A0BE9E43EC2}" presName="space" presStyleCnt="0"/>
      <dgm:spPr/>
    </dgm:pt>
    <dgm:pt modelId="{DA44F99D-992E-4CA8-9322-406AD15F0F28}" type="pres">
      <dgm:prSet presAssocID="{92949071-C3F8-4F27-9DC3-76B5C82104D3}" presName="compositeB" presStyleCnt="0"/>
      <dgm:spPr/>
    </dgm:pt>
    <dgm:pt modelId="{57C388FC-49A7-4E39-A6BB-E95DA99A6587}" type="pres">
      <dgm:prSet presAssocID="{92949071-C3F8-4F27-9DC3-76B5C82104D3}" presName="textB" presStyleLbl="revTx" presStyleIdx="3" presStyleCnt="4" custScaleX="123356" custLinFactNeighborX="-1023" custLinFactNeighborY="-85796">
        <dgm:presLayoutVars>
          <dgm:bulletEnabled val="1"/>
        </dgm:presLayoutVars>
      </dgm:prSet>
      <dgm:spPr/>
    </dgm:pt>
    <dgm:pt modelId="{64BAD04D-657B-42CF-A254-5D0FA4737B34}" type="pres">
      <dgm:prSet presAssocID="{92949071-C3F8-4F27-9DC3-76B5C82104D3}" presName="circleB" presStyleLbl="node1" presStyleIdx="3" presStyleCnt="4"/>
      <dgm:spPr/>
    </dgm:pt>
    <dgm:pt modelId="{80A2ABCF-BBF0-4AD2-88BB-DEA7E9BC67DE}" type="pres">
      <dgm:prSet presAssocID="{92949071-C3F8-4F27-9DC3-76B5C82104D3}" presName="spaceB" presStyleCnt="0"/>
      <dgm:spPr/>
    </dgm:pt>
  </dgm:ptLst>
  <dgm:cxnLst>
    <dgm:cxn modelId="{74D6E10E-6903-4885-8A1F-162C8E7A0A7D}" srcId="{DF99ADBB-686E-46F9-8630-84E5F4B3BF18}" destId="{92949071-C3F8-4F27-9DC3-76B5C82104D3}" srcOrd="3" destOrd="0" parTransId="{1F2CF054-8993-4567-BDBF-489C092B7C15}" sibTransId="{527B39BD-02EE-4AE3-917D-59E88FDBF9A5}"/>
    <dgm:cxn modelId="{8A00E111-763A-4DEE-A404-98CAA63A7A33}" type="presOf" srcId="{92949071-C3F8-4F27-9DC3-76B5C82104D3}" destId="{57C388FC-49A7-4E39-A6BB-E95DA99A6587}" srcOrd="0" destOrd="0" presId="urn:microsoft.com/office/officeart/2005/8/layout/hProcess11"/>
    <dgm:cxn modelId="{C0633A45-D284-43A7-844E-CE598624CC95}" srcId="{DF99ADBB-686E-46F9-8630-84E5F4B3BF18}" destId="{6B6E4610-2A07-4AF1-B589-A965FE5AABBF}" srcOrd="2" destOrd="0" parTransId="{795594F8-D3FF-455E-AA46-30B69A9A7181}" sibTransId="{993D05DA-E1F2-4B8E-BF80-9A0BE9E43EC2}"/>
    <dgm:cxn modelId="{B5E5046A-D6FC-4FE9-858B-D8B6A66F563E}" type="presOf" srcId="{6B6E4610-2A07-4AF1-B589-A965FE5AABBF}" destId="{00C81943-FD2B-4009-9FD7-D09089D2C2BB}" srcOrd="0" destOrd="0" presId="urn:microsoft.com/office/officeart/2005/8/layout/hProcess11"/>
    <dgm:cxn modelId="{DED81D4F-BAB0-4479-A558-EF4565E6A0A1}" type="presOf" srcId="{DF99ADBB-686E-46F9-8630-84E5F4B3BF18}" destId="{31629BD3-8392-4C08-9AE1-E93A62077942}" srcOrd="0" destOrd="0" presId="urn:microsoft.com/office/officeart/2005/8/layout/hProcess11"/>
    <dgm:cxn modelId="{65C3968A-2EA3-44AF-9371-CC2805093903}" type="presOf" srcId="{1CED6B8D-E6A7-4B2F-AE99-19A2704C7BE8}" destId="{5EEB68A1-ECE7-4ABD-A909-70D612667A0A}" srcOrd="0" destOrd="0" presId="urn:microsoft.com/office/officeart/2005/8/layout/hProcess11"/>
    <dgm:cxn modelId="{05F9A3B5-4E1D-46BF-916B-9253AD5746DC}" type="presOf" srcId="{400F0E56-187D-4381-9E99-51D59183663D}" destId="{F6BE1E9A-EDA3-4C7C-91A6-16C9ACD8B118}" srcOrd="0" destOrd="0" presId="urn:microsoft.com/office/officeart/2005/8/layout/hProcess11"/>
    <dgm:cxn modelId="{64F9F7ED-F84E-48AB-988E-078232D19028}" srcId="{DF99ADBB-686E-46F9-8630-84E5F4B3BF18}" destId="{1CED6B8D-E6A7-4B2F-AE99-19A2704C7BE8}" srcOrd="1" destOrd="0" parTransId="{43DCAB56-DA4D-4B67-A77F-9A847EBE3505}" sibTransId="{EE0C283A-B8ED-43CC-891E-2F839539BFB7}"/>
    <dgm:cxn modelId="{78B41AFC-3470-4FB9-9B95-82EC9E0DEF67}" srcId="{DF99ADBB-686E-46F9-8630-84E5F4B3BF18}" destId="{400F0E56-187D-4381-9E99-51D59183663D}" srcOrd="0" destOrd="0" parTransId="{13941A2C-0F70-4F6A-BF42-988890DB3DB1}" sibTransId="{B0105738-FA1E-4656-870B-E8EB88297356}"/>
    <dgm:cxn modelId="{7E5D370D-DD87-4B7E-ABFE-9B51953C4FCF}" type="presParOf" srcId="{31629BD3-8392-4C08-9AE1-E93A62077942}" destId="{82A52A51-466D-4BC7-8589-F299B2E83BCD}" srcOrd="0" destOrd="0" presId="urn:microsoft.com/office/officeart/2005/8/layout/hProcess11"/>
    <dgm:cxn modelId="{A1783F36-B7BF-4BB5-B663-B9CE213D144D}" type="presParOf" srcId="{31629BD3-8392-4C08-9AE1-E93A62077942}" destId="{8B981B97-4792-4F9B-8852-341BC566B620}" srcOrd="1" destOrd="0" presId="urn:microsoft.com/office/officeart/2005/8/layout/hProcess11"/>
    <dgm:cxn modelId="{98352F50-2381-4102-94A5-040EDC9187A6}" type="presParOf" srcId="{8B981B97-4792-4F9B-8852-341BC566B620}" destId="{58238C92-5702-4746-9A57-141196C428C9}" srcOrd="0" destOrd="0" presId="urn:microsoft.com/office/officeart/2005/8/layout/hProcess11"/>
    <dgm:cxn modelId="{FE60B14B-BACC-4530-9A8F-37BC6D263943}" type="presParOf" srcId="{58238C92-5702-4746-9A57-141196C428C9}" destId="{F6BE1E9A-EDA3-4C7C-91A6-16C9ACD8B118}" srcOrd="0" destOrd="0" presId="urn:microsoft.com/office/officeart/2005/8/layout/hProcess11"/>
    <dgm:cxn modelId="{BED2E6C4-5CA5-429C-8F37-F42A17CCA7DC}" type="presParOf" srcId="{58238C92-5702-4746-9A57-141196C428C9}" destId="{81C19C8A-7172-4479-B729-8879AE59C455}" srcOrd="1" destOrd="0" presId="urn:microsoft.com/office/officeart/2005/8/layout/hProcess11"/>
    <dgm:cxn modelId="{595BCB70-6925-424F-BD92-21AF3A85CC70}" type="presParOf" srcId="{58238C92-5702-4746-9A57-141196C428C9}" destId="{800DEC0E-3E22-4C14-95D9-5D1EBC29DA59}" srcOrd="2" destOrd="0" presId="urn:microsoft.com/office/officeart/2005/8/layout/hProcess11"/>
    <dgm:cxn modelId="{83EB16CD-9CF4-48C4-BDD6-854D8AEA0737}" type="presParOf" srcId="{8B981B97-4792-4F9B-8852-341BC566B620}" destId="{BF2F9E57-AB91-4B77-B4AD-3A34A5FE2FA0}" srcOrd="1" destOrd="0" presId="urn:microsoft.com/office/officeart/2005/8/layout/hProcess11"/>
    <dgm:cxn modelId="{848FDEF4-44DA-48DC-B82B-879FB02543A4}" type="presParOf" srcId="{8B981B97-4792-4F9B-8852-341BC566B620}" destId="{BA370C13-A38F-4CAF-8C7E-0273C4771FFA}" srcOrd="2" destOrd="0" presId="urn:microsoft.com/office/officeart/2005/8/layout/hProcess11"/>
    <dgm:cxn modelId="{FBF98724-C721-4632-9CDD-F1A35F8393FC}" type="presParOf" srcId="{BA370C13-A38F-4CAF-8C7E-0273C4771FFA}" destId="{5EEB68A1-ECE7-4ABD-A909-70D612667A0A}" srcOrd="0" destOrd="0" presId="urn:microsoft.com/office/officeart/2005/8/layout/hProcess11"/>
    <dgm:cxn modelId="{9CC4BBC2-A5F4-4B19-9A93-1795F0A6C739}" type="presParOf" srcId="{BA370C13-A38F-4CAF-8C7E-0273C4771FFA}" destId="{DFBE08BB-BB09-4F58-8B6F-10C77567F78A}" srcOrd="1" destOrd="0" presId="urn:microsoft.com/office/officeart/2005/8/layout/hProcess11"/>
    <dgm:cxn modelId="{48A23194-9C28-41C5-948A-CA3047ACE191}" type="presParOf" srcId="{BA370C13-A38F-4CAF-8C7E-0273C4771FFA}" destId="{1FEA6514-3CCD-4F68-AF83-5410FE2C7623}" srcOrd="2" destOrd="0" presId="urn:microsoft.com/office/officeart/2005/8/layout/hProcess11"/>
    <dgm:cxn modelId="{A5C7DC91-5687-4336-8714-23CB5AFC409A}" type="presParOf" srcId="{8B981B97-4792-4F9B-8852-341BC566B620}" destId="{01EC218C-4C44-490B-A7BC-5B836C850F5F}" srcOrd="3" destOrd="0" presId="urn:microsoft.com/office/officeart/2005/8/layout/hProcess11"/>
    <dgm:cxn modelId="{1B5F5BBE-F940-4581-BBE3-D704E71D8A5C}" type="presParOf" srcId="{8B981B97-4792-4F9B-8852-341BC566B620}" destId="{587DE5A5-E4D7-468D-B314-79B995CF733E}" srcOrd="4" destOrd="0" presId="urn:microsoft.com/office/officeart/2005/8/layout/hProcess11"/>
    <dgm:cxn modelId="{41EEADEF-450E-4A11-885C-9471DFE24EBC}" type="presParOf" srcId="{587DE5A5-E4D7-468D-B314-79B995CF733E}" destId="{00C81943-FD2B-4009-9FD7-D09089D2C2BB}" srcOrd="0" destOrd="0" presId="urn:microsoft.com/office/officeart/2005/8/layout/hProcess11"/>
    <dgm:cxn modelId="{1FBAA933-38F4-4A3F-B03C-7FB94FB10C44}" type="presParOf" srcId="{587DE5A5-E4D7-468D-B314-79B995CF733E}" destId="{08173798-6FD2-4337-8FF9-105C3C0FE8C0}" srcOrd="1" destOrd="0" presId="urn:microsoft.com/office/officeart/2005/8/layout/hProcess11"/>
    <dgm:cxn modelId="{E0F66B13-80A1-4CAB-A406-1F8D41365D86}" type="presParOf" srcId="{587DE5A5-E4D7-468D-B314-79B995CF733E}" destId="{5343CD2F-F6B1-49DE-BA0B-880B7BA26950}" srcOrd="2" destOrd="0" presId="urn:microsoft.com/office/officeart/2005/8/layout/hProcess11"/>
    <dgm:cxn modelId="{27C39D87-2ECE-46CB-9132-C4EA1DE9DAB1}" type="presParOf" srcId="{8B981B97-4792-4F9B-8852-341BC566B620}" destId="{BF512FF2-623F-4C18-9B90-906F85862C5E}" srcOrd="5" destOrd="0" presId="urn:microsoft.com/office/officeart/2005/8/layout/hProcess11"/>
    <dgm:cxn modelId="{774A8540-7C80-4FAA-B1E6-A0860157900A}" type="presParOf" srcId="{8B981B97-4792-4F9B-8852-341BC566B620}" destId="{DA44F99D-992E-4CA8-9322-406AD15F0F28}" srcOrd="6" destOrd="0" presId="urn:microsoft.com/office/officeart/2005/8/layout/hProcess11"/>
    <dgm:cxn modelId="{9D25B58D-833D-48DB-B2FA-B5E4EA79E7A8}" type="presParOf" srcId="{DA44F99D-992E-4CA8-9322-406AD15F0F28}" destId="{57C388FC-49A7-4E39-A6BB-E95DA99A6587}" srcOrd="0" destOrd="0" presId="urn:microsoft.com/office/officeart/2005/8/layout/hProcess11"/>
    <dgm:cxn modelId="{E17C6E97-8EE6-4B7B-8A56-A70B217913D6}" type="presParOf" srcId="{DA44F99D-992E-4CA8-9322-406AD15F0F28}" destId="{64BAD04D-657B-42CF-A254-5D0FA4737B34}" srcOrd="1" destOrd="0" presId="urn:microsoft.com/office/officeart/2005/8/layout/hProcess11"/>
    <dgm:cxn modelId="{45FDB94A-D3DA-4E23-A879-CEFDB7C99150}" type="presParOf" srcId="{DA44F99D-992E-4CA8-9322-406AD15F0F28}" destId="{80A2ABCF-BBF0-4AD2-88BB-DEA7E9BC67DE}" srcOrd="2" destOrd="0" presId="urn:microsoft.com/office/officeart/2005/8/layout/hProcess1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A0F341-AA16-4566-9676-DC5F810778E6}"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nl-NL"/>
        </a:p>
      </dgm:t>
    </dgm:pt>
    <dgm:pt modelId="{4E813553-BC54-469E-9252-8E3D58447FD4}">
      <dgm:prSet phldrT="[Text]" phldr="1" custT="1"/>
      <dgm:spPr>
        <a:noFill/>
        <a:ln>
          <a:solidFill>
            <a:schemeClr val="tx1"/>
          </a:solidFill>
        </a:ln>
      </dgm:spPr>
      <dgm:t>
        <a:bodyPr/>
        <a:lstStyle/>
        <a:p>
          <a:endParaRPr lang="nl-NL" sz="900" dirty="0"/>
        </a:p>
      </dgm:t>
    </dgm:pt>
    <dgm:pt modelId="{AC022716-76CA-41AE-BC9E-0593CFFC8F9C}" type="parTrans" cxnId="{FFB6701C-C1C1-4F6A-BE8E-8E0DBAB8834F}">
      <dgm:prSet/>
      <dgm:spPr/>
      <dgm:t>
        <a:bodyPr/>
        <a:lstStyle/>
        <a:p>
          <a:endParaRPr lang="nl-NL" sz="700"/>
        </a:p>
      </dgm:t>
    </dgm:pt>
    <dgm:pt modelId="{4C3BCB62-7071-485A-9800-A25BF1DAF7A7}" type="sibTrans" cxnId="{FFB6701C-C1C1-4F6A-BE8E-8E0DBAB8834F}">
      <dgm:prSet/>
      <dgm:spPr/>
      <dgm:t>
        <a:bodyPr/>
        <a:lstStyle/>
        <a:p>
          <a:endParaRPr lang="nl-NL" sz="700"/>
        </a:p>
      </dgm:t>
    </dgm:pt>
    <dgm:pt modelId="{D2B4350D-AE35-4450-8BA1-D4C94CB7E666}">
      <dgm:prSet phldrT="[Text]" phldr="0" custT="1"/>
      <dgm:spPr/>
      <dgm:t>
        <a:bodyPr/>
        <a:lstStyle/>
        <a:p>
          <a:r>
            <a:rPr lang="nl-NL" sz="900" b="1" dirty="0"/>
            <a:t>$250,000</a:t>
          </a:r>
        </a:p>
      </dgm:t>
    </dgm:pt>
    <dgm:pt modelId="{B1A882BF-88AC-4410-A43A-C4FFB93B82FE}" type="parTrans" cxnId="{5E9A3F4A-548C-4BE4-B4CB-21E57A93FA75}">
      <dgm:prSet/>
      <dgm:spPr/>
      <dgm:t>
        <a:bodyPr/>
        <a:lstStyle/>
        <a:p>
          <a:endParaRPr lang="nl-NL" sz="700"/>
        </a:p>
      </dgm:t>
    </dgm:pt>
    <dgm:pt modelId="{D122C1E6-8004-48C0-AE26-1132249546E2}" type="sibTrans" cxnId="{5E9A3F4A-548C-4BE4-B4CB-21E57A93FA75}">
      <dgm:prSet/>
      <dgm:spPr/>
      <dgm:t>
        <a:bodyPr/>
        <a:lstStyle/>
        <a:p>
          <a:endParaRPr lang="nl-NL" sz="700"/>
        </a:p>
      </dgm:t>
    </dgm:pt>
    <dgm:pt modelId="{E2912513-85E9-4426-BC1C-2A033EC987AA}">
      <dgm:prSet phldrT="[Text]" custT="1"/>
      <dgm:spPr/>
      <dgm:t>
        <a:bodyPr/>
        <a:lstStyle/>
        <a:p>
          <a:r>
            <a:rPr lang="en-US" sz="600" b="1" dirty="0"/>
            <a:t>Checking, savings, money market deposit accounts and CDs</a:t>
          </a:r>
          <a:endParaRPr lang="nl-NL" sz="600" b="1" dirty="0"/>
        </a:p>
      </dgm:t>
    </dgm:pt>
    <dgm:pt modelId="{D82A4635-C23B-4E68-A888-4902C319E94F}" type="parTrans" cxnId="{54A648FF-2FE3-4136-8977-5A6CA2031F12}">
      <dgm:prSet/>
      <dgm:spPr/>
      <dgm:t>
        <a:bodyPr/>
        <a:lstStyle/>
        <a:p>
          <a:endParaRPr lang="nl-NL" sz="700"/>
        </a:p>
      </dgm:t>
    </dgm:pt>
    <dgm:pt modelId="{A946706F-6DB5-4102-80A6-FB3793170CAE}" type="sibTrans" cxnId="{54A648FF-2FE3-4136-8977-5A6CA2031F12}">
      <dgm:prSet/>
      <dgm:spPr/>
      <dgm:t>
        <a:bodyPr/>
        <a:lstStyle/>
        <a:p>
          <a:endParaRPr lang="nl-NL" sz="700"/>
        </a:p>
      </dgm:t>
    </dgm:pt>
    <dgm:pt modelId="{86FF52C7-188D-4C33-A40D-77315CF38C12}">
      <dgm:prSet phldrT="[Text]" custT="1"/>
      <dgm:spPr/>
      <dgm:t>
        <a:bodyPr/>
        <a:lstStyle/>
        <a:p>
          <a:r>
            <a:rPr lang="en-US" sz="600" b="1" dirty="0"/>
            <a:t>Stocks, bonds, mutual funds, crypto assets, or safe deposit boxes</a:t>
          </a:r>
          <a:endParaRPr lang="nl-NL" sz="600" b="1" dirty="0"/>
        </a:p>
      </dgm:t>
    </dgm:pt>
    <dgm:pt modelId="{5461B8BD-E5B8-47FE-8E0C-761BB8091AA6}" type="parTrans" cxnId="{23CA1EE7-F2C1-40EB-AF69-DB536EA612EB}">
      <dgm:prSet/>
      <dgm:spPr/>
      <dgm:t>
        <a:bodyPr/>
        <a:lstStyle/>
        <a:p>
          <a:endParaRPr lang="nl-NL" sz="700"/>
        </a:p>
      </dgm:t>
    </dgm:pt>
    <dgm:pt modelId="{7270C747-5725-47F0-BCE9-59101ECB20C3}" type="sibTrans" cxnId="{23CA1EE7-F2C1-40EB-AF69-DB536EA612EB}">
      <dgm:prSet/>
      <dgm:spPr/>
      <dgm:t>
        <a:bodyPr/>
        <a:lstStyle/>
        <a:p>
          <a:endParaRPr lang="nl-NL" sz="700"/>
        </a:p>
      </dgm:t>
    </dgm:pt>
    <dgm:pt modelId="{D9FC5989-E598-45AF-BA0C-C1BA0FF4F16B}">
      <dgm:prSet phldrT="[Text]" custT="1"/>
      <dgm:spPr/>
      <dgm:t>
        <a:bodyPr/>
        <a:lstStyle/>
        <a:p>
          <a:r>
            <a:rPr lang="nl-NL" sz="800" b="1" dirty="0"/>
            <a:t>57% of </a:t>
          </a:r>
          <a:r>
            <a:rPr lang="nl-NL" sz="800" b="1" dirty="0" err="1"/>
            <a:t>deposits</a:t>
          </a:r>
          <a:r>
            <a:rPr lang="nl-NL" sz="800" b="1" dirty="0"/>
            <a:t> </a:t>
          </a:r>
          <a:r>
            <a:rPr lang="nl-NL" sz="800" b="1" dirty="0" err="1"/>
            <a:t>were</a:t>
          </a:r>
          <a:r>
            <a:rPr lang="nl-NL" sz="800" b="1" dirty="0"/>
            <a:t>  </a:t>
          </a:r>
          <a:r>
            <a:rPr lang="nl-NL" sz="800" b="1" dirty="0" err="1"/>
            <a:t>uninsured</a:t>
          </a:r>
          <a:endParaRPr lang="nl-NL" sz="800" b="1" dirty="0"/>
        </a:p>
      </dgm:t>
    </dgm:pt>
    <dgm:pt modelId="{B35C688D-832E-4579-9403-85D5730E9D6C}" type="parTrans" cxnId="{324A8BA8-F0DE-4C6A-8DCC-400340EE3BDA}">
      <dgm:prSet/>
      <dgm:spPr/>
      <dgm:t>
        <a:bodyPr/>
        <a:lstStyle/>
        <a:p>
          <a:endParaRPr lang="nl-NL" sz="700"/>
        </a:p>
      </dgm:t>
    </dgm:pt>
    <dgm:pt modelId="{0073ABD3-1BAB-4696-9181-5348E6A4F82D}" type="sibTrans" cxnId="{324A8BA8-F0DE-4C6A-8DCC-400340EE3BDA}">
      <dgm:prSet/>
      <dgm:spPr/>
      <dgm:t>
        <a:bodyPr/>
        <a:lstStyle/>
        <a:p>
          <a:endParaRPr lang="nl-NL" sz="700"/>
        </a:p>
      </dgm:t>
    </dgm:pt>
    <dgm:pt modelId="{E062C974-6A3A-48F8-B5F8-14D0C7745C5E}" type="pres">
      <dgm:prSet presAssocID="{60A0F341-AA16-4566-9676-DC5F810778E6}" presName="Name0" presStyleCnt="0">
        <dgm:presLayoutVars>
          <dgm:chMax val="1"/>
          <dgm:chPref val="1"/>
          <dgm:dir/>
          <dgm:resizeHandles/>
        </dgm:presLayoutVars>
      </dgm:prSet>
      <dgm:spPr/>
    </dgm:pt>
    <dgm:pt modelId="{4555EBCA-B6DA-4BE2-9108-C1D00A9747D6}" type="pres">
      <dgm:prSet presAssocID="{4E813553-BC54-469E-9252-8E3D58447FD4}" presName="Parent" presStyleLbl="node1" presStyleIdx="0" presStyleCnt="2">
        <dgm:presLayoutVars>
          <dgm:chMax val="4"/>
          <dgm:chPref val="3"/>
        </dgm:presLayoutVars>
      </dgm:prSet>
      <dgm:spPr/>
    </dgm:pt>
    <dgm:pt modelId="{727E4085-A5D0-4E12-BDD4-A0CD9B8161D0}" type="pres">
      <dgm:prSet presAssocID="{D2B4350D-AE35-4450-8BA1-D4C94CB7E666}" presName="Accent" presStyleLbl="node1" presStyleIdx="1" presStyleCnt="2"/>
      <dgm:spPr/>
    </dgm:pt>
    <dgm:pt modelId="{FE11F48F-7DEF-475B-AA6E-3D9E15C430B6}" type="pres">
      <dgm:prSet presAssocID="{D2B4350D-AE35-4450-8BA1-D4C94CB7E666}" presName="Image1" presStyleLbl="fgImgPlace1" presStyleIdx="0" presStyleCnt="4"/>
      <dgm:spPr>
        <a:solidFill>
          <a:schemeClr val="bg1"/>
        </a:solidFill>
        <a:ln>
          <a:solidFill>
            <a:schemeClr val="tx1"/>
          </a:solidFill>
        </a:ln>
      </dgm:spPr>
    </dgm:pt>
    <dgm:pt modelId="{A4E547CC-AB96-42A0-9046-4B66FC35D3AD}" type="pres">
      <dgm:prSet presAssocID="{D2B4350D-AE35-4450-8BA1-D4C94CB7E666}" presName="Child1" presStyleLbl="revTx" presStyleIdx="0" presStyleCnt="4">
        <dgm:presLayoutVars>
          <dgm:chMax val="0"/>
          <dgm:chPref val="0"/>
          <dgm:bulletEnabled val="1"/>
        </dgm:presLayoutVars>
      </dgm:prSet>
      <dgm:spPr/>
    </dgm:pt>
    <dgm:pt modelId="{738C2AA0-572D-4F9F-ABE3-45441B61EC54}" type="pres">
      <dgm:prSet presAssocID="{E2912513-85E9-4426-BC1C-2A033EC987AA}" presName="Image2" presStyleCnt="0"/>
      <dgm:spPr/>
    </dgm:pt>
    <dgm:pt modelId="{57550D89-09E9-492C-92FD-013F70F9D97C}" type="pres">
      <dgm:prSet presAssocID="{E2912513-85E9-4426-BC1C-2A033EC987AA}" presName="Image" presStyleLbl="fgImgPlace1" presStyleIdx="1" presStyleCnt="4"/>
      <dgm:spPr>
        <a:solidFill>
          <a:schemeClr val="bg1"/>
        </a:solidFill>
        <a:ln>
          <a:solidFill>
            <a:schemeClr val="tx1"/>
          </a:solidFill>
        </a:ln>
      </dgm:spPr>
    </dgm:pt>
    <dgm:pt modelId="{0D6CE9A6-DFDA-4F5E-94AD-1DD304916D2F}" type="pres">
      <dgm:prSet presAssocID="{E2912513-85E9-4426-BC1C-2A033EC987AA}" presName="Child2" presStyleLbl="revTx" presStyleIdx="1" presStyleCnt="4">
        <dgm:presLayoutVars>
          <dgm:chMax val="0"/>
          <dgm:chPref val="0"/>
          <dgm:bulletEnabled val="1"/>
        </dgm:presLayoutVars>
      </dgm:prSet>
      <dgm:spPr/>
    </dgm:pt>
    <dgm:pt modelId="{E2DD7261-3D33-4D66-BC4B-ECA5159B03FA}" type="pres">
      <dgm:prSet presAssocID="{86FF52C7-188D-4C33-A40D-77315CF38C12}" presName="Image3" presStyleCnt="0"/>
      <dgm:spPr/>
    </dgm:pt>
    <dgm:pt modelId="{39945209-316D-4B5B-A5D8-9BC6B90AB166}" type="pres">
      <dgm:prSet presAssocID="{86FF52C7-188D-4C33-A40D-77315CF38C12}" presName="Image" presStyleLbl="fgImgPlace1" presStyleIdx="2" presStyleCnt="4"/>
      <dgm:spPr>
        <a:solidFill>
          <a:schemeClr val="bg1"/>
        </a:solidFill>
        <a:ln>
          <a:solidFill>
            <a:schemeClr val="tx1"/>
          </a:solidFill>
        </a:ln>
      </dgm:spPr>
    </dgm:pt>
    <dgm:pt modelId="{7CE00E1D-CAA6-4F35-8310-791806A22579}" type="pres">
      <dgm:prSet presAssocID="{86FF52C7-188D-4C33-A40D-77315CF38C12}" presName="Child3" presStyleLbl="revTx" presStyleIdx="2" presStyleCnt="4">
        <dgm:presLayoutVars>
          <dgm:chMax val="0"/>
          <dgm:chPref val="0"/>
          <dgm:bulletEnabled val="1"/>
        </dgm:presLayoutVars>
      </dgm:prSet>
      <dgm:spPr/>
    </dgm:pt>
    <dgm:pt modelId="{C8438F0D-B6BB-42EC-8166-0EEF47432AFE}" type="pres">
      <dgm:prSet presAssocID="{D9FC5989-E598-45AF-BA0C-C1BA0FF4F16B}" presName="Image4" presStyleCnt="0"/>
      <dgm:spPr/>
    </dgm:pt>
    <dgm:pt modelId="{C47295A6-1607-4962-B10E-D2D7987513DA}" type="pres">
      <dgm:prSet presAssocID="{D9FC5989-E598-45AF-BA0C-C1BA0FF4F16B}" presName="Image" presStyleLbl="fgImgPlace1" presStyleIdx="3" presStyleCnt="4"/>
      <dgm:spPr>
        <a:solidFill>
          <a:schemeClr val="bg1"/>
        </a:solidFill>
        <a:ln>
          <a:solidFill>
            <a:schemeClr val="tx1"/>
          </a:solidFill>
        </a:ln>
      </dgm:spPr>
    </dgm:pt>
    <dgm:pt modelId="{71DB5AA5-B573-4723-B637-DA84D54009FC}" type="pres">
      <dgm:prSet presAssocID="{D9FC5989-E598-45AF-BA0C-C1BA0FF4F16B}" presName="Child4" presStyleLbl="revTx" presStyleIdx="3" presStyleCnt="4">
        <dgm:presLayoutVars>
          <dgm:chMax val="0"/>
          <dgm:chPref val="0"/>
          <dgm:bulletEnabled val="1"/>
        </dgm:presLayoutVars>
      </dgm:prSet>
      <dgm:spPr/>
    </dgm:pt>
  </dgm:ptLst>
  <dgm:cxnLst>
    <dgm:cxn modelId="{94167206-C9EF-4E77-A8D9-49EB0ABC499B}" type="presOf" srcId="{D2B4350D-AE35-4450-8BA1-D4C94CB7E666}" destId="{A4E547CC-AB96-42A0-9046-4B66FC35D3AD}" srcOrd="0" destOrd="0" presId="urn:microsoft.com/office/officeart/2011/layout/RadialPictureList"/>
    <dgm:cxn modelId="{FFB6701C-C1C1-4F6A-BE8E-8E0DBAB8834F}" srcId="{60A0F341-AA16-4566-9676-DC5F810778E6}" destId="{4E813553-BC54-469E-9252-8E3D58447FD4}" srcOrd="0" destOrd="0" parTransId="{AC022716-76CA-41AE-BC9E-0593CFFC8F9C}" sibTransId="{4C3BCB62-7071-485A-9800-A25BF1DAF7A7}"/>
    <dgm:cxn modelId="{6FF4F15D-EB9A-4507-995A-BF16102D57DF}" type="presOf" srcId="{86FF52C7-188D-4C33-A40D-77315CF38C12}" destId="{7CE00E1D-CAA6-4F35-8310-791806A22579}" srcOrd="0" destOrd="0" presId="urn:microsoft.com/office/officeart/2011/layout/RadialPictureList"/>
    <dgm:cxn modelId="{5E9A3F4A-548C-4BE4-B4CB-21E57A93FA75}" srcId="{4E813553-BC54-469E-9252-8E3D58447FD4}" destId="{D2B4350D-AE35-4450-8BA1-D4C94CB7E666}" srcOrd="0" destOrd="0" parTransId="{B1A882BF-88AC-4410-A43A-C4FFB93B82FE}" sibTransId="{D122C1E6-8004-48C0-AE26-1132249546E2}"/>
    <dgm:cxn modelId="{CE512553-50A5-419A-8C80-8C6A72A2B9D1}" type="presOf" srcId="{D9FC5989-E598-45AF-BA0C-C1BA0FF4F16B}" destId="{71DB5AA5-B573-4723-B637-DA84D54009FC}" srcOrd="0" destOrd="0" presId="urn:microsoft.com/office/officeart/2011/layout/RadialPictureList"/>
    <dgm:cxn modelId="{324A8BA8-F0DE-4C6A-8DCC-400340EE3BDA}" srcId="{4E813553-BC54-469E-9252-8E3D58447FD4}" destId="{D9FC5989-E598-45AF-BA0C-C1BA0FF4F16B}" srcOrd="3" destOrd="0" parTransId="{B35C688D-832E-4579-9403-85D5730E9D6C}" sibTransId="{0073ABD3-1BAB-4696-9181-5348E6A4F82D}"/>
    <dgm:cxn modelId="{23CA1EE7-F2C1-40EB-AF69-DB536EA612EB}" srcId="{4E813553-BC54-469E-9252-8E3D58447FD4}" destId="{86FF52C7-188D-4C33-A40D-77315CF38C12}" srcOrd="2" destOrd="0" parTransId="{5461B8BD-E5B8-47FE-8E0C-761BB8091AA6}" sibTransId="{7270C747-5725-47F0-BCE9-59101ECB20C3}"/>
    <dgm:cxn modelId="{3D5F4DEA-BFA9-473E-B557-FA955E3AF1FE}" type="presOf" srcId="{4E813553-BC54-469E-9252-8E3D58447FD4}" destId="{4555EBCA-B6DA-4BE2-9108-C1D00A9747D6}" srcOrd="0" destOrd="0" presId="urn:microsoft.com/office/officeart/2011/layout/RadialPictureList"/>
    <dgm:cxn modelId="{DBA732F5-E0E8-4446-B782-BF6B633F0F4C}" type="presOf" srcId="{E2912513-85E9-4426-BC1C-2A033EC987AA}" destId="{0D6CE9A6-DFDA-4F5E-94AD-1DD304916D2F}" srcOrd="0" destOrd="0" presId="urn:microsoft.com/office/officeart/2011/layout/RadialPictureList"/>
    <dgm:cxn modelId="{3D3E17FB-B1F5-4C52-9953-B69CCE9B602D}" type="presOf" srcId="{60A0F341-AA16-4566-9676-DC5F810778E6}" destId="{E062C974-6A3A-48F8-B5F8-14D0C7745C5E}" srcOrd="0" destOrd="0" presId="urn:microsoft.com/office/officeart/2011/layout/RadialPictureList"/>
    <dgm:cxn modelId="{54A648FF-2FE3-4136-8977-5A6CA2031F12}" srcId="{4E813553-BC54-469E-9252-8E3D58447FD4}" destId="{E2912513-85E9-4426-BC1C-2A033EC987AA}" srcOrd="1" destOrd="0" parTransId="{D82A4635-C23B-4E68-A888-4902C319E94F}" sibTransId="{A946706F-6DB5-4102-80A6-FB3793170CAE}"/>
    <dgm:cxn modelId="{E65312FB-7B92-4557-85D5-7F81AC1EB9F5}" type="presParOf" srcId="{E062C974-6A3A-48F8-B5F8-14D0C7745C5E}" destId="{4555EBCA-B6DA-4BE2-9108-C1D00A9747D6}" srcOrd="0" destOrd="0" presId="urn:microsoft.com/office/officeart/2011/layout/RadialPictureList"/>
    <dgm:cxn modelId="{885259D7-6B19-4226-900B-505BD8FB04F1}" type="presParOf" srcId="{E062C974-6A3A-48F8-B5F8-14D0C7745C5E}" destId="{727E4085-A5D0-4E12-BDD4-A0CD9B8161D0}" srcOrd="1" destOrd="0" presId="urn:microsoft.com/office/officeart/2011/layout/RadialPictureList"/>
    <dgm:cxn modelId="{93A09388-C2C3-4CCA-A0CC-DB85E30DEBA9}" type="presParOf" srcId="{E062C974-6A3A-48F8-B5F8-14D0C7745C5E}" destId="{FE11F48F-7DEF-475B-AA6E-3D9E15C430B6}" srcOrd="2" destOrd="0" presId="urn:microsoft.com/office/officeart/2011/layout/RadialPictureList"/>
    <dgm:cxn modelId="{724E1AA0-C2E7-4305-A142-4C3B0A45C5BD}" type="presParOf" srcId="{E062C974-6A3A-48F8-B5F8-14D0C7745C5E}" destId="{A4E547CC-AB96-42A0-9046-4B66FC35D3AD}" srcOrd="3" destOrd="0" presId="urn:microsoft.com/office/officeart/2011/layout/RadialPictureList"/>
    <dgm:cxn modelId="{38C0F7A4-7B22-4706-81D2-14B54A4E56EE}" type="presParOf" srcId="{E062C974-6A3A-48F8-B5F8-14D0C7745C5E}" destId="{738C2AA0-572D-4F9F-ABE3-45441B61EC54}" srcOrd="4" destOrd="0" presId="urn:microsoft.com/office/officeart/2011/layout/RadialPictureList"/>
    <dgm:cxn modelId="{28F5E22F-595E-47D8-8692-FF9DAFBA8EEF}" type="presParOf" srcId="{738C2AA0-572D-4F9F-ABE3-45441B61EC54}" destId="{57550D89-09E9-492C-92FD-013F70F9D97C}" srcOrd="0" destOrd="0" presId="urn:microsoft.com/office/officeart/2011/layout/RadialPictureList"/>
    <dgm:cxn modelId="{4DC18C95-755D-4138-9984-28634A52881A}" type="presParOf" srcId="{E062C974-6A3A-48F8-B5F8-14D0C7745C5E}" destId="{0D6CE9A6-DFDA-4F5E-94AD-1DD304916D2F}" srcOrd="5" destOrd="0" presId="urn:microsoft.com/office/officeart/2011/layout/RadialPictureList"/>
    <dgm:cxn modelId="{1C700F9F-55AE-4F8E-B1E4-A3182F9EBEBB}" type="presParOf" srcId="{E062C974-6A3A-48F8-B5F8-14D0C7745C5E}" destId="{E2DD7261-3D33-4D66-BC4B-ECA5159B03FA}" srcOrd="6" destOrd="0" presId="urn:microsoft.com/office/officeart/2011/layout/RadialPictureList"/>
    <dgm:cxn modelId="{9BFAB772-E4B9-41B4-8BC4-3935C702D652}" type="presParOf" srcId="{E2DD7261-3D33-4D66-BC4B-ECA5159B03FA}" destId="{39945209-316D-4B5B-A5D8-9BC6B90AB166}" srcOrd="0" destOrd="0" presId="urn:microsoft.com/office/officeart/2011/layout/RadialPictureList"/>
    <dgm:cxn modelId="{D5322E02-A3A7-4978-849E-A8338E6EEDC1}" type="presParOf" srcId="{E062C974-6A3A-48F8-B5F8-14D0C7745C5E}" destId="{7CE00E1D-CAA6-4F35-8310-791806A22579}" srcOrd="7" destOrd="0" presId="urn:microsoft.com/office/officeart/2011/layout/RadialPictureList"/>
    <dgm:cxn modelId="{07E83CC5-FA18-439D-A532-069D21B3B799}" type="presParOf" srcId="{E062C974-6A3A-48F8-B5F8-14D0C7745C5E}" destId="{C8438F0D-B6BB-42EC-8166-0EEF47432AFE}" srcOrd="8" destOrd="0" presId="urn:microsoft.com/office/officeart/2011/layout/RadialPictureList"/>
    <dgm:cxn modelId="{76F95138-40ED-4F08-B351-C29F6598C83E}" type="presParOf" srcId="{C8438F0D-B6BB-42EC-8166-0EEF47432AFE}" destId="{C47295A6-1607-4962-B10E-D2D7987513DA}" srcOrd="0" destOrd="0" presId="urn:microsoft.com/office/officeart/2011/layout/RadialPictureList"/>
    <dgm:cxn modelId="{71A853AD-C979-48AC-9CA3-5033045C3678}" type="presParOf" srcId="{E062C974-6A3A-48F8-B5F8-14D0C7745C5E}" destId="{71DB5AA5-B573-4723-B637-DA84D54009FC}" srcOrd="9" destOrd="0" presId="urn:microsoft.com/office/officeart/2011/layout/RadialPictureList"/>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A0F341-AA16-4566-9676-DC5F810778E6}"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nl-NL"/>
        </a:p>
      </dgm:t>
    </dgm:pt>
    <dgm:pt modelId="{4E813553-BC54-469E-9252-8E3D58447FD4}">
      <dgm:prSet phldrT="[Text]" phldr="1"/>
      <dgm:spPr>
        <a:noFill/>
        <a:ln>
          <a:solidFill>
            <a:schemeClr val="tx1"/>
          </a:solidFill>
        </a:ln>
      </dgm:spPr>
      <dgm:t>
        <a:bodyPr/>
        <a:lstStyle/>
        <a:p>
          <a:endParaRPr lang="nl-NL" dirty="0"/>
        </a:p>
      </dgm:t>
    </dgm:pt>
    <dgm:pt modelId="{AC022716-76CA-41AE-BC9E-0593CFFC8F9C}" type="parTrans" cxnId="{FFB6701C-C1C1-4F6A-BE8E-8E0DBAB8834F}">
      <dgm:prSet/>
      <dgm:spPr/>
      <dgm:t>
        <a:bodyPr/>
        <a:lstStyle/>
        <a:p>
          <a:endParaRPr lang="nl-NL"/>
        </a:p>
      </dgm:t>
    </dgm:pt>
    <dgm:pt modelId="{4C3BCB62-7071-485A-9800-A25BF1DAF7A7}" type="sibTrans" cxnId="{FFB6701C-C1C1-4F6A-BE8E-8E0DBAB8834F}">
      <dgm:prSet/>
      <dgm:spPr/>
      <dgm:t>
        <a:bodyPr/>
        <a:lstStyle/>
        <a:p>
          <a:endParaRPr lang="nl-NL"/>
        </a:p>
      </dgm:t>
    </dgm:pt>
    <dgm:pt modelId="{D2B4350D-AE35-4450-8BA1-D4C94CB7E666}">
      <dgm:prSet phldrT="[Text]" phldr="0" custT="1"/>
      <dgm:spPr/>
      <dgm:t>
        <a:bodyPr/>
        <a:lstStyle/>
        <a:p>
          <a:r>
            <a:rPr lang="nl-NL" sz="2400" b="1" dirty="0"/>
            <a:t>$250,000</a:t>
          </a:r>
        </a:p>
      </dgm:t>
    </dgm:pt>
    <dgm:pt modelId="{B1A882BF-88AC-4410-A43A-C4FFB93B82FE}" type="parTrans" cxnId="{5E9A3F4A-548C-4BE4-B4CB-21E57A93FA75}">
      <dgm:prSet/>
      <dgm:spPr/>
      <dgm:t>
        <a:bodyPr/>
        <a:lstStyle/>
        <a:p>
          <a:endParaRPr lang="nl-NL"/>
        </a:p>
      </dgm:t>
    </dgm:pt>
    <dgm:pt modelId="{D122C1E6-8004-48C0-AE26-1132249546E2}" type="sibTrans" cxnId="{5E9A3F4A-548C-4BE4-B4CB-21E57A93FA75}">
      <dgm:prSet/>
      <dgm:spPr/>
      <dgm:t>
        <a:bodyPr/>
        <a:lstStyle/>
        <a:p>
          <a:endParaRPr lang="nl-NL"/>
        </a:p>
      </dgm:t>
    </dgm:pt>
    <dgm:pt modelId="{E2912513-85E9-4426-BC1C-2A033EC987AA}">
      <dgm:prSet phldrT="[Text]"/>
      <dgm:spPr/>
      <dgm:t>
        <a:bodyPr/>
        <a:lstStyle/>
        <a:p>
          <a:r>
            <a:rPr lang="en-US" b="1" dirty="0"/>
            <a:t>Checking, savings, money market deposit accounts and CDs</a:t>
          </a:r>
          <a:endParaRPr lang="nl-NL" b="1" dirty="0"/>
        </a:p>
      </dgm:t>
    </dgm:pt>
    <dgm:pt modelId="{D82A4635-C23B-4E68-A888-4902C319E94F}" type="parTrans" cxnId="{54A648FF-2FE3-4136-8977-5A6CA2031F12}">
      <dgm:prSet/>
      <dgm:spPr/>
      <dgm:t>
        <a:bodyPr/>
        <a:lstStyle/>
        <a:p>
          <a:endParaRPr lang="nl-NL"/>
        </a:p>
      </dgm:t>
    </dgm:pt>
    <dgm:pt modelId="{A946706F-6DB5-4102-80A6-FB3793170CAE}" type="sibTrans" cxnId="{54A648FF-2FE3-4136-8977-5A6CA2031F12}">
      <dgm:prSet/>
      <dgm:spPr/>
      <dgm:t>
        <a:bodyPr/>
        <a:lstStyle/>
        <a:p>
          <a:endParaRPr lang="nl-NL"/>
        </a:p>
      </dgm:t>
    </dgm:pt>
    <dgm:pt modelId="{86FF52C7-188D-4C33-A40D-77315CF38C12}">
      <dgm:prSet phldrT="[Text]"/>
      <dgm:spPr/>
      <dgm:t>
        <a:bodyPr/>
        <a:lstStyle/>
        <a:p>
          <a:r>
            <a:rPr lang="en-US" b="1" dirty="0"/>
            <a:t>Stocks, bonds, mutual funds, crypto assets, or safe deposit boxes</a:t>
          </a:r>
          <a:endParaRPr lang="nl-NL" b="1" dirty="0"/>
        </a:p>
      </dgm:t>
    </dgm:pt>
    <dgm:pt modelId="{5461B8BD-E5B8-47FE-8E0C-761BB8091AA6}" type="parTrans" cxnId="{23CA1EE7-F2C1-40EB-AF69-DB536EA612EB}">
      <dgm:prSet/>
      <dgm:spPr/>
      <dgm:t>
        <a:bodyPr/>
        <a:lstStyle/>
        <a:p>
          <a:endParaRPr lang="nl-NL"/>
        </a:p>
      </dgm:t>
    </dgm:pt>
    <dgm:pt modelId="{7270C747-5725-47F0-BCE9-59101ECB20C3}" type="sibTrans" cxnId="{23CA1EE7-F2C1-40EB-AF69-DB536EA612EB}">
      <dgm:prSet/>
      <dgm:spPr/>
      <dgm:t>
        <a:bodyPr/>
        <a:lstStyle/>
        <a:p>
          <a:endParaRPr lang="nl-NL"/>
        </a:p>
      </dgm:t>
    </dgm:pt>
    <dgm:pt modelId="{D9FC5989-E598-45AF-BA0C-C1BA0FF4F16B}">
      <dgm:prSet phldrT="[Text]" custT="1"/>
      <dgm:spPr/>
      <dgm:t>
        <a:bodyPr/>
        <a:lstStyle/>
        <a:p>
          <a:r>
            <a:rPr lang="nl-NL" sz="2400" b="1" dirty="0"/>
            <a:t>57% of </a:t>
          </a:r>
          <a:r>
            <a:rPr lang="nl-NL" sz="2400" b="1" dirty="0" err="1"/>
            <a:t>deposits</a:t>
          </a:r>
          <a:r>
            <a:rPr lang="nl-NL" sz="2400" b="1" dirty="0"/>
            <a:t> </a:t>
          </a:r>
          <a:r>
            <a:rPr lang="nl-NL" sz="2400" b="1" dirty="0" err="1"/>
            <a:t>were</a:t>
          </a:r>
          <a:r>
            <a:rPr lang="nl-NL" sz="2400" b="1" dirty="0"/>
            <a:t>  </a:t>
          </a:r>
          <a:r>
            <a:rPr lang="nl-NL" sz="2400" b="1" dirty="0" err="1"/>
            <a:t>uninsured</a:t>
          </a:r>
          <a:endParaRPr lang="nl-NL" sz="2400" b="1" dirty="0"/>
        </a:p>
      </dgm:t>
    </dgm:pt>
    <dgm:pt modelId="{B35C688D-832E-4579-9403-85D5730E9D6C}" type="parTrans" cxnId="{324A8BA8-F0DE-4C6A-8DCC-400340EE3BDA}">
      <dgm:prSet/>
      <dgm:spPr/>
      <dgm:t>
        <a:bodyPr/>
        <a:lstStyle/>
        <a:p>
          <a:endParaRPr lang="nl-NL"/>
        </a:p>
      </dgm:t>
    </dgm:pt>
    <dgm:pt modelId="{0073ABD3-1BAB-4696-9181-5348E6A4F82D}" type="sibTrans" cxnId="{324A8BA8-F0DE-4C6A-8DCC-400340EE3BDA}">
      <dgm:prSet/>
      <dgm:spPr/>
      <dgm:t>
        <a:bodyPr/>
        <a:lstStyle/>
        <a:p>
          <a:endParaRPr lang="nl-NL"/>
        </a:p>
      </dgm:t>
    </dgm:pt>
    <dgm:pt modelId="{E062C974-6A3A-48F8-B5F8-14D0C7745C5E}" type="pres">
      <dgm:prSet presAssocID="{60A0F341-AA16-4566-9676-DC5F810778E6}" presName="Name0" presStyleCnt="0">
        <dgm:presLayoutVars>
          <dgm:chMax val="1"/>
          <dgm:chPref val="1"/>
          <dgm:dir/>
          <dgm:resizeHandles/>
        </dgm:presLayoutVars>
      </dgm:prSet>
      <dgm:spPr/>
    </dgm:pt>
    <dgm:pt modelId="{4555EBCA-B6DA-4BE2-9108-C1D00A9747D6}" type="pres">
      <dgm:prSet presAssocID="{4E813553-BC54-469E-9252-8E3D58447FD4}" presName="Parent" presStyleLbl="node1" presStyleIdx="0" presStyleCnt="2">
        <dgm:presLayoutVars>
          <dgm:chMax val="4"/>
          <dgm:chPref val="3"/>
        </dgm:presLayoutVars>
      </dgm:prSet>
      <dgm:spPr/>
    </dgm:pt>
    <dgm:pt modelId="{727E4085-A5D0-4E12-BDD4-A0CD9B8161D0}" type="pres">
      <dgm:prSet presAssocID="{D2B4350D-AE35-4450-8BA1-D4C94CB7E666}" presName="Accent" presStyleLbl="node1" presStyleIdx="1" presStyleCnt="2"/>
      <dgm:spPr/>
    </dgm:pt>
    <dgm:pt modelId="{FE11F48F-7DEF-475B-AA6E-3D9E15C430B6}" type="pres">
      <dgm:prSet presAssocID="{D2B4350D-AE35-4450-8BA1-D4C94CB7E666}" presName="Image1" presStyleLbl="fgImgPlace1" presStyleIdx="0" presStyleCnt="4"/>
      <dgm:spPr>
        <a:solidFill>
          <a:schemeClr val="bg1"/>
        </a:solidFill>
        <a:ln>
          <a:solidFill>
            <a:schemeClr val="tx1"/>
          </a:solidFill>
        </a:ln>
      </dgm:spPr>
    </dgm:pt>
    <dgm:pt modelId="{A4E547CC-AB96-42A0-9046-4B66FC35D3AD}" type="pres">
      <dgm:prSet presAssocID="{D2B4350D-AE35-4450-8BA1-D4C94CB7E666}" presName="Child1" presStyleLbl="revTx" presStyleIdx="0" presStyleCnt="4">
        <dgm:presLayoutVars>
          <dgm:chMax val="0"/>
          <dgm:chPref val="0"/>
          <dgm:bulletEnabled val="1"/>
        </dgm:presLayoutVars>
      </dgm:prSet>
      <dgm:spPr/>
    </dgm:pt>
    <dgm:pt modelId="{738C2AA0-572D-4F9F-ABE3-45441B61EC54}" type="pres">
      <dgm:prSet presAssocID="{E2912513-85E9-4426-BC1C-2A033EC987AA}" presName="Image2" presStyleCnt="0"/>
      <dgm:spPr/>
    </dgm:pt>
    <dgm:pt modelId="{57550D89-09E9-492C-92FD-013F70F9D97C}" type="pres">
      <dgm:prSet presAssocID="{E2912513-85E9-4426-BC1C-2A033EC987AA}" presName="Image" presStyleLbl="fgImgPlace1" presStyleIdx="1" presStyleCnt="4"/>
      <dgm:spPr>
        <a:solidFill>
          <a:schemeClr val="bg1"/>
        </a:solidFill>
        <a:ln>
          <a:solidFill>
            <a:schemeClr val="tx1"/>
          </a:solidFill>
        </a:ln>
      </dgm:spPr>
    </dgm:pt>
    <dgm:pt modelId="{0D6CE9A6-DFDA-4F5E-94AD-1DD304916D2F}" type="pres">
      <dgm:prSet presAssocID="{E2912513-85E9-4426-BC1C-2A033EC987AA}" presName="Child2" presStyleLbl="revTx" presStyleIdx="1" presStyleCnt="4">
        <dgm:presLayoutVars>
          <dgm:chMax val="0"/>
          <dgm:chPref val="0"/>
          <dgm:bulletEnabled val="1"/>
        </dgm:presLayoutVars>
      </dgm:prSet>
      <dgm:spPr/>
    </dgm:pt>
    <dgm:pt modelId="{E2DD7261-3D33-4D66-BC4B-ECA5159B03FA}" type="pres">
      <dgm:prSet presAssocID="{86FF52C7-188D-4C33-A40D-77315CF38C12}" presName="Image3" presStyleCnt="0"/>
      <dgm:spPr/>
    </dgm:pt>
    <dgm:pt modelId="{39945209-316D-4B5B-A5D8-9BC6B90AB166}" type="pres">
      <dgm:prSet presAssocID="{86FF52C7-188D-4C33-A40D-77315CF38C12}" presName="Image" presStyleLbl="fgImgPlace1" presStyleIdx="2" presStyleCnt="4"/>
      <dgm:spPr>
        <a:solidFill>
          <a:schemeClr val="bg1"/>
        </a:solidFill>
        <a:ln>
          <a:solidFill>
            <a:schemeClr val="tx1"/>
          </a:solidFill>
        </a:ln>
      </dgm:spPr>
    </dgm:pt>
    <dgm:pt modelId="{7CE00E1D-CAA6-4F35-8310-791806A22579}" type="pres">
      <dgm:prSet presAssocID="{86FF52C7-188D-4C33-A40D-77315CF38C12}" presName="Child3" presStyleLbl="revTx" presStyleIdx="2" presStyleCnt="4">
        <dgm:presLayoutVars>
          <dgm:chMax val="0"/>
          <dgm:chPref val="0"/>
          <dgm:bulletEnabled val="1"/>
        </dgm:presLayoutVars>
      </dgm:prSet>
      <dgm:spPr/>
    </dgm:pt>
    <dgm:pt modelId="{C8438F0D-B6BB-42EC-8166-0EEF47432AFE}" type="pres">
      <dgm:prSet presAssocID="{D9FC5989-E598-45AF-BA0C-C1BA0FF4F16B}" presName="Image4" presStyleCnt="0"/>
      <dgm:spPr/>
    </dgm:pt>
    <dgm:pt modelId="{C47295A6-1607-4962-B10E-D2D7987513DA}" type="pres">
      <dgm:prSet presAssocID="{D9FC5989-E598-45AF-BA0C-C1BA0FF4F16B}" presName="Image" presStyleLbl="fgImgPlace1" presStyleIdx="3" presStyleCnt="4"/>
      <dgm:spPr>
        <a:solidFill>
          <a:schemeClr val="bg1"/>
        </a:solidFill>
        <a:ln>
          <a:solidFill>
            <a:schemeClr val="tx1"/>
          </a:solidFill>
        </a:ln>
      </dgm:spPr>
    </dgm:pt>
    <dgm:pt modelId="{71DB5AA5-B573-4723-B637-DA84D54009FC}" type="pres">
      <dgm:prSet presAssocID="{D9FC5989-E598-45AF-BA0C-C1BA0FF4F16B}" presName="Child4" presStyleLbl="revTx" presStyleIdx="3" presStyleCnt="4">
        <dgm:presLayoutVars>
          <dgm:chMax val="0"/>
          <dgm:chPref val="0"/>
          <dgm:bulletEnabled val="1"/>
        </dgm:presLayoutVars>
      </dgm:prSet>
      <dgm:spPr/>
    </dgm:pt>
  </dgm:ptLst>
  <dgm:cxnLst>
    <dgm:cxn modelId="{94167206-C9EF-4E77-A8D9-49EB0ABC499B}" type="presOf" srcId="{D2B4350D-AE35-4450-8BA1-D4C94CB7E666}" destId="{A4E547CC-AB96-42A0-9046-4B66FC35D3AD}" srcOrd="0" destOrd="0" presId="urn:microsoft.com/office/officeart/2011/layout/RadialPictureList"/>
    <dgm:cxn modelId="{FFB6701C-C1C1-4F6A-BE8E-8E0DBAB8834F}" srcId="{60A0F341-AA16-4566-9676-DC5F810778E6}" destId="{4E813553-BC54-469E-9252-8E3D58447FD4}" srcOrd="0" destOrd="0" parTransId="{AC022716-76CA-41AE-BC9E-0593CFFC8F9C}" sibTransId="{4C3BCB62-7071-485A-9800-A25BF1DAF7A7}"/>
    <dgm:cxn modelId="{6FF4F15D-EB9A-4507-995A-BF16102D57DF}" type="presOf" srcId="{86FF52C7-188D-4C33-A40D-77315CF38C12}" destId="{7CE00E1D-CAA6-4F35-8310-791806A22579}" srcOrd="0" destOrd="0" presId="urn:microsoft.com/office/officeart/2011/layout/RadialPictureList"/>
    <dgm:cxn modelId="{5E9A3F4A-548C-4BE4-B4CB-21E57A93FA75}" srcId="{4E813553-BC54-469E-9252-8E3D58447FD4}" destId="{D2B4350D-AE35-4450-8BA1-D4C94CB7E666}" srcOrd="0" destOrd="0" parTransId="{B1A882BF-88AC-4410-A43A-C4FFB93B82FE}" sibTransId="{D122C1E6-8004-48C0-AE26-1132249546E2}"/>
    <dgm:cxn modelId="{CE512553-50A5-419A-8C80-8C6A72A2B9D1}" type="presOf" srcId="{D9FC5989-E598-45AF-BA0C-C1BA0FF4F16B}" destId="{71DB5AA5-B573-4723-B637-DA84D54009FC}" srcOrd="0" destOrd="0" presId="urn:microsoft.com/office/officeart/2011/layout/RadialPictureList"/>
    <dgm:cxn modelId="{324A8BA8-F0DE-4C6A-8DCC-400340EE3BDA}" srcId="{4E813553-BC54-469E-9252-8E3D58447FD4}" destId="{D9FC5989-E598-45AF-BA0C-C1BA0FF4F16B}" srcOrd="3" destOrd="0" parTransId="{B35C688D-832E-4579-9403-85D5730E9D6C}" sibTransId="{0073ABD3-1BAB-4696-9181-5348E6A4F82D}"/>
    <dgm:cxn modelId="{23CA1EE7-F2C1-40EB-AF69-DB536EA612EB}" srcId="{4E813553-BC54-469E-9252-8E3D58447FD4}" destId="{86FF52C7-188D-4C33-A40D-77315CF38C12}" srcOrd="2" destOrd="0" parTransId="{5461B8BD-E5B8-47FE-8E0C-761BB8091AA6}" sibTransId="{7270C747-5725-47F0-BCE9-59101ECB20C3}"/>
    <dgm:cxn modelId="{3D5F4DEA-BFA9-473E-B557-FA955E3AF1FE}" type="presOf" srcId="{4E813553-BC54-469E-9252-8E3D58447FD4}" destId="{4555EBCA-B6DA-4BE2-9108-C1D00A9747D6}" srcOrd="0" destOrd="0" presId="urn:microsoft.com/office/officeart/2011/layout/RadialPictureList"/>
    <dgm:cxn modelId="{DBA732F5-E0E8-4446-B782-BF6B633F0F4C}" type="presOf" srcId="{E2912513-85E9-4426-BC1C-2A033EC987AA}" destId="{0D6CE9A6-DFDA-4F5E-94AD-1DD304916D2F}" srcOrd="0" destOrd="0" presId="urn:microsoft.com/office/officeart/2011/layout/RadialPictureList"/>
    <dgm:cxn modelId="{3D3E17FB-B1F5-4C52-9953-B69CCE9B602D}" type="presOf" srcId="{60A0F341-AA16-4566-9676-DC5F810778E6}" destId="{E062C974-6A3A-48F8-B5F8-14D0C7745C5E}" srcOrd="0" destOrd="0" presId="urn:microsoft.com/office/officeart/2011/layout/RadialPictureList"/>
    <dgm:cxn modelId="{54A648FF-2FE3-4136-8977-5A6CA2031F12}" srcId="{4E813553-BC54-469E-9252-8E3D58447FD4}" destId="{E2912513-85E9-4426-BC1C-2A033EC987AA}" srcOrd="1" destOrd="0" parTransId="{D82A4635-C23B-4E68-A888-4902C319E94F}" sibTransId="{A946706F-6DB5-4102-80A6-FB3793170CAE}"/>
    <dgm:cxn modelId="{E65312FB-7B92-4557-85D5-7F81AC1EB9F5}" type="presParOf" srcId="{E062C974-6A3A-48F8-B5F8-14D0C7745C5E}" destId="{4555EBCA-B6DA-4BE2-9108-C1D00A9747D6}" srcOrd="0" destOrd="0" presId="urn:microsoft.com/office/officeart/2011/layout/RadialPictureList"/>
    <dgm:cxn modelId="{885259D7-6B19-4226-900B-505BD8FB04F1}" type="presParOf" srcId="{E062C974-6A3A-48F8-B5F8-14D0C7745C5E}" destId="{727E4085-A5D0-4E12-BDD4-A0CD9B8161D0}" srcOrd="1" destOrd="0" presId="urn:microsoft.com/office/officeart/2011/layout/RadialPictureList"/>
    <dgm:cxn modelId="{93A09388-C2C3-4CCA-A0CC-DB85E30DEBA9}" type="presParOf" srcId="{E062C974-6A3A-48F8-B5F8-14D0C7745C5E}" destId="{FE11F48F-7DEF-475B-AA6E-3D9E15C430B6}" srcOrd="2" destOrd="0" presId="urn:microsoft.com/office/officeart/2011/layout/RadialPictureList"/>
    <dgm:cxn modelId="{724E1AA0-C2E7-4305-A142-4C3B0A45C5BD}" type="presParOf" srcId="{E062C974-6A3A-48F8-B5F8-14D0C7745C5E}" destId="{A4E547CC-AB96-42A0-9046-4B66FC35D3AD}" srcOrd="3" destOrd="0" presId="urn:microsoft.com/office/officeart/2011/layout/RadialPictureList"/>
    <dgm:cxn modelId="{38C0F7A4-7B22-4706-81D2-14B54A4E56EE}" type="presParOf" srcId="{E062C974-6A3A-48F8-B5F8-14D0C7745C5E}" destId="{738C2AA0-572D-4F9F-ABE3-45441B61EC54}" srcOrd="4" destOrd="0" presId="urn:microsoft.com/office/officeart/2011/layout/RadialPictureList"/>
    <dgm:cxn modelId="{28F5E22F-595E-47D8-8692-FF9DAFBA8EEF}" type="presParOf" srcId="{738C2AA0-572D-4F9F-ABE3-45441B61EC54}" destId="{57550D89-09E9-492C-92FD-013F70F9D97C}" srcOrd="0" destOrd="0" presId="urn:microsoft.com/office/officeart/2011/layout/RadialPictureList"/>
    <dgm:cxn modelId="{4DC18C95-755D-4138-9984-28634A52881A}" type="presParOf" srcId="{E062C974-6A3A-48F8-B5F8-14D0C7745C5E}" destId="{0D6CE9A6-DFDA-4F5E-94AD-1DD304916D2F}" srcOrd="5" destOrd="0" presId="urn:microsoft.com/office/officeart/2011/layout/RadialPictureList"/>
    <dgm:cxn modelId="{1C700F9F-55AE-4F8E-B1E4-A3182F9EBEBB}" type="presParOf" srcId="{E062C974-6A3A-48F8-B5F8-14D0C7745C5E}" destId="{E2DD7261-3D33-4D66-BC4B-ECA5159B03FA}" srcOrd="6" destOrd="0" presId="urn:microsoft.com/office/officeart/2011/layout/RadialPictureList"/>
    <dgm:cxn modelId="{9BFAB772-E4B9-41B4-8BC4-3935C702D652}" type="presParOf" srcId="{E2DD7261-3D33-4D66-BC4B-ECA5159B03FA}" destId="{39945209-316D-4B5B-A5D8-9BC6B90AB166}" srcOrd="0" destOrd="0" presId="urn:microsoft.com/office/officeart/2011/layout/RadialPictureList"/>
    <dgm:cxn modelId="{D5322E02-A3A7-4978-849E-A8338E6EEDC1}" type="presParOf" srcId="{E062C974-6A3A-48F8-B5F8-14D0C7745C5E}" destId="{7CE00E1D-CAA6-4F35-8310-791806A22579}" srcOrd="7" destOrd="0" presId="urn:microsoft.com/office/officeart/2011/layout/RadialPictureList"/>
    <dgm:cxn modelId="{07E83CC5-FA18-439D-A532-069D21B3B799}" type="presParOf" srcId="{E062C974-6A3A-48F8-B5F8-14D0C7745C5E}" destId="{C8438F0D-B6BB-42EC-8166-0EEF47432AFE}" srcOrd="8" destOrd="0" presId="urn:microsoft.com/office/officeart/2011/layout/RadialPictureList"/>
    <dgm:cxn modelId="{76F95138-40ED-4F08-B351-C29F6598C83E}" type="presParOf" srcId="{C8438F0D-B6BB-42EC-8166-0EEF47432AFE}" destId="{C47295A6-1607-4962-B10E-D2D7987513DA}" srcOrd="0" destOrd="0" presId="urn:microsoft.com/office/officeart/2011/layout/RadialPictureList"/>
    <dgm:cxn modelId="{71A853AD-C979-48AC-9CA3-5033045C3678}" type="presParOf" srcId="{E062C974-6A3A-48F8-B5F8-14D0C7745C5E}" destId="{71DB5AA5-B573-4723-B637-DA84D54009FC}" srcOrd="9"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D852DF-495C-472D-9144-7FA57F093CA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l-NL"/>
        </a:p>
      </dgm:t>
    </dgm:pt>
    <dgm:pt modelId="{7E988B77-A8BB-4F8E-AEA7-62F2895244E3}">
      <dgm:prSet phldrT="[Text]" phldr="0" custT="1"/>
      <dgm:spPr/>
      <dgm:t>
        <a:bodyPr/>
        <a:lstStyle/>
        <a:p>
          <a:r>
            <a:rPr lang="nl-NL" sz="600" b="1" dirty="0"/>
            <a:t>Limited Coverage</a:t>
          </a:r>
        </a:p>
      </dgm:t>
    </dgm:pt>
    <dgm:pt modelId="{E1E8862A-2DAD-4829-8590-24A7969342BF}" type="parTrans" cxnId="{E7585A2B-4BFC-48ED-B46B-8790693208AA}">
      <dgm:prSet/>
      <dgm:spPr/>
      <dgm:t>
        <a:bodyPr/>
        <a:lstStyle/>
        <a:p>
          <a:endParaRPr lang="nl-NL" sz="1050"/>
        </a:p>
      </dgm:t>
    </dgm:pt>
    <dgm:pt modelId="{A1C13E24-6EB7-4AB8-9F0E-CEDEA364F06F}" type="sibTrans" cxnId="{E7585A2B-4BFC-48ED-B46B-8790693208AA}">
      <dgm:prSet/>
      <dgm:spPr/>
      <dgm:t>
        <a:bodyPr/>
        <a:lstStyle/>
        <a:p>
          <a:endParaRPr lang="nl-NL" sz="1050"/>
        </a:p>
      </dgm:t>
    </dgm:pt>
    <dgm:pt modelId="{07290EB4-3490-4F59-BB51-1B5A7ED7B640}">
      <dgm:prSet phldrT="[Text]" phldr="0" custT="1"/>
      <dgm:spPr/>
      <dgm:t>
        <a:bodyPr/>
        <a:lstStyle/>
        <a:p>
          <a:r>
            <a:rPr lang="nl-NL" sz="700" dirty="0"/>
            <a:t>Limited effect on </a:t>
          </a:r>
          <a:r>
            <a:rPr lang="nl-NL" sz="700" dirty="0" err="1"/>
            <a:t>Moral</a:t>
          </a:r>
          <a:r>
            <a:rPr lang="nl-NL" sz="700" dirty="0"/>
            <a:t> Hazard</a:t>
          </a:r>
        </a:p>
      </dgm:t>
    </dgm:pt>
    <dgm:pt modelId="{A97C4C56-9903-4D48-BCD5-CC9860362C29}" type="parTrans" cxnId="{54BCD2CF-6849-427A-B5D8-EC94AD9EA231}">
      <dgm:prSet/>
      <dgm:spPr/>
      <dgm:t>
        <a:bodyPr/>
        <a:lstStyle/>
        <a:p>
          <a:endParaRPr lang="nl-NL" sz="1050"/>
        </a:p>
      </dgm:t>
    </dgm:pt>
    <dgm:pt modelId="{61F8717B-A947-4198-ACF4-62CC5EF1842E}" type="sibTrans" cxnId="{54BCD2CF-6849-427A-B5D8-EC94AD9EA231}">
      <dgm:prSet/>
      <dgm:spPr/>
      <dgm:t>
        <a:bodyPr/>
        <a:lstStyle/>
        <a:p>
          <a:endParaRPr lang="nl-NL" sz="1050"/>
        </a:p>
      </dgm:t>
    </dgm:pt>
    <dgm:pt modelId="{79344CF4-E982-498D-8EB0-4F31F48F3324}">
      <dgm:prSet phldrT="[Text]" phldr="0" custT="1"/>
      <dgm:spPr/>
      <dgm:t>
        <a:bodyPr/>
        <a:lstStyle/>
        <a:p>
          <a:r>
            <a:rPr lang="nl-NL" sz="700" dirty="0"/>
            <a:t>Financial </a:t>
          </a:r>
          <a:r>
            <a:rPr lang="nl-NL" sz="700" dirty="0" err="1"/>
            <a:t>Stability</a:t>
          </a:r>
          <a:r>
            <a:rPr lang="nl-NL" sz="700" dirty="0"/>
            <a:t> concerns </a:t>
          </a:r>
          <a:r>
            <a:rPr lang="nl-NL" sz="700" dirty="0" err="1"/>
            <a:t>from</a:t>
          </a:r>
          <a:r>
            <a:rPr lang="nl-NL" sz="700" dirty="0"/>
            <a:t> </a:t>
          </a:r>
          <a:r>
            <a:rPr lang="nl-NL" sz="700" dirty="0" err="1"/>
            <a:t>uninsured</a:t>
          </a:r>
          <a:r>
            <a:rPr lang="nl-NL" sz="700" dirty="0"/>
            <a:t> </a:t>
          </a:r>
          <a:r>
            <a:rPr lang="nl-NL" sz="700" dirty="0" err="1"/>
            <a:t>deposits</a:t>
          </a:r>
          <a:endParaRPr lang="nl-NL" sz="700" dirty="0"/>
        </a:p>
      </dgm:t>
    </dgm:pt>
    <dgm:pt modelId="{DF3BBBA9-511E-49B4-990F-896BA5F8E310}" type="parTrans" cxnId="{6AF9A9EB-8CBD-4B45-895B-EF8B3F9745C1}">
      <dgm:prSet/>
      <dgm:spPr/>
      <dgm:t>
        <a:bodyPr/>
        <a:lstStyle/>
        <a:p>
          <a:endParaRPr lang="nl-NL" sz="1050"/>
        </a:p>
      </dgm:t>
    </dgm:pt>
    <dgm:pt modelId="{D1C5AB1A-35C0-496A-9A15-7C2AC8B79843}" type="sibTrans" cxnId="{6AF9A9EB-8CBD-4B45-895B-EF8B3F9745C1}">
      <dgm:prSet/>
      <dgm:spPr/>
      <dgm:t>
        <a:bodyPr/>
        <a:lstStyle/>
        <a:p>
          <a:endParaRPr lang="nl-NL" sz="1050"/>
        </a:p>
      </dgm:t>
    </dgm:pt>
    <dgm:pt modelId="{C0B524B6-727C-4715-BBE7-33E3D201EA72}">
      <dgm:prSet phldrT="[Text]" phldr="0" custT="1"/>
      <dgm:spPr/>
      <dgm:t>
        <a:bodyPr/>
        <a:lstStyle/>
        <a:p>
          <a:r>
            <a:rPr lang="nl-NL" sz="600" b="1" dirty="0" err="1"/>
            <a:t>Unlimited</a:t>
          </a:r>
          <a:r>
            <a:rPr lang="nl-NL" sz="600" b="1" dirty="0"/>
            <a:t> Coverage</a:t>
          </a:r>
        </a:p>
      </dgm:t>
    </dgm:pt>
    <dgm:pt modelId="{ED60D5D3-0722-46B4-B7DD-02AB867C0561}" type="parTrans" cxnId="{CC9F8894-C1EA-485A-A047-B00D1145646C}">
      <dgm:prSet/>
      <dgm:spPr/>
      <dgm:t>
        <a:bodyPr/>
        <a:lstStyle/>
        <a:p>
          <a:endParaRPr lang="nl-NL" sz="1050"/>
        </a:p>
      </dgm:t>
    </dgm:pt>
    <dgm:pt modelId="{AE87D904-9F82-4A60-AA41-F7AF504C22CC}" type="sibTrans" cxnId="{CC9F8894-C1EA-485A-A047-B00D1145646C}">
      <dgm:prSet/>
      <dgm:spPr/>
      <dgm:t>
        <a:bodyPr/>
        <a:lstStyle/>
        <a:p>
          <a:endParaRPr lang="nl-NL" sz="1050"/>
        </a:p>
      </dgm:t>
    </dgm:pt>
    <dgm:pt modelId="{CE5ED72D-4602-4E6B-8798-D0FECAF67E43}">
      <dgm:prSet phldrT="[Text]" phldr="0" custT="1"/>
      <dgm:spPr/>
      <dgm:t>
        <a:bodyPr/>
        <a:lstStyle/>
        <a:p>
          <a:r>
            <a:rPr lang="nl-NL" sz="600" dirty="0" err="1"/>
            <a:t>Eliminates</a:t>
          </a:r>
          <a:r>
            <a:rPr lang="nl-NL" sz="600" dirty="0"/>
            <a:t> Bank Runs</a:t>
          </a:r>
        </a:p>
      </dgm:t>
    </dgm:pt>
    <dgm:pt modelId="{8C727992-6F65-46A8-8B2E-6E5EBA82B8CE}" type="parTrans" cxnId="{34161E0A-46B0-4BC8-9346-3DFE3AFFDDF3}">
      <dgm:prSet/>
      <dgm:spPr/>
      <dgm:t>
        <a:bodyPr/>
        <a:lstStyle/>
        <a:p>
          <a:endParaRPr lang="nl-NL" sz="1050"/>
        </a:p>
      </dgm:t>
    </dgm:pt>
    <dgm:pt modelId="{BD63CC76-D81F-4915-AFAF-B59974F3E321}" type="sibTrans" cxnId="{34161E0A-46B0-4BC8-9346-3DFE3AFFDDF3}">
      <dgm:prSet/>
      <dgm:spPr/>
      <dgm:t>
        <a:bodyPr/>
        <a:lstStyle/>
        <a:p>
          <a:endParaRPr lang="nl-NL" sz="1050"/>
        </a:p>
      </dgm:t>
    </dgm:pt>
    <dgm:pt modelId="{577E3D5B-C80C-4CCE-9BD5-9F8EC738C9B4}">
      <dgm:prSet phldrT="[Text]" phldr="0" custT="1"/>
      <dgm:spPr/>
      <dgm:t>
        <a:bodyPr/>
        <a:lstStyle/>
        <a:p>
          <a:r>
            <a:rPr lang="nl-NL" sz="600" dirty="0" err="1"/>
            <a:t>Clear</a:t>
          </a:r>
          <a:r>
            <a:rPr lang="nl-NL" sz="600" dirty="0"/>
            <a:t> </a:t>
          </a:r>
          <a:r>
            <a:rPr lang="nl-NL" sz="600" dirty="0" err="1"/>
            <a:t>understanding</a:t>
          </a:r>
          <a:r>
            <a:rPr lang="nl-NL" sz="600" dirty="0"/>
            <a:t> of </a:t>
          </a:r>
          <a:r>
            <a:rPr lang="nl-NL" sz="600" dirty="0" err="1"/>
            <a:t>insurance</a:t>
          </a:r>
          <a:r>
            <a:rPr lang="nl-NL" sz="600" dirty="0"/>
            <a:t> status </a:t>
          </a:r>
          <a:r>
            <a:rPr lang="nl-NL" sz="600" dirty="0" err="1"/>
            <a:t>for</a:t>
          </a:r>
          <a:r>
            <a:rPr lang="nl-NL" sz="600" dirty="0"/>
            <a:t> </a:t>
          </a:r>
          <a:r>
            <a:rPr lang="nl-NL" sz="600" dirty="0" err="1"/>
            <a:t>depositors</a:t>
          </a:r>
          <a:endParaRPr lang="nl-NL" sz="600" dirty="0"/>
        </a:p>
      </dgm:t>
    </dgm:pt>
    <dgm:pt modelId="{636B9278-FCDB-4A52-971C-D222449AF527}" type="parTrans" cxnId="{61F2E774-2743-4F3C-9DF3-91693781CBD0}">
      <dgm:prSet/>
      <dgm:spPr/>
      <dgm:t>
        <a:bodyPr/>
        <a:lstStyle/>
        <a:p>
          <a:endParaRPr lang="nl-NL" sz="1050"/>
        </a:p>
      </dgm:t>
    </dgm:pt>
    <dgm:pt modelId="{416194A4-5E51-46F3-ADE6-E66A9C75E08C}" type="sibTrans" cxnId="{61F2E774-2743-4F3C-9DF3-91693781CBD0}">
      <dgm:prSet/>
      <dgm:spPr/>
      <dgm:t>
        <a:bodyPr/>
        <a:lstStyle/>
        <a:p>
          <a:endParaRPr lang="nl-NL" sz="1050"/>
        </a:p>
      </dgm:t>
    </dgm:pt>
    <dgm:pt modelId="{75F9FC3A-B288-42B9-86D8-EFF84F922FF6}">
      <dgm:prSet phldrT="[Text]" phldr="0" custT="1"/>
      <dgm:spPr/>
      <dgm:t>
        <a:bodyPr/>
        <a:lstStyle/>
        <a:p>
          <a:r>
            <a:rPr lang="nl-NL" sz="600" b="1" dirty="0" err="1"/>
            <a:t>Targeted</a:t>
          </a:r>
          <a:r>
            <a:rPr lang="nl-NL" sz="600" b="1" dirty="0"/>
            <a:t> Coverage</a:t>
          </a:r>
        </a:p>
      </dgm:t>
    </dgm:pt>
    <dgm:pt modelId="{AC69E3E2-FDDF-4119-82F0-5A5FBD8280FE}" type="parTrans" cxnId="{9273783D-BC74-4DC6-8AE2-2339CE7FE43B}">
      <dgm:prSet/>
      <dgm:spPr/>
      <dgm:t>
        <a:bodyPr/>
        <a:lstStyle/>
        <a:p>
          <a:endParaRPr lang="nl-NL" sz="1050"/>
        </a:p>
      </dgm:t>
    </dgm:pt>
    <dgm:pt modelId="{DE4B1C61-3B18-4FD0-8C67-2DBAEE622184}" type="sibTrans" cxnId="{9273783D-BC74-4DC6-8AE2-2339CE7FE43B}">
      <dgm:prSet/>
      <dgm:spPr/>
      <dgm:t>
        <a:bodyPr/>
        <a:lstStyle/>
        <a:p>
          <a:endParaRPr lang="nl-NL" sz="1050"/>
        </a:p>
      </dgm:t>
    </dgm:pt>
    <dgm:pt modelId="{7DFDC729-7F0C-46D8-81EF-B75BB67800B0}">
      <dgm:prSet phldrT="[Text]" phldr="0" custT="1"/>
      <dgm:spPr/>
      <dgm:t>
        <a:bodyPr/>
        <a:lstStyle/>
        <a:p>
          <a:r>
            <a:rPr lang="nl-NL" sz="600" dirty="0" err="1"/>
            <a:t>Increases</a:t>
          </a:r>
          <a:r>
            <a:rPr lang="nl-NL" sz="600" dirty="0"/>
            <a:t> financial </a:t>
          </a:r>
          <a:r>
            <a:rPr lang="nl-NL" sz="600" dirty="0" err="1"/>
            <a:t>stability</a:t>
          </a:r>
          <a:endParaRPr lang="nl-NL" sz="600" dirty="0"/>
        </a:p>
      </dgm:t>
    </dgm:pt>
    <dgm:pt modelId="{6F4FFE0B-9F78-4A9F-A8A7-2357D3A6CCD2}" type="parTrans" cxnId="{060C7D04-B5BC-467C-A198-1267C9458870}">
      <dgm:prSet/>
      <dgm:spPr/>
      <dgm:t>
        <a:bodyPr/>
        <a:lstStyle/>
        <a:p>
          <a:endParaRPr lang="nl-NL" sz="1050"/>
        </a:p>
      </dgm:t>
    </dgm:pt>
    <dgm:pt modelId="{2EAA968E-B02C-4CF7-8459-3FB9F304B36E}" type="sibTrans" cxnId="{060C7D04-B5BC-467C-A198-1267C9458870}">
      <dgm:prSet/>
      <dgm:spPr/>
      <dgm:t>
        <a:bodyPr/>
        <a:lstStyle/>
        <a:p>
          <a:endParaRPr lang="nl-NL" sz="1050"/>
        </a:p>
      </dgm:t>
    </dgm:pt>
    <dgm:pt modelId="{AB957BFF-E1D8-4676-90C9-383BB32D5F78}">
      <dgm:prSet phldrT="[Text]" phldr="0" custT="1"/>
      <dgm:spPr/>
      <dgm:t>
        <a:bodyPr/>
        <a:lstStyle/>
        <a:p>
          <a:r>
            <a:rPr lang="nl-NL" sz="600" dirty="0" err="1"/>
            <a:t>Increased</a:t>
          </a:r>
          <a:r>
            <a:rPr lang="nl-NL" sz="600" dirty="0"/>
            <a:t> </a:t>
          </a:r>
          <a:r>
            <a:rPr lang="nl-NL" sz="600" dirty="0" err="1"/>
            <a:t>Complexity</a:t>
          </a:r>
          <a:r>
            <a:rPr lang="nl-NL" sz="600" dirty="0"/>
            <a:t> of </a:t>
          </a:r>
          <a:r>
            <a:rPr lang="nl-NL" sz="600" dirty="0" err="1"/>
            <a:t>resolutions</a:t>
          </a:r>
          <a:endParaRPr lang="nl-NL" sz="600" dirty="0"/>
        </a:p>
      </dgm:t>
    </dgm:pt>
    <dgm:pt modelId="{DED3C15E-6675-4AAF-8C09-6ABD26E74982}" type="parTrans" cxnId="{72E4C448-574E-4F20-AF0E-3564EF8BE959}">
      <dgm:prSet/>
      <dgm:spPr/>
      <dgm:t>
        <a:bodyPr/>
        <a:lstStyle/>
        <a:p>
          <a:endParaRPr lang="nl-NL" sz="1050"/>
        </a:p>
      </dgm:t>
    </dgm:pt>
    <dgm:pt modelId="{A38F62EC-67E9-4FDA-B62B-AE4DD83939C6}" type="sibTrans" cxnId="{72E4C448-574E-4F20-AF0E-3564EF8BE959}">
      <dgm:prSet/>
      <dgm:spPr/>
      <dgm:t>
        <a:bodyPr/>
        <a:lstStyle/>
        <a:p>
          <a:endParaRPr lang="nl-NL" sz="1050"/>
        </a:p>
      </dgm:t>
    </dgm:pt>
    <dgm:pt modelId="{F629B9C8-3AF7-4A6E-AA04-AEBBF60F7619}">
      <dgm:prSet phldrT="[Text]" phldr="0" custT="1"/>
      <dgm:spPr/>
      <dgm:t>
        <a:bodyPr/>
        <a:lstStyle/>
        <a:p>
          <a:r>
            <a:rPr lang="nl-NL" sz="700" dirty="0"/>
            <a:t>Limited </a:t>
          </a:r>
          <a:r>
            <a:rPr lang="nl-NL" sz="700" dirty="0" err="1"/>
            <a:t>disruption</a:t>
          </a:r>
          <a:r>
            <a:rPr lang="nl-NL" sz="700" dirty="0"/>
            <a:t> in </a:t>
          </a:r>
          <a:r>
            <a:rPr lang="nl-NL" sz="700" dirty="0" err="1"/>
            <a:t>other</a:t>
          </a:r>
          <a:r>
            <a:rPr lang="nl-NL" sz="700" dirty="0"/>
            <a:t> </a:t>
          </a:r>
          <a:r>
            <a:rPr lang="nl-NL" sz="700" dirty="0" err="1"/>
            <a:t>markets</a:t>
          </a:r>
          <a:endParaRPr lang="nl-NL" sz="700" dirty="0"/>
        </a:p>
      </dgm:t>
    </dgm:pt>
    <dgm:pt modelId="{18139221-2ED7-4D01-9F33-A720F37EA8EB}" type="parTrans" cxnId="{52863423-0D03-4917-8760-0094E693145D}">
      <dgm:prSet/>
      <dgm:spPr/>
      <dgm:t>
        <a:bodyPr/>
        <a:lstStyle/>
        <a:p>
          <a:endParaRPr lang="nl-NL" sz="1600"/>
        </a:p>
      </dgm:t>
    </dgm:pt>
    <dgm:pt modelId="{46E432C1-D7E8-4A6A-B77C-8B455CE74692}" type="sibTrans" cxnId="{52863423-0D03-4917-8760-0094E693145D}">
      <dgm:prSet/>
      <dgm:spPr/>
      <dgm:t>
        <a:bodyPr/>
        <a:lstStyle/>
        <a:p>
          <a:endParaRPr lang="nl-NL" sz="1600"/>
        </a:p>
      </dgm:t>
    </dgm:pt>
    <dgm:pt modelId="{5133C20A-1CFE-44D5-952D-378940812AD1}">
      <dgm:prSet phldrT="[Text]" phldr="0" custT="1"/>
      <dgm:spPr/>
      <dgm:t>
        <a:bodyPr/>
        <a:lstStyle/>
        <a:p>
          <a:r>
            <a:rPr lang="nl-NL" sz="600" dirty="0"/>
            <a:t> </a:t>
          </a:r>
          <a:r>
            <a:rPr lang="nl-NL" sz="600" dirty="0" err="1"/>
            <a:t>Simplifies</a:t>
          </a:r>
          <a:r>
            <a:rPr lang="nl-NL" sz="600" dirty="0"/>
            <a:t> </a:t>
          </a:r>
          <a:r>
            <a:rPr lang="nl-NL" sz="600" dirty="0" err="1"/>
            <a:t>resolution</a:t>
          </a:r>
          <a:endParaRPr lang="nl-NL" sz="600" dirty="0"/>
        </a:p>
      </dgm:t>
    </dgm:pt>
    <dgm:pt modelId="{5918BC19-E484-4911-9489-A990AB8C3C5E}" type="parTrans" cxnId="{9BE50870-D1BA-43F9-9ECF-B5960604D68B}">
      <dgm:prSet/>
      <dgm:spPr/>
      <dgm:t>
        <a:bodyPr/>
        <a:lstStyle/>
        <a:p>
          <a:endParaRPr lang="nl-NL" sz="1600"/>
        </a:p>
      </dgm:t>
    </dgm:pt>
    <dgm:pt modelId="{33DA3FF2-0780-429D-A22E-6C5FD9D153CD}" type="sibTrans" cxnId="{9BE50870-D1BA-43F9-9ECF-B5960604D68B}">
      <dgm:prSet/>
      <dgm:spPr/>
      <dgm:t>
        <a:bodyPr/>
        <a:lstStyle/>
        <a:p>
          <a:endParaRPr lang="nl-NL" sz="1600"/>
        </a:p>
      </dgm:t>
    </dgm:pt>
    <dgm:pt modelId="{8491D0B2-B103-4D1D-8465-D479F086A923}">
      <dgm:prSet phldrT="[Text]" phldr="0" custT="1"/>
      <dgm:spPr/>
      <dgm:t>
        <a:bodyPr/>
        <a:lstStyle/>
        <a:p>
          <a:endParaRPr lang="nl-NL" sz="2000" dirty="0"/>
        </a:p>
      </dgm:t>
    </dgm:pt>
    <dgm:pt modelId="{01AAC743-C442-4723-93DF-A30C635F3EC7}" type="parTrans" cxnId="{C9EB3125-979D-411A-AE47-4823C983698B}">
      <dgm:prSet/>
      <dgm:spPr/>
      <dgm:t>
        <a:bodyPr/>
        <a:lstStyle/>
        <a:p>
          <a:endParaRPr lang="nl-NL" sz="1600"/>
        </a:p>
      </dgm:t>
    </dgm:pt>
    <dgm:pt modelId="{90BF764F-9939-4D0E-B2CD-D4C01DCBA970}" type="sibTrans" cxnId="{C9EB3125-979D-411A-AE47-4823C983698B}">
      <dgm:prSet/>
      <dgm:spPr/>
      <dgm:t>
        <a:bodyPr/>
        <a:lstStyle/>
        <a:p>
          <a:endParaRPr lang="nl-NL" sz="1600"/>
        </a:p>
      </dgm:t>
    </dgm:pt>
    <dgm:pt modelId="{2D2A4562-7BF8-4BD7-A091-76A7BE7B94AE}">
      <dgm:prSet phldrT="[Text]" phldr="0" custT="1"/>
      <dgm:spPr/>
      <dgm:t>
        <a:bodyPr/>
        <a:lstStyle/>
        <a:p>
          <a:r>
            <a:rPr lang="nl-NL" sz="600" dirty="0" err="1"/>
            <a:t>Eliminates</a:t>
          </a:r>
          <a:r>
            <a:rPr lang="nl-NL" sz="600" dirty="0"/>
            <a:t> </a:t>
          </a:r>
          <a:r>
            <a:rPr lang="nl-NL" sz="600" dirty="0" err="1"/>
            <a:t>depositor</a:t>
          </a:r>
          <a:r>
            <a:rPr lang="nl-NL" sz="600" dirty="0"/>
            <a:t> discipline</a:t>
          </a:r>
        </a:p>
      </dgm:t>
    </dgm:pt>
    <dgm:pt modelId="{95E12762-6C4F-4BC1-B835-E2AB228A08AB}" type="parTrans" cxnId="{598B7DB4-716D-4A32-9629-8790849C6680}">
      <dgm:prSet/>
      <dgm:spPr/>
      <dgm:t>
        <a:bodyPr/>
        <a:lstStyle/>
        <a:p>
          <a:endParaRPr lang="nl-NL" sz="1600"/>
        </a:p>
      </dgm:t>
    </dgm:pt>
    <dgm:pt modelId="{798E62CF-97FD-4B45-87F7-D0029043A92D}" type="sibTrans" cxnId="{598B7DB4-716D-4A32-9629-8790849C6680}">
      <dgm:prSet/>
      <dgm:spPr/>
      <dgm:t>
        <a:bodyPr/>
        <a:lstStyle/>
        <a:p>
          <a:endParaRPr lang="nl-NL" sz="1600"/>
        </a:p>
      </dgm:t>
    </dgm:pt>
    <dgm:pt modelId="{2BF08F6D-B40F-4B57-9491-7A4B5138FE14}">
      <dgm:prSet phldrT="[Text]" phldr="0" custT="1"/>
      <dgm:spPr/>
      <dgm:t>
        <a:bodyPr/>
        <a:lstStyle/>
        <a:p>
          <a:r>
            <a:rPr lang="nl-NL" sz="600" dirty="0" err="1"/>
            <a:t>Decrease</a:t>
          </a:r>
          <a:r>
            <a:rPr lang="nl-NL" sz="600" dirty="0"/>
            <a:t> in </a:t>
          </a:r>
          <a:r>
            <a:rPr lang="nl-NL" sz="600" dirty="0" err="1"/>
            <a:t>Transparency</a:t>
          </a:r>
          <a:endParaRPr lang="nl-NL" sz="600" dirty="0"/>
        </a:p>
      </dgm:t>
    </dgm:pt>
    <dgm:pt modelId="{28C1B860-40CB-4882-9534-6BE57EBDA734}" type="parTrans" cxnId="{90C899B6-B59E-4A72-B683-6F75F0C97347}">
      <dgm:prSet/>
      <dgm:spPr/>
      <dgm:t>
        <a:bodyPr/>
        <a:lstStyle/>
        <a:p>
          <a:endParaRPr lang="nl-NL" sz="1600"/>
        </a:p>
      </dgm:t>
    </dgm:pt>
    <dgm:pt modelId="{E64DDA37-87E1-4EA5-8065-40A803429018}" type="sibTrans" cxnId="{90C899B6-B59E-4A72-B683-6F75F0C97347}">
      <dgm:prSet/>
      <dgm:spPr/>
      <dgm:t>
        <a:bodyPr/>
        <a:lstStyle/>
        <a:p>
          <a:endParaRPr lang="nl-NL" sz="1600"/>
        </a:p>
      </dgm:t>
    </dgm:pt>
    <dgm:pt modelId="{CE9F1FED-6287-448F-B10C-DD66C238B0AD}">
      <dgm:prSet phldrT="[Text]" phldr="0" custT="1"/>
      <dgm:spPr/>
      <dgm:t>
        <a:bodyPr/>
        <a:lstStyle/>
        <a:p>
          <a:r>
            <a:rPr lang="nl-NL" sz="600" dirty="0"/>
            <a:t>Limited </a:t>
          </a:r>
          <a:r>
            <a:rPr lang="nl-NL" sz="600" dirty="0" err="1"/>
            <a:t>Decrease</a:t>
          </a:r>
          <a:r>
            <a:rPr lang="nl-NL" sz="600" dirty="0"/>
            <a:t> in </a:t>
          </a:r>
          <a:r>
            <a:rPr lang="nl-NL" sz="600" dirty="0" err="1"/>
            <a:t>depositor</a:t>
          </a:r>
          <a:r>
            <a:rPr lang="nl-NL" sz="600" dirty="0"/>
            <a:t> discipline</a:t>
          </a:r>
        </a:p>
      </dgm:t>
    </dgm:pt>
    <dgm:pt modelId="{07D84782-90F9-4559-A695-870D2D4D0B0D}" type="parTrans" cxnId="{F50F4AA3-EB61-408B-8374-254D67BFF971}">
      <dgm:prSet/>
      <dgm:spPr/>
      <dgm:t>
        <a:bodyPr/>
        <a:lstStyle/>
        <a:p>
          <a:endParaRPr lang="nl-NL" sz="1600"/>
        </a:p>
      </dgm:t>
    </dgm:pt>
    <dgm:pt modelId="{A9B0396F-5B31-495B-B9C5-C8A26933CAEE}" type="sibTrans" cxnId="{F50F4AA3-EB61-408B-8374-254D67BFF971}">
      <dgm:prSet/>
      <dgm:spPr/>
      <dgm:t>
        <a:bodyPr/>
        <a:lstStyle/>
        <a:p>
          <a:endParaRPr lang="nl-NL" sz="1600"/>
        </a:p>
      </dgm:t>
    </dgm:pt>
    <dgm:pt modelId="{28DFBDE6-C763-4E48-9BB3-E41FE2A1A5FC}" type="pres">
      <dgm:prSet presAssocID="{7FD852DF-495C-472D-9144-7FA57F093CAC}" presName="Name0" presStyleCnt="0">
        <dgm:presLayoutVars>
          <dgm:dir/>
          <dgm:animLvl val="lvl"/>
          <dgm:resizeHandles val="exact"/>
        </dgm:presLayoutVars>
      </dgm:prSet>
      <dgm:spPr/>
    </dgm:pt>
    <dgm:pt modelId="{C3B15569-9418-49A4-B03D-C1856EC78DEA}" type="pres">
      <dgm:prSet presAssocID="{7E988B77-A8BB-4F8E-AEA7-62F2895244E3}" presName="composite" presStyleCnt="0"/>
      <dgm:spPr/>
    </dgm:pt>
    <dgm:pt modelId="{12DD9ED1-849C-4131-9DB5-A408BA9EE93D}" type="pres">
      <dgm:prSet presAssocID="{7E988B77-A8BB-4F8E-AEA7-62F2895244E3}" presName="parTx" presStyleLbl="alignNode1" presStyleIdx="0" presStyleCnt="3">
        <dgm:presLayoutVars>
          <dgm:chMax val="0"/>
          <dgm:chPref val="0"/>
          <dgm:bulletEnabled val="1"/>
        </dgm:presLayoutVars>
      </dgm:prSet>
      <dgm:spPr/>
    </dgm:pt>
    <dgm:pt modelId="{FFF5123D-EAA3-4A35-8389-E367347FC13F}" type="pres">
      <dgm:prSet presAssocID="{7E988B77-A8BB-4F8E-AEA7-62F2895244E3}" presName="desTx" presStyleLbl="alignAccFollowNode1" presStyleIdx="0" presStyleCnt="3">
        <dgm:presLayoutVars>
          <dgm:bulletEnabled val="1"/>
        </dgm:presLayoutVars>
      </dgm:prSet>
      <dgm:spPr/>
    </dgm:pt>
    <dgm:pt modelId="{A2219D9D-4AA8-4B52-A737-66C173C75B4F}" type="pres">
      <dgm:prSet presAssocID="{A1C13E24-6EB7-4AB8-9F0E-CEDEA364F06F}" presName="space" presStyleCnt="0"/>
      <dgm:spPr/>
    </dgm:pt>
    <dgm:pt modelId="{684BFF3A-AF8C-4297-94C0-A0772C8F7C33}" type="pres">
      <dgm:prSet presAssocID="{C0B524B6-727C-4715-BBE7-33E3D201EA72}" presName="composite" presStyleCnt="0"/>
      <dgm:spPr/>
    </dgm:pt>
    <dgm:pt modelId="{63E2EE09-846B-48B6-A8E6-221C9BCEF627}" type="pres">
      <dgm:prSet presAssocID="{C0B524B6-727C-4715-BBE7-33E3D201EA72}" presName="parTx" presStyleLbl="alignNode1" presStyleIdx="1" presStyleCnt="3">
        <dgm:presLayoutVars>
          <dgm:chMax val="0"/>
          <dgm:chPref val="0"/>
          <dgm:bulletEnabled val="1"/>
        </dgm:presLayoutVars>
      </dgm:prSet>
      <dgm:spPr/>
    </dgm:pt>
    <dgm:pt modelId="{1A3B464C-0CF0-42C3-BE7F-2AE7ACE67117}" type="pres">
      <dgm:prSet presAssocID="{C0B524B6-727C-4715-BBE7-33E3D201EA72}" presName="desTx" presStyleLbl="alignAccFollowNode1" presStyleIdx="1" presStyleCnt="3">
        <dgm:presLayoutVars>
          <dgm:bulletEnabled val="1"/>
        </dgm:presLayoutVars>
      </dgm:prSet>
      <dgm:spPr/>
    </dgm:pt>
    <dgm:pt modelId="{ACA0CD64-378C-4B1C-A979-1EAF342DED33}" type="pres">
      <dgm:prSet presAssocID="{AE87D904-9F82-4A60-AA41-F7AF504C22CC}" presName="space" presStyleCnt="0"/>
      <dgm:spPr/>
    </dgm:pt>
    <dgm:pt modelId="{85B5BAF8-C2CA-449F-83CF-E71A57901220}" type="pres">
      <dgm:prSet presAssocID="{75F9FC3A-B288-42B9-86D8-EFF84F922FF6}" presName="composite" presStyleCnt="0"/>
      <dgm:spPr/>
    </dgm:pt>
    <dgm:pt modelId="{1D761864-B2A5-4300-99BF-864C54FB8F4A}" type="pres">
      <dgm:prSet presAssocID="{75F9FC3A-B288-42B9-86D8-EFF84F922FF6}" presName="parTx" presStyleLbl="alignNode1" presStyleIdx="2" presStyleCnt="3">
        <dgm:presLayoutVars>
          <dgm:chMax val="0"/>
          <dgm:chPref val="0"/>
          <dgm:bulletEnabled val="1"/>
        </dgm:presLayoutVars>
      </dgm:prSet>
      <dgm:spPr/>
    </dgm:pt>
    <dgm:pt modelId="{5EA4B1F9-EA85-4293-BA74-34733B59FC14}" type="pres">
      <dgm:prSet presAssocID="{75F9FC3A-B288-42B9-86D8-EFF84F922FF6}" presName="desTx" presStyleLbl="alignAccFollowNode1" presStyleIdx="2" presStyleCnt="3">
        <dgm:presLayoutVars>
          <dgm:bulletEnabled val="1"/>
        </dgm:presLayoutVars>
      </dgm:prSet>
      <dgm:spPr/>
    </dgm:pt>
  </dgm:ptLst>
  <dgm:cxnLst>
    <dgm:cxn modelId="{060C7D04-B5BC-467C-A198-1267C9458870}" srcId="{75F9FC3A-B288-42B9-86D8-EFF84F922FF6}" destId="{7DFDC729-7F0C-46D8-81EF-B75BB67800B0}" srcOrd="0" destOrd="0" parTransId="{6F4FFE0B-9F78-4A9F-A8A7-2357D3A6CCD2}" sibTransId="{2EAA968E-B02C-4CF7-8459-3FB9F304B36E}"/>
    <dgm:cxn modelId="{3F2CD206-3AE7-4C86-AF93-A80A7C902996}" type="presOf" srcId="{577E3D5B-C80C-4CCE-9BD5-9F8EC738C9B4}" destId="{1A3B464C-0CF0-42C3-BE7F-2AE7ACE67117}" srcOrd="0" destOrd="1" presId="urn:microsoft.com/office/officeart/2005/8/layout/hList1"/>
    <dgm:cxn modelId="{34161E0A-46B0-4BC8-9346-3DFE3AFFDDF3}" srcId="{C0B524B6-727C-4715-BBE7-33E3D201EA72}" destId="{CE5ED72D-4602-4E6B-8798-D0FECAF67E43}" srcOrd="0" destOrd="0" parTransId="{8C727992-6F65-46A8-8B2E-6E5EBA82B8CE}" sibTransId="{BD63CC76-D81F-4915-AFAF-B59974F3E321}"/>
    <dgm:cxn modelId="{793F760F-26EE-4996-84E2-9503DC0108A1}" type="presOf" srcId="{AB957BFF-E1D8-4676-90C9-383BB32D5F78}" destId="{5EA4B1F9-EA85-4293-BA74-34733B59FC14}" srcOrd="0" destOrd="2" presId="urn:microsoft.com/office/officeart/2005/8/layout/hList1"/>
    <dgm:cxn modelId="{9DFFAF15-B03B-4B5C-A7DA-7CEFC368F91C}" type="presOf" srcId="{07290EB4-3490-4F59-BB51-1B5A7ED7B640}" destId="{FFF5123D-EAA3-4A35-8389-E367347FC13F}" srcOrd="0" destOrd="0" presId="urn:microsoft.com/office/officeart/2005/8/layout/hList1"/>
    <dgm:cxn modelId="{42C93121-7215-4C34-A2F0-6BA31EED91BD}" type="presOf" srcId="{8491D0B2-B103-4D1D-8465-D479F086A923}" destId="{1A3B464C-0CF0-42C3-BE7F-2AE7ACE67117}" srcOrd="0" destOrd="4" presId="urn:microsoft.com/office/officeart/2005/8/layout/hList1"/>
    <dgm:cxn modelId="{C60EF121-3EA2-4080-9E86-9FB68501F12A}" type="presOf" srcId="{2BF08F6D-B40F-4B57-9491-7A4B5138FE14}" destId="{5EA4B1F9-EA85-4293-BA74-34733B59FC14}" srcOrd="0" destOrd="3" presId="urn:microsoft.com/office/officeart/2005/8/layout/hList1"/>
    <dgm:cxn modelId="{52863423-0D03-4917-8760-0094E693145D}" srcId="{7E988B77-A8BB-4F8E-AEA7-62F2895244E3}" destId="{F629B9C8-3AF7-4A6E-AA04-AEBBF60F7619}" srcOrd="1" destOrd="0" parTransId="{18139221-2ED7-4D01-9F33-A720F37EA8EB}" sibTransId="{46E432C1-D7E8-4A6A-B77C-8B455CE74692}"/>
    <dgm:cxn modelId="{C9EB3125-979D-411A-AE47-4823C983698B}" srcId="{C0B524B6-727C-4715-BBE7-33E3D201EA72}" destId="{8491D0B2-B103-4D1D-8465-D479F086A923}" srcOrd="4" destOrd="0" parTransId="{01AAC743-C442-4723-93DF-A30C635F3EC7}" sibTransId="{90BF764F-9939-4D0E-B2CD-D4C01DCBA970}"/>
    <dgm:cxn modelId="{E7585A2B-4BFC-48ED-B46B-8790693208AA}" srcId="{7FD852DF-495C-472D-9144-7FA57F093CAC}" destId="{7E988B77-A8BB-4F8E-AEA7-62F2895244E3}" srcOrd="0" destOrd="0" parTransId="{E1E8862A-2DAD-4829-8590-24A7969342BF}" sibTransId="{A1C13E24-6EB7-4AB8-9F0E-CEDEA364F06F}"/>
    <dgm:cxn modelId="{9273783D-BC74-4DC6-8AE2-2339CE7FE43B}" srcId="{7FD852DF-495C-472D-9144-7FA57F093CAC}" destId="{75F9FC3A-B288-42B9-86D8-EFF84F922FF6}" srcOrd="2" destOrd="0" parTransId="{AC69E3E2-FDDF-4119-82F0-5A5FBD8280FE}" sibTransId="{DE4B1C61-3B18-4FD0-8C67-2DBAEE622184}"/>
    <dgm:cxn modelId="{DC5DF541-13B6-418C-A742-AB54B22282A8}" type="presOf" srcId="{CE5ED72D-4602-4E6B-8798-D0FECAF67E43}" destId="{1A3B464C-0CF0-42C3-BE7F-2AE7ACE67117}" srcOrd="0" destOrd="0" presId="urn:microsoft.com/office/officeart/2005/8/layout/hList1"/>
    <dgm:cxn modelId="{9F836E63-98AF-4421-8BE2-2C1980E9F211}" type="presOf" srcId="{75F9FC3A-B288-42B9-86D8-EFF84F922FF6}" destId="{1D761864-B2A5-4300-99BF-864C54FB8F4A}" srcOrd="0" destOrd="0" presId="urn:microsoft.com/office/officeart/2005/8/layout/hList1"/>
    <dgm:cxn modelId="{966EEB67-FD24-4FE3-AF62-B053FFFBC6FD}" type="presOf" srcId="{79344CF4-E982-498D-8EB0-4F31F48F3324}" destId="{FFF5123D-EAA3-4A35-8389-E367347FC13F}" srcOrd="0" destOrd="2" presId="urn:microsoft.com/office/officeart/2005/8/layout/hList1"/>
    <dgm:cxn modelId="{72E4C448-574E-4F20-AF0E-3564EF8BE959}" srcId="{75F9FC3A-B288-42B9-86D8-EFF84F922FF6}" destId="{AB957BFF-E1D8-4676-90C9-383BB32D5F78}" srcOrd="2" destOrd="0" parTransId="{DED3C15E-6675-4AAF-8C09-6ABD26E74982}" sibTransId="{A38F62EC-67E9-4FDA-B62B-AE4DD83939C6}"/>
    <dgm:cxn modelId="{9BE50870-D1BA-43F9-9ECF-B5960604D68B}" srcId="{C0B524B6-727C-4715-BBE7-33E3D201EA72}" destId="{5133C20A-1CFE-44D5-952D-378940812AD1}" srcOrd="2" destOrd="0" parTransId="{5918BC19-E484-4911-9489-A990AB8C3C5E}" sibTransId="{33DA3FF2-0780-429D-A22E-6C5FD9D153CD}"/>
    <dgm:cxn modelId="{97C73B72-B57C-4A94-83DA-8BCEC8D48D23}" type="presOf" srcId="{CE9F1FED-6287-448F-B10C-DD66C238B0AD}" destId="{5EA4B1F9-EA85-4293-BA74-34733B59FC14}" srcOrd="0" destOrd="1" presId="urn:microsoft.com/office/officeart/2005/8/layout/hList1"/>
    <dgm:cxn modelId="{61F2E774-2743-4F3C-9DF3-91693781CBD0}" srcId="{C0B524B6-727C-4715-BBE7-33E3D201EA72}" destId="{577E3D5B-C80C-4CCE-9BD5-9F8EC738C9B4}" srcOrd="1" destOrd="0" parTransId="{636B9278-FCDB-4A52-971C-D222449AF527}" sibTransId="{416194A4-5E51-46F3-ADE6-E66A9C75E08C}"/>
    <dgm:cxn modelId="{F2C81C7F-76B1-437D-A6BE-5EFEAC47712F}" type="presOf" srcId="{7E988B77-A8BB-4F8E-AEA7-62F2895244E3}" destId="{12DD9ED1-849C-4131-9DB5-A408BA9EE93D}" srcOrd="0" destOrd="0" presId="urn:microsoft.com/office/officeart/2005/8/layout/hList1"/>
    <dgm:cxn modelId="{EFFE6C88-A576-4D1B-AAE3-C3F3EB061E77}" type="presOf" srcId="{7DFDC729-7F0C-46D8-81EF-B75BB67800B0}" destId="{5EA4B1F9-EA85-4293-BA74-34733B59FC14}" srcOrd="0" destOrd="0" presId="urn:microsoft.com/office/officeart/2005/8/layout/hList1"/>
    <dgm:cxn modelId="{CC9F8894-C1EA-485A-A047-B00D1145646C}" srcId="{7FD852DF-495C-472D-9144-7FA57F093CAC}" destId="{C0B524B6-727C-4715-BBE7-33E3D201EA72}" srcOrd="1" destOrd="0" parTransId="{ED60D5D3-0722-46B4-B7DD-02AB867C0561}" sibTransId="{AE87D904-9F82-4A60-AA41-F7AF504C22CC}"/>
    <dgm:cxn modelId="{F50F4AA3-EB61-408B-8374-254D67BFF971}" srcId="{75F9FC3A-B288-42B9-86D8-EFF84F922FF6}" destId="{CE9F1FED-6287-448F-B10C-DD66C238B0AD}" srcOrd="1" destOrd="0" parTransId="{07D84782-90F9-4559-A695-870D2D4D0B0D}" sibTransId="{A9B0396F-5B31-495B-B9C5-C8A26933CAEE}"/>
    <dgm:cxn modelId="{5C84FEB0-BF96-4B69-8FA7-C761DA12494C}" type="presOf" srcId="{C0B524B6-727C-4715-BBE7-33E3D201EA72}" destId="{63E2EE09-846B-48B6-A8E6-221C9BCEF627}" srcOrd="0" destOrd="0" presId="urn:microsoft.com/office/officeart/2005/8/layout/hList1"/>
    <dgm:cxn modelId="{598B7DB4-716D-4A32-9629-8790849C6680}" srcId="{C0B524B6-727C-4715-BBE7-33E3D201EA72}" destId="{2D2A4562-7BF8-4BD7-A091-76A7BE7B94AE}" srcOrd="3" destOrd="0" parTransId="{95E12762-6C4F-4BC1-B835-E2AB228A08AB}" sibTransId="{798E62CF-97FD-4B45-87F7-D0029043A92D}"/>
    <dgm:cxn modelId="{90C899B6-B59E-4A72-B683-6F75F0C97347}" srcId="{75F9FC3A-B288-42B9-86D8-EFF84F922FF6}" destId="{2BF08F6D-B40F-4B57-9491-7A4B5138FE14}" srcOrd="3" destOrd="0" parTransId="{28C1B860-40CB-4882-9534-6BE57EBDA734}" sibTransId="{E64DDA37-87E1-4EA5-8065-40A803429018}"/>
    <dgm:cxn modelId="{1F06FCBB-F74D-47D8-90C4-55F2C1A726A4}" type="presOf" srcId="{7FD852DF-495C-472D-9144-7FA57F093CAC}" destId="{28DFBDE6-C763-4E48-9BB3-E41FE2A1A5FC}" srcOrd="0" destOrd="0" presId="urn:microsoft.com/office/officeart/2005/8/layout/hList1"/>
    <dgm:cxn modelId="{B83889CB-3A21-4F69-AE24-EC4435D1BF6F}" type="presOf" srcId="{5133C20A-1CFE-44D5-952D-378940812AD1}" destId="{1A3B464C-0CF0-42C3-BE7F-2AE7ACE67117}" srcOrd="0" destOrd="2" presId="urn:microsoft.com/office/officeart/2005/8/layout/hList1"/>
    <dgm:cxn modelId="{54BCD2CF-6849-427A-B5D8-EC94AD9EA231}" srcId="{7E988B77-A8BB-4F8E-AEA7-62F2895244E3}" destId="{07290EB4-3490-4F59-BB51-1B5A7ED7B640}" srcOrd="0" destOrd="0" parTransId="{A97C4C56-9903-4D48-BCD5-CC9860362C29}" sibTransId="{61F8717B-A947-4198-ACF4-62CC5EF1842E}"/>
    <dgm:cxn modelId="{6AF9A9EB-8CBD-4B45-895B-EF8B3F9745C1}" srcId="{7E988B77-A8BB-4F8E-AEA7-62F2895244E3}" destId="{79344CF4-E982-498D-8EB0-4F31F48F3324}" srcOrd="2" destOrd="0" parTransId="{DF3BBBA9-511E-49B4-990F-896BA5F8E310}" sibTransId="{D1C5AB1A-35C0-496A-9A15-7C2AC8B79843}"/>
    <dgm:cxn modelId="{328A14EF-A556-45A7-8E33-D23D05799258}" type="presOf" srcId="{F629B9C8-3AF7-4A6E-AA04-AEBBF60F7619}" destId="{FFF5123D-EAA3-4A35-8389-E367347FC13F}" srcOrd="0" destOrd="1" presId="urn:microsoft.com/office/officeart/2005/8/layout/hList1"/>
    <dgm:cxn modelId="{54D03CF9-9980-403C-95FC-8D31F07ED821}" type="presOf" srcId="{2D2A4562-7BF8-4BD7-A091-76A7BE7B94AE}" destId="{1A3B464C-0CF0-42C3-BE7F-2AE7ACE67117}" srcOrd="0" destOrd="3" presId="urn:microsoft.com/office/officeart/2005/8/layout/hList1"/>
    <dgm:cxn modelId="{F0AFC6C2-91CB-4DBC-A935-40EAF120DF5B}" type="presParOf" srcId="{28DFBDE6-C763-4E48-9BB3-E41FE2A1A5FC}" destId="{C3B15569-9418-49A4-B03D-C1856EC78DEA}" srcOrd="0" destOrd="0" presId="urn:microsoft.com/office/officeart/2005/8/layout/hList1"/>
    <dgm:cxn modelId="{308C997E-A8F0-4D0E-A794-3E8552D85FB1}" type="presParOf" srcId="{C3B15569-9418-49A4-B03D-C1856EC78DEA}" destId="{12DD9ED1-849C-4131-9DB5-A408BA9EE93D}" srcOrd="0" destOrd="0" presId="urn:microsoft.com/office/officeart/2005/8/layout/hList1"/>
    <dgm:cxn modelId="{46065F54-9DE9-4D7F-A97F-349B5E019172}" type="presParOf" srcId="{C3B15569-9418-49A4-B03D-C1856EC78DEA}" destId="{FFF5123D-EAA3-4A35-8389-E367347FC13F}" srcOrd="1" destOrd="0" presId="urn:microsoft.com/office/officeart/2005/8/layout/hList1"/>
    <dgm:cxn modelId="{325A9C3A-B0E5-4310-8B4E-2129C6D1FE6C}" type="presParOf" srcId="{28DFBDE6-C763-4E48-9BB3-E41FE2A1A5FC}" destId="{A2219D9D-4AA8-4B52-A737-66C173C75B4F}" srcOrd="1" destOrd="0" presId="urn:microsoft.com/office/officeart/2005/8/layout/hList1"/>
    <dgm:cxn modelId="{8D1C78BF-407B-4E79-907E-4370BAC6D2F7}" type="presParOf" srcId="{28DFBDE6-C763-4E48-9BB3-E41FE2A1A5FC}" destId="{684BFF3A-AF8C-4297-94C0-A0772C8F7C33}" srcOrd="2" destOrd="0" presId="urn:microsoft.com/office/officeart/2005/8/layout/hList1"/>
    <dgm:cxn modelId="{6BE02DDE-8B1B-4223-B510-B74BC43155D0}" type="presParOf" srcId="{684BFF3A-AF8C-4297-94C0-A0772C8F7C33}" destId="{63E2EE09-846B-48B6-A8E6-221C9BCEF627}" srcOrd="0" destOrd="0" presId="urn:microsoft.com/office/officeart/2005/8/layout/hList1"/>
    <dgm:cxn modelId="{37F85218-9C13-4BEC-B007-7ACDFD87D3CE}" type="presParOf" srcId="{684BFF3A-AF8C-4297-94C0-A0772C8F7C33}" destId="{1A3B464C-0CF0-42C3-BE7F-2AE7ACE67117}" srcOrd="1" destOrd="0" presId="urn:microsoft.com/office/officeart/2005/8/layout/hList1"/>
    <dgm:cxn modelId="{CF44E074-39B9-48BA-BB3B-1C961C9FED24}" type="presParOf" srcId="{28DFBDE6-C763-4E48-9BB3-E41FE2A1A5FC}" destId="{ACA0CD64-378C-4B1C-A979-1EAF342DED33}" srcOrd="3" destOrd="0" presId="urn:microsoft.com/office/officeart/2005/8/layout/hList1"/>
    <dgm:cxn modelId="{239E8891-C656-45A7-95C5-526EA20E0DB9}" type="presParOf" srcId="{28DFBDE6-C763-4E48-9BB3-E41FE2A1A5FC}" destId="{85B5BAF8-C2CA-449F-83CF-E71A57901220}" srcOrd="4" destOrd="0" presId="urn:microsoft.com/office/officeart/2005/8/layout/hList1"/>
    <dgm:cxn modelId="{65AF36A2-3FA4-4659-B666-07A507FD961E}" type="presParOf" srcId="{85B5BAF8-C2CA-449F-83CF-E71A57901220}" destId="{1D761864-B2A5-4300-99BF-864C54FB8F4A}" srcOrd="0" destOrd="0" presId="urn:microsoft.com/office/officeart/2005/8/layout/hList1"/>
    <dgm:cxn modelId="{D153B7DD-2B98-485E-B63B-190463A87959}" type="presParOf" srcId="{85B5BAF8-C2CA-449F-83CF-E71A57901220}" destId="{5EA4B1F9-EA85-4293-BA74-34733B59FC1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F99ADBB-686E-46F9-8630-84E5F4B3BF1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nl-NL"/>
        </a:p>
      </dgm:t>
    </dgm:pt>
    <dgm:pt modelId="{400F0E56-187D-4381-9E99-51D59183663D}">
      <dgm:prSet phldrT="[Text]" phldr="0" custT="1"/>
      <dgm:spPr/>
      <dgm:t>
        <a:bodyPr/>
        <a:lstStyle/>
        <a:p>
          <a:r>
            <a:rPr lang="nl-NL" sz="800" dirty="0" err="1"/>
            <a:t>Bought</a:t>
          </a:r>
          <a:r>
            <a:rPr lang="nl-NL" sz="800" dirty="0"/>
            <a:t> a lot of </a:t>
          </a:r>
          <a:r>
            <a:rPr lang="nl-NL" sz="800" dirty="0" err="1"/>
            <a:t>Treasury</a:t>
          </a:r>
          <a:r>
            <a:rPr lang="nl-NL" sz="800" dirty="0"/>
            <a:t> </a:t>
          </a:r>
          <a:r>
            <a:rPr lang="nl-NL" sz="800" dirty="0" err="1"/>
            <a:t>Bonds</a:t>
          </a:r>
          <a:endParaRPr lang="nl-NL" sz="800" dirty="0"/>
        </a:p>
      </dgm:t>
    </dgm:pt>
    <dgm:pt modelId="{13941A2C-0F70-4F6A-BF42-988890DB3DB1}" type="parTrans" cxnId="{78B41AFC-3470-4FB9-9B95-82EC9E0DEF67}">
      <dgm:prSet/>
      <dgm:spPr/>
      <dgm:t>
        <a:bodyPr/>
        <a:lstStyle/>
        <a:p>
          <a:endParaRPr lang="nl-NL" sz="600"/>
        </a:p>
      </dgm:t>
    </dgm:pt>
    <dgm:pt modelId="{B0105738-FA1E-4656-870B-E8EB88297356}" type="sibTrans" cxnId="{78B41AFC-3470-4FB9-9B95-82EC9E0DEF67}">
      <dgm:prSet/>
      <dgm:spPr/>
      <dgm:t>
        <a:bodyPr/>
        <a:lstStyle/>
        <a:p>
          <a:endParaRPr lang="nl-NL" sz="600"/>
        </a:p>
      </dgm:t>
    </dgm:pt>
    <dgm:pt modelId="{1CED6B8D-E6A7-4B2F-AE99-19A2704C7BE8}">
      <dgm:prSet phldrT="[Text]" phldr="0" custT="1"/>
      <dgm:spPr/>
      <dgm:t>
        <a:bodyPr/>
        <a:lstStyle/>
        <a:p>
          <a:r>
            <a:rPr lang="nl-NL" sz="700" dirty="0" err="1"/>
            <a:t>Surge</a:t>
          </a:r>
          <a:r>
            <a:rPr lang="nl-NL" sz="700" dirty="0"/>
            <a:t> in Interest </a:t>
          </a:r>
          <a:r>
            <a:rPr lang="nl-NL" sz="700" dirty="0" err="1"/>
            <a:t>Rate</a:t>
          </a:r>
          <a:endParaRPr lang="nl-NL" sz="700" dirty="0"/>
        </a:p>
      </dgm:t>
    </dgm:pt>
    <dgm:pt modelId="{43DCAB56-DA4D-4B67-A77F-9A847EBE3505}" type="parTrans" cxnId="{64F9F7ED-F84E-48AB-988E-078232D19028}">
      <dgm:prSet/>
      <dgm:spPr/>
      <dgm:t>
        <a:bodyPr/>
        <a:lstStyle/>
        <a:p>
          <a:endParaRPr lang="nl-NL" sz="600"/>
        </a:p>
      </dgm:t>
    </dgm:pt>
    <dgm:pt modelId="{EE0C283A-B8ED-43CC-891E-2F839539BFB7}" type="sibTrans" cxnId="{64F9F7ED-F84E-48AB-988E-078232D19028}">
      <dgm:prSet/>
      <dgm:spPr/>
      <dgm:t>
        <a:bodyPr/>
        <a:lstStyle/>
        <a:p>
          <a:endParaRPr lang="nl-NL" sz="600"/>
        </a:p>
      </dgm:t>
    </dgm:pt>
    <dgm:pt modelId="{6B6E4610-2A07-4AF1-B589-A965FE5AABBF}">
      <dgm:prSet phldrT="[Text]" phldr="0" custT="1"/>
      <dgm:spPr/>
      <dgm:t>
        <a:bodyPr/>
        <a:lstStyle/>
        <a:p>
          <a:r>
            <a:rPr lang="nl-NL" sz="700" dirty="0"/>
            <a:t>Digital Bank Run</a:t>
          </a:r>
        </a:p>
      </dgm:t>
    </dgm:pt>
    <dgm:pt modelId="{795594F8-D3FF-455E-AA46-30B69A9A7181}" type="parTrans" cxnId="{C0633A45-D284-43A7-844E-CE598624CC95}">
      <dgm:prSet/>
      <dgm:spPr/>
      <dgm:t>
        <a:bodyPr/>
        <a:lstStyle/>
        <a:p>
          <a:endParaRPr lang="nl-NL" sz="600"/>
        </a:p>
      </dgm:t>
    </dgm:pt>
    <dgm:pt modelId="{993D05DA-E1F2-4B8E-BF80-9A0BE9E43EC2}" type="sibTrans" cxnId="{C0633A45-D284-43A7-844E-CE598624CC95}">
      <dgm:prSet/>
      <dgm:spPr/>
      <dgm:t>
        <a:bodyPr/>
        <a:lstStyle/>
        <a:p>
          <a:endParaRPr lang="nl-NL" sz="600"/>
        </a:p>
      </dgm:t>
    </dgm:pt>
    <dgm:pt modelId="{92949071-C3F8-4F27-9DC3-76B5C82104D3}">
      <dgm:prSet custT="1"/>
      <dgm:spPr/>
      <dgm:t>
        <a:bodyPr/>
        <a:lstStyle/>
        <a:p>
          <a:r>
            <a:rPr lang="nl-NL" sz="600" dirty="0" err="1"/>
            <a:t>Collapse</a:t>
          </a:r>
          <a:r>
            <a:rPr lang="nl-NL" sz="600" dirty="0"/>
            <a:t> </a:t>
          </a:r>
          <a:r>
            <a:rPr lang="nl-NL" sz="600" dirty="0" err="1"/>
            <a:t>March</a:t>
          </a:r>
          <a:r>
            <a:rPr lang="nl-NL" sz="600" dirty="0"/>
            <a:t> 10, 2023</a:t>
          </a:r>
        </a:p>
      </dgm:t>
    </dgm:pt>
    <dgm:pt modelId="{1F2CF054-8993-4567-BDBF-489C092B7C15}" type="parTrans" cxnId="{74D6E10E-6903-4885-8A1F-162C8E7A0A7D}">
      <dgm:prSet/>
      <dgm:spPr/>
      <dgm:t>
        <a:bodyPr/>
        <a:lstStyle/>
        <a:p>
          <a:endParaRPr lang="nl-NL" sz="600"/>
        </a:p>
      </dgm:t>
    </dgm:pt>
    <dgm:pt modelId="{527B39BD-02EE-4AE3-917D-59E88FDBF9A5}" type="sibTrans" cxnId="{74D6E10E-6903-4885-8A1F-162C8E7A0A7D}">
      <dgm:prSet/>
      <dgm:spPr/>
      <dgm:t>
        <a:bodyPr/>
        <a:lstStyle/>
        <a:p>
          <a:endParaRPr lang="nl-NL" sz="600"/>
        </a:p>
      </dgm:t>
    </dgm:pt>
    <dgm:pt modelId="{31629BD3-8392-4C08-9AE1-E93A62077942}" type="pres">
      <dgm:prSet presAssocID="{DF99ADBB-686E-46F9-8630-84E5F4B3BF18}" presName="Name0" presStyleCnt="0">
        <dgm:presLayoutVars>
          <dgm:dir/>
          <dgm:resizeHandles val="exact"/>
        </dgm:presLayoutVars>
      </dgm:prSet>
      <dgm:spPr/>
    </dgm:pt>
    <dgm:pt modelId="{82A52A51-466D-4BC7-8589-F299B2E83BCD}" type="pres">
      <dgm:prSet presAssocID="{DF99ADBB-686E-46F9-8630-84E5F4B3BF18}" presName="arrow" presStyleLbl="bgShp" presStyleIdx="0" presStyleCnt="1"/>
      <dgm:spPr/>
    </dgm:pt>
    <dgm:pt modelId="{8B981B97-4792-4F9B-8852-341BC566B620}" type="pres">
      <dgm:prSet presAssocID="{DF99ADBB-686E-46F9-8630-84E5F4B3BF18}" presName="points" presStyleCnt="0"/>
      <dgm:spPr/>
    </dgm:pt>
    <dgm:pt modelId="{58238C92-5702-4746-9A57-141196C428C9}" type="pres">
      <dgm:prSet presAssocID="{400F0E56-187D-4381-9E99-51D59183663D}" presName="compositeA" presStyleCnt="0"/>
      <dgm:spPr/>
    </dgm:pt>
    <dgm:pt modelId="{F6BE1E9A-EDA3-4C7C-91A6-16C9ACD8B118}" type="pres">
      <dgm:prSet presAssocID="{400F0E56-187D-4381-9E99-51D59183663D}" presName="textA" presStyleLbl="revTx" presStyleIdx="0" presStyleCnt="4" custScaleX="100676" custLinFactNeighborX="-171" custLinFactNeighborY="6591">
        <dgm:presLayoutVars>
          <dgm:bulletEnabled val="1"/>
        </dgm:presLayoutVars>
      </dgm:prSet>
      <dgm:spPr/>
    </dgm:pt>
    <dgm:pt modelId="{81C19C8A-7172-4479-B729-8879AE59C455}" type="pres">
      <dgm:prSet presAssocID="{400F0E56-187D-4381-9E99-51D59183663D}" presName="circleA" presStyleLbl="node1" presStyleIdx="0" presStyleCnt="4"/>
      <dgm:spPr/>
    </dgm:pt>
    <dgm:pt modelId="{800DEC0E-3E22-4C14-95D9-5D1EBC29DA59}" type="pres">
      <dgm:prSet presAssocID="{400F0E56-187D-4381-9E99-51D59183663D}" presName="spaceA" presStyleCnt="0"/>
      <dgm:spPr/>
    </dgm:pt>
    <dgm:pt modelId="{BF2F9E57-AB91-4B77-B4AD-3A34A5FE2FA0}" type="pres">
      <dgm:prSet presAssocID="{B0105738-FA1E-4656-870B-E8EB88297356}" presName="space" presStyleCnt="0"/>
      <dgm:spPr/>
    </dgm:pt>
    <dgm:pt modelId="{BA370C13-A38F-4CAF-8C7E-0273C4771FFA}" type="pres">
      <dgm:prSet presAssocID="{1CED6B8D-E6A7-4B2F-AE99-19A2704C7BE8}" presName="compositeB" presStyleCnt="0"/>
      <dgm:spPr/>
    </dgm:pt>
    <dgm:pt modelId="{5EEB68A1-ECE7-4ABD-A909-70D612667A0A}" type="pres">
      <dgm:prSet presAssocID="{1CED6B8D-E6A7-4B2F-AE99-19A2704C7BE8}" presName="textB" presStyleLbl="revTx" presStyleIdx="1" presStyleCnt="4" custScaleX="119818" custLinFactNeighborX="700" custLinFactNeighborY="-82344">
        <dgm:presLayoutVars>
          <dgm:bulletEnabled val="1"/>
        </dgm:presLayoutVars>
      </dgm:prSet>
      <dgm:spPr/>
    </dgm:pt>
    <dgm:pt modelId="{DFBE08BB-BB09-4F58-8B6F-10C77567F78A}" type="pres">
      <dgm:prSet presAssocID="{1CED6B8D-E6A7-4B2F-AE99-19A2704C7BE8}" presName="circleB" presStyleLbl="node1" presStyleIdx="1" presStyleCnt="4"/>
      <dgm:spPr/>
    </dgm:pt>
    <dgm:pt modelId="{1FEA6514-3CCD-4F68-AF83-5410FE2C7623}" type="pres">
      <dgm:prSet presAssocID="{1CED6B8D-E6A7-4B2F-AE99-19A2704C7BE8}" presName="spaceB" presStyleCnt="0"/>
      <dgm:spPr/>
    </dgm:pt>
    <dgm:pt modelId="{01EC218C-4C44-490B-A7BC-5B836C850F5F}" type="pres">
      <dgm:prSet presAssocID="{EE0C283A-B8ED-43CC-891E-2F839539BFB7}" presName="space" presStyleCnt="0"/>
      <dgm:spPr/>
    </dgm:pt>
    <dgm:pt modelId="{587DE5A5-E4D7-468D-B314-79B995CF733E}" type="pres">
      <dgm:prSet presAssocID="{6B6E4610-2A07-4AF1-B589-A965FE5AABBF}" presName="compositeA" presStyleCnt="0"/>
      <dgm:spPr/>
    </dgm:pt>
    <dgm:pt modelId="{00C81943-FD2B-4009-9FD7-D09089D2C2BB}" type="pres">
      <dgm:prSet presAssocID="{6B6E4610-2A07-4AF1-B589-A965FE5AABBF}" presName="textA" presStyleLbl="revTx" presStyleIdx="2" presStyleCnt="4" custLinFactNeighborX="1160" custLinFactNeighborY="8541">
        <dgm:presLayoutVars>
          <dgm:bulletEnabled val="1"/>
        </dgm:presLayoutVars>
      </dgm:prSet>
      <dgm:spPr/>
    </dgm:pt>
    <dgm:pt modelId="{08173798-6FD2-4337-8FF9-105C3C0FE8C0}" type="pres">
      <dgm:prSet presAssocID="{6B6E4610-2A07-4AF1-B589-A965FE5AABBF}" presName="circleA" presStyleLbl="node1" presStyleIdx="2" presStyleCnt="4"/>
      <dgm:spPr/>
    </dgm:pt>
    <dgm:pt modelId="{5343CD2F-F6B1-49DE-BA0B-880B7BA26950}" type="pres">
      <dgm:prSet presAssocID="{6B6E4610-2A07-4AF1-B589-A965FE5AABBF}" presName="spaceA" presStyleCnt="0"/>
      <dgm:spPr/>
    </dgm:pt>
    <dgm:pt modelId="{BF512FF2-623F-4C18-9B90-906F85862C5E}" type="pres">
      <dgm:prSet presAssocID="{993D05DA-E1F2-4B8E-BF80-9A0BE9E43EC2}" presName="space" presStyleCnt="0"/>
      <dgm:spPr/>
    </dgm:pt>
    <dgm:pt modelId="{DA44F99D-992E-4CA8-9322-406AD15F0F28}" type="pres">
      <dgm:prSet presAssocID="{92949071-C3F8-4F27-9DC3-76B5C82104D3}" presName="compositeB" presStyleCnt="0"/>
      <dgm:spPr/>
    </dgm:pt>
    <dgm:pt modelId="{57C388FC-49A7-4E39-A6BB-E95DA99A6587}" type="pres">
      <dgm:prSet presAssocID="{92949071-C3F8-4F27-9DC3-76B5C82104D3}" presName="textB" presStyleLbl="revTx" presStyleIdx="3" presStyleCnt="4" custScaleX="123356" custLinFactNeighborX="-1023" custLinFactNeighborY="-85796">
        <dgm:presLayoutVars>
          <dgm:bulletEnabled val="1"/>
        </dgm:presLayoutVars>
      </dgm:prSet>
      <dgm:spPr/>
    </dgm:pt>
    <dgm:pt modelId="{64BAD04D-657B-42CF-A254-5D0FA4737B34}" type="pres">
      <dgm:prSet presAssocID="{92949071-C3F8-4F27-9DC3-76B5C82104D3}" presName="circleB" presStyleLbl="node1" presStyleIdx="3" presStyleCnt="4"/>
      <dgm:spPr/>
    </dgm:pt>
    <dgm:pt modelId="{80A2ABCF-BBF0-4AD2-88BB-DEA7E9BC67DE}" type="pres">
      <dgm:prSet presAssocID="{92949071-C3F8-4F27-9DC3-76B5C82104D3}" presName="spaceB" presStyleCnt="0"/>
      <dgm:spPr/>
    </dgm:pt>
  </dgm:ptLst>
  <dgm:cxnLst>
    <dgm:cxn modelId="{74D6E10E-6903-4885-8A1F-162C8E7A0A7D}" srcId="{DF99ADBB-686E-46F9-8630-84E5F4B3BF18}" destId="{92949071-C3F8-4F27-9DC3-76B5C82104D3}" srcOrd="3" destOrd="0" parTransId="{1F2CF054-8993-4567-BDBF-489C092B7C15}" sibTransId="{527B39BD-02EE-4AE3-917D-59E88FDBF9A5}"/>
    <dgm:cxn modelId="{8A00E111-763A-4DEE-A404-98CAA63A7A33}" type="presOf" srcId="{92949071-C3F8-4F27-9DC3-76B5C82104D3}" destId="{57C388FC-49A7-4E39-A6BB-E95DA99A6587}" srcOrd="0" destOrd="0" presId="urn:microsoft.com/office/officeart/2005/8/layout/hProcess11"/>
    <dgm:cxn modelId="{C0633A45-D284-43A7-844E-CE598624CC95}" srcId="{DF99ADBB-686E-46F9-8630-84E5F4B3BF18}" destId="{6B6E4610-2A07-4AF1-B589-A965FE5AABBF}" srcOrd="2" destOrd="0" parTransId="{795594F8-D3FF-455E-AA46-30B69A9A7181}" sibTransId="{993D05DA-E1F2-4B8E-BF80-9A0BE9E43EC2}"/>
    <dgm:cxn modelId="{B5E5046A-D6FC-4FE9-858B-D8B6A66F563E}" type="presOf" srcId="{6B6E4610-2A07-4AF1-B589-A965FE5AABBF}" destId="{00C81943-FD2B-4009-9FD7-D09089D2C2BB}" srcOrd="0" destOrd="0" presId="urn:microsoft.com/office/officeart/2005/8/layout/hProcess11"/>
    <dgm:cxn modelId="{DED81D4F-BAB0-4479-A558-EF4565E6A0A1}" type="presOf" srcId="{DF99ADBB-686E-46F9-8630-84E5F4B3BF18}" destId="{31629BD3-8392-4C08-9AE1-E93A62077942}" srcOrd="0" destOrd="0" presId="urn:microsoft.com/office/officeart/2005/8/layout/hProcess11"/>
    <dgm:cxn modelId="{65C3968A-2EA3-44AF-9371-CC2805093903}" type="presOf" srcId="{1CED6B8D-E6A7-4B2F-AE99-19A2704C7BE8}" destId="{5EEB68A1-ECE7-4ABD-A909-70D612667A0A}" srcOrd="0" destOrd="0" presId="urn:microsoft.com/office/officeart/2005/8/layout/hProcess11"/>
    <dgm:cxn modelId="{05F9A3B5-4E1D-46BF-916B-9253AD5746DC}" type="presOf" srcId="{400F0E56-187D-4381-9E99-51D59183663D}" destId="{F6BE1E9A-EDA3-4C7C-91A6-16C9ACD8B118}" srcOrd="0" destOrd="0" presId="urn:microsoft.com/office/officeart/2005/8/layout/hProcess11"/>
    <dgm:cxn modelId="{64F9F7ED-F84E-48AB-988E-078232D19028}" srcId="{DF99ADBB-686E-46F9-8630-84E5F4B3BF18}" destId="{1CED6B8D-E6A7-4B2F-AE99-19A2704C7BE8}" srcOrd="1" destOrd="0" parTransId="{43DCAB56-DA4D-4B67-A77F-9A847EBE3505}" sibTransId="{EE0C283A-B8ED-43CC-891E-2F839539BFB7}"/>
    <dgm:cxn modelId="{78B41AFC-3470-4FB9-9B95-82EC9E0DEF67}" srcId="{DF99ADBB-686E-46F9-8630-84E5F4B3BF18}" destId="{400F0E56-187D-4381-9E99-51D59183663D}" srcOrd="0" destOrd="0" parTransId="{13941A2C-0F70-4F6A-BF42-988890DB3DB1}" sibTransId="{B0105738-FA1E-4656-870B-E8EB88297356}"/>
    <dgm:cxn modelId="{7E5D370D-DD87-4B7E-ABFE-9B51953C4FCF}" type="presParOf" srcId="{31629BD3-8392-4C08-9AE1-E93A62077942}" destId="{82A52A51-466D-4BC7-8589-F299B2E83BCD}" srcOrd="0" destOrd="0" presId="urn:microsoft.com/office/officeart/2005/8/layout/hProcess11"/>
    <dgm:cxn modelId="{A1783F36-B7BF-4BB5-B663-B9CE213D144D}" type="presParOf" srcId="{31629BD3-8392-4C08-9AE1-E93A62077942}" destId="{8B981B97-4792-4F9B-8852-341BC566B620}" srcOrd="1" destOrd="0" presId="urn:microsoft.com/office/officeart/2005/8/layout/hProcess11"/>
    <dgm:cxn modelId="{98352F50-2381-4102-94A5-040EDC9187A6}" type="presParOf" srcId="{8B981B97-4792-4F9B-8852-341BC566B620}" destId="{58238C92-5702-4746-9A57-141196C428C9}" srcOrd="0" destOrd="0" presId="urn:microsoft.com/office/officeart/2005/8/layout/hProcess11"/>
    <dgm:cxn modelId="{FE60B14B-BACC-4530-9A8F-37BC6D263943}" type="presParOf" srcId="{58238C92-5702-4746-9A57-141196C428C9}" destId="{F6BE1E9A-EDA3-4C7C-91A6-16C9ACD8B118}" srcOrd="0" destOrd="0" presId="urn:microsoft.com/office/officeart/2005/8/layout/hProcess11"/>
    <dgm:cxn modelId="{BED2E6C4-5CA5-429C-8F37-F42A17CCA7DC}" type="presParOf" srcId="{58238C92-5702-4746-9A57-141196C428C9}" destId="{81C19C8A-7172-4479-B729-8879AE59C455}" srcOrd="1" destOrd="0" presId="urn:microsoft.com/office/officeart/2005/8/layout/hProcess11"/>
    <dgm:cxn modelId="{595BCB70-6925-424F-BD92-21AF3A85CC70}" type="presParOf" srcId="{58238C92-5702-4746-9A57-141196C428C9}" destId="{800DEC0E-3E22-4C14-95D9-5D1EBC29DA59}" srcOrd="2" destOrd="0" presId="urn:microsoft.com/office/officeart/2005/8/layout/hProcess11"/>
    <dgm:cxn modelId="{83EB16CD-9CF4-48C4-BDD6-854D8AEA0737}" type="presParOf" srcId="{8B981B97-4792-4F9B-8852-341BC566B620}" destId="{BF2F9E57-AB91-4B77-B4AD-3A34A5FE2FA0}" srcOrd="1" destOrd="0" presId="urn:microsoft.com/office/officeart/2005/8/layout/hProcess11"/>
    <dgm:cxn modelId="{848FDEF4-44DA-48DC-B82B-879FB02543A4}" type="presParOf" srcId="{8B981B97-4792-4F9B-8852-341BC566B620}" destId="{BA370C13-A38F-4CAF-8C7E-0273C4771FFA}" srcOrd="2" destOrd="0" presId="urn:microsoft.com/office/officeart/2005/8/layout/hProcess11"/>
    <dgm:cxn modelId="{FBF98724-C721-4632-9CDD-F1A35F8393FC}" type="presParOf" srcId="{BA370C13-A38F-4CAF-8C7E-0273C4771FFA}" destId="{5EEB68A1-ECE7-4ABD-A909-70D612667A0A}" srcOrd="0" destOrd="0" presId="urn:microsoft.com/office/officeart/2005/8/layout/hProcess11"/>
    <dgm:cxn modelId="{9CC4BBC2-A5F4-4B19-9A93-1795F0A6C739}" type="presParOf" srcId="{BA370C13-A38F-4CAF-8C7E-0273C4771FFA}" destId="{DFBE08BB-BB09-4F58-8B6F-10C77567F78A}" srcOrd="1" destOrd="0" presId="urn:microsoft.com/office/officeart/2005/8/layout/hProcess11"/>
    <dgm:cxn modelId="{48A23194-9C28-41C5-948A-CA3047ACE191}" type="presParOf" srcId="{BA370C13-A38F-4CAF-8C7E-0273C4771FFA}" destId="{1FEA6514-3CCD-4F68-AF83-5410FE2C7623}" srcOrd="2" destOrd="0" presId="urn:microsoft.com/office/officeart/2005/8/layout/hProcess11"/>
    <dgm:cxn modelId="{A5C7DC91-5687-4336-8714-23CB5AFC409A}" type="presParOf" srcId="{8B981B97-4792-4F9B-8852-341BC566B620}" destId="{01EC218C-4C44-490B-A7BC-5B836C850F5F}" srcOrd="3" destOrd="0" presId="urn:microsoft.com/office/officeart/2005/8/layout/hProcess11"/>
    <dgm:cxn modelId="{1B5F5BBE-F940-4581-BBE3-D704E71D8A5C}" type="presParOf" srcId="{8B981B97-4792-4F9B-8852-341BC566B620}" destId="{587DE5A5-E4D7-468D-B314-79B995CF733E}" srcOrd="4" destOrd="0" presId="urn:microsoft.com/office/officeart/2005/8/layout/hProcess11"/>
    <dgm:cxn modelId="{41EEADEF-450E-4A11-885C-9471DFE24EBC}" type="presParOf" srcId="{587DE5A5-E4D7-468D-B314-79B995CF733E}" destId="{00C81943-FD2B-4009-9FD7-D09089D2C2BB}" srcOrd="0" destOrd="0" presId="urn:microsoft.com/office/officeart/2005/8/layout/hProcess11"/>
    <dgm:cxn modelId="{1FBAA933-38F4-4A3F-B03C-7FB94FB10C44}" type="presParOf" srcId="{587DE5A5-E4D7-468D-B314-79B995CF733E}" destId="{08173798-6FD2-4337-8FF9-105C3C0FE8C0}" srcOrd="1" destOrd="0" presId="urn:microsoft.com/office/officeart/2005/8/layout/hProcess11"/>
    <dgm:cxn modelId="{E0F66B13-80A1-4CAB-A406-1F8D41365D86}" type="presParOf" srcId="{587DE5A5-E4D7-468D-B314-79B995CF733E}" destId="{5343CD2F-F6B1-49DE-BA0B-880B7BA26950}" srcOrd="2" destOrd="0" presId="urn:microsoft.com/office/officeart/2005/8/layout/hProcess11"/>
    <dgm:cxn modelId="{27C39D87-2ECE-46CB-9132-C4EA1DE9DAB1}" type="presParOf" srcId="{8B981B97-4792-4F9B-8852-341BC566B620}" destId="{BF512FF2-623F-4C18-9B90-906F85862C5E}" srcOrd="5" destOrd="0" presId="urn:microsoft.com/office/officeart/2005/8/layout/hProcess11"/>
    <dgm:cxn modelId="{774A8540-7C80-4FAA-B1E6-A0860157900A}" type="presParOf" srcId="{8B981B97-4792-4F9B-8852-341BC566B620}" destId="{DA44F99D-992E-4CA8-9322-406AD15F0F28}" srcOrd="6" destOrd="0" presId="urn:microsoft.com/office/officeart/2005/8/layout/hProcess11"/>
    <dgm:cxn modelId="{9D25B58D-833D-48DB-B2FA-B5E4EA79E7A8}" type="presParOf" srcId="{DA44F99D-992E-4CA8-9322-406AD15F0F28}" destId="{57C388FC-49A7-4E39-A6BB-E95DA99A6587}" srcOrd="0" destOrd="0" presId="urn:microsoft.com/office/officeart/2005/8/layout/hProcess11"/>
    <dgm:cxn modelId="{E17C6E97-8EE6-4B7B-8A56-A70B217913D6}" type="presParOf" srcId="{DA44F99D-992E-4CA8-9322-406AD15F0F28}" destId="{64BAD04D-657B-42CF-A254-5D0FA4737B34}" srcOrd="1" destOrd="0" presId="urn:microsoft.com/office/officeart/2005/8/layout/hProcess11"/>
    <dgm:cxn modelId="{45FDB94A-D3DA-4E23-A879-CEFDB7C99150}" type="presParOf" srcId="{DA44F99D-992E-4CA8-9322-406AD15F0F28}" destId="{80A2ABCF-BBF0-4AD2-88BB-DEA7E9BC67DE}" srcOrd="2" destOrd="0" presId="urn:microsoft.com/office/officeart/2005/8/layout/hProcess1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0A0F341-AA16-4566-9676-DC5F810778E6}"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nl-NL"/>
        </a:p>
      </dgm:t>
    </dgm:pt>
    <dgm:pt modelId="{4E813553-BC54-469E-9252-8E3D58447FD4}">
      <dgm:prSet phldrT="[Text]" phldr="1" custT="1"/>
      <dgm:spPr>
        <a:noFill/>
        <a:ln>
          <a:solidFill>
            <a:schemeClr val="tx1"/>
          </a:solidFill>
        </a:ln>
      </dgm:spPr>
      <dgm:t>
        <a:bodyPr/>
        <a:lstStyle/>
        <a:p>
          <a:endParaRPr lang="nl-NL" sz="900" dirty="0"/>
        </a:p>
      </dgm:t>
    </dgm:pt>
    <dgm:pt modelId="{AC022716-76CA-41AE-BC9E-0593CFFC8F9C}" type="parTrans" cxnId="{FFB6701C-C1C1-4F6A-BE8E-8E0DBAB8834F}">
      <dgm:prSet/>
      <dgm:spPr/>
      <dgm:t>
        <a:bodyPr/>
        <a:lstStyle/>
        <a:p>
          <a:endParaRPr lang="nl-NL" sz="700"/>
        </a:p>
      </dgm:t>
    </dgm:pt>
    <dgm:pt modelId="{4C3BCB62-7071-485A-9800-A25BF1DAF7A7}" type="sibTrans" cxnId="{FFB6701C-C1C1-4F6A-BE8E-8E0DBAB8834F}">
      <dgm:prSet/>
      <dgm:spPr/>
      <dgm:t>
        <a:bodyPr/>
        <a:lstStyle/>
        <a:p>
          <a:endParaRPr lang="nl-NL" sz="700"/>
        </a:p>
      </dgm:t>
    </dgm:pt>
    <dgm:pt modelId="{D2B4350D-AE35-4450-8BA1-D4C94CB7E666}">
      <dgm:prSet phldrT="[Text]" phldr="0" custT="1"/>
      <dgm:spPr/>
      <dgm:t>
        <a:bodyPr/>
        <a:lstStyle/>
        <a:p>
          <a:r>
            <a:rPr lang="nl-NL" sz="900" b="1" dirty="0"/>
            <a:t>$250,000</a:t>
          </a:r>
        </a:p>
      </dgm:t>
    </dgm:pt>
    <dgm:pt modelId="{B1A882BF-88AC-4410-A43A-C4FFB93B82FE}" type="parTrans" cxnId="{5E9A3F4A-548C-4BE4-B4CB-21E57A93FA75}">
      <dgm:prSet/>
      <dgm:spPr/>
      <dgm:t>
        <a:bodyPr/>
        <a:lstStyle/>
        <a:p>
          <a:endParaRPr lang="nl-NL" sz="700"/>
        </a:p>
      </dgm:t>
    </dgm:pt>
    <dgm:pt modelId="{D122C1E6-8004-48C0-AE26-1132249546E2}" type="sibTrans" cxnId="{5E9A3F4A-548C-4BE4-B4CB-21E57A93FA75}">
      <dgm:prSet/>
      <dgm:spPr/>
      <dgm:t>
        <a:bodyPr/>
        <a:lstStyle/>
        <a:p>
          <a:endParaRPr lang="nl-NL" sz="700"/>
        </a:p>
      </dgm:t>
    </dgm:pt>
    <dgm:pt modelId="{E2912513-85E9-4426-BC1C-2A033EC987AA}">
      <dgm:prSet phldrT="[Text]" custT="1"/>
      <dgm:spPr/>
      <dgm:t>
        <a:bodyPr/>
        <a:lstStyle/>
        <a:p>
          <a:r>
            <a:rPr lang="en-US" sz="600" b="1" dirty="0"/>
            <a:t>Checking, savings, money market deposit accounts and CDs</a:t>
          </a:r>
          <a:endParaRPr lang="nl-NL" sz="600" b="1" dirty="0"/>
        </a:p>
      </dgm:t>
    </dgm:pt>
    <dgm:pt modelId="{D82A4635-C23B-4E68-A888-4902C319E94F}" type="parTrans" cxnId="{54A648FF-2FE3-4136-8977-5A6CA2031F12}">
      <dgm:prSet/>
      <dgm:spPr/>
      <dgm:t>
        <a:bodyPr/>
        <a:lstStyle/>
        <a:p>
          <a:endParaRPr lang="nl-NL" sz="700"/>
        </a:p>
      </dgm:t>
    </dgm:pt>
    <dgm:pt modelId="{A946706F-6DB5-4102-80A6-FB3793170CAE}" type="sibTrans" cxnId="{54A648FF-2FE3-4136-8977-5A6CA2031F12}">
      <dgm:prSet/>
      <dgm:spPr/>
      <dgm:t>
        <a:bodyPr/>
        <a:lstStyle/>
        <a:p>
          <a:endParaRPr lang="nl-NL" sz="700"/>
        </a:p>
      </dgm:t>
    </dgm:pt>
    <dgm:pt modelId="{86FF52C7-188D-4C33-A40D-77315CF38C12}">
      <dgm:prSet phldrT="[Text]" custT="1"/>
      <dgm:spPr/>
      <dgm:t>
        <a:bodyPr/>
        <a:lstStyle/>
        <a:p>
          <a:r>
            <a:rPr lang="en-US" sz="600" b="1" dirty="0"/>
            <a:t>Stocks, bonds, mutual funds, crypto assets, or safe deposit boxes</a:t>
          </a:r>
          <a:endParaRPr lang="nl-NL" sz="600" b="1" dirty="0"/>
        </a:p>
      </dgm:t>
    </dgm:pt>
    <dgm:pt modelId="{5461B8BD-E5B8-47FE-8E0C-761BB8091AA6}" type="parTrans" cxnId="{23CA1EE7-F2C1-40EB-AF69-DB536EA612EB}">
      <dgm:prSet/>
      <dgm:spPr/>
      <dgm:t>
        <a:bodyPr/>
        <a:lstStyle/>
        <a:p>
          <a:endParaRPr lang="nl-NL" sz="700"/>
        </a:p>
      </dgm:t>
    </dgm:pt>
    <dgm:pt modelId="{7270C747-5725-47F0-BCE9-59101ECB20C3}" type="sibTrans" cxnId="{23CA1EE7-F2C1-40EB-AF69-DB536EA612EB}">
      <dgm:prSet/>
      <dgm:spPr/>
      <dgm:t>
        <a:bodyPr/>
        <a:lstStyle/>
        <a:p>
          <a:endParaRPr lang="nl-NL" sz="700"/>
        </a:p>
      </dgm:t>
    </dgm:pt>
    <dgm:pt modelId="{D9FC5989-E598-45AF-BA0C-C1BA0FF4F16B}">
      <dgm:prSet phldrT="[Text]" custT="1"/>
      <dgm:spPr/>
      <dgm:t>
        <a:bodyPr/>
        <a:lstStyle/>
        <a:p>
          <a:r>
            <a:rPr lang="nl-NL" sz="800" b="1" dirty="0"/>
            <a:t>57% of </a:t>
          </a:r>
          <a:r>
            <a:rPr lang="nl-NL" sz="800" b="1" dirty="0" err="1"/>
            <a:t>deposits</a:t>
          </a:r>
          <a:r>
            <a:rPr lang="nl-NL" sz="800" b="1" dirty="0"/>
            <a:t> </a:t>
          </a:r>
          <a:r>
            <a:rPr lang="nl-NL" sz="800" b="1" dirty="0" err="1"/>
            <a:t>were</a:t>
          </a:r>
          <a:r>
            <a:rPr lang="nl-NL" sz="800" b="1" dirty="0"/>
            <a:t>  </a:t>
          </a:r>
          <a:r>
            <a:rPr lang="nl-NL" sz="800" b="1" dirty="0" err="1"/>
            <a:t>uninsured</a:t>
          </a:r>
          <a:endParaRPr lang="nl-NL" sz="800" b="1" dirty="0"/>
        </a:p>
      </dgm:t>
    </dgm:pt>
    <dgm:pt modelId="{B35C688D-832E-4579-9403-85D5730E9D6C}" type="parTrans" cxnId="{324A8BA8-F0DE-4C6A-8DCC-400340EE3BDA}">
      <dgm:prSet/>
      <dgm:spPr/>
      <dgm:t>
        <a:bodyPr/>
        <a:lstStyle/>
        <a:p>
          <a:endParaRPr lang="nl-NL" sz="700"/>
        </a:p>
      </dgm:t>
    </dgm:pt>
    <dgm:pt modelId="{0073ABD3-1BAB-4696-9181-5348E6A4F82D}" type="sibTrans" cxnId="{324A8BA8-F0DE-4C6A-8DCC-400340EE3BDA}">
      <dgm:prSet/>
      <dgm:spPr/>
      <dgm:t>
        <a:bodyPr/>
        <a:lstStyle/>
        <a:p>
          <a:endParaRPr lang="nl-NL" sz="700"/>
        </a:p>
      </dgm:t>
    </dgm:pt>
    <dgm:pt modelId="{E062C974-6A3A-48F8-B5F8-14D0C7745C5E}" type="pres">
      <dgm:prSet presAssocID="{60A0F341-AA16-4566-9676-DC5F810778E6}" presName="Name0" presStyleCnt="0">
        <dgm:presLayoutVars>
          <dgm:chMax val="1"/>
          <dgm:chPref val="1"/>
          <dgm:dir/>
          <dgm:resizeHandles/>
        </dgm:presLayoutVars>
      </dgm:prSet>
      <dgm:spPr/>
    </dgm:pt>
    <dgm:pt modelId="{4555EBCA-B6DA-4BE2-9108-C1D00A9747D6}" type="pres">
      <dgm:prSet presAssocID="{4E813553-BC54-469E-9252-8E3D58447FD4}" presName="Parent" presStyleLbl="node1" presStyleIdx="0" presStyleCnt="2">
        <dgm:presLayoutVars>
          <dgm:chMax val="4"/>
          <dgm:chPref val="3"/>
        </dgm:presLayoutVars>
      </dgm:prSet>
      <dgm:spPr/>
    </dgm:pt>
    <dgm:pt modelId="{727E4085-A5D0-4E12-BDD4-A0CD9B8161D0}" type="pres">
      <dgm:prSet presAssocID="{D2B4350D-AE35-4450-8BA1-D4C94CB7E666}" presName="Accent" presStyleLbl="node1" presStyleIdx="1" presStyleCnt="2"/>
      <dgm:spPr/>
    </dgm:pt>
    <dgm:pt modelId="{FE11F48F-7DEF-475B-AA6E-3D9E15C430B6}" type="pres">
      <dgm:prSet presAssocID="{D2B4350D-AE35-4450-8BA1-D4C94CB7E666}" presName="Image1" presStyleLbl="fgImgPlace1" presStyleIdx="0" presStyleCnt="4"/>
      <dgm:spPr>
        <a:solidFill>
          <a:schemeClr val="bg1"/>
        </a:solidFill>
        <a:ln>
          <a:solidFill>
            <a:schemeClr val="tx1"/>
          </a:solidFill>
        </a:ln>
      </dgm:spPr>
    </dgm:pt>
    <dgm:pt modelId="{A4E547CC-AB96-42A0-9046-4B66FC35D3AD}" type="pres">
      <dgm:prSet presAssocID="{D2B4350D-AE35-4450-8BA1-D4C94CB7E666}" presName="Child1" presStyleLbl="revTx" presStyleIdx="0" presStyleCnt="4">
        <dgm:presLayoutVars>
          <dgm:chMax val="0"/>
          <dgm:chPref val="0"/>
          <dgm:bulletEnabled val="1"/>
        </dgm:presLayoutVars>
      </dgm:prSet>
      <dgm:spPr/>
    </dgm:pt>
    <dgm:pt modelId="{738C2AA0-572D-4F9F-ABE3-45441B61EC54}" type="pres">
      <dgm:prSet presAssocID="{E2912513-85E9-4426-BC1C-2A033EC987AA}" presName="Image2" presStyleCnt="0"/>
      <dgm:spPr/>
    </dgm:pt>
    <dgm:pt modelId="{57550D89-09E9-492C-92FD-013F70F9D97C}" type="pres">
      <dgm:prSet presAssocID="{E2912513-85E9-4426-BC1C-2A033EC987AA}" presName="Image" presStyleLbl="fgImgPlace1" presStyleIdx="1" presStyleCnt="4"/>
      <dgm:spPr>
        <a:solidFill>
          <a:schemeClr val="bg1"/>
        </a:solidFill>
        <a:ln>
          <a:solidFill>
            <a:schemeClr val="tx1"/>
          </a:solidFill>
        </a:ln>
      </dgm:spPr>
    </dgm:pt>
    <dgm:pt modelId="{0D6CE9A6-DFDA-4F5E-94AD-1DD304916D2F}" type="pres">
      <dgm:prSet presAssocID="{E2912513-85E9-4426-BC1C-2A033EC987AA}" presName="Child2" presStyleLbl="revTx" presStyleIdx="1" presStyleCnt="4">
        <dgm:presLayoutVars>
          <dgm:chMax val="0"/>
          <dgm:chPref val="0"/>
          <dgm:bulletEnabled val="1"/>
        </dgm:presLayoutVars>
      </dgm:prSet>
      <dgm:spPr/>
    </dgm:pt>
    <dgm:pt modelId="{E2DD7261-3D33-4D66-BC4B-ECA5159B03FA}" type="pres">
      <dgm:prSet presAssocID="{86FF52C7-188D-4C33-A40D-77315CF38C12}" presName="Image3" presStyleCnt="0"/>
      <dgm:spPr/>
    </dgm:pt>
    <dgm:pt modelId="{39945209-316D-4B5B-A5D8-9BC6B90AB166}" type="pres">
      <dgm:prSet presAssocID="{86FF52C7-188D-4C33-A40D-77315CF38C12}" presName="Image" presStyleLbl="fgImgPlace1" presStyleIdx="2" presStyleCnt="4"/>
      <dgm:spPr>
        <a:solidFill>
          <a:schemeClr val="bg1"/>
        </a:solidFill>
        <a:ln>
          <a:solidFill>
            <a:schemeClr val="tx1"/>
          </a:solidFill>
        </a:ln>
      </dgm:spPr>
    </dgm:pt>
    <dgm:pt modelId="{7CE00E1D-CAA6-4F35-8310-791806A22579}" type="pres">
      <dgm:prSet presAssocID="{86FF52C7-188D-4C33-A40D-77315CF38C12}" presName="Child3" presStyleLbl="revTx" presStyleIdx="2" presStyleCnt="4">
        <dgm:presLayoutVars>
          <dgm:chMax val="0"/>
          <dgm:chPref val="0"/>
          <dgm:bulletEnabled val="1"/>
        </dgm:presLayoutVars>
      </dgm:prSet>
      <dgm:spPr/>
    </dgm:pt>
    <dgm:pt modelId="{C8438F0D-B6BB-42EC-8166-0EEF47432AFE}" type="pres">
      <dgm:prSet presAssocID="{D9FC5989-E598-45AF-BA0C-C1BA0FF4F16B}" presName="Image4" presStyleCnt="0"/>
      <dgm:spPr/>
    </dgm:pt>
    <dgm:pt modelId="{C47295A6-1607-4962-B10E-D2D7987513DA}" type="pres">
      <dgm:prSet presAssocID="{D9FC5989-E598-45AF-BA0C-C1BA0FF4F16B}" presName="Image" presStyleLbl="fgImgPlace1" presStyleIdx="3" presStyleCnt="4"/>
      <dgm:spPr>
        <a:solidFill>
          <a:schemeClr val="bg1"/>
        </a:solidFill>
        <a:ln>
          <a:solidFill>
            <a:schemeClr val="tx1"/>
          </a:solidFill>
        </a:ln>
      </dgm:spPr>
    </dgm:pt>
    <dgm:pt modelId="{71DB5AA5-B573-4723-B637-DA84D54009FC}" type="pres">
      <dgm:prSet presAssocID="{D9FC5989-E598-45AF-BA0C-C1BA0FF4F16B}" presName="Child4" presStyleLbl="revTx" presStyleIdx="3" presStyleCnt="4">
        <dgm:presLayoutVars>
          <dgm:chMax val="0"/>
          <dgm:chPref val="0"/>
          <dgm:bulletEnabled val="1"/>
        </dgm:presLayoutVars>
      </dgm:prSet>
      <dgm:spPr/>
    </dgm:pt>
  </dgm:ptLst>
  <dgm:cxnLst>
    <dgm:cxn modelId="{94167206-C9EF-4E77-A8D9-49EB0ABC499B}" type="presOf" srcId="{D2B4350D-AE35-4450-8BA1-D4C94CB7E666}" destId="{A4E547CC-AB96-42A0-9046-4B66FC35D3AD}" srcOrd="0" destOrd="0" presId="urn:microsoft.com/office/officeart/2011/layout/RadialPictureList"/>
    <dgm:cxn modelId="{FFB6701C-C1C1-4F6A-BE8E-8E0DBAB8834F}" srcId="{60A0F341-AA16-4566-9676-DC5F810778E6}" destId="{4E813553-BC54-469E-9252-8E3D58447FD4}" srcOrd="0" destOrd="0" parTransId="{AC022716-76CA-41AE-BC9E-0593CFFC8F9C}" sibTransId="{4C3BCB62-7071-485A-9800-A25BF1DAF7A7}"/>
    <dgm:cxn modelId="{6FF4F15D-EB9A-4507-995A-BF16102D57DF}" type="presOf" srcId="{86FF52C7-188D-4C33-A40D-77315CF38C12}" destId="{7CE00E1D-CAA6-4F35-8310-791806A22579}" srcOrd="0" destOrd="0" presId="urn:microsoft.com/office/officeart/2011/layout/RadialPictureList"/>
    <dgm:cxn modelId="{5E9A3F4A-548C-4BE4-B4CB-21E57A93FA75}" srcId="{4E813553-BC54-469E-9252-8E3D58447FD4}" destId="{D2B4350D-AE35-4450-8BA1-D4C94CB7E666}" srcOrd="0" destOrd="0" parTransId="{B1A882BF-88AC-4410-A43A-C4FFB93B82FE}" sibTransId="{D122C1E6-8004-48C0-AE26-1132249546E2}"/>
    <dgm:cxn modelId="{CE512553-50A5-419A-8C80-8C6A72A2B9D1}" type="presOf" srcId="{D9FC5989-E598-45AF-BA0C-C1BA0FF4F16B}" destId="{71DB5AA5-B573-4723-B637-DA84D54009FC}" srcOrd="0" destOrd="0" presId="urn:microsoft.com/office/officeart/2011/layout/RadialPictureList"/>
    <dgm:cxn modelId="{324A8BA8-F0DE-4C6A-8DCC-400340EE3BDA}" srcId="{4E813553-BC54-469E-9252-8E3D58447FD4}" destId="{D9FC5989-E598-45AF-BA0C-C1BA0FF4F16B}" srcOrd="3" destOrd="0" parTransId="{B35C688D-832E-4579-9403-85D5730E9D6C}" sibTransId="{0073ABD3-1BAB-4696-9181-5348E6A4F82D}"/>
    <dgm:cxn modelId="{23CA1EE7-F2C1-40EB-AF69-DB536EA612EB}" srcId="{4E813553-BC54-469E-9252-8E3D58447FD4}" destId="{86FF52C7-188D-4C33-A40D-77315CF38C12}" srcOrd="2" destOrd="0" parTransId="{5461B8BD-E5B8-47FE-8E0C-761BB8091AA6}" sibTransId="{7270C747-5725-47F0-BCE9-59101ECB20C3}"/>
    <dgm:cxn modelId="{3D5F4DEA-BFA9-473E-B557-FA955E3AF1FE}" type="presOf" srcId="{4E813553-BC54-469E-9252-8E3D58447FD4}" destId="{4555EBCA-B6DA-4BE2-9108-C1D00A9747D6}" srcOrd="0" destOrd="0" presId="urn:microsoft.com/office/officeart/2011/layout/RadialPictureList"/>
    <dgm:cxn modelId="{DBA732F5-E0E8-4446-B782-BF6B633F0F4C}" type="presOf" srcId="{E2912513-85E9-4426-BC1C-2A033EC987AA}" destId="{0D6CE9A6-DFDA-4F5E-94AD-1DD304916D2F}" srcOrd="0" destOrd="0" presId="urn:microsoft.com/office/officeart/2011/layout/RadialPictureList"/>
    <dgm:cxn modelId="{3D3E17FB-B1F5-4C52-9953-B69CCE9B602D}" type="presOf" srcId="{60A0F341-AA16-4566-9676-DC5F810778E6}" destId="{E062C974-6A3A-48F8-B5F8-14D0C7745C5E}" srcOrd="0" destOrd="0" presId="urn:microsoft.com/office/officeart/2011/layout/RadialPictureList"/>
    <dgm:cxn modelId="{54A648FF-2FE3-4136-8977-5A6CA2031F12}" srcId="{4E813553-BC54-469E-9252-8E3D58447FD4}" destId="{E2912513-85E9-4426-BC1C-2A033EC987AA}" srcOrd="1" destOrd="0" parTransId="{D82A4635-C23B-4E68-A888-4902C319E94F}" sibTransId="{A946706F-6DB5-4102-80A6-FB3793170CAE}"/>
    <dgm:cxn modelId="{E65312FB-7B92-4557-85D5-7F81AC1EB9F5}" type="presParOf" srcId="{E062C974-6A3A-48F8-B5F8-14D0C7745C5E}" destId="{4555EBCA-B6DA-4BE2-9108-C1D00A9747D6}" srcOrd="0" destOrd="0" presId="urn:microsoft.com/office/officeart/2011/layout/RadialPictureList"/>
    <dgm:cxn modelId="{885259D7-6B19-4226-900B-505BD8FB04F1}" type="presParOf" srcId="{E062C974-6A3A-48F8-B5F8-14D0C7745C5E}" destId="{727E4085-A5D0-4E12-BDD4-A0CD9B8161D0}" srcOrd="1" destOrd="0" presId="urn:microsoft.com/office/officeart/2011/layout/RadialPictureList"/>
    <dgm:cxn modelId="{93A09388-C2C3-4CCA-A0CC-DB85E30DEBA9}" type="presParOf" srcId="{E062C974-6A3A-48F8-B5F8-14D0C7745C5E}" destId="{FE11F48F-7DEF-475B-AA6E-3D9E15C430B6}" srcOrd="2" destOrd="0" presId="urn:microsoft.com/office/officeart/2011/layout/RadialPictureList"/>
    <dgm:cxn modelId="{724E1AA0-C2E7-4305-A142-4C3B0A45C5BD}" type="presParOf" srcId="{E062C974-6A3A-48F8-B5F8-14D0C7745C5E}" destId="{A4E547CC-AB96-42A0-9046-4B66FC35D3AD}" srcOrd="3" destOrd="0" presId="urn:microsoft.com/office/officeart/2011/layout/RadialPictureList"/>
    <dgm:cxn modelId="{38C0F7A4-7B22-4706-81D2-14B54A4E56EE}" type="presParOf" srcId="{E062C974-6A3A-48F8-B5F8-14D0C7745C5E}" destId="{738C2AA0-572D-4F9F-ABE3-45441B61EC54}" srcOrd="4" destOrd="0" presId="urn:microsoft.com/office/officeart/2011/layout/RadialPictureList"/>
    <dgm:cxn modelId="{28F5E22F-595E-47D8-8692-FF9DAFBA8EEF}" type="presParOf" srcId="{738C2AA0-572D-4F9F-ABE3-45441B61EC54}" destId="{57550D89-09E9-492C-92FD-013F70F9D97C}" srcOrd="0" destOrd="0" presId="urn:microsoft.com/office/officeart/2011/layout/RadialPictureList"/>
    <dgm:cxn modelId="{4DC18C95-755D-4138-9984-28634A52881A}" type="presParOf" srcId="{E062C974-6A3A-48F8-B5F8-14D0C7745C5E}" destId="{0D6CE9A6-DFDA-4F5E-94AD-1DD304916D2F}" srcOrd="5" destOrd="0" presId="urn:microsoft.com/office/officeart/2011/layout/RadialPictureList"/>
    <dgm:cxn modelId="{1C700F9F-55AE-4F8E-B1E4-A3182F9EBEBB}" type="presParOf" srcId="{E062C974-6A3A-48F8-B5F8-14D0C7745C5E}" destId="{E2DD7261-3D33-4D66-BC4B-ECA5159B03FA}" srcOrd="6" destOrd="0" presId="urn:microsoft.com/office/officeart/2011/layout/RadialPictureList"/>
    <dgm:cxn modelId="{9BFAB772-E4B9-41B4-8BC4-3935C702D652}" type="presParOf" srcId="{E2DD7261-3D33-4D66-BC4B-ECA5159B03FA}" destId="{39945209-316D-4B5B-A5D8-9BC6B90AB166}" srcOrd="0" destOrd="0" presId="urn:microsoft.com/office/officeart/2011/layout/RadialPictureList"/>
    <dgm:cxn modelId="{D5322E02-A3A7-4978-849E-A8338E6EEDC1}" type="presParOf" srcId="{E062C974-6A3A-48F8-B5F8-14D0C7745C5E}" destId="{7CE00E1D-CAA6-4F35-8310-791806A22579}" srcOrd="7" destOrd="0" presId="urn:microsoft.com/office/officeart/2011/layout/RadialPictureList"/>
    <dgm:cxn modelId="{07E83CC5-FA18-439D-A532-069D21B3B799}" type="presParOf" srcId="{E062C974-6A3A-48F8-B5F8-14D0C7745C5E}" destId="{C8438F0D-B6BB-42EC-8166-0EEF47432AFE}" srcOrd="8" destOrd="0" presId="urn:microsoft.com/office/officeart/2011/layout/RadialPictureList"/>
    <dgm:cxn modelId="{76F95138-40ED-4F08-B351-C29F6598C83E}" type="presParOf" srcId="{C8438F0D-B6BB-42EC-8166-0EEF47432AFE}" destId="{C47295A6-1607-4962-B10E-D2D7987513DA}" srcOrd="0" destOrd="0" presId="urn:microsoft.com/office/officeart/2011/layout/RadialPictureList"/>
    <dgm:cxn modelId="{71A853AD-C979-48AC-9CA3-5033045C3678}" type="presParOf" srcId="{E062C974-6A3A-48F8-B5F8-14D0C7745C5E}" destId="{71DB5AA5-B573-4723-B637-DA84D54009FC}" srcOrd="9" destOrd="0" presId="urn:microsoft.com/office/officeart/2011/layout/RadialPictureList"/>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99ADBB-686E-46F9-8630-84E5F4B3BF18}"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nl-NL"/>
        </a:p>
      </dgm:t>
    </dgm:pt>
    <dgm:pt modelId="{400F0E56-187D-4381-9E99-51D59183663D}">
      <dgm:prSet phldrT="[Text]" phldr="0" custT="1"/>
      <dgm:spPr/>
      <dgm:t>
        <a:bodyPr/>
        <a:lstStyle/>
        <a:p>
          <a:r>
            <a:rPr lang="nl-NL" sz="2400" dirty="0" err="1"/>
            <a:t>Bought</a:t>
          </a:r>
          <a:r>
            <a:rPr lang="nl-NL" sz="2400" dirty="0"/>
            <a:t> a lot of </a:t>
          </a:r>
          <a:r>
            <a:rPr lang="nl-NL" sz="2400" dirty="0" err="1"/>
            <a:t>Treasury</a:t>
          </a:r>
          <a:r>
            <a:rPr lang="nl-NL" sz="2400" dirty="0"/>
            <a:t> </a:t>
          </a:r>
          <a:r>
            <a:rPr lang="nl-NL" sz="2400" dirty="0" err="1"/>
            <a:t>Bonds</a:t>
          </a:r>
          <a:endParaRPr lang="nl-NL" sz="2400" dirty="0"/>
        </a:p>
      </dgm:t>
    </dgm:pt>
    <dgm:pt modelId="{13941A2C-0F70-4F6A-BF42-988890DB3DB1}" type="parTrans" cxnId="{78B41AFC-3470-4FB9-9B95-82EC9E0DEF67}">
      <dgm:prSet/>
      <dgm:spPr/>
      <dgm:t>
        <a:bodyPr/>
        <a:lstStyle/>
        <a:p>
          <a:endParaRPr lang="nl-NL"/>
        </a:p>
      </dgm:t>
    </dgm:pt>
    <dgm:pt modelId="{B0105738-FA1E-4656-870B-E8EB88297356}" type="sibTrans" cxnId="{78B41AFC-3470-4FB9-9B95-82EC9E0DEF67}">
      <dgm:prSet/>
      <dgm:spPr/>
      <dgm:t>
        <a:bodyPr/>
        <a:lstStyle/>
        <a:p>
          <a:endParaRPr lang="nl-NL"/>
        </a:p>
      </dgm:t>
    </dgm:pt>
    <dgm:pt modelId="{1CED6B8D-E6A7-4B2F-AE99-19A2704C7BE8}">
      <dgm:prSet phldrT="[Text]" phldr="0" custT="1"/>
      <dgm:spPr/>
      <dgm:t>
        <a:bodyPr/>
        <a:lstStyle/>
        <a:p>
          <a:r>
            <a:rPr lang="nl-NL" sz="2400" dirty="0" err="1"/>
            <a:t>Surge</a:t>
          </a:r>
          <a:r>
            <a:rPr lang="nl-NL" sz="2400" dirty="0"/>
            <a:t> in Interest </a:t>
          </a:r>
          <a:r>
            <a:rPr lang="nl-NL" sz="2400" dirty="0" err="1"/>
            <a:t>Rate</a:t>
          </a:r>
          <a:endParaRPr lang="nl-NL" sz="2400" dirty="0"/>
        </a:p>
      </dgm:t>
    </dgm:pt>
    <dgm:pt modelId="{43DCAB56-DA4D-4B67-A77F-9A847EBE3505}" type="parTrans" cxnId="{64F9F7ED-F84E-48AB-988E-078232D19028}">
      <dgm:prSet/>
      <dgm:spPr/>
      <dgm:t>
        <a:bodyPr/>
        <a:lstStyle/>
        <a:p>
          <a:endParaRPr lang="nl-NL"/>
        </a:p>
      </dgm:t>
    </dgm:pt>
    <dgm:pt modelId="{EE0C283A-B8ED-43CC-891E-2F839539BFB7}" type="sibTrans" cxnId="{64F9F7ED-F84E-48AB-988E-078232D19028}">
      <dgm:prSet/>
      <dgm:spPr/>
      <dgm:t>
        <a:bodyPr/>
        <a:lstStyle/>
        <a:p>
          <a:endParaRPr lang="nl-NL"/>
        </a:p>
      </dgm:t>
    </dgm:pt>
    <dgm:pt modelId="{6B6E4610-2A07-4AF1-B589-A965FE5AABBF}">
      <dgm:prSet phldrT="[Text]" phldr="0" custT="1"/>
      <dgm:spPr/>
      <dgm:t>
        <a:bodyPr/>
        <a:lstStyle/>
        <a:p>
          <a:r>
            <a:rPr lang="nl-NL" sz="2400" dirty="0"/>
            <a:t>Digital Bank Run</a:t>
          </a:r>
        </a:p>
      </dgm:t>
    </dgm:pt>
    <dgm:pt modelId="{795594F8-D3FF-455E-AA46-30B69A9A7181}" type="parTrans" cxnId="{C0633A45-D284-43A7-844E-CE598624CC95}">
      <dgm:prSet/>
      <dgm:spPr/>
      <dgm:t>
        <a:bodyPr/>
        <a:lstStyle/>
        <a:p>
          <a:endParaRPr lang="nl-NL"/>
        </a:p>
      </dgm:t>
    </dgm:pt>
    <dgm:pt modelId="{993D05DA-E1F2-4B8E-BF80-9A0BE9E43EC2}" type="sibTrans" cxnId="{C0633A45-D284-43A7-844E-CE598624CC95}">
      <dgm:prSet/>
      <dgm:spPr/>
      <dgm:t>
        <a:bodyPr/>
        <a:lstStyle/>
        <a:p>
          <a:endParaRPr lang="nl-NL"/>
        </a:p>
      </dgm:t>
    </dgm:pt>
    <dgm:pt modelId="{92949071-C3F8-4F27-9DC3-76B5C82104D3}">
      <dgm:prSet custT="1"/>
      <dgm:spPr/>
      <dgm:t>
        <a:bodyPr/>
        <a:lstStyle/>
        <a:p>
          <a:r>
            <a:rPr lang="nl-NL" sz="2400" dirty="0" err="1"/>
            <a:t>Collapse</a:t>
          </a:r>
          <a:r>
            <a:rPr lang="nl-NL" sz="2400" dirty="0"/>
            <a:t> </a:t>
          </a:r>
          <a:r>
            <a:rPr lang="nl-NL" sz="2400" dirty="0" err="1"/>
            <a:t>March</a:t>
          </a:r>
          <a:r>
            <a:rPr lang="nl-NL" sz="2400" dirty="0"/>
            <a:t> 10, 2023</a:t>
          </a:r>
        </a:p>
      </dgm:t>
    </dgm:pt>
    <dgm:pt modelId="{1F2CF054-8993-4567-BDBF-489C092B7C15}" type="parTrans" cxnId="{74D6E10E-6903-4885-8A1F-162C8E7A0A7D}">
      <dgm:prSet/>
      <dgm:spPr/>
      <dgm:t>
        <a:bodyPr/>
        <a:lstStyle/>
        <a:p>
          <a:endParaRPr lang="nl-NL"/>
        </a:p>
      </dgm:t>
    </dgm:pt>
    <dgm:pt modelId="{527B39BD-02EE-4AE3-917D-59E88FDBF9A5}" type="sibTrans" cxnId="{74D6E10E-6903-4885-8A1F-162C8E7A0A7D}">
      <dgm:prSet/>
      <dgm:spPr/>
      <dgm:t>
        <a:bodyPr/>
        <a:lstStyle/>
        <a:p>
          <a:endParaRPr lang="nl-NL"/>
        </a:p>
      </dgm:t>
    </dgm:pt>
    <dgm:pt modelId="{31629BD3-8392-4C08-9AE1-E93A62077942}" type="pres">
      <dgm:prSet presAssocID="{DF99ADBB-686E-46F9-8630-84E5F4B3BF18}" presName="Name0" presStyleCnt="0">
        <dgm:presLayoutVars>
          <dgm:dir/>
          <dgm:resizeHandles val="exact"/>
        </dgm:presLayoutVars>
      </dgm:prSet>
      <dgm:spPr/>
    </dgm:pt>
    <dgm:pt modelId="{82A52A51-466D-4BC7-8589-F299B2E83BCD}" type="pres">
      <dgm:prSet presAssocID="{DF99ADBB-686E-46F9-8630-84E5F4B3BF18}" presName="arrow" presStyleLbl="bgShp" presStyleIdx="0" presStyleCnt="1"/>
      <dgm:spPr/>
    </dgm:pt>
    <dgm:pt modelId="{8B981B97-4792-4F9B-8852-341BC566B620}" type="pres">
      <dgm:prSet presAssocID="{DF99ADBB-686E-46F9-8630-84E5F4B3BF18}" presName="points" presStyleCnt="0"/>
      <dgm:spPr/>
    </dgm:pt>
    <dgm:pt modelId="{58238C92-5702-4746-9A57-141196C428C9}" type="pres">
      <dgm:prSet presAssocID="{400F0E56-187D-4381-9E99-51D59183663D}" presName="compositeA" presStyleCnt="0"/>
      <dgm:spPr/>
    </dgm:pt>
    <dgm:pt modelId="{F6BE1E9A-EDA3-4C7C-91A6-16C9ACD8B118}" type="pres">
      <dgm:prSet presAssocID="{400F0E56-187D-4381-9E99-51D59183663D}" presName="textA" presStyleLbl="revTx" presStyleIdx="0" presStyleCnt="4" custScaleX="100676" custLinFactNeighborX="-171" custLinFactNeighborY="6591">
        <dgm:presLayoutVars>
          <dgm:bulletEnabled val="1"/>
        </dgm:presLayoutVars>
      </dgm:prSet>
      <dgm:spPr/>
    </dgm:pt>
    <dgm:pt modelId="{81C19C8A-7172-4479-B729-8879AE59C455}" type="pres">
      <dgm:prSet presAssocID="{400F0E56-187D-4381-9E99-51D59183663D}" presName="circleA" presStyleLbl="node1" presStyleIdx="0" presStyleCnt="4"/>
      <dgm:spPr/>
    </dgm:pt>
    <dgm:pt modelId="{800DEC0E-3E22-4C14-95D9-5D1EBC29DA59}" type="pres">
      <dgm:prSet presAssocID="{400F0E56-187D-4381-9E99-51D59183663D}" presName="spaceA" presStyleCnt="0"/>
      <dgm:spPr/>
    </dgm:pt>
    <dgm:pt modelId="{BF2F9E57-AB91-4B77-B4AD-3A34A5FE2FA0}" type="pres">
      <dgm:prSet presAssocID="{B0105738-FA1E-4656-870B-E8EB88297356}" presName="space" presStyleCnt="0"/>
      <dgm:spPr/>
    </dgm:pt>
    <dgm:pt modelId="{BA370C13-A38F-4CAF-8C7E-0273C4771FFA}" type="pres">
      <dgm:prSet presAssocID="{1CED6B8D-E6A7-4B2F-AE99-19A2704C7BE8}" presName="compositeB" presStyleCnt="0"/>
      <dgm:spPr/>
    </dgm:pt>
    <dgm:pt modelId="{5EEB68A1-ECE7-4ABD-A909-70D612667A0A}" type="pres">
      <dgm:prSet presAssocID="{1CED6B8D-E6A7-4B2F-AE99-19A2704C7BE8}" presName="textB" presStyleLbl="revTx" presStyleIdx="1" presStyleCnt="4" custScaleX="119818" custLinFactNeighborX="700" custLinFactNeighborY="-93726">
        <dgm:presLayoutVars>
          <dgm:bulletEnabled val="1"/>
        </dgm:presLayoutVars>
      </dgm:prSet>
      <dgm:spPr/>
    </dgm:pt>
    <dgm:pt modelId="{DFBE08BB-BB09-4F58-8B6F-10C77567F78A}" type="pres">
      <dgm:prSet presAssocID="{1CED6B8D-E6A7-4B2F-AE99-19A2704C7BE8}" presName="circleB" presStyleLbl="node1" presStyleIdx="1" presStyleCnt="4"/>
      <dgm:spPr/>
    </dgm:pt>
    <dgm:pt modelId="{1FEA6514-3CCD-4F68-AF83-5410FE2C7623}" type="pres">
      <dgm:prSet presAssocID="{1CED6B8D-E6A7-4B2F-AE99-19A2704C7BE8}" presName="spaceB" presStyleCnt="0"/>
      <dgm:spPr/>
    </dgm:pt>
    <dgm:pt modelId="{01EC218C-4C44-490B-A7BC-5B836C850F5F}" type="pres">
      <dgm:prSet presAssocID="{EE0C283A-B8ED-43CC-891E-2F839539BFB7}" presName="space" presStyleCnt="0"/>
      <dgm:spPr/>
    </dgm:pt>
    <dgm:pt modelId="{587DE5A5-E4D7-468D-B314-79B995CF733E}" type="pres">
      <dgm:prSet presAssocID="{6B6E4610-2A07-4AF1-B589-A965FE5AABBF}" presName="compositeA" presStyleCnt="0"/>
      <dgm:spPr/>
    </dgm:pt>
    <dgm:pt modelId="{00C81943-FD2B-4009-9FD7-D09089D2C2BB}" type="pres">
      <dgm:prSet presAssocID="{6B6E4610-2A07-4AF1-B589-A965FE5AABBF}" presName="textA" presStyleLbl="revTx" presStyleIdx="2" presStyleCnt="4" custLinFactNeighborX="1160" custLinFactNeighborY="8541">
        <dgm:presLayoutVars>
          <dgm:bulletEnabled val="1"/>
        </dgm:presLayoutVars>
      </dgm:prSet>
      <dgm:spPr/>
    </dgm:pt>
    <dgm:pt modelId="{08173798-6FD2-4337-8FF9-105C3C0FE8C0}" type="pres">
      <dgm:prSet presAssocID="{6B6E4610-2A07-4AF1-B589-A965FE5AABBF}" presName="circleA" presStyleLbl="node1" presStyleIdx="2" presStyleCnt="4"/>
      <dgm:spPr/>
    </dgm:pt>
    <dgm:pt modelId="{5343CD2F-F6B1-49DE-BA0B-880B7BA26950}" type="pres">
      <dgm:prSet presAssocID="{6B6E4610-2A07-4AF1-B589-A965FE5AABBF}" presName="spaceA" presStyleCnt="0"/>
      <dgm:spPr/>
    </dgm:pt>
    <dgm:pt modelId="{BF512FF2-623F-4C18-9B90-906F85862C5E}" type="pres">
      <dgm:prSet presAssocID="{993D05DA-E1F2-4B8E-BF80-9A0BE9E43EC2}" presName="space" presStyleCnt="0"/>
      <dgm:spPr/>
    </dgm:pt>
    <dgm:pt modelId="{DA44F99D-992E-4CA8-9322-406AD15F0F28}" type="pres">
      <dgm:prSet presAssocID="{92949071-C3F8-4F27-9DC3-76B5C82104D3}" presName="compositeB" presStyleCnt="0"/>
      <dgm:spPr/>
    </dgm:pt>
    <dgm:pt modelId="{57C388FC-49A7-4E39-A6BB-E95DA99A6587}" type="pres">
      <dgm:prSet presAssocID="{92949071-C3F8-4F27-9DC3-76B5C82104D3}" presName="textB" presStyleLbl="revTx" presStyleIdx="3" presStyleCnt="4" custScaleX="123356" custLinFactNeighborX="-1750" custLinFactNeighborY="-92804">
        <dgm:presLayoutVars>
          <dgm:bulletEnabled val="1"/>
        </dgm:presLayoutVars>
      </dgm:prSet>
      <dgm:spPr/>
    </dgm:pt>
    <dgm:pt modelId="{64BAD04D-657B-42CF-A254-5D0FA4737B34}" type="pres">
      <dgm:prSet presAssocID="{92949071-C3F8-4F27-9DC3-76B5C82104D3}" presName="circleB" presStyleLbl="node1" presStyleIdx="3" presStyleCnt="4"/>
      <dgm:spPr/>
    </dgm:pt>
    <dgm:pt modelId="{80A2ABCF-BBF0-4AD2-88BB-DEA7E9BC67DE}" type="pres">
      <dgm:prSet presAssocID="{92949071-C3F8-4F27-9DC3-76B5C82104D3}" presName="spaceB" presStyleCnt="0"/>
      <dgm:spPr/>
    </dgm:pt>
  </dgm:ptLst>
  <dgm:cxnLst>
    <dgm:cxn modelId="{74D6E10E-6903-4885-8A1F-162C8E7A0A7D}" srcId="{DF99ADBB-686E-46F9-8630-84E5F4B3BF18}" destId="{92949071-C3F8-4F27-9DC3-76B5C82104D3}" srcOrd="3" destOrd="0" parTransId="{1F2CF054-8993-4567-BDBF-489C092B7C15}" sibTransId="{527B39BD-02EE-4AE3-917D-59E88FDBF9A5}"/>
    <dgm:cxn modelId="{8A00E111-763A-4DEE-A404-98CAA63A7A33}" type="presOf" srcId="{92949071-C3F8-4F27-9DC3-76B5C82104D3}" destId="{57C388FC-49A7-4E39-A6BB-E95DA99A6587}" srcOrd="0" destOrd="0" presId="urn:microsoft.com/office/officeart/2005/8/layout/hProcess11"/>
    <dgm:cxn modelId="{C0633A45-D284-43A7-844E-CE598624CC95}" srcId="{DF99ADBB-686E-46F9-8630-84E5F4B3BF18}" destId="{6B6E4610-2A07-4AF1-B589-A965FE5AABBF}" srcOrd="2" destOrd="0" parTransId="{795594F8-D3FF-455E-AA46-30B69A9A7181}" sibTransId="{993D05DA-E1F2-4B8E-BF80-9A0BE9E43EC2}"/>
    <dgm:cxn modelId="{B5E5046A-D6FC-4FE9-858B-D8B6A66F563E}" type="presOf" srcId="{6B6E4610-2A07-4AF1-B589-A965FE5AABBF}" destId="{00C81943-FD2B-4009-9FD7-D09089D2C2BB}" srcOrd="0" destOrd="0" presId="urn:microsoft.com/office/officeart/2005/8/layout/hProcess11"/>
    <dgm:cxn modelId="{DED81D4F-BAB0-4479-A558-EF4565E6A0A1}" type="presOf" srcId="{DF99ADBB-686E-46F9-8630-84E5F4B3BF18}" destId="{31629BD3-8392-4C08-9AE1-E93A62077942}" srcOrd="0" destOrd="0" presId="urn:microsoft.com/office/officeart/2005/8/layout/hProcess11"/>
    <dgm:cxn modelId="{65C3968A-2EA3-44AF-9371-CC2805093903}" type="presOf" srcId="{1CED6B8D-E6A7-4B2F-AE99-19A2704C7BE8}" destId="{5EEB68A1-ECE7-4ABD-A909-70D612667A0A}" srcOrd="0" destOrd="0" presId="urn:microsoft.com/office/officeart/2005/8/layout/hProcess11"/>
    <dgm:cxn modelId="{05F9A3B5-4E1D-46BF-916B-9253AD5746DC}" type="presOf" srcId="{400F0E56-187D-4381-9E99-51D59183663D}" destId="{F6BE1E9A-EDA3-4C7C-91A6-16C9ACD8B118}" srcOrd="0" destOrd="0" presId="urn:microsoft.com/office/officeart/2005/8/layout/hProcess11"/>
    <dgm:cxn modelId="{64F9F7ED-F84E-48AB-988E-078232D19028}" srcId="{DF99ADBB-686E-46F9-8630-84E5F4B3BF18}" destId="{1CED6B8D-E6A7-4B2F-AE99-19A2704C7BE8}" srcOrd="1" destOrd="0" parTransId="{43DCAB56-DA4D-4B67-A77F-9A847EBE3505}" sibTransId="{EE0C283A-B8ED-43CC-891E-2F839539BFB7}"/>
    <dgm:cxn modelId="{78B41AFC-3470-4FB9-9B95-82EC9E0DEF67}" srcId="{DF99ADBB-686E-46F9-8630-84E5F4B3BF18}" destId="{400F0E56-187D-4381-9E99-51D59183663D}" srcOrd="0" destOrd="0" parTransId="{13941A2C-0F70-4F6A-BF42-988890DB3DB1}" sibTransId="{B0105738-FA1E-4656-870B-E8EB88297356}"/>
    <dgm:cxn modelId="{7E5D370D-DD87-4B7E-ABFE-9B51953C4FCF}" type="presParOf" srcId="{31629BD3-8392-4C08-9AE1-E93A62077942}" destId="{82A52A51-466D-4BC7-8589-F299B2E83BCD}" srcOrd="0" destOrd="0" presId="urn:microsoft.com/office/officeart/2005/8/layout/hProcess11"/>
    <dgm:cxn modelId="{A1783F36-B7BF-4BB5-B663-B9CE213D144D}" type="presParOf" srcId="{31629BD3-8392-4C08-9AE1-E93A62077942}" destId="{8B981B97-4792-4F9B-8852-341BC566B620}" srcOrd="1" destOrd="0" presId="urn:microsoft.com/office/officeart/2005/8/layout/hProcess11"/>
    <dgm:cxn modelId="{98352F50-2381-4102-94A5-040EDC9187A6}" type="presParOf" srcId="{8B981B97-4792-4F9B-8852-341BC566B620}" destId="{58238C92-5702-4746-9A57-141196C428C9}" srcOrd="0" destOrd="0" presId="urn:microsoft.com/office/officeart/2005/8/layout/hProcess11"/>
    <dgm:cxn modelId="{FE60B14B-BACC-4530-9A8F-37BC6D263943}" type="presParOf" srcId="{58238C92-5702-4746-9A57-141196C428C9}" destId="{F6BE1E9A-EDA3-4C7C-91A6-16C9ACD8B118}" srcOrd="0" destOrd="0" presId="urn:microsoft.com/office/officeart/2005/8/layout/hProcess11"/>
    <dgm:cxn modelId="{BED2E6C4-5CA5-429C-8F37-F42A17CCA7DC}" type="presParOf" srcId="{58238C92-5702-4746-9A57-141196C428C9}" destId="{81C19C8A-7172-4479-B729-8879AE59C455}" srcOrd="1" destOrd="0" presId="urn:microsoft.com/office/officeart/2005/8/layout/hProcess11"/>
    <dgm:cxn modelId="{595BCB70-6925-424F-BD92-21AF3A85CC70}" type="presParOf" srcId="{58238C92-5702-4746-9A57-141196C428C9}" destId="{800DEC0E-3E22-4C14-95D9-5D1EBC29DA59}" srcOrd="2" destOrd="0" presId="urn:microsoft.com/office/officeart/2005/8/layout/hProcess11"/>
    <dgm:cxn modelId="{83EB16CD-9CF4-48C4-BDD6-854D8AEA0737}" type="presParOf" srcId="{8B981B97-4792-4F9B-8852-341BC566B620}" destId="{BF2F9E57-AB91-4B77-B4AD-3A34A5FE2FA0}" srcOrd="1" destOrd="0" presId="urn:microsoft.com/office/officeart/2005/8/layout/hProcess11"/>
    <dgm:cxn modelId="{848FDEF4-44DA-48DC-B82B-879FB02543A4}" type="presParOf" srcId="{8B981B97-4792-4F9B-8852-341BC566B620}" destId="{BA370C13-A38F-4CAF-8C7E-0273C4771FFA}" srcOrd="2" destOrd="0" presId="urn:microsoft.com/office/officeart/2005/8/layout/hProcess11"/>
    <dgm:cxn modelId="{FBF98724-C721-4632-9CDD-F1A35F8393FC}" type="presParOf" srcId="{BA370C13-A38F-4CAF-8C7E-0273C4771FFA}" destId="{5EEB68A1-ECE7-4ABD-A909-70D612667A0A}" srcOrd="0" destOrd="0" presId="urn:microsoft.com/office/officeart/2005/8/layout/hProcess11"/>
    <dgm:cxn modelId="{9CC4BBC2-A5F4-4B19-9A93-1795F0A6C739}" type="presParOf" srcId="{BA370C13-A38F-4CAF-8C7E-0273C4771FFA}" destId="{DFBE08BB-BB09-4F58-8B6F-10C77567F78A}" srcOrd="1" destOrd="0" presId="urn:microsoft.com/office/officeart/2005/8/layout/hProcess11"/>
    <dgm:cxn modelId="{48A23194-9C28-41C5-948A-CA3047ACE191}" type="presParOf" srcId="{BA370C13-A38F-4CAF-8C7E-0273C4771FFA}" destId="{1FEA6514-3CCD-4F68-AF83-5410FE2C7623}" srcOrd="2" destOrd="0" presId="urn:microsoft.com/office/officeart/2005/8/layout/hProcess11"/>
    <dgm:cxn modelId="{A5C7DC91-5687-4336-8714-23CB5AFC409A}" type="presParOf" srcId="{8B981B97-4792-4F9B-8852-341BC566B620}" destId="{01EC218C-4C44-490B-A7BC-5B836C850F5F}" srcOrd="3" destOrd="0" presId="urn:microsoft.com/office/officeart/2005/8/layout/hProcess11"/>
    <dgm:cxn modelId="{1B5F5BBE-F940-4581-BBE3-D704E71D8A5C}" type="presParOf" srcId="{8B981B97-4792-4F9B-8852-341BC566B620}" destId="{587DE5A5-E4D7-468D-B314-79B995CF733E}" srcOrd="4" destOrd="0" presId="urn:microsoft.com/office/officeart/2005/8/layout/hProcess11"/>
    <dgm:cxn modelId="{41EEADEF-450E-4A11-885C-9471DFE24EBC}" type="presParOf" srcId="{587DE5A5-E4D7-468D-B314-79B995CF733E}" destId="{00C81943-FD2B-4009-9FD7-D09089D2C2BB}" srcOrd="0" destOrd="0" presId="urn:microsoft.com/office/officeart/2005/8/layout/hProcess11"/>
    <dgm:cxn modelId="{1FBAA933-38F4-4A3F-B03C-7FB94FB10C44}" type="presParOf" srcId="{587DE5A5-E4D7-468D-B314-79B995CF733E}" destId="{08173798-6FD2-4337-8FF9-105C3C0FE8C0}" srcOrd="1" destOrd="0" presId="urn:microsoft.com/office/officeart/2005/8/layout/hProcess11"/>
    <dgm:cxn modelId="{E0F66B13-80A1-4CAB-A406-1F8D41365D86}" type="presParOf" srcId="{587DE5A5-E4D7-468D-B314-79B995CF733E}" destId="{5343CD2F-F6B1-49DE-BA0B-880B7BA26950}" srcOrd="2" destOrd="0" presId="urn:microsoft.com/office/officeart/2005/8/layout/hProcess11"/>
    <dgm:cxn modelId="{27C39D87-2ECE-46CB-9132-C4EA1DE9DAB1}" type="presParOf" srcId="{8B981B97-4792-4F9B-8852-341BC566B620}" destId="{BF512FF2-623F-4C18-9B90-906F85862C5E}" srcOrd="5" destOrd="0" presId="urn:microsoft.com/office/officeart/2005/8/layout/hProcess11"/>
    <dgm:cxn modelId="{774A8540-7C80-4FAA-B1E6-A0860157900A}" type="presParOf" srcId="{8B981B97-4792-4F9B-8852-341BC566B620}" destId="{DA44F99D-992E-4CA8-9322-406AD15F0F28}" srcOrd="6" destOrd="0" presId="urn:microsoft.com/office/officeart/2005/8/layout/hProcess11"/>
    <dgm:cxn modelId="{9D25B58D-833D-48DB-B2FA-B5E4EA79E7A8}" type="presParOf" srcId="{DA44F99D-992E-4CA8-9322-406AD15F0F28}" destId="{57C388FC-49A7-4E39-A6BB-E95DA99A6587}" srcOrd="0" destOrd="0" presId="urn:microsoft.com/office/officeart/2005/8/layout/hProcess11"/>
    <dgm:cxn modelId="{E17C6E97-8EE6-4B7B-8A56-A70B217913D6}" type="presParOf" srcId="{DA44F99D-992E-4CA8-9322-406AD15F0F28}" destId="{64BAD04D-657B-42CF-A254-5D0FA4737B34}" srcOrd="1" destOrd="0" presId="urn:microsoft.com/office/officeart/2005/8/layout/hProcess11"/>
    <dgm:cxn modelId="{45FDB94A-D3DA-4E23-A879-CEFDB7C99150}" type="presParOf" srcId="{DA44F99D-992E-4CA8-9322-406AD15F0F28}" destId="{80A2ABCF-BBF0-4AD2-88BB-DEA7E9BC67D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2CD6F9-7EA6-44A8-8969-8F51E5A8A2A6}">
      <dsp:nvSpPr>
        <dsp:cNvPr id="0" name=""/>
        <dsp:cNvSpPr/>
      </dsp:nvSpPr>
      <dsp:spPr>
        <a:xfrm>
          <a:off x="1150498" y="1175164"/>
          <a:ext cx="1502624" cy="1502624"/>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A3C556-3DD6-4F2E-BD96-895FFD82F829}">
      <dsp:nvSpPr>
        <dsp:cNvPr id="0" name=""/>
        <dsp:cNvSpPr/>
      </dsp:nvSpPr>
      <dsp:spPr>
        <a:xfrm>
          <a:off x="232228" y="3097880"/>
          <a:ext cx="3339166"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dirty="0"/>
            <a:t>What worked</a:t>
          </a:r>
        </a:p>
        <a:p>
          <a:pPr marL="0" lvl="0" indent="0" algn="ctr" defTabSz="488950">
            <a:lnSpc>
              <a:spcPct val="100000"/>
            </a:lnSpc>
            <a:spcBef>
              <a:spcPct val="0"/>
            </a:spcBef>
            <a:spcAft>
              <a:spcPct val="35000"/>
            </a:spcAft>
            <a:buNone/>
          </a:pPr>
          <a:r>
            <a:rPr lang="en-US" sz="1100" kern="1200" dirty="0">
              <a:solidFill>
                <a:schemeClr val="tx1"/>
              </a:solidFill>
              <a:latin typeface="+mn-lt"/>
              <a:ea typeface="Calibri" pitchFamily="34" charset="-122"/>
              <a:cs typeface="Calibri" pitchFamily="34" charset="-120"/>
            </a:rPr>
            <a:t>Better capital quality </a:t>
          </a:r>
        </a:p>
        <a:p>
          <a:pPr marL="0" lvl="0" indent="0" algn="ctr" defTabSz="488950">
            <a:lnSpc>
              <a:spcPct val="100000"/>
            </a:lnSpc>
            <a:spcBef>
              <a:spcPct val="0"/>
            </a:spcBef>
            <a:spcAft>
              <a:spcPct val="35000"/>
            </a:spcAft>
            <a:buNone/>
          </a:pPr>
          <a:r>
            <a:rPr lang="en-US" sz="1100" kern="1200" dirty="0">
              <a:solidFill>
                <a:schemeClr val="tx1"/>
              </a:solidFill>
              <a:latin typeface="+mn-lt"/>
              <a:ea typeface="Calibri" pitchFamily="34" charset="-122"/>
              <a:cs typeface="Calibri" pitchFamily="34" charset="-120"/>
            </a:rPr>
            <a:t>New LCR/NSFR liquidity tools </a:t>
          </a:r>
        </a:p>
        <a:p>
          <a:pPr marL="0" lvl="0" indent="0" algn="ctr" defTabSz="488950">
            <a:lnSpc>
              <a:spcPct val="100000"/>
            </a:lnSpc>
            <a:spcBef>
              <a:spcPct val="0"/>
            </a:spcBef>
            <a:spcAft>
              <a:spcPct val="35000"/>
            </a:spcAft>
            <a:buNone/>
          </a:pPr>
          <a:r>
            <a:rPr lang="en-US" sz="1100" kern="1200" dirty="0">
              <a:solidFill>
                <a:schemeClr val="tx1"/>
              </a:solidFill>
              <a:latin typeface="+mn-lt"/>
              <a:ea typeface="Calibri" pitchFamily="34" charset="-122"/>
              <a:cs typeface="Calibri" pitchFamily="34" charset="-120"/>
            </a:rPr>
            <a:t>Leverage ratio backstop</a:t>
          </a:r>
          <a:endParaRPr lang="en-GB" sz="1100" kern="1200" dirty="0">
            <a:solidFill>
              <a:schemeClr val="tx1"/>
            </a:solidFill>
            <a:latin typeface="+mn-lt"/>
          </a:endParaRPr>
        </a:p>
      </dsp:txBody>
      <dsp:txXfrm>
        <a:off x="232228" y="3097880"/>
        <a:ext cx="3339166" cy="877500"/>
      </dsp:txXfrm>
    </dsp:sp>
    <dsp:sp modelId="{7B567AE9-9F06-4F68-AA66-AA6BBCDA1C69}">
      <dsp:nvSpPr>
        <dsp:cNvPr id="0" name=""/>
        <dsp:cNvSpPr/>
      </dsp:nvSpPr>
      <dsp:spPr>
        <a:xfrm>
          <a:off x="5074019" y="1175164"/>
          <a:ext cx="1502624" cy="1502624"/>
        </a:xfrm>
        <a:prstGeom prst="rect">
          <a:avLst/>
        </a:prstGeom>
        <a:blipFill>
          <a:blip xmlns:r="http://schemas.openxmlformats.org/officeDocument/2006/relationships" r:embed="rId3"/>
          <a:srcRect/>
          <a:stretch>
            <a:fillRect t="-12000" b="-1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4BA279-851E-46A2-B988-85993F72AA3D}">
      <dsp:nvSpPr>
        <dsp:cNvPr id="0" name=""/>
        <dsp:cNvSpPr/>
      </dsp:nvSpPr>
      <dsp:spPr>
        <a:xfrm>
          <a:off x="4155748" y="3097880"/>
          <a:ext cx="3339166"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1" kern="1200" dirty="0">
              <a:solidFill>
                <a:schemeClr val="tx1"/>
              </a:solidFill>
              <a:latin typeface="+mn-lt"/>
            </a:rPr>
            <a:t>What failed</a:t>
          </a:r>
        </a:p>
        <a:p>
          <a:pPr marL="0" lvl="0" indent="0" algn="ctr" defTabSz="488950">
            <a:lnSpc>
              <a:spcPct val="100000"/>
            </a:lnSpc>
            <a:spcBef>
              <a:spcPct val="0"/>
            </a:spcBef>
            <a:spcAft>
              <a:spcPct val="35000"/>
            </a:spcAft>
            <a:buNone/>
          </a:pPr>
          <a:r>
            <a:rPr lang="en-US" sz="1100" kern="1200" dirty="0">
              <a:solidFill>
                <a:schemeClr val="tx1"/>
              </a:solidFill>
              <a:latin typeface="+mn-lt"/>
              <a:ea typeface="Calibri" pitchFamily="34" charset="-122"/>
              <a:cs typeface="Calibri" pitchFamily="34" charset="-120"/>
            </a:rPr>
            <a:t>Governance culture </a:t>
          </a:r>
        </a:p>
        <a:p>
          <a:pPr marL="0" lvl="0" indent="0" algn="ctr" defTabSz="488950">
            <a:lnSpc>
              <a:spcPct val="100000"/>
            </a:lnSpc>
            <a:spcBef>
              <a:spcPct val="0"/>
            </a:spcBef>
            <a:spcAft>
              <a:spcPct val="35000"/>
            </a:spcAft>
            <a:buNone/>
          </a:pPr>
          <a:r>
            <a:rPr lang="en-US" sz="1100" kern="1200" dirty="0">
              <a:solidFill>
                <a:schemeClr val="tx1"/>
              </a:solidFill>
              <a:latin typeface="+mn-lt"/>
              <a:ea typeface="Calibri" pitchFamily="34" charset="-122"/>
              <a:cs typeface="Calibri" pitchFamily="34" charset="-120"/>
            </a:rPr>
            <a:t>Model-risk in RWA calculations </a:t>
          </a:r>
        </a:p>
        <a:p>
          <a:pPr marL="0" lvl="0" indent="0" algn="ctr" defTabSz="488950">
            <a:lnSpc>
              <a:spcPct val="100000"/>
            </a:lnSpc>
            <a:spcBef>
              <a:spcPct val="0"/>
            </a:spcBef>
            <a:spcAft>
              <a:spcPct val="35000"/>
            </a:spcAft>
            <a:buNone/>
          </a:pPr>
          <a:r>
            <a:rPr lang="en-US" sz="1100" kern="1200" dirty="0">
              <a:solidFill>
                <a:schemeClr val="tx1"/>
              </a:solidFill>
              <a:latin typeface="+mn-lt"/>
              <a:ea typeface="Calibri" pitchFamily="34" charset="-122"/>
              <a:cs typeface="Calibri" pitchFamily="34" charset="-120"/>
            </a:rPr>
            <a:t>Soft-law fragmentation risk</a:t>
          </a:r>
          <a:endParaRPr lang="en-GB" sz="1100" b="0" kern="1200" dirty="0">
            <a:solidFill>
              <a:schemeClr val="tx1"/>
            </a:solidFill>
            <a:latin typeface="+mn-lt"/>
          </a:endParaRPr>
        </a:p>
      </dsp:txBody>
      <dsp:txXfrm>
        <a:off x="4155748" y="3097880"/>
        <a:ext cx="3339166" cy="877500"/>
      </dsp:txXfrm>
    </dsp:sp>
    <dsp:sp modelId="{CE1138A0-F5CF-4FE7-B1A0-F47A1B0F2200}">
      <dsp:nvSpPr>
        <dsp:cNvPr id="0" name=""/>
        <dsp:cNvSpPr/>
      </dsp:nvSpPr>
      <dsp:spPr>
        <a:xfrm>
          <a:off x="8997539" y="1175164"/>
          <a:ext cx="1502624" cy="1502624"/>
        </a:xfrm>
        <a:prstGeom prst="rect">
          <a:avLst/>
        </a:prstGeom>
        <a:blipFill>
          <a:blip xmlns:r="http://schemas.openxmlformats.org/officeDocument/2006/relationships" r:embed="rId4"/>
          <a:srcRect/>
          <a:stretch>
            <a:fillRect t="-12000" b="-1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BE75DE-CE2C-4EC0-99C3-C9FCF6ECA30D}">
      <dsp:nvSpPr>
        <dsp:cNvPr id="0" name=""/>
        <dsp:cNvSpPr/>
      </dsp:nvSpPr>
      <dsp:spPr>
        <a:xfrm>
          <a:off x="8079268" y="3097880"/>
          <a:ext cx="3339166"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dirty="0">
              <a:solidFill>
                <a:schemeClr val="tx1"/>
              </a:solidFill>
              <a:latin typeface="+mn-lt"/>
            </a:rPr>
            <a:t>What is next?</a:t>
          </a:r>
        </a:p>
        <a:p>
          <a:pPr marL="0" lvl="0" indent="0" algn="ctr" defTabSz="488950">
            <a:lnSpc>
              <a:spcPct val="100000"/>
            </a:lnSpc>
            <a:spcBef>
              <a:spcPct val="0"/>
            </a:spcBef>
            <a:spcAft>
              <a:spcPct val="35000"/>
            </a:spcAft>
            <a:buNone/>
          </a:pPr>
          <a:r>
            <a:rPr lang="en-US" sz="1100" kern="1200" dirty="0">
              <a:solidFill>
                <a:schemeClr val="tx1"/>
              </a:solidFill>
              <a:latin typeface="+mn-lt"/>
              <a:ea typeface="Calibri" pitchFamily="34" charset="-122"/>
              <a:cs typeface="Calibri" pitchFamily="34" charset="-120"/>
            </a:rPr>
            <a:t>Basel IV output floor (72.5%) </a:t>
          </a:r>
        </a:p>
        <a:p>
          <a:pPr marL="0" lvl="0" indent="0" algn="ctr" defTabSz="488950">
            <a:lnSpc>
              <a:spcPct val="100000"/>
            </a:lnSpc>
            <a:spcBef>
              <a:spcPct val="0"/>
            </a:spcBef>
            <a:spcAft>
              <a:spcPct val="35000"/>
            </a:spcAft>
            <a:buNone/>
          </a:pPr>
          <a:r>
            <a:rPr lang="en-US" sz="1100" kern="1200" dirty="0">
              <a:solidFill>
                <a:schemeClr val="tx1"/>
              </a:solidFill>
              <a:latin typeface="+mn-lt"/>
              <a:ea typeface="Calibri" pitchFamily="34" charset="-122"/>
              <a:cs typeface="Calibri" pitchFamily="34" charset="-120"/>
            </a:rPr>
            <a:t>US questioning framework · Swiss Senior Managers Regime</a:t>
          </a:r>
          <a:endParaRPr lang="en-GB" sz="1100" kern="1200" dirty="0">
            <a:solidFill>
              <a:schemeClr val="tx1"/>
            </a:solidFill>
            <a:latin typeface="+mn-lt"/>
          </a:endParaRPr>
        </a:p>
      </dsp:txBody>
      <dsp:txXfrm>
        <a:off x="8079268" y="3097880"/>
        <a:ext cx="3339166" cy="8775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D9ED1-849C-4131-9DB5-A408BA9EE93D}">
      <dsp:nvSpPr>
        <dsp:cNvPr id="0" name=""/>
        <dsp:cNvSpPr/>
      </dsp:nvSpPr>
      <dsp:spPr>
        <a:xfrm>
          <a:off x="5745"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a:t>Limited Coverage</a:t>
          </a:r>
        </a:p>
      </dsp:txBody>
      <dsp:txXfrm>
        <a:off x="5745" y="0"/>
        <a:ext cx="1356511" cy="144000"/>
      </dsp:txXfrm>
    </dsp:sp>
    <dsp:sp modelId="{FFF5123D-EAA3-4A35-8389-E367347FC13F}">
      <dsp:nvSpPr>
        <dsp:cNvPr id="0" name=""/>
        <dsp:cNvSpPr/>
      </dsp:nvSpPr>
      <dsp:spPr>
        <a:xfrm>
          <a:off x="5745"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nl-NL" sz="700" kern="1200" dirty="0"/>
            <a:t>Limited effect on </a:t>
          </a:r>
          <a:r>
            <a:rPr lang="nl-NL" sz="700" kern="1200" dirty="0" err="1"/>
            <a:t>Moral</a:t>
          </a:r>
          <a:r>
            <a:rPr lang="nl-NL" sz="700" kern="1200" dirty="0"/>
            <a:t> Hazard</a:t>
          </a:r>
        </a:p>
        <a:p>
          <a:pPr marL="57150" lvl="1" indent="-57150" algn="l" defTabSz="311150">
            <a:lnSpc>
              <a:spcPct val="90000"/>
            </a:lnSpc>
            <a:spcBef>
              <a:spcPct val="0"/>
            </a:spcBef>
            <a:spcAft>
              <a:spcPct val="15000"/>
            </a:spcAft>
            <a:buChar char="•"/>
          </a:pPr>
          <a:r>
            <a:rPr lang="nl-NL" sz="700" kern="1200" dirty="0"/>
            <a:t>Limited </a:t>
          </a:r>
          <a:r>
            <a:rPr lang="nl-NL" sz="700" kern="1200" dirty="0" err="1"/>
            <a:t>disruption</a:t>
          </a:r>
          <a:r>
            <a:rPr lang="nl-NL" sz="700" kern="1200" dirty="0"/>
            <a:t> in </a:t>
          </a:r>
          <a:r>
            <a:rPr lang="nl-NL" sz="700" kern="1200" dirty="0" err="1"/>
            <a:t>other</a:t>
          </a:r>
          <a:r>
            <a:rPr lang="nl-NL" sz="700" kern="1200" dirty="0"/>
            <a:t> </a:t>
          </a:r>
          <a:r>
            <a:rPr lang="nl-NL" sz="700" kern="1200" dirty="0" err="1"/>
            <a:t>markets</a:t>
          </a:r>
          <a:endParaRPr lang="nl-NL" sz="700" kern="1200" dirty="0"/>
        </a:p>
        <a:p>
          <a:pPr marL="57150" lvl="1" indent="-57150" algn="l" defTabSz="311150">
            <a:lnSpc>
              <a:spcPct val="90000"/>
            </a:lnSpc>
            <a:spcBef>
              <a:spcPct val="0"/>
            </a:spcBef>
            <a:spcAft>
              <a:spcPct val="15000"/>
            </a:spcAft>
            <a:buChar char="•"/>
          </a:pPr>
          <a:r>
            <a:rPr lang="nl-NL" sz="700" kern="1200" dirty="0"/>
            <a:t>Financial </a:t>
          </a:r>
          <a:r>
            <a:rPr lang="nl-NL" sz="700" kern="1200" dirty="0" err="1"/>
            <a:t>Stability</a:t>
          </a:r>
          <a:r>
            <a:rPr lang="nl-NL" sz="700" kern="1200" dirty="0"/>
            <a:t> concerns </a:t>
          </a:r>
          <a:r>
            <a:rPr lang="nl-NL" sz="700" kern="1200" dirty="0" err="1"/>
            <a:t>from</a:t>
          </a:r>
          <a:r>
            <a:rPr lang="nl-NL" sz="700" kern="1200" dirty="0"/>
            <a:t> </a:t>
          </a:r>
          <a:r>
            <a:rPr lang="nl-NL" sz="700" kern="1200" dirty="0" err="1"/>
            <a:t>uninsured</a:t>
          </a:r>
          <a:r>
            <a:rPr lang="nl-NL" sz="700" kern="1200" dirty="0"/>
            <a:t> </a:t>
          </a:r>
          <a:r>
            <a:rPr lang="nl-NL" sz="700" kern="1200" dirty="0" err="1"/>
            <a:t>deposits</a:t>
          </a:r>
          <a:endParaRPr lang="nl-NL" sz="700" kern="1200" dirty="0"/>
        </a:p>
      </dsp:txBody>
      <dsp:txXfrm>
        <a:off x="5745" y="144000"/>
        <a:ext cx="1356511" cy="540077"/>
      </dsp:txXfrm>
    </dsp:sp>
    <dsp:sp modelId="{63E2EE09-846B-48B6-A8E6-221C9BCEF627}">
      <dsp:nvSpPr>
        <dsp:cNvPr id="0" name=""/>
        <dsp:cNvSpPr/>
      </dsp:nvSpPr>
      <dsp:spPr>
        <a:xfrm>
          <a:off x="1552168"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Unlimited</a:t>
          </a:r>
          <a:r>
            <a:rPr lang="nl-NL" sz="600" b="1" kern="1200" dirty="0"/>
            <a:t> Coverage</a:t>
          </a:r>
        </a:p>
      </dsp:txBody>
      <dsp:txXfrm>
        <a:off x="1552168" y="0"/>
        <a:ext cx="1356511" cy="144000"/>
      </dsp:txXfrm>
    </dsp:sp>
    <dsp:sp modelId="{1A3B464C-0CF0-42C3-BE7F-2AE7ACE67117}">
      <dsp:nvSpPr>
        <dsp:cNvPr id="0" name=""/>
        <dsp:cNvSpPr/>
      </dsp:nvSpPr>
      <dsp:spPr>
        <a:xfrm>
          <a:off x="1552168"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Eliminates</a:t>
          </a:r>
          <a:r>
            <a:rPr lang="nl-NL" sz="600" kern="1200" dirty="0"/>
            <a:t> Bank Runs</a:t>
          </a:r>
        </a:p>
        <a:p>
          <a:pPr marL="57150" lvl="1" indent="-57150" algn="l" defTabSz="266700">
            <a:lnSpc>
              <a:spcPct val="90000"/>
            </a:lnSpc>
            <a:spcBef>
              <a:spcPct val="0"/>
            </a:spcBef>
            <a:spcAft>
              <a:spcPct val="15000"/>
            </a:spcAft>
            <a:buChar char="•"/>
          </a:pPr>
          <a:r>
            <a:rPr lang="nl-NL" sz="600" kern="1200" dirty="0" err="1"/>
            <a:t>Clear</a:t>
          </a:r>
          <a:r>
            <a:rPr lang="nl-NL" sz="600" kern="1200" dirty="0"/>
            <a:t> </a:t>
          </a:r>
          <a:r>
            <a:rPr lang="nl-NL" sz="600" kern="1200" dirty="0" err="1"/>
            <a:t>understanding</a:t>
          </a:r>
          <a:r>
            <a:rPr lang="nl-NL" sz="600" kern="1200" dirty="0"/>
            <a:t> of </a:t>
          </a:r>
          <a:r>
            <a:rPr lang="nl-NL" sz="600" kern="1200" dirty="0" err="1"/>
            <a:t>insurance</a:t>
          </a:r>
          <a:r>
            <a:rPr lang="nl-NL" sz="600" kern="1200" dirty="0"/>
            <a:t> status </a:t>
          </a:r>
          <a:r>
            <a:rPr lang="nl-NL" sz="600" kern="1200" dirty="0" err="1"/>
            <a:t>for</a:t>
          </a:r>
          <a:r>
            <a:rPr lang="nl-NL" sz="600" kern="1200" dirty="0"/>
            <a:t> </a:t>
          </a:r>
          <a:r>
            <a:rPr lang="nl-NL" sz="600" kern="1200" dirty="0" err="1"/>
            <a:t>depositors</a:t>
          </a:r>
          <a:endParaRPr lang="nl-NL" sz="600" kern="1200" dirty="0"/>
        </a:p>
        <a:p>
          <a:pPr marL="57150" lvl="1" indent="-57150" algn="l" defTabSz="266700">
            <a:lnSpc>
              <a:spcPct val="90000"/>
            </a:lnSpc>
            <a:spcBef>
              <a:spcPct val="0"/>
            </a:spcBef>
            <a:spcAft>
              <a:spcPct val="15000"/>
            </a:spcAft>
            <a:buChar char="•"/>
          </a:pPr>
          <a:r>
            <a:rPr lang="nl-NL" sz="600" kern="1200" dirty="0"/>
            <a:t> </a:t>
          </a:r>
          <a:r>
            <a:rPr lang="nl-NL" sz="600" kern="1200" dirty="0" err="1"/>
            <a:t>Simplifies</a:t>
          </a:r>
          <a:r>
            <a:rPr lang="nl-NL" sz="600" kern="1200" dirty="0"/>
            <a:t> </a:t>
          </a:r>
          <a:r>
            <a:rPr lang="nl-NL" sz="600" kern="1200" dirty="0" err="1"/>
            <a:t>resolution</a:t>
          </a:r>
          <a:endParaRPr lang="nl-NL" sz="600" kern="1200" dirty="0"/>
        </a:p>
        <a:p>
          <a:pPr marL="57150" lvl="1" indent="-57150" algn="l" defTabSz="266700">
            <a:lnSpc>
              <a:spcPct val="90000"/>
            </a:lnSpc>
            <a:spcBef>
              <a:spcPct val="0"/>
            </a:spcBef>
            <a:spcAft>
              <a:spcPct val="15000"/>
            </a:spcAft>
            <a:buChar char="•"/>
          </a:pPr>
          <a:r>
            <a:rPr lang="nl-NL" sz="600" kern="1200" dirty="0" err="1"/>
            <a:t>Eliminates</a:t>
          </a:r>
          <a:r>
            <a:rPr lang="nl-NL" sz="600" kern="1200" dirty="0"/>
            <a:t> </a:t>
          </a:r>
          <a:r>
            <a:rPr lang="nl-NL" sz="600" kern="1200" dirty="0" err="1"/>
            <a:t>depositor</a:t>
          </a:r>
          <a:r>
            <a:rPr lang="nl-NL" sz="600" kern="1200" dirty="0"/>
            <a:t> discipline</a:t>
          </a:r>
        </a:p>
        <a:p>
          <a:pPr marL="228600" lvl="1" indent="-228600" algn="l" defTabSz="889000">
            <a:lnSpc>
              <a:spcPct val="90000"/>
            </a:lnSpc>
            <a:spcBef>
              <a:spcPct val="0"/>
            </a:spcBef>
            <a:spcAft>
              <a:spcPct val="15000"/>
            </a:spcAft>
            <a:buChar char="•"/>
          </a:pPr>
          <a:endParaRPr lang="nl-NL" sz="2000" kern="1200" dirty="0"/>
        </a:p>
      </dsp:txBody>
      <dsp:txXfrm>
        <a:off x="1552168" y="144000"/>
        <a:ext cx="1356511" cy="540077"/>
      </dsp:txXfrm>
    </dsp:sp>
    <dsp:sp modelId="{1D761864-B2A5-4300-99BF-864C54FB8F4A}">
      <dsp:nvSpPr>
        <dsp:cNvPr id="0" name=""/>
        <dsp:cNvSpPr/>
      </dsp:nvSpPr>
      <dsp:spPr>
        <a:xfrm>
          <a:off x="3098591"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Targeted</a:t>
          </a:r>
          <a:r>
            <a:rPr lang="nl-NL" sz="600" b="1" kern="1200" dirty="0"/>
            <a:t> Coverage</a:t>
          </a:r>
        </a:p>
      </dsp:txBody>
      <dsp:txXfrm>
        <a:off x="3098591" y="0"/>
        <a:ext cx="1356511" cy="144000"/>
      </dsp:txXfrm>
    </dsp:sp>
    <dsp:sp modelId="{5EA4B1F9-EA85-4293-BA74-34733B59FC14}">
      <dsp:nvSpPr>
        <dsp:cNvPr id="0" name=""/>
        <dsp:cNvSpPr/>
      </dsp:nvSpPr>
      <dsp:spPr>
        <a:xfrm>
          <a:off x="3098591"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Increases</a:t>
          </a:r>
          <a:r>
            <a:rPr lang="nl-NL" sz="600" kern="1200" dirty="0"/>
            <a:t> financial </a:t>
          </a:r>
          <a:r>
            <a:rPr lang="nl-NL" sz="600" kern="1200" dirty="0" err="1"/>
            <a:t>stability</a:t>
          </a:r>
          <a:endParaRPr lang="nl-NL" sz="600" kern="1200" dirty="0"/>
        </a:p>
        <a:p>
          <a:pPr marL="57150" lvl="1" indent="-57150" algn="l" defTabSz="266700">
            <a:lnSpc>
              <a:spcPct val="90000"/>
            </a:lnSpc>
            <a:spcBef>
              <a:spcPct val="0"/>
            </a:spcBef>
            <a:spcAft>
              <a:spcPct val="15000"/>
            </a:spcAft>
            <a:buChar char="•"/>
          </a:pPr>
          <a:r>
            <a:rPr lang="nl-NL" sz="600" kern="1200" dirty="0"/>
            <a:t>Limited </a:t>
          </a:r>
          <a:r>
            <a:rPr lang="nl-NL" sz="600" kern="1200" dirty="0" err="1"/>
            <a:t>Decrease</a:t>
          </a:r>
          <a:r>
            <a:rPr lang="nl-NL" sz="600" kern="1200" dirty="0"/>
            <a:t> in </a:t>
          </a:r>
          <a:r>
            <a:rPr lang="nl-NL" sz="600" kern="1200" dirty="0" err="1"/>
            <a:t>depositor</a:t>
          </a:r>
          <a:r>
            <a:rPr lang="nl-NL" sz="600" kern="1200" dirty="0"/>
            <a:t> discipline</a:t>
          </a:r>
        </a:p>
        <a:p>
          <a:pPr marL="57150" lvl="1" indent="-57150" algn="l" defTabSz="266700">
            <a:lnSpc>
              <a:spcPct val="90000"/>
            </a:lnSpc>
            <a:spcBef>
              <a:spcPct val="0"/>
            </a:spcBef>
            <a:spcAft>
              <a:spcPct val="15000"/>
            </a:spcAft>
            <a:buChar char="•"/>
          </a:pPr>
          <a:r>
            <a:rPr lang="nl-NL" sz="600" kern="1200" dirty="0" err="1"/>
            <a:t>Increased</a:t>
          </a:r>
          <a:r>
            <a:rPr lang="nl-NL" sz="600" kern="1200" dirty="0"/>
            <a:t> </a:t>
          </a:r>
          <a:r>
            <a:rPr lang="nl-NL" sz="600" kern="1200" dirty="0" err="1"/>
            <a:t>Complexity</a:t>
          </a:r>
          <a:r>
            <a:rPr lang="nl-NL" sz="600" kern="1200" dirty="0"/>
            <a:t> of </a:t>
          </a:r>
          <a:r>
            <a:rPr lang="nl-NL" sz="600" kern="1200" dirty="0" err="1"/>
            <a:t>resolutions</a:t>
          </a:r>
          <a:endParaRPr lang="nl-NL" sz="600" kern="1200" dirty="0"/>
        </a:p>
        <a:p>
          <a:pPr marL="57150" lvl="1" indent="-57150" algn="l" defTabSz="266700">
            <a:lnSpc>
              <a:spcPct val="90000"/>
            </a:lnSpc>
            <a:spcBef>
              <a:spcPct val="0"/>
            </a:spcBef>
            <a:spcAft>
              <a:spcPct val="15000"/>
            </a:spcAft>
            <a:buChar char="•"/>
          </a:pPr>
          <a:r>
            <a:rPr lang="nl-NL" sz="600" kern="1200" dirty="0" err="1"/>
            <a:t>Decrease</a:t>
          </a:r>
          <a:r>
            <a:rPr lang="nl-NL" sz="600" kern="1200" dirty="0"/>
            <a:t> in </a:t>
          </a:r>
          <a:r>
            <a:rPr lang="nl-NL" sz="600" kern="1200" dirty="0" err="1"/>
            <a:t>Transparency</a:t>
          </a:r>
          <a:endParaRPr lang="nl-NL" sz="600" kern="1200" dirty="0"/>
        </a:p>
      </dsp:txBody>
      <dsp:txXfrm>
        <a:off x="3098591" y="144000"/>
        <a:ext cx="1356511" cy="5400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52A51-466D-4BC7-8589-F299B2E83BCD}">
      <dsp:nvSpPr>
        <dsp:cNvPr id="0" name=""/>
        <dsp:cNvSpPr/>
      </dsp:nvSpPr>
      <dsp:spPr>
        <a:xfrm>
          <a:off x="0" y="361589"/>
          <a:ext cx="4225812" cy="48211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E1E9A-EDA3-4C7C-91A6-16C9ACD8B118}">
      <dsp:nvSpPr>
        <dsp:cNvPr id="0" name=""/>
        <dsp:cNvSpPr/>
      </dsp:nvSpPr>
      <dsp:spPr>
        <a:xfrm>
          <a:off x="3" y="31776"/>
          <a:ext cx="833841"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96" tIns="56896" rIns="56896" bIns="56896" numCol="1" spcCol="1270" anchor="b" anchorCtr="0">
          <a:noAutofit/>
        </a:bodyPr>
        <a:lstStyle/>
        <a:p>
          <a:pPr marL="0" lvl="0" indent="0" algn="ctr" defTabSz="355600">
            <a:lnSpc>
              <a:spcPct val="90000"/>
            </a:lnSpc>
            <a:spcBef>
              <a:spcPct val="0"/>
            </a:spcBef>
            <a:spcAft>
              <a:spcPct val="35000"/>
            </a:spcAft>
            <a:buNone/>
          </a:pPr>
          <a:r>
            <a:rPr lang="nl-NL" sz="800" kern="1200" dirty="0" err="1"/>
            <a:t>Bought</a:t>
          </a:r>
          <a:r>
            <a:rPr lang="nl-NL" sz="800" kern="1200" dirty="0"/>
            <a:t> a lot of </a:t>
          </a:r>
          <a:r>
            <a:rPr lang="nl-NL" sz="800" kern="1200" dirty="0" err="1"/>
            <a:t>Treasury</a:t>
          </a:r>
          <a:r>
            <a:rPr lang="nl-NL" sz="800" kern="1200" dirty="0"/>
            <a:t> </a:t>
          </a:r>
          <a:r>
            <a:rPr lang="nl-NL" sz="800" kern="1200" dirty="0" err="1"/>
            <a:t>Bonds</a:t>
          </a:r>
          <a:endParaRPr lang="nl-NL" sz="800" kern="1200" dirty="0"/>
        </a:p>
      </dsp:txBody>
      <dsp:txXfrm>
        <a:off x="3" y="31776"/>
        <a:ext cx="833841" cy="482118"/>
      </dsp:txXfrm>
    </dsp:sp>
    <dsp:sp modelId="{81C19C8A-7172-4479-B729-8879AE59C455}">
      <dsp:nvSpPr>
        <dsp:cNvPr id="0" name=""/>
        <dsp:cNvSpPr/>
      </dsp:nvSpPr>
      <dsp:spPr>
        <a:xfrm>
          <a:off x="35807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B68A1-ECE7-4ABD-A909-70D612667A0A}">
      <dsp:nvSpPr>
        <dsp:cNvPr id="0" name=""/>
        <dsp:cNvSpPr/>
      </dsp:nvSpPr>
      <dsp:spPr>
        <a:xfrm>
          <a:off x="882471" y="326182"/>
          <a:ext cx="992383"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t" anchorCtr="0">
          <a:noAutofit/>
        </a:bodyPr>
        <a:lstStyle/>
        <a:p>
          <a:pPr marL="0" lvl="0" indent="0" algn="ctr" defTabSz="311150">
            <a:lnSpc>
              <a:spcPct val="90000"/>
            </a:lnSpc>
            <a:spcBef>
              <a:spcPct val="0"/>
            </a:spcBef>
            <a:spcAft>
              <a:spcPct val="35000"/>
            </a:spcAft>
            <a:buNone/>
          </a:pPr>
          <a:r>
            <a:rPr lang="nl-NL" sz="700" kern="1200" dirty="0" err="1"/>
            <a:t>Surge</a:t>
          </a:r>
          <a:r>
            <a:rPr lang="nl-NL" sz="700" kern="1200" dirty="0"/>
            <a:t> in Interest </a:t>
          </a:r>
          <a:r>
            <a:rPr lang="nl-NL" sz="700" kern="1200" dirty="0" err="1"/>
            <a:t>Rate</a:t>
          </a:r>
          <a:endParaRPr lang="nl-NL" sz="700" kern="1200" dirty="0"/>
        </a:p>
      </dsp:txBody>
      <dsp:txXfrm>
        <a:off x="882471" y="326182"/>
        <a:ext cx="992383" cy="482118"/>
      </dsp:txXfrm>
    </dsp:sp>
    <dsp:sp modelId="{DFBE08BB-BB09-4F58-8B6F-10C77567F78A}">
      <dsp:nvSpPr>
        <dsp:cNvPr id="0" name=""/>
        <dsp:cNvSpPr/>
      </dsp:nvSpPr>
      <dsp:spPr>
        <a:xfrm>
          <a:off x="1312600"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C81943-FD2B-4009-9FD7-D09089D2C2BB}">
      <dsp:nvSpPr>
        <dsp:cNvPr id="0" name=""/>
        <dsp:cNvSpPr/>
      </dsp:nvSpPr>
      <dsp:spPr>
        <a:xfrm>
          <a:off x="1920076" y="41177"/>
          <a:ext cx="828242"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b" anchorCtr="0">
          <a:noAutofit/>
        </a:bodyPr>
        <a:lstStyle/>
        <a:p>
          <a:pPr marL="0" lvl="0" indent="0" algn="ctr" defTabSz="311150">
            <a:lnSpc>
              <a:spcPct val="90000"/>
            </a:lnSpc>
            <a:spcBef>
              <a:spcPct val="0"/>
            </a:spcBef>
            <a:spcAft>
              <a:spcPct val="35000"/>
            </a:spcAft>
            <a:buNone/>
          </a:pPr>
          <a:r>
            <a:rPr lang="nl-NL" sz="700" kern="1200" dirty="0"/>
            <a:t>Digital Bank Run</a:t>
          </a:r>
        </a:p>
      </dsp:txBody>
      <dsp:txXfrm>
        <a:off x="1920076" y="41177"/>
        <a:ext cx="828242" cy="482118"/>
      </dsp:txXfrm>
    </dsp:sp>
    <dsp:sp modelId="{08173798-6FD2-4337-8FF9-105C3C0FE8C0}">
      <dsp:nvSpPr>
        <dsp:cNvPr id="0" name=""/>
        <dsp:cNvSpPr/>
      </dsp:nvSpPr>
      <dsp:spPr>
        <a:xfrm>
          <a:off x="226432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C388FC-49A7-4E39-A6BB-E95DA99A6587}">
      <dsp:nvSpPr>
        <dsp:cNvPr id="0" name=""/>
        <dsp:cNvSpPr/>
      </dsp:nvSpPr>
      <dsp:spPr>
        <a:xfrm>
          <a:off x="2771651" y="309539"/>
          <a:ext cx="1021686"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 tIns="42672" rIns="42672" bIns="42672" numCol="1" spcCol="1270" anchor="t" anchorCtr="0">
          <a:noAutofit/>
        </a:bodyPr>
        <a:lstStyle/>
        <a:p>
          <a:pPr marL="0" lvl="0" indent="0" algn="ctr" defTabSz="266700">
            <a:lnSpc>
              <a:spcPct val="90000"/>
            </a:lnSpc>
            <a:spcBef>
              <a:spcPct val="0"/>
            </a:spcBef>
            <a:spcAft>
              <a:spcPct val="35000"/>
            </a:spcAft>
            <a:buNone/>
          </a:pPr>
          <a:r>
            <a:rPr lang="nl-NL" sz="600" kern="1200" dirty="0" err="1"/>
            <a:t>Collapse</a:t>
          </a:r>
          <a:r>
            <a:rPr lang="nl-NL" sz="600" kern="1200" dirty="0"/>
            <a:t> </a:t>
          </a:r>
          <a:r>
            <a:rPr lang="nl-NL" sz="600" kern="1200" dirty="0" err="1"/>
            <a:t>March</a:t>
          </a:r>
          <a:r>
            <a:rPr lang="nl-NL" sz="600" kern="1200" dirty="0"/>
            <a:t> 10, 2023</a:t>
          </a:r>
        </a:p>
      </dsp:txBody>
      <dsp:txXfrm>
        <a:off x="2771651" y="309539"/>
        <a:ext cx="1021686" cy="482118"/>
      </dsp:txXfrm>
    </dsp:sp>
    <dsp:sp modelId="{64BAD04D-657B-42CF-A254-5D0FA4737B34}">
      <dsp:nvSpPr>
        <dsp:cNvPr id="0" name=""/>
        <dsp:cNvSpPr/>
      </dsp:nvSpPr>
      <dsp:spPr>
        <a:xfrm>
          <a:off x="3230702"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5EBCA-B6DA-4BE2-9108-C1D00A9747D6}">
      <dsp:nvSpPr>
        <dsp:cNvPr id="0" name=""/>
        <dsp:cNvSpPr/>
      </dsp:nvSpPr>
      <dsp:spPr>
        <a:xfrm>
          <a:off x="619757" y="610448"/>
          <a:ext cx="956055" cy="955969"/>
        </a:xfrm>
        <a:prstGeom prst="ellipse">
          <a:avLst/>
        </a:prstGeom>
        <a:no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nl-NL" sz="900" kern="1200" dirty="0"/>
        </a:p>
      </dsp:txBody>
      <dsp:txXfrm>
        <a:off x="759768" y="750446"/>
        <a:ext cx="676033" cy="675973"/>
      </dsp:txXfrm>
    </dsp:sp>
    <dsp:sp modelId="{727E4085-A5D0-4E12-BDD4-A0CD9B8161D0}">
      <dsp:nvSpPr>
        <dsp:cNvPr id="0" name=""/>
        <dsp:cNvSpPr/>
      </dsp:nvSpPr>
      <dsp:spPr>
        <a:xfrm>
          <a:off x="126853" y="78845"/>
          <a:ext cx="1926987" cy="2008693"/>
        </a:xfrm>
        <a:prstGeom prst="blockArc">
          <a:avLst>
            <a:gd name="adj1" fmla="val 16509444"/>
            <a:gd name="adj2" fmla="val 5088054"/>
            <a:gd name="adj3" fmla="val 52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11F48F-7DEF-475B-AA6E-3D9E15C430B6}">
      <dsp:nvSpPr>
        <dsp:cNvPr id="0" name=""/>
        <dsp:cNvSpPr/>
      </dsp:nvSpPr>
      <dsp:spPr>
        <a:xfrm>
          <a:off x="1319817" y="0"/>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A4E547CC-AB96-42A0-9046-4B66FC35D3AD}">
      <dsp:nvSpPr>
        <dsp:cNvPr id="0" name=""/>
        <dsp:cNvSpPr/>
      </dsp:nvSpPr>
      <dsp:spPr>
        <a:xfrm>
          <a:off x="1871106" y="655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400050">
            <a:lnSpc>
              <a:spcPct val="90000"/>
            </a:lnSpc>
            <a:spcBef>
              <a:spcPct val="0"/>
            </a:spcBef>
            <a:spcAft>
              <a:spcPct val="10000"/>
            </a:spcAft>
            <a:buNone/>
          </a:pPr>
          <a:r>
            <a:rPr lang="nl-NL" sz="900" b="1" kern="1200" dirty="0"/>
            <a:t>$250,000</a:t>
          </a:r>
        </a:p>
      </dsp:txBody>
      <dsp:txXfrm>
        <a:off x="1871106" y="6552"/>
        <a:ext cx="685743" cy="495785"/>
      </dsp:txXfrm>
    </dsp:sp>
    <dsp:sp modelId="{57550D89-09E9-492C-92FD-013F70F9D97C}">
      <dsp:nvSpPr>
        <dsp:cNvPr id="0" name=""/>
        <dsp:cNvSpPr/>
      </dsp:nvSpPr>
      <dsp:spPr>
        <a:xfrm>
          <a:off x="1698196" y="477001"/>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0D6CE9A6-DFDA-4F5E-94AD-1DD304916D2F}">
      <dsp:nvSpPr>
        <dsp:cNvPr id="0" name=""/>
        <dsp:cNvSpPr/>
      </dsp:nvSpPr>
      <dsp:spPr>
        <a:xfrm>
          <a:off x="2248083" y="485956"/>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Checking, savings, money market deposit accounts and CDs</a:t>
          </a:r>
          <a:endParaRPr lang="nl-NL" sz="600" b="1" kern="1200" dirty="0"/>
        </a:p>
      </dsp:txBody>
      <dsp:txXfrm>
        <a:off x="2248083" y="485956"/>
        <a:ext cx="685743" cy="495785"/>
      </dsp:txXfrm>
    </dsp:sp>
    <dsp:sp modelId="{39945209-316D-4B5B-A5D8-9BC6B90AB166}">
      <dsp:nvSpPr>
        <dsp:cNvPr id="0" name=""/>
        <dsp:cNvSpPr/>
      </dsp:nvSpPr>
      <dsp:spPr>
        <a:xfrm>
          <a:off x="1696232" y="1178308"/>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CE00E1D-CAA6-4F35-8310-791806A22579}">
      <dsp:nvSpPr>
        <dsp:cNvPr id="0" name=""/>
        <dsp:cNvSpPr/>
      </dsp:nvSpPr>
      <dsp:spPr>
        <a:xfrm>
          <a:off x="2248083" y="1186607"/>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Stocks, bonds, mutual funds, crypto assets, or safe deposit boxes</a:t>
          </a:r>
          <a:endParaRPr lang="nl-NL" sz="600" b="1" kern="1200" dirty="0"/>
        </a:p>
      </dsp:txBody>
      <dsp:txXfrm>
        <a:off x="2248083" y="1186607"/>
        <a:ext cx="685743" cy="495785"/>
      </dsp:txXfrm>
    </dsp:sp>
    <dsp:sp modelId="{C47295A6-1607-4962-B10E-D2D7987513DA}">
      <dsp:nvSpPr>
        <dsp:cNvPr id="0" name=""/>
        <dsp:cNvSpPr/>
      </dsp:nvSpPr>
      <dsp:spPr>
        <a:xfrm>
          <a:off x="1319817" y="1671909"/>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1DB5AA5-B573-4723-B637-DA84D54009FC}">
      <dsp:nvSpPr>
        <dsp:cNvPr id="0" name=""/>
        <dsp:cNvSpPr/>
      </dsp:nvSpPr>
      <dsp:spPr>
        <a:xfrm>
          <a:off x="1871106" y="168239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nl-NL" sz="800" b="1" kern="1200" dirty="0"/>
            <a:t>57% of </a:t>
          </a:r>
          <a:r>
            <a:rPr lang="nl-NL" sz="800" b="1" kern="1200" dirty="0" err="1"/>
            <a:t>deposits</a:t>
          </a:r>
          <a:r>
            <a:rPr lang="nl-NL" sz="800" b="1" kern="1200" dirty="0"/>
            <a:t> </a:t>
          </a:r>
          <a:r>
            <a:rPr lang="nl-NL" sz="800" b="1" kern="1200" dirty="0" err="1"/>
            <a:t>were</a:t>
          </a:r>
          <a:r>
            <a:rPr lang="nl-NL" sz="800" b="1" kern="1200" dirty="0"/>
            <a:t>  </a:t>
          </a:r>
          <a:r>
            <a:rPr lang="nl-NL" sz="800" b="1" kern="1200" dirty="0" err="1"/>
            <a:t>uninsured</a:t>
          </a:r>
          <a:endParaRPr lang="nl-NL" sz="800" b="1" kern="1200" dirty="0"/>
        </a:p>
      </dsp:txBody>
      <dsp:txXfrm>
        <a:off x="1871106" y="1682392"/>
        <a:ext cx="685743" cy="49578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D9ED1-849C-4131-9DB5-A408BA9EE93D}">
      <dsp:nvSpPr>
        <dsp:cNvPr id="0" name=""/>
        <dsp:cNvSpPr/>
      </dsp:nvSpPr>
      <dsp:spPr>
        <a:xfrm>
          <a:off x="5745"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a:t>Limited Coverage</a:t>
          </a:r>
        </a:p>
      </dsp:txBody>
      <dsp:txXfrm>
        <a:off x="5745" y="0"/>
        <a:ext cx="1356511" cy="144000"/>
      </dsp:txXfrm>
    </dsp:sp>
    <dsp:sp modelId="{FFF5123D-EAA3-4A35-8389-E367347FC13F}">
      <dsp:nvSpPr>
        <dsp:cNvPr id="0" name=""/>
        <dsp:cNvSpPr/>
      </dsp:nvSpPr>
      <dsp:spPr>
        <a:xfrm>
          <a:off x="5745"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nl-NL" sz="700" kern="1200" dirty="0"/>
            <a:t>Limited effect on </a:t>
          </a:r>
          <a:r>
            <a:rPr lang="nl-NL" sz="700" kern="1200" dirty="0" err="1"/>
            <a:t>Moral</a:t>
          </a:r>
          <a:r>
            <a:rPr lang="nl-NL" sz="700" kern="1200" dirty="0"/>
            <a:t> Hazard</a:t>
          </a:r>
        </a:p>
        <a:p>
          <a:pPr marL="57150" lvl="1" indent="-57150" algn="l" defTabSz="311150">
            <a:lnSpc>
              <a:spcPct val="90000"/>
            </a:lnSpc>
            <a:spcBef>
              <a:spcPct val="0"/>
            </a:spcBef>
            <a:spcAft>
              <a:spcPct val="15000"/>
            </a:spcAft>
            <a:buChar char="•"/>
          </a:pPr>
          <a:r>
            <a:rPr lang="nl-NL" sz="700" kern="1200" dirty="0"/>
            <a:t>Limited </a:t>
          </a:r>
          <a:r>
            <a:rPr lang="nl-NL" sz="700" kern="1200" dirty="0" err="1"/>
            <a:t>disruption</a:t>
          </a:r>
          <a:r>
            <a:rPr lang="nl-NL" sz="700" kern="1200" dirty="0"/>
            <a:t> in </a:t>
          </a:r>
          <a:r>
            <a:rPr lang="nl-NL" sz="700" kern="1200" dirty="0" err="1"/>
            <a:t>other</a:t>
          </a:r>
          <a:r>
            <a:rPr lang="nl-NL" sz="700" kern="1200" dirty="0"/>
            <a:t> </a:t>
          </a:r>
          <a:r>
            <a:rPr lang="nl-NL" sz="700" kern="1200" dirty="0" err="1"/>
            <a:t>markets</a:t>
          </a:r>
          <a:endParaRPr lang="nl-NL" sz="700" kern="1200" dirty="0"/>
        </a:p>
        <a:p>
          <a:pPr marL="57150" lvl="1" indent="-57150" algn="l" defTabSz="311150">
            <a:lnSpc>
              <a:spcPct val="90000"/>
            </a:lnSpc>
            <a:spcBef>
              <a:spcPct val="0"/>
            </a:spcBef>
            <a:spcAft>
              <a:spcPct val="15000"/>
            </a:spcAft>
            <a:buChar char="•"/>
          </a:pPr>
          <a:r>
            <a:rPr lang="nl-NL" sz="700" kern="1200" dirty="0"/>
            <a:t>Financial </a:t>
          </a:r>
          <a:r>
            <a:rPr lang="nl-NL" sz="700" kern="1200" dirty="0" err="1"/>
            <a:t>Stability</a:t>
          </a:r>
          <a:r>
            <a:rPr lang="nl-NL" sz="700" kern="1200" dirty="0"/>
            <a:t> concerns </a:t>
          </a:r>
          <a:r>
            <a:rPr lang="nl-NL" sz="700" kern="1200" dirty="0" err="1"/>
            <a:t>from</a:t>
          </a:r>
          <a:r>
            <a:rPr lang="nl-NL" sz="700" kern="1200" dirty="0"/>
            <a:t> </a:t>
          </a:r>
          <a:r>
            <a:rPr lang="nl-NL" sz="700" kern="1200" dirty="0" err="1"/>
            <a:t>uninsured</a:t>
          </a:r>
          <a:r>
            <a:rPr lang="nl-NL" sz="700" kern="1200" dirty="0"/>
            <a:t> </a:t>
          </a:r>
          <a:r>
            <a:rPr lang="nl-NL" sz="700" kern="1200" dirty="0" err="1"/>
            <a:t>deposits</a:t>
          </a:r>
          <a:endParaRPr lang="nl-NL" sz="700" kern="1200" dirty="0"/>
        </a:p>
      </dsp:txBody>
      <dsp:txXfrm>
        <a:off x="5745" y="144000"/>
        <a:ext cx="1356511" cy="540077"/>
      </dsp:txXfrm>
    </dsp:sp>
    <dsp:sp modelId="{63E2EE09-846B-48B6-A8E6-221C9BCEF627}">
      <dsp:nvSpPr>
        <dsp:cNvPr id="0" name=""/>
        <dsp:cNvSpPr/>
      </dsp:nvSpPr>
      <dsp:spPr>
        <a:xfrm>
          <a:off x="1552168"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Unlimited</a:t>
          </a:r>
          <a:r>
            <a:rPr lang="nl-NL" sz="600" b="1" kern="1200" dirty="0"/>
            <a:t> Coverage</a:t>
          </a:r>
        </a:p>
      </dsp:txBody>
      <dsp:txXfrm>
        <a:off x="1552168" y="0"/>
        <a:ext cx="1356511" cy="144000"/>
      </dsp:txXfrm>
    </dsp:sp>
    <dsp:sp modelId="{1A3B464C-0CF0-42C3-BE7F-2AE7ACE67117}">
      <dsp:nvSpPr>
        <dsp:cNvPr id="0" name=""/>
        <dsp:cNvSpPr/>
      </dsp:nvSpPr>
      <dsp:spPr>
        <a:xfrm>
          <a:off x="1552168"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Eliminates</a:t>
          </a:r>
          <a:r>
            <a:rPr lang="nl-NL" sz="600" kern="1200" dirty="0"/>
            <a:t> Bank Runs</a:t>
          </a:r>
        </a:p>
        <a:p>
          <a:pPr marL="57150" lvl="1" indent="-57150" algn="l" defTabSz="266700">
            <a:lnSpc>
              <a:spcPct val="90000"/>
            </a:lnSpc>
            <a:spcBef>
              <a:spcPct val="0"/>
            </a:spcBef>
            <a:spcAft>
              <a:spcPct val="15000"/>
            </a:spcAft>
            <a:buChar char="•"/>
          </a:pPr>
          <a:r>
            <a:rPr lang="nl-NL" sz="600" kern="1200" dirty="0" err="1"/>
            <a:t>Clear</a:t>
          </a:r>
          <a:r>
            <a:rPr lang="nl-NL" sz="600" kern="1200" dirty="0"/>
            <a:t> </a:t>
          </a:r>
          <a:r>
            <a:rPr lang="nl-NL" sz="600" kern="1200" dirty="0" err="1"/>
            <a:t>understanding</a:t>
          </a:r>
          <a:r>
            <a:rPr lang="nl-NL" sz="600" kern="1200" dirty="0"/>
            <a:t> of </a:t>
          </a:r>
          <a:r>
            <a:rPr lang="nl-NL" sz="600" kern="1200" dirty="0" err="1"/>
            <a:t>insurance</a:t>
          </a:r>
          <a:r>
            <a:rPr lang="nl-NL" sz="600" kern="1200" dirty="0"/>
            <a:t> status </a:t>
          </a:r>
          <a:r>
            <a:rPr lang="nl-NL" sz="600" kern="1200" dirty="0" err="1"/>
            <a:t>for</a:t>
          </a:r>
          <a:r>
            <a:rPr lang="nl-NL" sz="600" kern="1200" dirty="0"/>
            <a:t> </a:t>
          </a:r>
          <a:r>
            <a:rPr lang="nl-NL" sz="600" kern="1200" dirty="0" err="1"/>
            <a:t>depositors</a:t>
          </a:r>
          <a:endParaRPr lang="nl-NL" sz="600" kern="1200" dirty="0"/>
        </a:p>
        <a:p>
          <a:pPr marL="57150" lvl="1" indent="-57150" algn="l" defTabSz="266700">
            <a:lnSpc>
              <a:spcPct val="90000"/>
            </a:lnSpc>
            <a:spcBef>
              <a:spcPct val="0"/>
            </a:spcBef>
            <a:spcAft>
              <a:spcPct val="15000"/>
            </a:spcAft>
            <a:buChar char="•"/>
          </a:pPr>
          <a:r>
            <a:rPr lang="nl-NL" sz="600" kern="1200" dirty="0"/>
            <a:t> </a:t>
          </a:r>
          <a:r>
            <a:rPr lang="nl-NL" sz="600" kern="1200" dirty="0" err="1"/>
            <a:t>Simplifies</a:t>
          </a:r>
          <a:r>
            <a:rPr lang="nl-NL" sz="600" kern="1200" dirty="0"/>
            <a:t> </a:t>
          </a:r>
          <a:r>
            <a:rPr lang="nl-NL" sz="600" kern="1200" dirty="0" err="1"/>
            <a:t>resolution</a:t>
          </a:r>
          <a:endParaRPr lang="nl-NL" sz="600" kern="1200" dirty="0"/>
        </a:p>
        <a:p>
          <a:pPr marL="57150" lvl="1" indent="-57150" algn="l" defTabSz="266700">
            <a:lnSpc>
              <a:spcPct val="90000"/>
            </a:lnSpc>
            <a:spcBef>
              <a:spcPct val="0"/>
            </a:spcBef>
            <a:spcAft>
              <a:spcPct val="15000"/>
            </a:spcAft>
            <a:buChar char="•"/>
          </a:pPr>
          <a:r>
            <a:rPr lang="nl-NL" sz="600" kern="1200" dirty="0" err="1"/>
            <a:t>Eliminates</a:t>
          </a:r>
          <a:r>
            <a:rPr lang="nl-NL" sz="600" kern="1200" dirty="0"/>
            <a:t> </a:t>
          </a:r>
          <a:r>
            <a:rPr lang="nl-NL" sz="600" kern="1200" dirty="0" err="1"/>
            <a:t>depositor</a:t>
          </a:r>
          <a:r>
            <a:rPr lang="nl-NL" sz="600" kern="1200" dirty="0"/>
            <a:t> discipline</a:t>
          </a:r>
        </a:p>
        <a:p>
          <a:pPr marL="228600" lvl="1" indent="-228600" algn="l" defTabSz="889000">
            <a:lnSpc>
              <a:spcPct val="90000"/>
            </a:lnSpc>
            <a:spcBef>
              <a:spcPct val="0"/>
            </a:spcBef>
            <a:spcAft>
              <a:spcPct val="15000"/>
            </a:spcAft>
            <a:buChar char="•"/>
          </a:pPr>
          <a:endParaRPr lang="nl-NL" sz="2000" kern="1200" dirty="0"/>
        </a:p>
      </dsp:txBody>
      <dsp:txXfrm>
        <a:off x="1552168" y="144000"/>
        <a:ext cx="1356511" cy="540077"/>
      </dsp:txXfrm>
    </dsp:sp>
    <dsp:sp modelId="{1D761864-B2A5-4300-99BF-864C54FB8F4A}">
      <dsp:nvSpPr>
        <dsp:cNvPr id="0" name=""/>
        <dsp:cNvSpPr/>
      </dsp:nvSpPr>
      <dsp:spPr>
        <a:xfrm>
          <a:off x="3098591"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Targeted</a:t>
          </a:r>
          <a:r>
            <a:rPr lang="nl-NL" sz="600" b="1" kern="1200" dirty="0"/>
            <a:t> Coverage</a:t>
          </a:r>
        </a:p>
      </dsp:txBody>
      <dsp:txXfrm>
        <a:off x="3098591" y="0"/>
        <a:ext cx="1356511" cy="144000"/>
      </dsp:txXfrm>
    </dsp:sp>
    <dsp:sp modelId="{5EA4B1F9-EA85-4293-BA74-34733B59FC14}">
      <dsp:nvSpPr>
        <dsp:cNvPr id="0" name=""/>
        <dsp:cNvSpPr/>
      </dsp:nvSpPr>
      <dsp:spPr>
        <a:xfrm>
          <a:off x="3098591"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Increases</a:t>
          </a:r>
          <a:r>
            <a:rPr lang="nl-NL" sz="600" kern="1200" dirty="0"/>
            <a:t> financial </a:t>
          </a:r>
          <a:r>
            <a:rPr lang="nl-NL" sz="600" kern="1200" dirty="0" err="1"/>
            <a:t>stability</a:t>
          </a:r>
          <a:endParaRPr lang="nl-NL" sz="600" kern="1200" dirty="0"/>
        </a:p>
        <a:p>
          <a:pPr marL="57150" lvl="1" indent="-57150" algn="l" defTabSz="266700">
            <a:lnSpc>
              <a:spcPct val="90000"/>
            </a:lnSpc>
            <a:spcBef>
              <a:spcPct val="0"/>
            </a:spcBef>
            <a:spcAft>
              <a:spcPct val="15000"/>
            </a:spcAft>
            <a:buChar char="•"/>
          </a:pPr>
          <a:r>
            <a:rPr lang="nl-NL" sz="600" kern="1200" dirty="0"/>
            <a:t>Limited </a:t>
          </a:r>
          <a:r>
            <a:rPr lang="nl-NL" sz="600" kern="1200" dirty="0" err="1"/>
            <a:t>Decrease</a:t>
          </a:r>
          <a:r>
            <a:rPr lang="nl-NL" sz="600" kern="1200" dirty="0"/>
            <a:t> in </a:t>
          </a:r>
          <a:r>
            <a:rPr lang="nl-NL" sz="600" kern="1200" dirty="0" err="1"/>
            <a:t>depositor</a:t>
          </a:r>
          <a:r>
            <a:rPr lang="nl-NL" sz="600" kern="1200" dirty="0"/>
            <a:t> discipline</a:t>
          </a:r>
        </a:p>
        <a:p>
          <a:pPr marL="57150" lvl="1" indent="-57150" algn="l" defTabSz="266700">
            <a:lnSpc>
              <a:spcPct val="90000"/>
            </a:lnSpc>
            <a:spcBef>
              <a:spcPct val="0"/>
            </a:spcBef>
            <a:spcAft>
              <a:spcPct val="15000"/>
            </a:spcAft>
            <a:buChar char="•"/>
          </a:pPr>
          <a:r>
            <a:rPr lang="nl-NL" sz="600" kern="1200" dirty="0" err="1"/>
            <a:t>Increased</a:t>
          </a:r>
          <a:r>
            <a:rPr lang="nl-NL" sz="600" kern="1200" dirty="0"/>
            <a:t> </a:t>
          </a:r>
          <a:r>
            <a:rPr lang="nl-NL" sz="600" kern="1200" dirty="0" err="1"/>
            <a:t>Complexity</a:t>
          </a:r>
          <a:r>
            <a:rPr lang="nl-NL" sz="600" kern="1200" dirty="0"/>
            <a:t> of </a:t>
          </a:r>
          <a:r>
            <a:rPr lang="nl-NL" sz="600" kern="1200" dirty="0" err="1"/>
            <a:t>resolutions</a:t>
          </a:r>
          <a:endParaRPr lang="nl-NL" sz="600" kern="1200" dirty="0"/>
        </a:p>
        <a:p>
          <a:pPr marL="57150" lvl="1" indent="-57150" algn="l" defTabSz="266700">
            <a:lnSpc>
              <a:spcPct val="90000"/>
            </a:lnSpc>
            <a:spcBef>
              <a:spcPct val="0"/>
            </a:spcBef>
            <a:spcAft>
              <a:spcPct val="15000"/>
            </a:spcAft>
            <a:buChar char="•"/>
          </a:pPr>
          <a:r>
            <a:rPr lang="nl-NL" sz="600" kern="1200" dirty="0" err="1"/>
            <a:t>Decrease</a:t>
          </a:r>
          <a:r>
            <a:rPr lang="nl-NL" sz="600" kern="1200" dirty="0"/>
            <a:t> in </a:t>
          </a:r>
          <a:r>
            <a:rPr lang="nl-NL" sz="600" kern="1200" dirty="0" err="1"/>
            <a:t>Transparency</a:t>
          </a:r>
          <a:endParaRPr lang="nl-NL" sz="600" kern="1200" dirty="0"/>
        </a:p>
      </dsp:txBody>
      <dsp:txXfrm>
        <a:off x="3098591" y="144000"/>
        <a:ext cx="1356511" cy="54007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52A51-466D-4BC7-8589-F299B2E83BCD}">
      <dsp:nvSpPr>
        <dsp:cNvPr id="0" name=""/>
        <dsp:cNvSpPr/>
      </dsp:nvSpPr>
      <dsp:spPr>
        <a:xfrm>
          <a:off x="0" y="361589"/>
          <a:ext cx="4225812" cy="48211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E1E9A-EDA3-4C7C-91A6-16C9ACD8B118}">
      <dsp:nvSpPr>
        <dsp:cNvPr id="0" name=""/>
        <dsp:cNvSpPr/>
      </dsp:nvSpPr>
      <dsp:spPr>
        <a:xfrm>
          <a:off x="3" y="31776"/>
          <a:ext cx="833841"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96" tIns="56896" rIns="56896" bIns="56896" numCol="1" spcCol="1270" anchor="b" anchorCtr="0">
          <a:noAutofit/>
        </a:bodyPr>
        <a:lstStyle/>
        <a:p>
          <a:pPr marL="0" lvl="0" indent="0" algn="ctr" defTabSz="355600">
            <a:lnSpc>
              <a:spcPct val="90000"/>
            </a:lnSpc>
            <a:spcBef>
              <a:spcPct val="0"/>
            </a:spcBef>
            <a:spcAft>
              <a:spcPct val="35000"/>
            </a:spcAft>
            <a:buNone/>
          </a:pPr>
          <a:r>
            <a:rPr lang="nl-NL" sz="800" kern="1200" dirty="0" err="1"/>
            <a:t>Bought</a:t>
          </a:r>
          <a:r>
            <a:rPr lang="nl-NL" sz="800" kern="1200" dirty="0"/>
            <a:t> a lot of </a:t>
          </a:r>
          <a:r>
            <a:rPr lang="nl-NL" sz="800" kern="1200" dirty="0" err="1"/>
            <a:t>Treasury</a:t>
          </a:r>
          <a:r>
            <a:rPr lang="nl-NL" sz="800" kern="1200" dirty="0"/>
            <a:t> </a:t>
          </a:r>
          <a:r>
            <a:rPr lang="nl-NL" sz="800" kern="1200" dirty="0" err="1"/>
            <a:t>Bonds</a:t>
          </a:r>
          <a:endParaRPr lang="nl-NL" sz="800" kern="1200" dirty="0"/>
        </a:p>
      </dsp:txBody>
      <dsp:txXfrm>
        <a:off x="3" y="31776"/>
        <a:ext cx="833841" cy="482118"/>
      </dsp:txXfrm>
    </dsp:sp>
    <dsp:sp modelId="{81C19C8A-7172-4479-B729-8879AE59C455}">
      <dsp:nvSpPr>
        <dsp:cNvPr id="0" name=""/>
        <dsp:cNvSpPr/>
      </dsp:nvSpPr>
      <dsp:spPr>
        <a:xfrm>
          <a:off x="35807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B68A1-ECE7-4ABD-A909-70D612667A0A}">
      <dsp:nvSpPr>
        <dsp:cNvPr id="0" name=""/>
        <dsp:cNvSpPr/>
      </dsp:nvSpPr>
      <dsp:spPr>
        <a:xfrm>
          <a:off x="882471" y="326182"/>
          <a:ext cx="992383"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t" anchorCtr="0">
          <a:noAutofit/>
        </a:bodyPr>
        <a:lstStyle/>
        <a:p>
          <a:pPr marL="0" lvl="0" indent="0" algn="ctr" defTabSz="311150">
            <a:lnSpc>
              <a:spcPct val="90000"/>
            </a:lnSpc>
            <a:spcBef>
              <a:spcPct val="0"/>
            </a:spcBef>
            <a:spcAft>
              <a:spcPct val="35000"/>
            </a:spcAft>
            <a:buNone/>
          </a:pPr>
          <a:r>
            <a:rPr lang="nl-NL" sz="700" kern="1200" dirty="0" err="1"/>
            <a:t>Surge</a:t>
          </a:r>
          <a:r>
            <a:rPr lang="nl-NL" sz="700" kern="1200" dirty="0"/>
            <a:t> in Interest </a:t>
          </a:r>
          <a:r>
            <a:rPr lang="nl-NL" sz="700" kern="1200" dirty="0" err="1"/>
            <a:t>Rate</a:t>
          </a:r>
          <a:endParaRPr lang="nl-NL" sz="700" kern="1200" dirty="0"/>
        </a:p>
      </dsp:txBody>
      <dsp:txXfrm>
        <a:off x="882471" y="326182"/>
        <a:ext cx="992383" cy="482118"/>
      </dsp:txXfrm>
    </dsp:sp>
    <dsp:sp modelId="{DFBE08BB-BB09-4F58-8B6F-10C77567F78A}">
      <dsp:nvSpPr>
        <dsp:cNvPr id="0" name=""/>
        <dsp:cNvSpPr/>
      </dsp:nvSpPr>
      <dsp:spPr>
        <a:xfrm>
          <a:off x="1312600"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C81943-FD2B-4009-9FD7-D09089D2C2BB}">
      <dsp:nvSpPr>
        <dsp:cNvPr id="0" name=""/>
        <dsp:cNvSpPr/>
      </dsp:nvSpPr>
      <dsp:spPr>
        <a:xfrm>
          <a:off x="1920076" y="41177"/>
          <a:ext cx="828242"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b" anchorCtr="0">
          <a:noAutofit/>
        </a:bodyPr>
        <a:lstStyle/>
        <a:p>
          <a:pPr marL="0" lvl="0" indent="0" algn="ctr" defTabSz="311150">
            <a:lnSpc>
              <a:spcPct val="90000"/>
            </a:lnSpc>
            <a:spcBef>
              <a:spcPct val="0"/>
            </a:spcBef>
            <a:spcAft>
              <a:spcPct val="35000"/>
            </a:spcAft>
            <a:buNone/>
          </a:pPr>
          <a:r>
            <a:rPr lang="nl-NL" sz="700" kern="1200" dirty="0"/>
            <a:t>Digital Bank Run</a:t>
          </a:r>
        </a:p>
      </dsp:txBody>
      <dsp:txXfrm>
        <a:off x="1920076" y="41177"/>
        <a:ext cx="828242" cy="482118"/>
      </dsp:txXfrm>
    </dsp:sp>
    <dsp:sp modelId="{08173798-6FD2-4337-8FF9-105C3C0FE8C0}">
      <dsp:nvSpPr>
        <dsp:cNvPr id="0" name=""/>
        <dsp:cNvSpPr/>
      </dsp:nvSpPr>
      <dsp:spPr>
        <a:xfrm>
          <a:off x="226432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C388FC-49A7-4E39-A6BB-E95DA99A6587}">
      <dsp:nvSpPr>
        <dsp:cNvPr id="0" name=""/>
        <dsp:cNvSpPr/>
      </dsp:nvSpPr>
      <dsp:spPr>
        <a:xfrm>
          <a:off x="2771651" y="309539"/>
          <a:ext cx="1021686"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 tIns="42672" rIns="42672" bIns="42672" numCol="1" spcCol="1270" anchor="t" anchorCtr="0">
          <a:noAutofit/>
        </a:bodyPr>
        <a:lstStyle/>
        <a:p>
          <a:pPr marL="0" lvl="0" indent="0" algn="ctr" defTabSz="266700">
            <a:lnSpc>
              <a:spcPct val="90000"/>
            </a:lnSpc>
            <a:spcBef>
              <a:spcPct val="0"/>
            </a:spcBef>
            <a:spcAft>
              <a:spcPct val="35000"/>
            </a:spcAft>
            <a:buNone/>
          </a:pPr>
          <a:r>
            <a:rPr lang="nl-NL" sz="600" kern="1200" dirty="0" err="1"/>
            <a:t>Collapse</a:t>
          </a:r>
          <a:r>
            <a:rPr lang="nl-NL" sz="600" kern="1200" dirty="0"/>
            <a:t> </a:t>
          </a:r>
          <a:r>
            <a:rPr lang="nl-NL" sz="600" kern="1200" dirty="0" err="1"/>
            <a:t>March</a:t>
          </a:r>
          <a:r>
            <a:rPr lang="nl-NL" sz="600" kern="1200" dirty="0"/>
            <a:t> 10, 2023</a:t>
          </a:r>
        </a:p>
      </dsp:txBody>
      <dsp:txXfrm>
        <a:off x="2771651" y="309539"/>
        <a:ext cx="1021686" cy="482118"/>
      </dsp:txXfrm>
    </dsp:sp>
    <dsp:sp modelId="{64BAD04D-657B-42CF-A254-5D0FA4737B34}">
      <dsp:nvSpPr>
        <dsp:cNvPr id="0" name=""/>
        <dsp:cNvSpPr/>
      </dsp:nvSpPr>
      <dsp:spPr>
        <a:xfrm>
          <a:off x="3230702"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5EBCA-B6DA-4BE2-9108-C1D00A9747D6}">
      <dsp:nvSpPr>
        <dsp:cNvPr id="0" name=""/>
        <dsp:cNvSpPr/>
      </dsp:nvSpPr>
      <dsp:spPr>
        <a:xfrm>
          <a:off x="619757" y="610448"/>
          <a:ext cx="956055" cy="955969"/>
        </a:xfrm>
        <a:prstGeom prst="ellipse">
          <a:avLst/>
        </a:prstGeom>
        <a:no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nl-NL" sz="900" kern="1200" dirty="0"/>
        </a:p>
      </dsp:txBody>
      <dsp:txXfrm>
        <a:off x="759768" y="750446"/>
        <a:ext cx="676033" cy="675973"/>
      </dsp:txXfrm>
    </dsp:sp>
    <dsp:sp modelId="{727E4085-A5D0-4E12-BDD4-A0CD9B8161D0}">
      <dsp:nvSpPr>
        <dsp:cNvPr id="0" name=""/>
        <dsp:cNvSpPr/>
      </dsp:nvSpPr>
      <dsp:spPr>
        <a:xfrm>
          <a:off x="126853" y="78845"/>
          <a:ext cx="1926987" cy="2008693"/>
        </a:xfrm>
        <a:prstGeom prst="blockArc">
          <a:avLst>
            <a:gd name="adj1" fmla="val 16509444"/>
            <a:gd name="adj2" fmla="val 5088054"/>
            <a:gd name="adj3" fmla="val 52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11F48F-7DEF-475B-AA6E-3D9E15C430B6}">
      <dsp:nvSpPr>
        <dsp:cNvPr id="0" name=""/>
        <dsp:cNvSpPr/>
      </dsp:nvSpPr>
      <dsp:spPr>
        <a:xfrm>
          <a:off x="1319817" y="0"/>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A4E547CC-AB96-42A0-9046-4B66FC35D3AD}">
      <dsp:nvSpPr>
        <dsp:cNvPr id="0" name=""/>
        <dsp:cNvSpPr/>
      </dsp:nvSpPr>
      <dsp:spPr>
        <a:xfrm>
          <a:off x="1871106" y="655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400050">
            <a:lnSpc>
              <a:spcPct val="90000"/>
            </a:lnSpc>
            <a:spcBef>
              <a:spcPct val="0"/>
            </a:spcBef>
            <a:spcAft>
              <a:spcPct val="10000"/>
            </a:spcAft>
            <a:buNone/>
          </a:pPr>
          <a:r>
            <a:rPr lang="nl-NL" sz="900" b="1" kern="1200" dirty="0"/>
            <a:t>$250,000</a:t>
          </a:r>
        </a:p>
      </dsp:txBody>
      <dsp:txXfrm>
        <a:off x="1871106" y="6552"/>
        <a:ext cx="685743" cy="495785"/>
      </dsp:txXfrm>
    </dsp:sp>
    <dsp:sp modelId="{57550D89-09E9-492C-92FD-013F70F9D97C}">
      <dsp:nvSpPr>
        <dsp:cNvPr id="0" name=""/>
        <dsp:cNvSpPr/>
      </dsp:nvSpPr>
      <dsp:spPr>
        <a:xfrm>
          <a:off x="1698196" y="477001"/>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0D6CE9A6-DFDA-4F5E-94AD-1DD304916D2F}">
      <dsp:nvSpPr>
        <dsp:cNvPr id="0" name=""/>
        <dsp:cNvSpPr/>
      </dsp:nvSpPr>
      <dsp:spPr>
        <a:xfrm>
          <a:off x="2248083" y="485956"/>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Checking, savings, money market deposit accounts and CDs</a:t>
          </a:r>
          <a:endParaRPr lang="nl-NL" sz="600" b="1" kern="1200" dirty="0"/>
        </a:p>
      </dsp:txBody>
      <dsp:txXfrm>
        <a:off x="2248083" y="485956"/>
        <a:ext cx="685743" cy="495785"/>
      </dsp:txXfrm>
    </dsp:sp>
    <dsp:sp modelId="{39945209-316D-4B5B-A5D8-9BC6B90AB166}">
      <dsp:nvSpPr>
        <dsp:cNvPr id="0" name=""/>
        <dsp:cNvSpPr/>
      </dsp:nvSpPr>
      <dsp:spPr>
        <a:xfrm>
          <a:off x="1696232" y="1178308"/>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CE00E1D-CAA6-4F35-8310-791806A22579}">
      <dsp:nvSpPr>
        <dsp:cNvPr id="0" name=""/>
        <dsp:cNvSpPr/>
      </dsp:nvSpPr>
      <dsp:spPr>
        <a:xfrm>
          <a:off x="2248083" y="1186607"/>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Stocks, bonds, mutual funds, crypto assets, or safe deposit boxes</a:t>
          </a:r>
          <a:endParaRPr lang="nl-NL" sz="600" b="1" kern="1200" dirty="0"/>
        </a:p>
      </dsp:txBody>
      <dsp:txXfrm>
        <a:off x="2248083" y="1186607"/>
        <a:ext cx="685743" cy="495785"/>
      </dsp:txXfrm>
    </dsp:sp>
    <dsp:sp modelId="{C47295A6-1607-4962-B10E-D2D7987513DA}">
      <dsp:nvSpPr>
        <dsp:cNvPr id="0" name=""/>
        <dsp:cNvSpPr/>
      </dsp:nvSpPr>
      <dsp:spPr>
        <a:xfrm>
          <a:off x="1319817" y="1671909"/>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1DB5AA5-B573-4723-B637-DA84D54009FC}">
      <dsp:nvSpPr>
        <dsp:cNvPr id="0" name=""/>
        <dsp:cNvSpPr/>
      </dsp:nvSpPr>
      <dsp:spPr>
        <a:xfrm>
          <a:off x="1871106" y="168239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nl-NL" sz="800" b="1" kern="1200" dirty="0"/>
            <a:t>57% of </a:t>
          </a:r>
          <a:r>
            <a:rPr lang="nl-NL" sz="800" b="1" kern="1200" dirty="0" err="1"/>
            <a:t>deposits</a:t>
          </a:r>
          <a:r>
            <a:rPr lang="nl-NL" sz="800" b="1" kern="1200" dirty="0"/>
            <a:t> </a:t>
          </a:r>
          <a:r>
            <a:rPr lang="nl-NL" sz="800" b="1" kern="1200" dirty="0" err="1"/>
            <a:t>were</a:t>
          </a:r>
          <a:r>
            <a:rPr lang="nl-NL" sz="800" b="1" kern="1200" dirty="0"/>
            <a:t>  </a:t>
          </a:r>
          <a:r>
            <a:rPr lang="nl-NL" sz="800" b="1" kern="1200" dirty="0" err="1"/>
            <a:t>uninsured</a:t>
          </a:r>
          <a:endParaRPr lang="nl-NL" sz="800" b="1" kern="1200" dirty="0"/>
        </a:p>
      </dsp:txBody>
      <dsp:txXfrm>
        <a:off x="1871106" y="1682392"/>
        <a:ext cx="685743" cy="49578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D9ED1-849C-4131-9DB5-A408BA9EE93D}">
      <dsp:nvSpPr>
        <dsp:cNvPr id="0" name=""/>
        <dsp:cNvSpPr/>
      </dsp:nvSpPr>
      <dsp:spPr>
        <a:xfrm>
          <a:off x="3676" y="13448"/>
          <a:ext cx="3584461" cy="5472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nl-NL" sz="2400" b="1" kern="1200" dirty="0"/>
            <a:t>Limited Coverage</a:t>
          </a:r>
        </a:p>
      </dsp:txBody>
      <dsp:txXfrm>
        <a:off x="3676" y="13448"/>
        <a:ext cx="3584461" cy="547200"/>
      </dsp:txXfrm>
    </dsp:sp>
    <dsp:sp modelId="{FFF5123D-EAA3-4A35-8389-E367347FC13F}">
      <dsp:nvSpPr>
        <dsp:cNvPr id="0" name=""/>
        <dsp:cNvSpPr/>
      </dsp:nvSpPr>
      <dsp:spPr>
        <a:xfrm>
          <a:off x="3676" y="560648"/>
          <a:ext cx="3584461" cy="273813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l-NL" sz="2000" kern="1200" dirty="0"/>
            <a:t>Limited effect on </a:t>
          </a:r>
          <a:r>
            <a:rPr lang="nl-NL" sz="2000" kern="1200" dirty="0" err="1"/>
            <a:t>Moral</a:t>
          </a:r>
          <a:r>
            <a:rPr lang="nl-NL" sz="2000" kern="1200" dirty="0"/>
            <a:t> Hazard</a:t>
          </a:r>
        </a:p>
        <a:p>
          <a:pPr marL="228600" lvl="1" indent="-228600" algn="l" defTabSz="889000">
            <a:lnSpc>
              <a:spcPct val="90000"/>
            </a:lnSpc>
            <a:spcBef>
              <a:spcPct val="0"/>
            </a:spcBef>
            <a:spcAft>
              <a:spcPct val="15000"/>
            </a:spcAft>
            <a:buChar char="•"/>
          </a:pPr>
          <a:r>
            <a:rPr lang="nl-NL" sz="2000" kern="1200" dirty="0"/>
            <a:t>Limited </a:t>
          </a:r>
          <a:r>
            <a:rPr lang="nl-NL" sz="2000" kern="1200" dirty="0" err="1"/>
            <a:t>disruption</a:t>
          </a:r>
          <a:r>
            <a:rPr lang="nl-NL" sz="2000" kern="1200" dirty="0"/>
            <a:t> in </a:t>
          </a:r>
          <a:r>
            <a:rPr lang="nl-NL" sz="2000" kern="1200" dirty="0" err="1"/>
            <a:t>other</a:t>
          </a:r>
          <a:r>
            <a:rPr lang="nl-NL" sz="2000" kern="1200" dirty="0"/>
            <a:t> </a:t>
          </a:r>
          <a:r>
            <a:rPr lang="nl-NL" sz="2000" kern="1200" dirty="0" err="1"/>
            <a:t>markets</a:t>
          </a:r>
          <a:endParaRPr lang="nl-NL" sz="2000" kern="1200" dirty="0"/>
        </a:p>
        <a:p>
          <a:pPr marL="228600" lvl="1" indent="-228600" algn="l" defTabSz="889000">
            <a:lnSpc>
              <a:spcPct val="90000"/>
            </a:lnSpc>
            <a:spcBef>
              <a:spcPct val="0"/>
            </a:spcBef>
            <a:spcAft>
              <a:spcPct val="15000"/>
            </a:spcAft>
            <a:buChar char="•"/>
          </a:pPr>
          <a:r>
            <a:rPr lang="nl-NL" sz="2000" kern="1200" dirty="0"/>
            <a:t>Financial </a:t>
          </a:r>
          <a:r>
            <a:rPr lang="nl-NL" sz="2000" kern="1200" dirty="0" err="1"/>
            <a:t>Stability</a:t>
          </a:r>
          <a:r>
            <a:rPr lang="nl-NL" sz="2000" kern="1200" dirty="0"/>
            <a:t> concerns </a:t>
          </a:r>
          <a:r>
            <a:rPr lang="nl-NL" sz="2000" kern="1200" dirty="0" err="1"/>
            <a:t>from</a:t>
          </a:r>
          <a:r>
            <a:rPr lang="nl-NL" sz="2000" kern="1200" dirty="0"/>
            <a:t> </a:t>
          </a:r>
          <a:r>
            <a:rPr lang="nl-NL" sz="2000" kern="1200" dirty="0" err="1"/>
            <a:t>uninsured</a:t>
          </a:r>
          <a:r>
            <a:rPr lang="nl-NL" sz="2000" kern="1200" dirty="0"/>
            <a:t> </a:t>
          </a:r>
          <a:r>
            <a:rPr lang="nl-NL" sz="2000" kern="1200" dirty="0" err="1"/>
            <a:t>deposits</a:t>
          </a:r>
          <a:endParaRPr lang="nl-NL" sz="2000" kern="1200" dirty="0"/>
        </a:p>
      </dsp:txBody>
      <dsp:txXfrm>
        <a:off x="3676" y="560648"/>
        <a:ext cx="3584461" cy="2738137"/>
      </dsp:txXfrm>
    </dsp:sp>
    <dsp:sp modelId="{63E2EE09-846B-48B6-A8E6-221C9BCEF627}">
      <dsp:nvSpPr>
        <dsp:cNvPr id="0" name=""/>
        <dsp:cNvSpPr/>
      </dsp:nvSpPr>
      <dsp:spPr>
        <a:xfrm>
          <a:off x="4089963" y="13448"/>
          <a:ext cx="3584461" cy="5472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nl-NL" sz="2400" b="1" kern="1200" dirty="0" err="1"/>
            <a:t>Unlimited</a:t>
          </a:r>
          <a:r>
            <a:rPr lang="nl-NL" sz="2400" b="1" kern="1200" dirty="0"/>
            <a:t> Coverage</a:t>
          </a:r>
        </a:p>
      </dsp:txBody>
      <dsp:txXfrm>
        <a:off x="4089963" y="13448"/>
        <a:ext cx="3584461" cy="547200"/>
      </dsp:txXfrm>
    </dsp:sp>
    <dsp:sp modelId="{1A3B464C-0CF0-42C3-BE7F-2AE7ACE67117}">
      <dsp:nvSpPr>
        <dsp:cNvPr id="0" name=""/>
        <dsp:cNvSpPr/>
      </dsp:nvSpPr>
      <dsp:spPr>
        <a:xfrm>
          <a:off x="4089963" y="560648"/>
          <a:ext cx="3584461" cy="273813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l-NL" sz="2000" kern="1200" dirty="0" err="1"/>
            <a:t>Eliminates</a:t>
          </a:r>
          <a:r>
            <a:rPr lang="nl-NL" sz="2000" kern="1200" dirty="0"/>
            <a:t> Bank Runs</a:t>
          </a:r>
        </a:p>
        <a:p>
          <a:pPr marL="228600" lvl="1" indent="-228600" algn="l" defTabSz="889000">
            <a:lnSpc>
              <a:spcPct val="90000"/>
            </a:lnSpc>
            <a:spcBef>
              <a:spcPct val="0"/>
            </a:spcBef>
            <a:spcAft>
              <a:spcPct val="15000"/>
            </a:spcAft>
            <a:buChar char="•"/>
          </a:pPr>
          <a:r>
            <a:rPr lang="nl-NL" sz="2000" kern="1200" dirty="0" err="1"/>
            <a:t>Clear</a:t>
          </a:r>
          <a:r>
            <a:rPr lang="nl-NL" sz="2000" kern="1200" dirty="0"/>
            <a:t> </a:t>
          </a:r>
          <a:r>
            <a:rPr lang="nl-NL" sz="2000" kern="1200" dirty="0" err="1"/>
            <a:t>understanding</a:t>
          </a:r>
          <a:r>
            <a:rPr lang="nl-NL" sz="2000" kern="1200" dirty="0"/>
            <a:t> of </a:t>
          </a:r>
          <a:r>
            <a:rPr lang="nl-NL" sz="2000" kern="1200" dirty="0" err="1"/>
            <a:t>insurance</a:t>
          </a:r>
          <a:r>
            <a:rPr lang="nl-NL" sz="2000" kern="1200" dirty="0"/>
            <a:t> status </a:t>
          </a:r>
          <a:r>
            <a:rPr lang="nl-NL" sz="2000" kern="1200" dirty="0" err="1"/>
            <a:t>for</a:t>
          </a:r>
          <a:r>
            <a:rPr lang="nl-NL" sz="2000" kern="1200" dirty="0"/>
            <a:t> </a:t>
          </a:r>
          <a:r>
            <a:rPr lang="nl-NL" sz="2000" kern="1200" dirty="0" err="1"/>
            <a:t>depositors</a:t>
          </a:r>
          <a:endParaRPr lang="nl-NL" sz="2000" kern="1200" dirty="0"/>
        </a:p>
        <a:p>
          <a:pPr marL="228600" lvl="1" indent="-228600" algn="l" defTabSz="889000">
            <a:lnSpc>
              <a:spcPct val="90000"/>
            </a:lnSpc>
            <a:spcBef>
              <a:spcPct val="0"/>
            </a:spcBef>
            <a:spcAft>
              <a:spcPct val="15000"/>
            </a:spcAft>
            <a:buChar char="•"/>
          </a:pPr>
          <a:r>
            <a:rPr lang="nl-NL" sz="2000" kern="1200" dirty="0" err="1"/>
            <a:t>Simplifies</a:t>
          </a:r>
          <a:r>
            <a:rPr lang="nl-NL" sz="2000" kern="1200" dirty="0"/>
            <a:t> </a:t>
          </a:r>
          <a:r>
            <a:rPr lang="nl-NL" sz="2000" kern="1200" dirty="0" err="1"/>
            <a:t>resolution</a:t>
          </a:r>
          <a:endParaRPr lang="nl-NL" sz="2000" kern="1200" dirty="0"/>
        </a:p>
        <a:p>
          <a:pPr marL="228600" lvl="1" indent="-228600" algn="l" defTabSz="889000">
            <a:lnSpc>
              <a:spcPct val="90000"/>
            </a:lnSpc>
            <a:spcBef>
              <a:spcPct val="0"/>
            </a:spcBef>
            <a:spcAft>
              <a:spcPct val="15000"/>
            </a:spcAft>
            <a:buChar char="•"/>
          </a:pPr>
          <a:r>
            <a:rPr lang="nl-NL" sz="2000" kern="1200" dirty="0" err="1"/>
            <a:t>Eliminates</a:t>
          </a:r>
          <a:r>
            <a:rPr lang="nl-NL" sz="2000" kern="1200" dirty="0"/>
            <a:t> </a:t>
          </a:r>
          <a:r>
            <a:rPr lang="nl-NL" sz="2000" kern="1200" dirty="0" err="1"/>
            <a:t>depositor</a:t>
          </a:r>
          <a:r>
            <a:rPr lang="nl-NL" sz="2000" kern="1200" dirty="0"/>
            <a:t> discipline</a:t>
          </a:r>
        </a:p>
        <a:p>
          <a:pPr marL="228600" lvl="1" indent="-228600" algn="l" defTabSz="889000">
            <a:lnSpc>
              <a:spcPct val="90000"/>
            </a:lnSpc>
            <a:spcBef>
              <a:spcPct val="0"/>
            </a:spcBef>
            <a:spcAft>
              <a:spcPct val="15000"/>
            </a:spcAft>
            <a:buChar char="•"/>
          </a:pPr>
          <a:endParaRPr lang="nl-NL" sz="2000" kern="1200" dirty="0"/>
        </a:p>
      </dsp:txBody>
      <dsp:txXfrm>
        <a:off x="4089963" y="560648"/>
        <a:ext cx="3584461" cy="2738137"/>
      </dsp:txXfrm>
    </dsp:sp>
    <dsp:sp modelId="{1D761864-B2A5-4300-99BF-864C54FB8F4A}">
      <dsp:nvSpPr>
        <dsp:cNvPr id="0" name=""/>
        <dsp:cNvSpPr/>
      </dsp:nvSpPr>
      <dsp:spPr>
        <a:xfrm>
          <a:off x="8176249" y="13448"/>
          <a:ext cx="3584461" cy="5472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nl-NL" sz="2400" b="1" kern="1200" dirty="0" err="1"/>
            <a:t>Targeted</a:t>
          </a:r>
          <a:r>
            <a:rPr lang="nl-NL" sz="2400" b="1" kern="1200" dirty="0"/>
            <a:t> Coverage</a:t>
          </a:r>
        </a:p>
      </dsp:txBody>
      <dsp:txXfrm>
        <a:off x="8176249" y="13448"/>
        <a:ext cx="3584461" cy="547200"/>
      </dsp:txXfrm>
    </dsp:sp>
    <dsp:sp modelId="{5EA4B1F9-EA85-4293-BA74-34733B59FC14}">
      <dsp:nvSpPr>
        <dsp:cNvPr id="0" name=""/>
        <dsp:cNvSpPr/>
      </dsp:nvSpPr>
      <dsp:spPr>
        <a:xfrm>
          <a:off x="8176249" y="560648"/>
          <a:ext cx="3584461" cy="273813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l-NL" sz="2000" kern="1200" dirty="0" err="1"/>
            <a:t>Increases</a:t>
          </a:r>
          <a:r>
            <a:rPr lang="nl-NL" sz="2000" kern="1200" dirty="0"/>
            <a:t> financial </a:t>
          </a:r>
          <a:r>
            <a:rPr lang="nl-NL" sz="2000" kern="1200" dirty="0" err="1"/>
            <a:t>stability</a:t>
          </a:r>
          <a:endParaRPr lang="nl-NL" sz="2000" kern="1200" dirty="0"/>
        </a:p>
        <a:p>
          <a:pPr marL="228600" lvl="1" indent="-228600" algn="l" defTabSz="889000">
            <a:lnSpc>
              <a:spcPct val="90000"/>
            </a:lnSpc>
            <a:spcBef>
              <a:spcPct val="0"/>
            </a:spcBef>
            <a:spcAft>
              <a:spcPct val="15000"/>
            </a:spcAft>
            <a:buChar char="•"/>
          </a:pPr>
          <a:r>
            <a:rPr lang="nl-NL" sz="2000" kern="1200" dirty="0"/>
            <a:t>Limited </a:t>
          </a:r>
          <a:r>
            <a:rPr lang="nl-NL" sz="2000" kern="1200" dirty="0" err="1"/>
            <a:t>Decrease</a:t>
          </a:r>
          <a:r>
            <a:rPr lang="nl-NL" sz="2000" kern="1200" dirty="0"/>
            <a:t> in </a:t>
          </a:r>
          <a:r>
            <a:rPr lang="nl-NL" sz="2000" kern="1200" dirty="0" err="1"/>
            <a:t>depositor</a:t>
          </a:r>
          <a:r>
            <a:rPr lang="nl-NL" sz="2000" kern="1200" dirty="0"/>
            <a:t> discipline</a:t>
          </a:r>
        </a:p>
        <a:p>
          <a:pPr marL="228600" lvl="1" indent="-228600" algn="l" defTabSz="889000">
            <a:lnSpc>
              <a:spcPct val="90000"/>
            </a:lnSpc>
            <a:spcBef>
              <a:spcPct val="0"/>
            </a:spcBef>
            <a:spcAft>
              <a:spcPct val="15000"/>
            </a:spcAft>
            <a:buChar char="•"/>
          </a:pPr>
          <a:r>
            <a:rPr lang="nl-NL" sz="2000" kern="1200" dirty="0" err="1"/>
            <a:t>Increased</a:t>
          </a:r>
          <a:r>
            <a:rPr lang="nl-NL" sz="2000" kern="1200" dirty="0"/>
            <a:t> </a:t>
          </a:r>
          <a:r>
            <a:rPr lang="nl-NL" sz="2000" kern="1200" dirty="0" err="1"/>
            <a:t>Complexity</a:t>
          </a:r>
          <a:r>
            <a:rPr lang="nl-NL" sz="2000" kern="1200" dirty="0"/>
            <a:t> of </a:t>
          </a:r>
          <a:r>
            <a:rPr lang="nl-NL" sz="2000" kern="1200" dirty="0" err="1"/>
            <a:t>resolutions</a:t>
          </a:r>
          <a:endParaRPr lang="nl-NL" sz="2000" kern="1200" dirty="0"/>
        </a:p>
        <a:p>
          <a:pPr marL="228600" lvl="1" indent="-228600" algn="l" defTabSz="889000">
            <a:lnSpc>
              <a:spcPct val="90000"/>
            </a:lnSpc>
            <a:spcBef>
              <a:spcPct val="0"/>
            </a:spcBef>
            <a:spcAft>
              <a:spcPct val="15000"/>
            </a:spcAft>
            <a:buChar char="•"/>
          </a:pPr>
          <a:r>
            <a:rPr lang="nl-NL" sz="2000" kern="1200" dirty="0" err="1"/>
            <a:t>Decrease</a:t>
          </a:r>
          <a:r>
            <a:rPr lang="nl-NL" sz="2000" kern="1200" dirty="0"/>
            <a:t> in </a:t>
          </a:r>
          <a:r>
            <a:rPr lang="nl-NL" sz="2000" kern="1200" dirty="0" err="1"/>
            <a:t>Transparency</a:t>
          </a:r>
          <a:endParaRPr lang="nl-NL" sz="2000" kern="1200" dirty="0"/>
        </a:p>
      </dsp:txBody>
      <dsp:txXfrm>
        <a:off x="8176249" y="560648"/>
        <a:ext cx="3584461" cy="273813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D9ED1-849C-4131-9DB5-A408BA9EE93D}">
      <dsp:nvSpPr>
        <dsp:cNvPr id="0" name=""/>
        <dsp:cNvSpPr/>
      </dsp:nvSpPr>
      <dsp:spPr>
        <a:xfrm>
          <a:off x="5745"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a:t>Limited Coverage</a:t>
          </a:r>
        </a:p>
      </dsp:txBody>
      <dsp:txXfrm>
        <a:off x="5745" y="0"/>
        <a:ext cx="1356511" cy="144000"/>
      </dsp:txXfrm>
    </dsp:sp>
    <dsp:sp modelId="{FFF5123D-EAA3-4A35-8389-E367347FC13F}">
      <dsp:nvSpPr>
        <dsp:cNvPr id="0" name=""/>
        <dsp:cNvSpPr/>
      </dsp:nvSpPr>
      <dsp:spPr>
        <a:xfrm>
          <a:off x="5745"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nl-NL" sz="700" kern="1200" dirty="0"/>
            <a:t>Limited effect on </a:t>
          </a:r>
          <a:r>
            <a:rPr lang="nl-NL" sz="700" kern="1200" dirty="0" err="1"/>
            <a:t>Moral</a:t>
          </a:r>
          <a:r>
            <a:rPr lang="nl-NL" sz="700" kern="1200" dirty="0"/>
            <a:t> Hazard</a:t>
          </a:r>
        </a:p>
        <a:p>
          <a:pPr marL="57150" lvl="1" indent="-57150" algn="l" defTabSz="311150">
            <a:lnSpc>
              <a:spcPct val="90000"/>
            </a:lnSpc>
            <a:spcBef>
              <a:spcPct val="0"/>
            </a:spcBef>
            <a:spcAft>
              <a:spcPct val="15000"/>
            </a:spcAft>
            <a:buChar char="•"/>
          </a:pPr>
          <a:r>
            <a:rPr lang="nl-NL" sz="700" kern="1200" dirty="0"/>
            <a:t>Limited </a:t>
          </a:r>
          <a:r>
            <a:rPr lang="nl-NL" sz="700" kern="1200" dirty="0" err="1"/>
            <a:t>disruption</a:t>
          </a:r>
          <a:r>
            <a:rPr lang="nl-NL" sz="700" kern="1200" dirty="0"/>
            <a:t> in </a:t>
          </a:r>
          <a:r>
            <a:rPr lang="nl-NL" sz="700" kern="1200" dirty="0" err="1"/>
            <a:t>other</a:t>
          </a:r>
          <a:r>
            <a:rPr lang="nl-NL" sz="700" kern="1200" dirty="0"/>
            <a:t> </a:t>
          </a:r>
          <a:r>
            <a:rPr lang="nl-NL" sz="700" kern="1200" dirty="0" err="1"/>
            <a:t>markets</a:t>
          </a:r>
          <a:endParaRPr lang="nl-NL" sz="700" kern="1200" dirty="0"/>
        </a:p>
        <a:p>
          <a:pPr marL="57150" lvl="1" indent="-57150" algn="l" defTabSz="311150">
            <a:lnSpc>
              <a:spcPct val="90000"/>
            </a:lnSpc>
            <a:spcBef>
              <a:spcPct val="0"/>
            </a:spcBef>
            <a:spcAft>
              <a:spcPct val="15000"/>
            </a:spcAft>
            <a:buChar char="•"/>
          </a:pPr>
          <a:r>
            <a:rPr lang="nl-NL" sz="700" kern="1200" dirty="0"/>
            <a:t>Financial </a:t>
          </a:r>
          <a:r>
            <a:rPr lang="nl-NL" sz="700" kern="1200" dirty="0" err="1"/>
            <a:t>Stability</a:t>
          </a:r>
          <a:r>
            <a:rPr lang="nl-NL" sz="700" kern="1200" dirty="0"/>
            <a:t> concerns </a:t>
          </a:r>
          <a:r>
            <a:rPr lang="nl-NL" sz="700" kern="1200" dirty="0" err="1"/>
            <a:t>from</a:t>
          </a:r>
          <a:r>
            <a:rPr lang="nl-NL" sz="700" kern="1200" dirty="0"/>
            <a:t> </a:t>
          </a:r>
          <a:r>
            <a:rPr lang="nl-NL" sz="700" kern="1200" dirty="0" err="1"/>
            <a:t>uninsured</a:t>
          </a:r>
          <a:r>
            <a:rPr lang="nl-NL" sz="700" kern="1200" dirty="0"/>
            <a:t> </a:t>
          </a:r>
          <a:r>
            <a:rPr lang="nl-NL" sz="700" kern="1200" dirty="0" err="1"/>
            <a:t>deposits</a:t>
          </a:r>
          <a:endParaRPr lang="nl-NL" sz="700" kern="1200" dirty="0"/>
        </a:p>
      </dsp:txBody>
      <dsp:txXfrm>
        <a:off x="5745" y="144000"/>
        <a:ext cx="1356511" cy="540077"/>
      </dsp:txXfrm>
    </dsp:sp>
    <dsp:sp modelId="{63E2EE09-846B-48B6-A8E6-221C9BCEF627}">
      <dsp:nvSpPr>
        <dsp:cNvPr id="0" name=""/>
        <dsp:cNvSpPr/>
      </dsp:nvSpPr>
      <dsp:spPr>
        <a:xfrm>
          <a:off x="1552168"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Unlimited</a:t>
          </a:r>
          <a:r>
            <a:rPr lang="nl-NL" sz="600" b="1" kern="1200" dirty="0"/>
            <a:t> Coverage</a:t>
          </a:r>
        </a:p>
      </dsp:txBody>
      <dsp:txXfrm>
        <a:off x="1552168" y="0"/>
        <a:ext cx="1356511" cy="144000"/>
      </dsp:txXfrm>
    </dsp:sp>
    <dsp:sp modelId="{1A3B464C-0CF0-42C3-BE7F-2AE7ACE67117}">
      <dsp:nvSpPr>
        <dsp:cNvPr id="0" name=""/>
        <dsp:cNvSpPr/>
      </dsp:nvSpPr>
      <dsp:spPr>
        <a:xfrm>
          <a:off x="1552168"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Eliminates</a:t>
          </a:r>
          <a:r>
            <a:rPr lang="nl-NL" sz="600" kern="1200" dirty="0"/>
            <a:t> Bank Runs</a:t>
          </a:r>
        </a:p>
        <a:p>
          <a:pPr marL="57150" lvl="1" indent="-57150" algn="l" defTabSz="266700">
            <a:lnSpc>
              <a:spcPct val="90000"/>
            </a:lnSpc>
            <a:spcBef>
              <a:spcPct val="0"/>
            </a:spcBef>
            <a:spcAft>
              <a:spcPct val="15000"/>
            </a:spcAft>
            <a:buChar char="•"/>
          </a:pPr>
          <a:r>
            <a:rPr lang="nl-NL" sz="600" kern="1200" dirty="0" err="1"/>
            <a:t>Clear</a:t>
          </a:r>
          <a:r>
            <a:rPr lang="nl-NL" sz="600" kern="1200" dirty="0"/>
            <a:t> </a:t>
          </a:r>
          <a:r>
            <a:rPr lang="nl-NL" sz="600" kern="1200" dirty="0" err="1"/>
            <a:t>understanding</a:t>
          </a:r>
          <a:r>
            <a:rPr lang="nl-NL" sz="600" kern="1200" dirty="0"/>
            <a:t> of </a:t>
          </a:r>
          <a:r>
            <a:rPr lang="nl-NL" sz="600" kern="1200" dirty="0" err="1"/>
            <a:t>insurance</a:t>
          </a:r>
          <a:r>
            <a:rPr lang="nl-NL" sz="600" kern="1200" dirty="0"/>
            <a:t> status </a:t>
          </a:r>
          <a:r>
            <a:rPr lang="nl-NL" sz="600" kern="1200" dirty="0" err="1"/>
            <a:t>for</a:t>
          </a:r>
          <a:r>
            <a:rPr lang="nl-NL" sz="600" kern="1200" dirty="0"/>
            <a:t> </a:t>
          </a:r>
          <a:r>
            <a:rPr lang="nl-NL" sz="600" kern="1200" dirty="0" err="1"/>
            <a:t>depositors</a:t>
          </a:r>
          <a:endParaRPr lang="nl-NL" sz="600" kern="1200" dirty="0"/>
        </a:p>
        <a:p>
          <a:pPr marL="57150" lvl="1" indent="-57150" algn="l" defTabSz="266700">
            <a:lnSpc>
              <a:spcPct val="90000"/>
            </a:lnSpc>
            <a:spcBef>
              <a:spcPct val="0"/>
            </a:spcBef>
            <a:spcAft>
              <a:spcPct val="15000"/>
            </a:spcAft>
            <a:buChar char="•"/>
          </a:pPr>
          <a:r>
            <a:rPr lang="nl-NL" sz="600" kern="1200" dirty="0"/>
            <a:t> </a:t>
          </a:r>
          <a:r>
            <a:rPr lang="nl-NL" sz="600" kern="1200" dirty="0" err="1"/>
            <a:t>Simplifies</a:t>
          </a:r>
          <a:r>
            <a:rPr lang="nl-NL" sz="600" kern="1200" dirty="0"/>
            <a:t> </a:t>
          </a:r>
          <a:r>
            <a:rPr lang="nl-NL" sz="600" kern="1200" dirty="0" err="1"/>
            <a:t>resolution</a:t>
          </a:r>
          <a:endParaRPr lang="nl-NL" sz="600" kern="1200" dirty="0"/>
        </a:p>
        <a:p>
          <a:pPr marL="57150" lvl="1" indent="-57150" algn="l" defTabSz="266700">
            <a:lnSpc>
              <a:spcPct val="90000"/>
            </a:lnSpc>
            <a:spcBef>
              <a:spcPct val="0"/>
            </a:spcBef>
            <a:spcAft>
              <a:spcPct val="15000"/>
            </a:spcAft>
            <a:buChar char="•"/>
          </a:pPr>
          <a:r>
            <a:rPr lang="nl-NL" sz="600" kern="1200" dirty="0" err="1"/>
            <a:t>Eliminates</a:t>
          </a:r>
          <a:r>
            <a:rPr lang="nl-NL" sz="600" kern="1200" dirty="0"/>
            <a:t> </a:t>
          </a:r>
          <a:r>
            <a:rPr lang="nl-NL" sz="600" kern="1200" dirty="0" err="1"/>
            <a:t>depositor</a:t>
          </a:r>
          <a:r>
            <a:rPr lang="nl-NL" sz="600" kern="1200" dirty="0"/>
            <a:t> discipline</a:t>
          </a:r>
        </a:p>
        <a:p>
          <a:pPr marL="228600" lvl="1" indent="-228600" algn="l" defTabSz="889000">
            <a:lnSpc>
              <a:spcPct val="90000"/>
            </a:lnSpc>
            <a:spcBef>
              <a:spcPct val="0"/>
            </a:spcBef>
            <a:spcAft>
              <a:spcPct val="15000"/>
            </a:spcAft>
            <a:buChar char="•"/>
          </a:pPr>
          <a:endParaRPr lang="nl-NL" sz="2000" kern="1200" dirty="0"/>
        </a:p>
      </dsp:txBody>
      <dsp:txXfrm>
        <a:off x="1552168" y="144000"/>
        <a:ext cx="1356511" cy="540077"/>
      </dsp:txXfrm>
    </dsp:sp>
    <dsp:sp modelId="{1D761864-B2A5-4300-99BF-864C54FB8F4A}">
      <dsp:nvSpPr>
        <dsp:cNvPr id="0" name=""/>
        <dsp:cNvSpPr/>
      </dsp:nvSpPr>
      <dsp:spPr>
        <a:xfrm>
          <a:off x="3098591"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Targeted</a:t>
          </a:r>
          <a:r>
            <a:rPr lang="nl-NL" sz="600" b="1" kern="1200" dirty="0"/>
            <a:t> Coverage</a:t>
          </a:r>
        </a:p>
      </dsp:txBody>
      <dsp:txXfrm>
        <a:off x="3098591" y="0"/>
        <a:ext cx="1356511" cy="144000"/>
      </dsp:txXfrm>
    </dsp:sp>
    <dsp:sp modelId="{5EA4B1F9-EA85-4293-BA74-34733B59FC14}">
      <dsp:nvSpPr>
        <dsp:cNvPr id="0" name=""/>
        <dsp:cNvSpPr/>
      </dsp:nvSpPr>
      <dsp:spPr>
        <a:xfrm>
          <a:off x="3098591"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Increases</a:t>
          </a:r>
          <a:r>
            <a:rPr lang="nl-NL" sz="600" kern="1200" dirty="0"/>
            <a:t> financial </a:t>
          </a:r>
          <a:r>
            <a:rPr lang="nl-NL" sz="600" kern="1200" dirty="0" err="1"/>
            <a:t>stability</a:t>
          </a:r>
          <a:endParaRPr lang="nl-NL" sz="600" kern="1200" dirty="0"/>
        </a:p>
        <a:p>
          <a:pPr marL="57150" lvl="1" indent="-57150" algn="l" defTabSz="266700">
            <a:lnSpc>
              <a:spcPct val="90000"/>
            </a:lnSpc>
            <a:spcBef>
              <a:spcPct val="0"/>
            </a:spcBef>
            <a:spcAft>
              <a:spcPct val="15000"/>
            </a:spcAft>
            <a:buChar char="•"/>
          </a:pPr>
          <a:r>
            <a:rPr lang="nl-NL" sz="600" kern="1200" dirty="0"/>
            <a:t>Limited </a:t>
          </a:r>
          <a:r>
            <a:rPr lang="nl-NL" sz="600" kern="1200" dirty="0" err="1"/>
            <a:t>Decrease</a:t>
          </a:r>
          <a:r>
            <a:rPr lang="nl-NL" sz="600" kern="1200" dirty="0"/>
            <a:t> in </a:t>
          </a:r>
          <a:r>
            <a:rPr lang="nl-NL" sz="600" kern="1200" dirty="0" err="1"/>
            <a:t>depositor</a:t>
          </a:r>
          <a:r>
            <a:rPr lang="nl-NL" sz="600" kern="1200" dirty="0"/>
            <a:t> discipline</a:t>
          </a:r>
        </a:p>
        <a:p>
          <a:pPr marL="57150" lvl="1" indent="-57150" algn="l" defTabSz="266700">
            <a:lnSpc>
              <a:spcPct val="90000"/>
            </a:lnSpc>
            <a:spcBef>
              <a:spcPct val="0"/>
            </a:spcBef>
            <a:spcAft>
              <a:spcPct val="15000"/>
            </a:spcAft>
            <a:buChar char="•"/>
          </a:pPr>
          <a:r>
            <a:rPr lang="nl-NL" sz="600" kern="1200" dirty="0" err="1"/>
            <a:t>Increased</a:t>
          </a:r>
          <a:r>
            <a:rPr lang="nl-NL" sz="600" kern="1200" dirty="0"/>
            <a:t> </a:t>
          </a:r>
          <a:r>
            <a:rPr lang="nl-NL" sz="600" kern="1200" dirty="0" err="1"/>
            <a:t>Complexity</a:t>
          </a:r>
          <a:r>
            <a:rPr lang="nl-NL" sz="600" kern="1200" dirty="0"/>
            <a:t> of </a:t>
          </a:r>
          <a:r>
            <a:rPr lang="nl-NL" sz="600" kern="1200" dirty="0" err="1"/>
            <a:t>resolutions</a:t>
          </a:r>
          <a:endParaRPr lang="nl-NL" sz="600" kern="1200" dirty="0"/>
        </a:p>
        <a:p>
          <a:pPr marL="57150" lvl="1" indent="-57150" algn="l" defTabSz="266700">
            <a:lnSpc>
              <a:spcPct val="90000"/>
            </a:lnSpc>
            <a:spcBef>
              <a:spcPct val="0"/>
            </a:spcBef>
            <a:spcAft>
              <a:spcPct val="15000"/>
            </a:spcAft>
            <a:buChar char="•"/>
          </a:pPr>
          <a:r>
            <a:rPr lang="nl-NL" sz="600" kern="1200" dirty="0" err="1"/>
            <a:t>Decrease</a:t>
          </a:r>
          <a:r>
            <a:rPr lang="nl-NL" sz="600" kern="1200" dirty="0"/>
            <a:t> in </a:t>
          </a:r>
          <a:r>
            <a:rPr lang="nl-NL" sz="600" kern="1200" dirty="0" err="1"/>
            <a:t>Transparency</a:t>
          </a:r>
          <a:endParaRPr lang="nl-NL" sz="600" kern="1200" dirty="0"/>
        </a:p>
      </dsp:txBody>
      <dsp:txXfrm>
        <a:off x="3098591" y="144000"/>
        <a:ext cx="1356511" cy="54007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52A51-466D-4BC7-8589-F299B2E83BCD}">
      <dsp:nvSpPr>
        <dsp:cNvPr id="0" name=""/>
        <dsp:cNvSpPr/>
      </dsp:nvSpPr>
      <dsp:spPr>
        <a:xfrm>
          <a:off x="0" y="361589"/>
          <a:ext cx="4225812" cy="48211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E1E9A-EDA3-4C7C-91A6-16C9ACD8B118}">
      <dsp:nvSpPr>
        <dsp:cNvPr id="0" name=""/>
        <dsp:cNvSpPr/>
      </dsp:nvSpPr>
      <dsp:spPr>
        <a:xfrm>
          <a:off x="3" y="31776"/>
          <a:ext cx="833841"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96" tIns="56896" rIns="56896" bIns="56896" numCol="1" spcCol="1270" anchor="b" anchorCtr="0">
          <a:noAutofit/>
        </a:bodyPr>
        <a:lstStyle/>
        <a:p>
          <a:pPr marL="0" lvl="0" indent="0" algn="ctr" defTabSz="355600">
            <a:lnSpc>
              <a:spcPct val="90000"/>
            </a:lnSpc>
            <a:spcBef>
              <a:spcPct val="0"/>
            </a:spcBef>
            <a:spcAft>
              <a:spcPct val="35000"/>
            </a:spcAft>
            <a:buNone/>
          </a:pPr>
          <a:r>
            <a:rPr lang="nl-NL" sz="800" kern="1200" dirty="0" err="1"/>
            <a:t>Bought</a:t>
          </a:r>
          <a:r>
            <a:rPr lang="nl-NL" sz="800" kern="1200" dirty="0"/>
            <a:t> a lot of </a:t>
          </a:r>
          <a:r>
            <a:rPr lang="nl-NL" sz="800" kern="1200" dirty="0" err="1"/>
            <a:t>Treasury</a:t>
          </a:r>
          <a:r>
            <a:rPr lang="nl-NL" sz="800" kern="1200" dirty="0"/>
            <a:t> </a:t>
          </a:r>
          <a:r>
            <a:rPr lang="nl-NL" sz="800" kern="1200" dirty="0" err="1"/>
            <a:t>Bonds</a:t>
          </a:r>
          <a:endParaRPr lang="nl-NL" sz="800" kern="1200" dirty="0"/>
        </a:p>
      </dsp:txBody>
      <dsp:txXfrm>
        <a:off x="3" y="31776"/>
        <a:ext cx="833841" cy="482118"/>
      </dsp:txXfrm>
    </dsp:sp>
    <dsp:sp modelId="{81C19C8A-7172-4479-B729-8879AE59C455}">
      <dsp:nvSpPr>
        <dsp:cNvPr id="0" name=""/>
        <dsp:cNvSpPr/>
      </dsp:nvSpPr>
      <dsp:spPr>
        <a:xfrm>
          <a:off x="35807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B68A1-ECE7-4ABD-A909-70D612667A0A}">
      <dsp:nvSpPr>
        <dsp:cNvPr id="0" name=""/>
        <dsp:cNvSpPr/>
      </dsp:nvSpPr>
      <dsp:spPr>
        <a:xfrm>
          <a:off x="882471" y="326182"/>
          <a:ext cx="992383"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t" anchorCtr="0">
          <a:noAutofit/>
        </a:bodyPr>
        <a:lstStyle/>
        <a:p>
          <a:pPr marL="0" lvl="0" indent="0" algn="ctr" defTabSz="311150">
            <a:lnSpc>
              <a:spcPct val="90000"/>
            </a:lnSpc>
            <a:spcBef>
              <a:spcPct val="0"/>
            </a:spcBef>
            <a:spcAft>
              <a:spcPct val="35000"/>
            </a:spcAft>
            <a:buNone/>
          </a:pPr>
          <a:r>
            <a:rPr lang="nl-NL" sz="700" kern="1200" dirty="0" err="1"/>
            <a:t>Surge</a:t>
          </a:r>
          <a:r>
            <a:rPr lang="nl-NL" sz="700" kern="1200" dirty="0"/>
            <a:t> in Interest </a:t>
          </a:r>
          <a:r>
            <a:rPr lang="nl-NL" sz="700" kern="1200" dirty="0" err="1"/>
            <a:t>Rate</a:t>
          </a:r>
          <a:endParaRPr lang="nl-NL" sz="700" kern="1200" dirty="0"/>
        </a:p>
      </dsp:txBody>
      <dsp:txXfrm>
        <a:off x="882471" y="326182"/>
        <a:ext cx="992383" cy="482118"/>
      </dsp:txXfrm>
    </dsp:sp>
    <dsp:sp modelId="{DFBE08BB-BB09-4F58-8B6F-10C77567F78A}">
      <dsp:nvSpPr>
        <dsp:cNvPr id="0" name=""/>
        <dsp:cNvSpPr/>
      </dsp:nvSpPr>
      <dsp:spPr>
        <a:xfrm>
          <a:off x="1312600"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C81943-FD2B-4009-9FD7-D09089D2C2BB}">
      <dsp:nvSpPr>
        <dsp:cNvPr id="0" name=""/>
        <dsp:cNvSpPr/>
      </dsp:nvSpPr>
      <dsp:spPr>
        <a:xfrm>
          <a:off x="1920076" y="41177"/>
          <a:ext cx="828242"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b" anchorCtr="0">
          <a:noAutofit/>
        </a:bodyPr>
        <a:lstStyle/>
        <a:p>
          <a:pPr marL="0" lvl="0" indent="0" algn="ctr" defTabSz="311150">
            <a:lnSpc>
              <a:spcPct val="90000"/>
            </a:lnSpc>
            <a:spcBef>
              <a:spcPct val="0"/>
            </a:spcBef>
            <a:spcAft>
              <a:spcPct val="35000"/>
            </a:spcAft>
            <a:buNone/>
          </a:pPr>
          <a:r>
            <a:rPr lang="nl-NL" sz="700" kern="1200" dirty="0"/>
            <a:t>Digital Bank Run</a:t>
          </a:r>
        </a:p>
      </dsp:txBody>
      <dsp:txXfrm>
        <a:off x="1920076" y="41177"/>
        <a:ext cx="828242" cy="482118"/>
      </dsp:txXfrm>
    </dsp:sp>
    <dsp:sp modelId="{08173798-6FD2-4337-8FF9-105C3C0FE8C0}">
      <dsp:nvSpPr>
        <dsp:cNvPr id="0" name=""/>
        <dsp:cNvSpPr/>
      </dsp:nvSpPr>
      <dsp:spPr>
        <a:xfrm>
          <a:off x="226432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C388FC-49A7-4E39-A6BB-E95DA99A6587}">
      <dsp:nvSpPr>
        <dsp:cNvPr id="0" name=""/>
        <dsp:cNvSpPr/>
      </dsp:nvSpPr>
      <dsp:spPr>
        <a:xfrm>
          <a:off x="2771651" y="309539"/>
          <a:ext cx="1021686"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 tIns="42672" rIns="42672" bIns="42672" numCol="1" spcCol="1270" anchor="t" anchorCtr="0">
          <a:noAutofit/>
        </a:bodyPr>
        <a:lstStyle/>
        <a:p>
          <a:pPr marL="0" lvl="0" indent="0" algn="ctr" defTabSz="266700">
            <a:lnSpc>
              <a:spcPct val="90000"/>
            </a:lnSpc>
            <a:spcBef>
              <a:spcPct val="0"/>
            </a:spcBef>
            <a:spcAft>
              <a:spcPct val="35000"/>
            </a:spcAft>
            <a:buNone/>
          </a:pPr>
          <a:r>
            <a:rPr lang="nl-NL" sz="600" kern="1200" dirty="0" err="1"/>
            <a:t>Collapse</a:t>
          </a:r>
          <a:r>
            <a:rPr lang="nl-NL" sz="600" kern="1200" dirty="0"/>
            <a:t> </a:t>
          </a:r>
          <a:r>
            <a:rPr lang="nl-NL" sz="600" kern="1200" dirty="0" err="1"/>
            <a:t>March</a:t>
          </a:r>
          <a:r>
            <a:rPr lang="nl-NL" sz="600" kern="1200" dirty="0"/>
            <a:t> 10, 2023</a:t>
          </a:r>
        </a:p>
      </dsp:txBody>
      <dsp:txXfrm>
        <a:off x="2771651" y="309539"/>
        <a:ext cx="1021686" cy="482118"/>
      </dsp:txXfrm>
    </dsp:sp>
    <dsp:sp modelId="{64BAD04D-657B-42CF-A254-5D0FA4737B34}">
      <dsp:nvSpPr>
        <dsp:cNvPr id="0" name=""/>
        <dsp:cNvSpPr/>
      </dsp:nvSpPr>
      <dsp:spPr>
        <a:xfrm>
          <a:off x="3230702"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5EBCA-B6DA-4BE2-9108-C1D00A9747D6}">
      <dsp:nvSpPr>
        <dsp:cNvPr id="0" name=""/>
        <dsp:cNvSpPr/>
      </dsp:nvSpPr>
      <dsp:spPr>
        <a:xfrm>
          <a:off x="619757" y="610448"/>
          <a:ext cx="956055" cy="955969"/>
        </a:xfrm>
        <a:prstGeom prst="ellipse">
          <a:avLst/>
        </a:prstGeom>
        <a:no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nl-NL" sz="900" kern="1200" dirty="0"/>
        </a:p>
      </dsp:txBody>
      <dsp:txXfrm>
        <a:off x="759768" y="750446"/>
        <a:ext cx="676033" cy="675973"/>
      </dsp:txXfrm>
    </dsp:sp>
    <dsp:sp modelId="{727E4085-A5D0-4E12-BDD4-A0CD9B8161D0}">
      <dsp:nvSpPr>
        <dsp:cNvPr id="0" name=""/>
        <dsp:cNvSpPr/>
      </dsp:nvSpPr>
      <dsp:spPr>
        <a:xfrm>
          <a:off x="126853" y="78845"/>
          <a:ext cx="1926987" cy="2008693"/>
        </a:xfrm>
        <a:prstGeom prst="blockArc">
          <a:avLst>
            <a:gd name="adj1" fmla="val 16509444"/>
            <a:gd name="adj2" fmla="val 5088054"/>
            <a:gd name="adj3" fmla="val 52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11F48F-7DEF-475B-AA6E-3D9E15C430B6}">
      <dsp:nvSpPr>
        <dsp:cNvPr id="0" name=""/>
        <dsp:cNvSpPr/>
      </dsp:nvSpPr>
      <dsp:spPr>
        <a:xfrm>
          <a:off x="1319817" y="0"/>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A4E547CC-AB96-42A0-9046-4B66FC35D3AD}">
      <dsp:nvSpPr>
        <dsp:cNvPr id="0" name=""/>
        <dsp:cNvSpPr/>
      </dsp:nvSpPr>
      <dsp:spPr>
        <a:xfrm>
          <a:off x="1871106" y="655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400050">
            <a:lnSpc>
              <a:spcPct val="90000"/>
            </a:lnSpc>
            <a:spcBef>
              <a:spcPct val="0"/>
            </a:spcBef>
            <a:spcAft>
              <a:spcPct val="10000"/>
            </a:spcAft>
            <a:buNone/>
          </a:pPr>
          <a:r>
            <a:rPr lang="nl-NL" sz="900" b="1" kern="1200" dirty="0"/>
            <a:t>$250,000</a:t>
          </a:r>
        </a:p>
      </dsp:txBody>
      <dsp:txXfrm>
        <a:off x="1871106" y="6552"/>
        <a:ext cx="685743" cy="495785"/>
      </dsp:txXfrm>
    </dsp:sp>
    <dsp:sp modelId="{57550D89-09E9-492C-92FD-013F70F9D97C}">
      <dsp:nvSpPr>
        <dsp:cNvPr id="0" name=""/>
        <dsp:cNvSpPr/>
      </dsp:nvSpPr>
      <dsp:spPr>
        <a:xfrm>
          <a:off x="1698196" y="477001"/>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0D6CE9A6-DFDA-4F5E-94AD-1DD304916D2F}">
      <dsp:nvSpPr>
        <dsp:cNvPr id="0" name=""/>
        <dsp:cNvSpPr/>
      </dsp:nvSpPr>
      <dsp:spPr>
        <a:xfrm>
          <a:off x="2248083" y="485956"/>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Checking, savings, money market deposit accounts and CDs</a:t>
          </a:r>
          <a:endParaRPr lang="nl-NL" sz="600" b="1" kern="1200" dirty="0"/>
        </a:p>
      </dsp:txBody>
      <dsp:txXfrm>
        <a:off x="2248083" y="485956"/>
        <a:ext cx="685743" cy="495785"/>
      </dsp:txXfrm>
    </dsp:sp>
    <dsp:sp modelId="{39945209-316D-4B5B-A5D8-9BC6B90AB166}">
      <dsp:nvSpPr>
        <dsp:cNvPr id="0" name=""/>
        <dsp:cNvSpPr/>
      </dsp:nvSpPr>
      <dsp:spPr>
        <a:xfrm>
          <a:off x="1696232" y="1178308"/>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CE00E1D-CAA6-4F35-8310-791806A22579}">
      <dsp:nvSpPr>
        <dsp:cNvPr id="0" name=""/>
        <dsp:cNvSpPr/>
      </dsp:nvSpPr>
      <dsp:spPr>
        <a:xfrm>
          <a:off x="2248083" y="1186607"/>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Stocks, bonds, mutual funds, crypto assets, or safe deposit boxes</a:t>
          </a:r>
          <a:endParaRPr lang="nl-NL" sz="600" b="1" kern="1200" dirty="0"/>
        </a:p>
      </dsp:txBody>
      <dsp:txXfrm>
        <a:off x="2248083" y="1186607"/>
        <a:ext cx="685743" cy="495785"/>
      </dsp:txXfrm>
    </dsp:sp>
    <dsp:sp modelId="{C47295A6-1607-4962-B10E-D2D7987513DA}">
      <dsp:nvSpPr>
        <dsp:cNvPr id="0" name=""/>
        <dsp:cNvSpPr/>
      </dsp:nvSpPr>
      <dsp:spPr>
        <a:xfrm>
          <a:off x="1319817" y="1671909"/>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1DB5AA5-B573-4723-B637-DA84D54009FC}">
      <dsp:nvSpPr>
        <dsp:cNvPr id="0" name=""/>
        <dsp:cNvSpPr/>
      </dsp:nvSpPr>
      <dsp:spPr>
        <a:xfrm>
          <a:off x="1871106" y="168239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nl-NL" sz="800" b="1" kern="1200" dirty="0"/>
            <a:t>57% of </a:t>
          </a:r>
          <a:r>
            <a:rPr lang="nl-NL" sz="800" b="1" kern="1200" dirty="0" err="1"/>
            <a:t>deposits</a:t>
          </a:r>
          <a:r>
            <a:rPr lang="nl-NL" sz="800" b="1" kern="1200" dirty="0"/>
            <a:t> </a:t>
          </a:r>
          <a:r>
            <a:rPr lang="nl-NL" sz="800" b="1" kern="1200" dirty="0" err="1"/>
            <a:t>were</a:t>
          </a:r>
          <a:r>
            <a:rPr lang="nl-NL" sz="800" b="1" kern="1200" dirty="0"/>
            <a:t>  </a:t>
          </a:r>
          <a:r>
            <a:rPr lang="nl-NL" sz="800" b="1" kern="1200" dirty="0" err="1"/>
            <a:t>uninsured</a:t>
          </a:r>
          <a:endParaRPr lang="nl-NL" sz="800" b="1" kern="1200" dirty="0"/>
        </a:p>
      </dsp:txBody>
      <dsp:txXfrm>
        <a:off x="1871106" y="1682392"/>
        <a:ext cx="685743" cy="4957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D9ED1-849C-4131-9DB5-A408BA9EE93D}">
      <dsp:nvSpPr>
        <dsp:cNvPr id="0" name=""/>
        <dsp:cNvSpPr/>
      </dsp:nvSpPr>
      <dsp:spPr>
        <a:xfrm>
          <a:off x="5745"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a:t>Limited Coverage</a:t>
          </a:r>
        </a:p>
      </dsp:txBody>
      <dsp:txXfrm>
        <a:off x="5745" y="0"/>
        <a:ext cx="1356511" cy="144000"/>
      </dsp:txXfrm>
    </dsp:sp>
    <dsp:sp modelId="{FFF5123D-EAA3-4A35-8389-E367347FC13F}">
      <dsp:nvSpPr>
        <dsp:cNvPr id="0" name=""/>
        <dsp:cNvSpPr/>
      </dsp:nvSpPr>
      <dsp:spPr>
        <a:xfrm>
          <a:off x="5745"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nl-NL" sz="700" kern="1200" dirty="0"/>
            <a:t>Limited effect on </a:t>
          </a:r>
          <a:r>
            <a:rPr lang="nl-NL" sz="700" kern="1200" dirty="0" err="1"/>
            <a:t>Moral</a:t>
          </a:r>
          <a:r>
            <a:rPr lang="nl-NL" sz="700" kern="1200" dirty="0"/>
            <a:t> Hazard</a:t>
          </a:r>
        </a:p>
        <a:p>
          <a:pPr marL="57150" lvl="1" indent="-57150" algn="l" defTabSz="311150">
            <a:lnSpc>
              <a:spcPct val="90000"/>
            </a:lnSpc>
            <a:spcBef>
              <a:spcPct val="0"/>
            </a:spcBef>
            <a:spcAft>
              <a:spcPct val="15000"/>
            </a:spcAft>
            <a:buChar char="•"/>
          </a:pPr>
          <a:r>
            <a:rPr lang="nl-NL" sz="700" kern="1200" dirty="0"/>
            <a:t>Limited </a:t>
          </a:r>
          <a:r>
            <a:rPr lang="nl-NL" sz="700" kern="1200" dirty="0" err="1"/>
            <a:t>disruption</a:t>
          </a:r>
          <a:r>
            <a:rPr lang="nl-NL" sz="700" kern="1200" dirty="0"/>
            <a:t> in </a:t>
          </a:r>
          <a:r>
            <a:rPr lang="nl-NL" sz="700" kern="1200" dirty="0" err="1"/>
            <a:t>other</a:t>
          </a:r>
          <a:r>
            <a:rPr lang="nl-NL" sz="700" kern="1200" dirty="0"/>
            <a:t> </a:t>
          </a:r>
          <a:r>
            <a:rPr lang="nl-NL" sz="700" kern="1200" dirty="0" err="1"/>
            <a:t>markets</a:t>
          </a:r>
          <a:endParaRPr lang="nl-NL" sz="700" kern="1200" dirty="0"/>
        </a:p>
        <a:p>
          <a:pPr marL="57150" lvl="1" indent="-57150" algn="l" defTabSz="311150">
            <a:lnSpc>
              <a:spcPct val="90000"/>
            </a:lnSpc>
            <a:spcBef>
              <a:spcPct val="0"/>
            </a:spcBef>
            <a:spcAft>
              <a:spcPct val="15000"/>
            </a:spcAft>
            <a:buChar char="•"/>
          </a:pPr>
          <a:r>
            <a:rPr lang="nl-NL" sz="700" kern="1200" dirty="0"/>
            <a:t>Financial </a:t>
          </a:r>
          <a:r>
            <a:rPr lang="nl-NL" sz="700" kern="1200" dirty="0" err="1"/>
            <a:t>Stability</a:t>
          </a:r>
          <a:r>
            <a:rPr lang="nl-NL" sz="700" kern="1200" dirty="0"/>
            <a:t> concerns </a:t>
          </a:r>
          <a:r>
            <a:rPr lang="nl-NL" sz="700" kern="1200" dirty="0" err="1"/>
            <a:t>from</a:t>
          </a:r>
          <a:r>
            <a:rPr lang="nl-NL" sz="700" kern="1200" dirty="0"/>
            <a:t> </a:t>
          </a:r>
          <a:r>
            <a:rPr lang="nl-NL" sz="700" kern="1200" dirty="0" err="1"/>
            <a:t>uninsured</a:t>
          </a:r>
          <a:r>
            <a:rPr lang="nl-NL" sz="700" kern="1200" dirty="0"/>
            <a:t> </a:t>
          </a:r>
          <a:r>
            <a:rPr lang="nl-NL" sz="700" kern="1200" dirty="0" err="1"/>
            <a:t>deposits</a:t>
          </a:r>
          <a:endParaRPr lang="nl-NL" sz="700" kern="1200" dirty="0"/>
        </a:p>
      </dsp:txBody>
      <dsp:txXfrm>
        <a:off x="5745" y="144000"/>
        <a:ext cx="1356511" cy="540077"/>
      </dsp:txXfrm>
    </dsp:sp>
    <dsp:sp modelId="{63E2EE09-846B-48B6-A8E6-221C9BCEF627}">
      <dsp:nvSpPr>
        <dsp:cNvPr id="0" name=""/>
        <dsp:cNvSpPr/>
      </dsp:nvSpPr>
      <dsp:spPr>
        <a:xfrm>
          <a:off x="1552168"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Unlimited</a:t>
          </a:r>
          <a:r>
            <a:rPr lang="nl-NL" sz="600" b="1" kern="1200" dirty="0"/>
            <a:t> Coverage</a:t>
          </a:r>
        </a:p>
      </dsp:txBody>
      <dsp:txXfrm>
        <a:off x="1552168" y="0"/>
        <a:ext cx="1356511" cy="144000"/>
      </dsp:txXfrm>
    </dsp:sp>
    <dsp:sp modelId="{1A3B464C-0CF0-42C3-BE7F-2AE7ACE67117}">
      <dsp:nvSpPr>
        <dsp:cNvPr id="0" name=""/>
        <dsp:cNvSpPr/>
      </dsp:nvSpPr>
      <dsp:spPr>
        <a:xfrm>
          <a:off x="1552168"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Eliminates</a:t>
          </a:r>
          <a:r>
            <a:rPr lang="nl-NL" sz="600" kern="1200" dirty="0"/>
            <a:t> Bank Runs</a:t>
          </a:r>
        </a:p>
        <a:p>
          <a:pPr marL="57150" lvl="1" indent="-57150" algn="l" defTabSz="266700">
            <a:lnSpc>
              <a:spcPct val="90000"/>
            </a:lnSpc>
            <a:spcBef>
              <a:spcPct val="0"/>
            </a:spcBef>
            <a:spcAft>
              <a:spcPct val="15000"/>
            </a:spcAft>
            <a:buChar char="•"/>
          </a:pPr>
          <a:r>
            <a:rPr lang="nl-NL" sz="600" kern="1200" dirty="0" err="1"/>
            <a:t>Clear</a:t>
          </a:r>
          <a:r>
            <a:rPr lang="nl-NL" sz="600" kern="1200" dirty="0"/>
            <a:t> </a:t>
          </a:r>
          <a:r>
            <a:rPr lang="nl-NL" sz="600" kern="1200" dirty="0" err="1"/>
            <a:t>understanding</a:t>
          </a:r>
          <a:r>
            <a:rPr lang="nl-NL" sz="600" kern="1200" dirty="0"/>
            <a:t> of </a:t>
          </a:r>
          <a:r>
            <a:rPr lang="nl-NL" sz="600" kern="1200" dirty="0" err="1"/>
            <a:t>insurance</a:t>
          </a:r>
          <a:r>
            <a:rPr lang="nl-NL" sz="600" kern="1200" dirty="0"/>
            <a:t> status </a:t>
          </a:r>
          <a:r>
            <a:rPr lang="nl-NL" sz="600" kern="1200" dirty="0" err="1"/>
            <a:t>for</a:t>
          </a:r>
          <a:r>
            <a:rPr lang="nl-NL" sz="600" kern="1200" dirty="0"/>
            <a:t> </a:t>
          </a:r>
          <a:r>
            <a:rPr lang="nl-NL" sz="600" kern="1200" dirty="0" err="1"/>
            <a:t>depositors</a:t>
          </a:r>
          <a:endParaRPr lang="nl-NL" sz="600" kern="1200" dirty="0"/>
        </a:p>
        <a:p>
          <a:pPr marL="57150" lvl="1" indent="-57150" algn="l" defTabSz="266700">
            <a:lnSpc>
              <a:spcPct val="90000"/>
            </a:lnSpc>
            <a:spcBef>
              <a:spcPct val="0"/>
            </a:spcBef>
            <a:spcAft>
              <a:spcPct val="15000"/>
            </a:spcAft>
            <a:buChar char="•"/>
          </a:pPr>
          <a:r>
            <a:rPr lang="nl-NL" sz="600" kern="1200" dirty="0"/>
            <a:t> </a:t>
          </a:r>
          <a:r>
            <a:rPr lang="nl-NL" sz="600" kern="1200" dirty="0" err="1"/>
            <a:t>Simplifies</a:t>
          </a:r>
          <a:r>
            <a:rPr lang="nl-NL" sz="600" kern="1200" dirty="0"/>
            <a:t> </a:t>
          </a:r>
          <a:r>
            <a:rPr lang="nl-NL" sz="600" kern="1200" dirty="0" err="1"/>
            <a:t>resolution</a:t>
          </a:r>
          <a:endParaRPr lang="nl-NL" sz="600" kern="1200" dirty="0"/>
        </a:p>
        <a:p>
          <a:pPr marL="57150" lvl="1" indent="-57150" algn="l" defTabSz="266700">
            <a:lnSpc>
              <a:spcPct val="90000"/>
            </a:lnSpc>
            <a:spcBef>
              <a:spcPct val="0"/>
            </a:spcBef>
            <a:spcAft>
              <a:spcPct val="15000"/>
            </a:spcAft>
            <a:buChar char="•"/>
          </a:pPr>
          <a:r>
            <a:rPr lang="nl-NL" sz="600" kern="1200" dirty="0" err="1"/>
            <a:t>Eliminates</a:t>
          </a:r>
          <a:r>
            <a:rPr lang="nl-NL" sz="600" kern="1200" dirty="0"/>
            <a:t> </a:t>
          </a:r>
          <a:r>
            <a:rPr lang="nl-NL" sz="600" kern="1200" dirty="0" err="1"/>
            <a:t>depositor</a:t>
          </a:r>
          <a:r>
            <a:rPr lang="nl-NL" sz="600" kern="1200" dirty="0"/>
            <a:t> discipline</a:t>
          </a:r>
        </a:p>
        <a:p>
          <a:pPr marL="228600" lvl="1" indent="-228600" algn="l" defTabSz="889000">
            <a:lnSpc>
              <a:spcPct val="90000"/>
            </a:lnSpc>
            <a:spcBef>
              <a:spcPct val="0"/>
            </a:spcBef>
            <a:spcAft>
              <a:spcPct val="15000"/>
            </a:spcAft>
            <a:buChar char="•"/>
          </a:pPr>
          <a:endParaRPr lang="nl-NL" sz="2000" kern="1200" dirty="0"/>
        </a:p>
      </dsp:txBody>
      <dsp:txXfrm>
        <a:off x="1552168" y="144000"/>
        <a:ext cx="1356511" cy="540077"/>
      </dsp:txXfrm>
    </dsp:sp>
    <dsp:sp modelId="{1D761864-B2A5-4300-99BF-864C54FB8F4A}">
      <dsp:nvSpPr>
        <dsp:cNvPr id="0" name=""/>
        <dsp:cNvSpPr/>
      </dsp:nvSpPr>
      <dsp:spPr>
        <a:xfrm>
          <a:off x="3098591"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Targeted</a:t>
          </a:r>
          <a:r>
            <a:rPr lang="nl-NL" sz="600" b="1" kern="1200" dirty="0"/>
            <a:t> Coverage</a:t>
          </a:r>
        </a:p>
      </dsp:txBody>
      <dsp:txXfrm>
        <a:off x="3098591" y="0"/>
        <a:ext cx="1356511" cy="144000"/>
      </dsp:txXfrm>
    </dsp:sp>
    <dsp:sp modelId="{5EA4B1F9-EA85-4293-BA74-34733B59FC14}">
      <dsp:nvSpPr>
        <dsp:cNvPr id="0" name=""/>
        <dsp:cNvSpPr/>
      </dsp:nvSpPr>
      <dsp:spPr>
        <a:xfrm>
          <a:off x="3098591"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Increases</a:t>
          </a:r>
          <a:r>
            <a:rPr lang="nl-NL" sz="600" kern="1200" dirty="0"/>
            <a:t> financial </a:t>
          </a:r>
          <a:r>
            <a:rPr lang="nl-NL" sz="600" kern="1200" dirty="0" err="1"/>
            <a:t>stability</a:t>
          </a:r>
          <a:endParaRPr lang="nl-NL" sz="600" kern="1200" dirty="0"/>
        </a:p>
        <a:p>
          <a:pPr marL="57150" lvl="1" indent="-57150" algn="l" defTabSz="266700">
            <a:lnSpc>
              <a:spcPct val="90000"/>
            </a:lnSpc>
            <a:spcBef>
              <a:spcPct val="0"/>
            </a:spcBef>
            <a:spcAft>
              <a:spcPct val="15000"/>
            </a:spcAft>
            <a:buChar char="•"/>
          </a:pPr>
          <a:r>
            <a:rPr lang="nl-NL" sz="600" kern="1200" dirty="0"/>
            <a:t>Limited </a:t>
          </a:r>
          <a:r>
            <a:rPr lang="nl-NL" sz="600" kern="1200" dirty="0" err="1"/>
            <a:t>Decrease</a:t>
          </a:r>
          <a:r>
            <a:rPr lang="nl-NL" sz="600" kern="1200" dirty="0"/>
            <a:t> in </a:t>
          </a:r>
          <a:r>
            <a:rPr lang="nl-NL" sz="600" kern="1200" dirty="0" err="1"/>
            <a:t>depositor</a:t>
          </a:r>
          <a:r>
            <a:rPr lang="nl-NL" sz="600" kern="1200" dirty="0"/>
            <a:t> discipline</a:t>
          </a:r>
        </a:p>
        <a:p>
          <a:pPr marL="57150" lvl="1" indent="-57150" algn="l" defTabSz="266700">
            <a:lnSpc>
              <a:spcPct val="90000"/>
            </a:lnSpc>
            <a:spcBef>
              <a:spcPct val="0"/>
            </a:spcBef>
            <a:spcAft>
              <a:spcPct val="15000"/>
            </a:spcAft>
            <a:buChar char="•"/>
          </a:pPr>
          <a:r>
            <a:rPr lang="nl-NL" sz="600" kern="1200" dirty="0" err="1"/>
            <a:t>Increased</a:t>
          </a:r>
          <a:r>
            <a:rPr lang="nl-NL" sz="600" kern="1200" dirty="0"/>
            <a:t> </a:t>
          </a:r>
          <a:r>
            <a:rPr lang="nl-NL" sz="600" kern="1200" dirty="0" err="1"/>
            <a:t>Complexity</a:t>
          </a:r>
          <a:r>
            <a:rPr lang="nl-NL" sz="600" kern="1200" dirty="0"/>
            <a:t> of </a:t>
          </a:r>
          <a:r>
            <a:rPr lang="nl-NL" sz="600" kern="1200" dirty="0" err="1"/>
            <a:t>resolutions</a:t>
          </a:r>
          <a:endParaRPr lang="nl-NL" sz="600" kern="1200" dirty="0"/>
        </a:p>
        <a:p>
          <a:pPr marL="57150" lvl="1" indent="-57150" algn="l" defTabSz="266700">
            <a:lnSpc>
              <a:spcPct val="90000"/>
            </a:lnSpc>
            <a:spcBef>
              <a:spcPct val="0"/>
            </a:spcBef>
            <a:spcAft>
              <a:spcPct val="15000"/>
            </a:spcAft>
            <a:buChar char="•"/>
          </a:pPr>
          <a:r>
            <a:rPr lang="nl-NL" sz="600" kern="1200" dirty="0" err="1"/>
            <a:t>Decrease</a:t>
          </a:r>
          <a:r>
            <a:rPr lang="nl-NL" sz="600" kern="1200" dirty="0"/>
            <a:t> in </a:t>
          </a:r>
          <a:r>
            <a:rPr lang="nl-NL" sz="600" kern="1200" dirty="0" err="1"/>
            <a:t>Transparency</a:t>
          </a:r>
          <a:endParaRPr lang="nl-NL" sz="600" kern="1200" dirty="0"/>
        </a:p>
      </dsp:txBody>
      <dsp:txXfrm>
        <a:off x="3098591" y="144000"/>
        <a:ext cx="1356511" cy="5400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52A51-466D-4BC7-8589-F299B2E83BCD}">
      <dsp:nvSpPr>
        <dsp:cNvPr id="0" name=""/>
        <dsp:cNvSpPr/>
      </dsp:nvSpPr>
      <dsp:spPr>
        <a:xfrm>
          <a:off x="0" y="361589"/>
          <a:ext cx="4225812" cy="48211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E1E9A-EDA3-4C7C-91A6-16C9ACD8B118}">
      <dsp:nvSpPr>
        <dsp:cNvPr id="0" name=""/>
        <dsp:cNvSpPr/>
      </dsp:nvSpPr>
      <dsp:spPr>
        <a:xfrm>
          <a:off x="3" y="31776"/>
          <a:ext cx="833841"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96" tIns="56896" rIns="56896" bIns="56896" numCol="1" spcCol="1270" anchor="b" anchorCtr="0">
          <a:noAutofit/>
        </a:bodyPr>
        <a:lstStyle/>
        <a:p>
          <a:pPr marL="0" lvl="0" indent="0" algn="ctr" defTabSz="355600">
            <a:lnSpc>
              <a:spcPct val="90000"/>
            </a:lnSpc>
            <a:spcBef>
              <a:spcPct val="0"/>
            </a:spcBef>
            <a:spcAft>
              <a:spcPct val="35000"/>
            </a:spcAft>
            <a:buNone/>
          </a:pPr>
          <a:r>
            <a:rPr lang="nl-NL" sz="800" kern="1200" dirty="0" err="1"/>
            <a:t>Bought</a:t>
          </a:r>
          <a:r>
            <a:rPr lang="nl-NL" sz="800" kern="1200" dirty="0"/>
            <a:t> a lot of </a:t>
          </a:r>
          <a:r>
            <a:rPr lang="nl-NL" sz="800" kern="1200" dirty="0" err="1"/>
            <a:t>Treasury</a:t>
          </a:r>
          <a:r>
            <a:rPr lang="nl-NL" sz="800" kern="1200" dirty="0"/>
            <a:t> </a:t>
          </a:r>
          <a:r>
            <a:rPr lang="nl-NL" sz="800" kern="1200" dirty="0" err="1"/>
            <a:t>Bonds</a:t>
          </a:r>
          <a:endParaRPr lang="nl-NL" sz="800" kern="1200" dirty="0"/>
        </a:p>
      </dsp:txBody>
      <dsp:txXfrm>
        <a:off x="3" y="31776"/>
        <a:ext cx="833841" cy="482118"/>
      </dsp:txXfrm>
    </dsp:sp>
    <dsp:sp modelId="{81C19C8A-7172-4479-B729-8879AE59C455}">
      <dsp:nvSpPr>
        <dsp:cNvPr id="0" name=""/>
        <dsp:cNvSpPr/>
      </dsp:nvSpPr>
      <dsp:spPr>
        <a:xfrm>
          <a:off x="35807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B68A1-ECE7-4ABD-A909-70D612667A0A}">
      <dsp:nvSpPr>
        <dsp:cNvPr id="0" name=""/>
        <dsp:cNvSpPr/>
      </dsp:nvSpPr>
      <dsp:spPr>
        <a:xfrm>
          <a:off x="882471" y="326182"/>
          <a:ext cx="992383"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t" anchorCtr="0">
          <a:noAutofit/>
        </a:bodyPr>
        <a:lstStyle/>
        <a:p>
          <a:pPr marL="0" lvl="0" indent="0" algn="ctr" defTabSz="311150">
            <a:lnSpc>
              <a:spcPct val="90000"/>
            </a:lnSpc>
            <a:spcBef>
              <a:spcPct val="0"/>
            </a:spcBef>
            <a:spcAft>
              <a:spcPct val="35000"/>
            </a:spcAft>
            <a:buNone/>
          </a:pPr>
          <a:r>
            <a:rPr lang="nl-NL" sz="700" kern="1200" dirty="0" err="1"/>
            <a:t>Surge</a:t>
          </a:r>
          <a:r>
            <a:rPr lang="nl-NL" sz="700" kern="1200" dirty="0"/>
            <a:t> in Interest </a:t>
          </a:r>
          <a:r>
            <a:rPr lang="nl-NL" sz="700" kern="1200" dirty="0" err="1"/>
            <a:t>Rate</a:t>
          </a:r>
          <a:endParaRPr lang="nl-NL" sz="700" kern="1200" dirty="0"/>
        </a:p>
      </dsp:txBody>
      <dsp:txXfrm>
        <a:off x="882471" y="326182"/>
        <a:ext cx="992383" cy="482118"/>
      </dsp:txXfrm>
    </dsp:sp>
    <dsp:sp modelId="{DFBE08BB-BB09-4F58-8B6F-10C77567F78A}">
      <dsp:nvSpPr>
        <dsp:cNvPr id="0" name=""/>
        <dsp:cNvSpPr/>
      </dsp:nvSpPr>
      <dsp:spPr>
        <a:xfrm>
          <a:off x="1312600"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C81943-FD2B-4009-9FD7-D09089D2C2BB}">
      <dsp:nvSpPr>
        <dsp:cNvPr id="0" name=""/>
        <dsp:cNvSpPr/>
      </dsp:nvSpPr>
      <dsp:spPr>
        <a:xfrm>
          <a:off x="1920076" y="41177"/>
          <a:ext cx="828242"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b" anchorCtr="0">
          <a:noAutofit/>
        </a:bodyPr>
        <a:lstStyle/>
        <a:p>
          <a:pPr marL="0" lvl="0" indent="0" algn="ctr" defTabSz="311150">
            <a:lnSpc>
              <a:spcPct val="90000"/>
            </a:lnSpc>
            <a:spcBef>
              <a:spcPct val="0"/>
            </a:spcBef>
            <a:spcAft>
              <a:spcPct val="35000"/>
            </a:spcAft>
            <a:buNone/>
          </a:pPr>
          <a:r>
            <a:rPr lang="nl-NL" sz="700" kern="1200" dirty="0"/>
            <a:t>Digital Bank Run</a:t>
          </a:r>
        </a:p>
      </dsp:txBody>
      <dsp:txXfrm>
        <a:off x="1920076" y="41177"/>
        <a:ext cx="828242" cy="482118"/>
      </dsp:txXfrm>
    </dsp:sp>
    <dsp:sp modelId="{08173798-6FD2-4337-8FF9-105C3C0FE8C0}">
      <dsp:nvSpPr>
        <dsp:cNvPr id="0" name=""/>
        <dsp:cNvSpPr/>
      </dsp:nvSpPr>
      <dsp:spPr>
        <a:xfrm>
          <a:off x="226432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C388FC-49A7-4E39-A6BB-E95DA99A6587}">
      <dsp:nvSpPr>
        <dsp:cNvPr id="0" name=""/>
        <dsp:cNvSpPr/>
      </dsp:nvSpPr>
      <dsp:spPr>
        <a:xfrm>
          <a:off x="2771651" y="309539"/>
          <a:ext cx="1021686"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 tIns="42672" rIns="42672" bIns="42672" numCol="1" spcCol="1270" anchor="t" anchorCtr="0">
          <a:noAutofit/>
        </a:bodyPr>
        <a:lstStyle/>
        <a:p>
          <a:pPr marL="0" lvl="0" indent="0" algn="ctr" defTabSz="266700">
            <a:lnSpc>
              <a:spcPct val="90000"/>
            </a:lnSpc>
            <a:spcBef>
              <a:spcPct val="0"/>
            </a:spcBef>
            <a:spcAft>
              <a:spcPct val="35000"/>
            </a:spcAft>
            <a:buNone/>
          </a:pPr>
          <a:r>
            <a:rPr lang="nl-NL" sz="600" kern="1200" dirty="0" err="1"/>
            <a:t>Collapse</a:t>
          </a:r>
          <a:r>
            <a:rPr lang="nl-NL" sz="600" kern="1200" dirty="0"/>
            <a:t> </a:t>
          </a:r>
          <a:r>
            <a:rPr lang="nl-NL" sz="600" kern="1200" dirty="0" err="1"/>
            <a:t>March</a:t>
          </a:r>
          <a:r>
            <a:rPr lang="nl-NL" sz="600" kern="1200" dirty="0"/>
            <a:t> 10, 2023</a:t>
          </a:r>
        </a:p>
      </dsp:txBody>
      <dsp:txXfrm>
        <a:off x="2771651" y="309539"/>
        <a:ext cx="1021686" cy="482118"/>
      </dsp:txXfrm>
    </dsp:sp>
    <dsp:sp modelId="{64BAD04D-657B-42CF-A254-5D0FA4737B34}">
      <dsp:nvSpPr>
        <dsp:cNvPr id="0" name=""/>
        <dsp:cNvSpPr/>
      </dsp:nvSpPr>
      <dsp:spPr>
        <a:xfrm>
          <a:off x="3230702"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5EBCA-B6DA-4BE2-9108-C1D00A9747D6}">
      <dsp:nvSpPr>
        <dsp:cNvPr id="0" name=""/>
        <dsp:cNvSpPr/>
      </dsp:nvSpPr>
      <dsp:spPr>
        <a:xfrm>
          <a:off x="619757" y="610448"/>
          <a:ext cx="956055" cy="955969"/>
        </a:xfrm>
        <a:prstGeom prst="ellipse">
          <a:avLst/>
        </a:prstGeom>
        <a:no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nl-NL" sz="900" kern="1200" dirty="0"/>
        </a:p>
      </dsp:txBody>
      <dsp:txXfrm>
        <a:off x="759768" y="750446"/>
        <a:ext cx="676033" cy="675973"/>
      </dsp:txXfrm>
    </dsp:sp>
    <dsp:sp modelId="{727E4085-A5D0-4E12-BDD4-A0CD9B8161D0}">
      <dsp:nvSpPr>
        <dsp:cNvPr id="0" name=""/>
        <dsp:cNvSpPr/>
      </dsp:nvSpPr>
      <dsp:spPr>
        <a:xfrm>
          <a:off x="126853" y="78845"/>
          <a:ext cx="1926987" cy="2008693"/>
        </a:xfrm>
        <a:prstGeom prst="blockArc">
          <a:avLst>
            <a:gd name="adj1" fmla="val 16509444"/>
            <a:gd name="adj2" fmla="val 5088054"/>
            <a:gd name="adj3" fmla="val 52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11F48F-7DEF-475B-AA6E-3D9E15C430B6}">
      <dsp:nvSpPr>
        <dsp:cNvPr id="0" name=""/>
        <dsp:cNvSpPr/>
      </dsp:nvSpPr>
      <dsp:spPr>
        <a:xfrm>
          <a:off x="1319817" y="0"/>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A4E547CC-AB96-42A0-9046-4B66FC35D3AD}">
      <dsp:nvSpPr>
        <dsp:cNvPr id="0" name=""/>
        <dsp:cNvSpPr/>
      </dsp:nvSpPr>
      <dsp:spPr>
        <a:xfrm>
          <a:off x="1871106" y="655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400050">
            <a:lnSpc>
              <a:spcPct val="90000"/>
            </a:lnSpc>
            <a:spcBef>
              <a:spcPct val="0"/>
            </a:spcBef>
            <a:spcAft>
              <a:spcPct val="10000"/>
            </a:spcAft>
            <a:buNone/>
          </a:pPr>
          <a:r>
            <a:rPr lang="nl-NL" sz="900" b="1" kern="1200" dirty="0"/>
            <a:t>$250,000</a:t>
          </a:r>
        </a:p>
      </dsp:txBody>
      <dsp:txXfrm>
        <a:off x="1871106" y="6552"/>
        <a:ext cx="685743" cy="495785"/>
      </dsp:txXfrm>
    </dsp:sp>
    <dsp:sp modelId="{57550D89-09E9-492C-92FD-013F70F9D97C}">
      <dsp:nvSpPr>
        <dsp:cNvPr id="0" name=""/>
        <dsp:cNvSpPr/>
      </dsp:nvSpPr>
      <dsp:spPr>
        <a:xfrm>
          <a:off x="1698196" y="477001"/>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0D6CE9A6-DFDA-4F5E-94AD-1DD304916D2F}">
      <dsp:nvSpPr>
        <dsp:cNvPr id="0" name=""/>
        <dsp:cNvSpPr/>
      </dsp:nvSpPr>
      <dsp:spPr>
        <a:xfrm>
          <a:off x="2248083" y="485956"/>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Checking, savings, money market deposit accounts and CDs</a:t>
          </a:r>
          <a:endParaRPr lang="nl-NL" sz="600" b="1" kern="1200" dirty="0"/>
        </a:p>
      </dsp:txBody>
      <dsp:txXfrm>
        <a:off x="2248083" y="485956"/>
        <a:ext cx="685743" cy="495785"/>
      </dsp:txXfrm>
    </dsp:sp>
    <dsp:sp modelId="{39945209-316D-4B5B-A5D8-9BC6B90AB166}">
      <dsp:nvSpPr>
        <dsp:cNvPr id="0" name=""/>
        <dsp:cNvSpPr/>
      </dsp:nvSpPr>
      <dsp:spPr>
        <a:xfrm>
          <a:off x="1696232" y="1178308"/>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CE00E1D-CAA6-4F35-8310-791806A22579}">
      <dsp:nvSpPr>
        <dsp:cNvPr id="0" name=""/>
        <dsp:cNvSpPr/>
      </dsp:nvSpPr>
      <dsp:spPr>
        <a:xfrm>
          <a:off x="2248083" y="1186607"/>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Stocks, bonds, mutual funds, crypto assets, or safe deposit boxes</a:t>
          </a:r>
          <a:endParaRPr lang="nl-NL" sz="600" b="1" kern="1200" dirty="0"/>
        </a:p>
      </dsp:txBody>
      <dsp:txXfrm>
        <a:off x="2248083" y="1186607"/>
        <a:ext cx="685743" cy="495785"/>
      </dsp:txXfrm>
    </dsp:sp>
    <dsp:sp modelId="{C47295A6-1607-4962-B10E-D2D7987513DA}">
      <dsp:nvSpPr>
        <dsp:cNvPr id="0" name=""/>
        <dsp:cNvSpPr/>
      </dsp:nvSpPr>
      <dsp:spPr>
        <a:xfrm>
          <a:off x="1319817" y="1671909"/>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1DB5AA5-B573-4723-B637-DA84D54009FC}">
      <dsp:nvSpPr>
        <dsp:cNvPr id="0" name=""/>
        <dsp:cNvSpPr/>
      </dsp:nvSpPr>
      <dsp:spPr>
        <a:xfrm>
          <a:off x="1871106" y="168239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nl-NL" sz="800" b="1" kern="1200" dirty="0"/>
            <a:t>57% of </a:t>
          </a:r>
          <a:r>
            <a:rPr lang="nl-NL" sz="800" b="1" kern="1200" dirty="0" err="1"/>
            <a:t>deposits</a:t>
          </a:r>
          <a:r>
            <a:rPr lang="nl-NL" sz="800" b="1" kern="1200" dirty="0"/>
            <a:t> </a:t>
          </a:r>
          <a:r>
            <a:rPr lang="nl-NL" sz="800" b="1" kern="1200" dirty="0" err="1"/>
            <a:t>were</a:t>
          </a:r>
          <a:r>
            <a:rPr lang="nl-NL" sz="800" b="1" kern="1200" dirty="0"/>
            <a:t>  </a:t>
          </a:r>
          <a:r>
            <a:rPr lang="nl-NL" sz="800" b="1" kern="1200" dirty="0" err="1"/>
            <a:t>uninsured</a:t>
          </a:r>
          <a:endParaRPr lang="nl-NL" sz="800" b="1" kern="1200" dirty="0"/>
        </a:p>
      </dsp:txBody>
      <dsp:txXfrm>
        <a:off x="1871106" y="1682392"/>
        <a:ext cx="685743" cy="4957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5EBCA-B6DA-4BE2-9108-C1D00A9747D6}">
      <dsp:nvSpPr>
        <dsp:cNvPr id="0" name=""/>
        <dsp:cNvSpPr/>
      </dsp:nvSpPr>
      <dsp:spPr>
        <a:xfrm>
          <a:off x="2052538" y="1916811"/>
          <a:ext cx="3002014" cy="3001746"/>
        </a:xfrm>
        <a:prstGeom prst="ellipse">
          <a:avLst/>
        </a:prstGeom>
        <a:no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nl-NL" sz="6500" kern="1200" dirty="0"/>
        </a:p>
      </dsp:txBody>
      <dsp:txXfrm>
        <a:off x="2492173" y="2356407"/>
        <a:ext cx="2122744" cy="2122554"/>
      </dsp:txXfrm>
    </dsp:sp>
    <dsp:sp modelId="{727E4085-A5D0-4E12-BDD4-A0CD9B8161D0}">
      <dsp:nvSpPr>
        <dsp:cNvPr id="0" name=""/>
        <dsp:cNvSpPr/>
      </dsp:nvSpPr>
      <dsp:spPr>
        <a:xfrm>
          <a:off x="504817" y="247573"/>
          <a:ext cx="6050743" cy="6307302"/>
        </a:xfrm>
        <a:prstGeom prst="blockArc">
          <a:avLst>
            <a:gd name="adj1" fmla="val 16509444"/>
            <a:gd name="adj2" fmla="val 5088054"/>
            <a:gd name="adj3" fmla="val 52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11F48F-7DEF-475B-AA6E-3D9E15C430B6}">
      <dsp:nvSpPr>
        <dsp:cNvPr id="0" name=""/>
        <dsp:cNvSpPr/>
      </dsp:nvSpPr>
      <dsp:spPr>
        <a:xfrm>
          <a:off x="4250725" y="0"/>
          <a:ext cx="1608537" cy="1608201"/>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A4E547CC-AB96-42A0-9046-4B66FC35D3AD}">
      <dsp:nvSpPr>
        <dsp:cNvPr id="0" name=""/>
        <dsp:cNvSpPr/>
      </dsp:nvSpPr>
      <dsp:spPr>
        <a:xfrm>
          <a:off x="5981775" y="20574"/>
          <a:ext cx="2153236" cy="1556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nl-NL" sz="2400" b="1" kern="1200" dirty="0"/>
            <a:t>$250,000</a:t>
          </a:r>
        </a:p>
      </dsp:txBody>
      <dsp:txXfrm>
        <a:off x="5981775" y="20574"/>
        <a:ext cx="2153236" cy="1556766"/>
      </dsp:txXfrm>
    </dsp:sp>
    <dsp:sp modelId="{57550D89-09E9-492C-92FD-013F70F9D97C}">
      <dsp:nvSpPr>
        <dsp:cNvPr id="0" name=""/>
        <dsp:cNvSpPr/>
      </dsp:nvSpPr>
      <dsp:spPr>
        <a:xfrm>
          <a:off x="5438839" y="1497787"/>
          <a:ext cx="1608537" cy="1608201"/>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0D6CE9A6-DFDA-4F5E-94AD-1DD304916D2F}">
      <dsp:nvSpPr>
        <dsp:cNvPr id="0" name=""/>
        <dsp:cNvSpPr/>
      </dsp:nvSpPr>
      <dsp:spPr>
        <a:xfrm>
          <a:off x="7165482" y="1525905"/>
          <a:ext cx="2153236" cy="1556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l" defTabSz="933450">
            <a:lnSpc>
              <a:spcPct val="90000"/>
            </a:lnSpc>
            <a:spcBef>
              <a:spcPct val="0"/>
            </a:spcBef>
            <a:spcAft>
              <a:spcPct val="10000"/>
            </a:spcAft>
            <a:buNone/>
          </a:pPr>
          <a:r>
            <a:rPr lang="en-US" sz="2100" b="1" kern="1200" dirty="0"/>
            <a:t>Checking, savings, money market deposit accounts and CDs</a:t>
          </a:r>
          <a:endParaRPr lang="nl-NL" sz="2100" b="1" kern="1200" dirty="0"/>
        </a:p>
      </dsp:txBody>
      <dsp:txXfrm>
        <a:off x="7165482" y="1525905"/>
        <a:ext cx="2153236" cy="1556766"/>
      </dsp:txXfrm>
    </dsp:sp>
    <dsp:sp modelId="{39945209-316D-4B5B-A5D8-9BC6B90AB166}">
      <dsp:nvSpPr>
        <dsp:cNvPr id="0" name=""/>
        <dsp:cNvSpPr/>
      </dsp:nvSpPr>
      <dsp:spPr>
        <a:xfrm>
          <a:off x="5432669" y="3699891"/>
          <a:ext cx="1608537" cy="1608201"/>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CE00E1D-CAA6-4F35-8310-791806A22579}">
      <dsp:nvSpPr>
        <dsp:cNvPr id="0" name=""/>
        <dsp:cNvSpPr/>
      </dsp:nvSpPr>
      <dsp:spPr>
        <a:xfrm>
          <a:off x="7165482" y="3725951"/>
          <a:ext cx="2153236" cy="1556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l" defTabSz="933450">
            <a:lnSpc>
              <a:spcPct val="90000"/>
            </a:lnSpc>
            <a:spcBef>
              <a:spcPct val="0"/>
            </a:spcBef>
            <a:spcAft>
              <a:spcPct val="10000"/>
            </a:spcAft>
            <a:buNone/>
          </a:pPr>
          <a:r>
            <a:rPr lang="en-US" sz="2100" b="1" kern="1200" dirty="0"/>
            <a:t>Stocks, bonds, mutual funds, crypto assets, or safe deposit boxes</a:t>
          </a:r>
          <a:endParaRPr lang="nl-NL" sz="2100" b="1" kern="1200" dirty="0"/>
        </a:p>
      </dsp:txBody>
      <dsp:txXfrm>
        <a:off x="7165482" y="3725951"/>
        <a:ext cx="2153236" cy="1556766"/>
      </dsp:txXfrm>
    </dsp:sp>
    <dsp:sp modelId="{C47295A6-1607-4962-B10E-D2D7987513DA}">
      <dsp:nvSpPr>
        <dsp:cNvPr id="0" name=""/>
        <dsp:cNvSpPr/>
      </dsp:nvSpPr>
      <dsp:spPr>
        <a:xfrm>
          <a:off x="4250725" y="5249799"/>
          <a:ext cx="1608537" cy="1608201"/>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1DB5AA5-B573-4723-B637-DA84D54009FC}">
      <dsp:nvSpPr>
        <dsp:cNvPr id="0" name=""/>
        <dsp:cNvSpPr/>
      </dsp:nvSpPr>
      <dsp:spPr>
        <a:xfrm>
          <a:off x="5981775" y="5282717"/>
          <a:ext cx="2153236" cy="1556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10000"/>
            </a:spcAft>
            <a:buNone/>
          </a:pPr>
          <a:r>
            <a:rPr lang="nl-NL" sz="2400" b="1" kern="1200" dirty="0"/>
            <a:t>57% of </a:t>
          </a:r>
          <a:r>
            <a:rPr lang="nl-NL" sz="2400" b="1" kern="1200" dirty="0" err="1"/>
            <a:t>deposits</a:t>
          </a:r>
          <a:r>
            <a:rPr lang="nl-NL" sz="2400" b="1" kern="1200" dirty="0"/>
            <a:t> </a:t>
          </a:r>
          <a:r>
            <a:rPr lang="nl-NL" sz="2400" b="1" kern="1200" dirty="0" err="1"/>
            <a:t>were</a:t>
          </a:r>
          <a:r>
            <a:rPr lang="nl-NL" sz="2400" b="1" kern="1200" dirty="0"/>
            <a:t>  </a:t>
          </a:r>
          <a:r>
            <a:rPr lang="nl-NL" sz="2400" b="1" kern="1200" dirty="0" err="1"/>
            <a:t>uninsured</a:t>
          </a:r>
          <a:endParaRPr lang="nl-NL" sz="2400" b="1" kern="1200" dirty="0"/>
        </a:p>
      </dsp:txBody>
      <dsp:txXfrm>
        <a:off x="5981775" y="5282717"/>
        <a:ext cx="2153236" cy="15567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D9ED1-849C-4131-9DB5-A408BA9EE93D}">
      <dsp:nvSpPr>
        <dsp:cNvPr id="0" name=""/>
        <dsp:cNvSpPr/>
      </dsp:nvSpPr>
      <dsp:spPr>
        <a:xfrm>
          <a:off x="5745"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a:t>Limited Coverage</a:t>
          </a:r>
        </a:p>
      </dsp:txBody>
      <dsp:txXfrm>
        <a:off x="5745" y="0"/>
        <a:ext cx="1356511" cy="144000"/>
      </dsp:txXfrm>
    </dsp:sp>
    <dsp:sp modelId="{FFF5123D-EAA3-4A35-8389-E367347FC13F}">
      <dsp:nvSpPr>
        <dsp:cNvPr id="0" name=""/>
        <dsp:cNvSpPr/>
      </dsp:nvSpPr>
      <dsp:spPr>
        <a:xfrm>
          <a:off x="5745"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nl-NL" sz="700" kern="1200" dirty="0"/>
            <a:t>Limited effect on </a:t>
          </a:r>
          <a:r>
            <a:rPr lang="nl-NL" sz="700" kern="1200" dirty="0" err="1"/>
            <a:t>Moral</a:t>
          </a:r>
          <a:r>
            <a:rPr lang="nl-NL" sz="700" kern="1200" dirty="0"/>
            <a:t> Hazard</a:t>
          </a:r>
        </a:p>
        <a:p>
          <a:pPr marL="57150" lvl="1" indent="-57150" algn="l" defTabSz="311150">
            <a:lnSpc>
              <a:spcPct val="90000"/>
            </a:lnSpc>
            <a:spcBef>
              <a:spcPct val="0"/>
            </a:spcBef>
            <a:spcAft>
              <a:spcPct val="15000"/>
            </a:spcAft>
            <a:buChar char="•"/>
          </a:pPr>
          <a:r>
            <a:rPr lang="nl-NL" sz="700" kern="1200" dirty="0"/>
            <a:t>Limited </a:t>
          </a:r>
          <a:r>
            <a:rPr lang="nl-NL" sz="700" kern="1200" dirty="0" err="1"/>
            <a:t>disruption</a:t>
          </a:r>
          <a:r>
            <a:rPr lang="nl-NL" sz="700" kern="1200" dirty="0"/>
            <a:t> in </a:t>
          </a:r>
          <a:r>
            <a:rPr lang="nl-NL" sz="700" kern="1200" dirty="0" err="1"/>
            <a:t>other</a:t>
          </a:r>
          <a:r>
            <a:rPr lang="nl-NL" sz="700" kern="1200" dirty="0"/>
            <a:t> </a:t>
          </a:r>
          <a:r>
            <a:rPr lang="nl-NL" sz="700" kern="1200" dirty="0" err="1"/>
            <a:t>markets</a:t>
          </a:r>
          <a:endParaRPr lang="nl-NL" sz="700" kern="1200" dirty="0"/>
        </a:p>
        <a:p>
          <a:pPr marL="57150" lvl="1" indent="-57150" algn="l" defTabSz="311150">
            <a:lnSpc>
              <a:spcPct val="90000"/>
            </a:lnSpc>
            <a:spcBef>
              <a:spcPct val="0"/>
            </a:spcBef>
            <a:spcAft>
              <a:spcPct val="15000"/>
            </a:spcAft>
            <a:buChar char="•"/>
          </a:pPr>
          <a:r>
            <a:rPr lang="nl-NL" sz="700" kern="1200" dirty="0"/>
            <a:t>Financial </a:t>
          </a:r>
          <a:r>
            <a:rPr lang="nl-NL" sz="700" kern="1200" dirty="0" err="1"/>
            <a:t>Stability</a:t>
          </a:r>
          <a:r>
            <a:rPr lang="nl-NL" sz="700" kern="1200" dirty="0"/>
            <a:t> concerns </a:t>
          </a:r>
          <a:r>
            <a:rPr lang="nl-NL" sz="700" kern="1200" dirty="0" err="1"/>
            <a:t>from</a:t>
          </a:r>
          <a:r>
            <a:rPr lang="nl-NL" sz="700" kern="1200" dirty="0"/>
            <a:t> </a:t>
          </a:r>
          <a:r>
            <a:rPr lang="nl-NL" sz="700" kern="1200" dirty="0" err="1"/>
            <a:t>uninsured</a:t>
          </a:r>
          <a:r>
            <a:rPr lang="nl-NL" sz="700" kern="1200" dirty="0"/>
            <a:t> </a:t>
          </a:r>
          <a:r>
            <a:rPr lang="nl-NL" sz="700" kern="1200" dirty="0" err="1"/>
            <a:t>deposits</a:t>
          </a:r>
          <a:endParaRPr lang="nl-NL" sz="700" kern="1200" dirty="0"/>
        </a:p>
      </dsp:txBody>
      <dsp:txXfrm>
        <a:off x="5745" y="144000"/>
        <a:ext cx="1356511" cy="540077"/>
      </dsp:txXfrm>
    </dsp:sp>
    <dsp:sp modelId="{63E2EE09-846B-48B6-A8E6-221C9BCEF627}">
      <dsp:nvSpPr>
        <dsp:cNvPr id="0" name=""/>
        <dsp:cNvSpPr/>
      </dsp:nvSpPr>
      <dsp:spPr>
        <a:xfrm>
          <a:off x="1552168"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Unlimited</a:t>
          </a:r>
          <a:r>
            <a:rPr lang="nl-NL" sz="600" b="1" kern="1200" dirty="0"/>
            <a:t> Coverage</a:t>
          </a:r>
        </a:p>
      </dsp:txBody>
      <dsp:txXfrm>
        <a:off x="1552168" y="0"/>
        <a:ext cx="1356511" cy="144000"/>
      </dsp:txXfrm>
    </dsp:sp>
    <dsp:sp modelId="{1A3B464C-0CF0-42C3-BE7F-2AE7ACE67117}">
      <dsp:nvSpPr>
        <dsp:cNvPr id="0" name=""/>
        <dsp:cNvSpPr/>
      </dsp:nvSpPr>
      <dsp:spPr>
        <a:xfrm>
          <a:off x="1552168"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Eliminates</a:t>
          </a:r>
          <a:r>
            <a:rPr lang="nl-NL" sz="600" kern="1200" dirty="0"/>
            <a:t> Bank Runs</a:t>
          </a:r>
        </a:p>
        <a:p>
          <a:pPr marL="57150" lvl="1" indent="-57150" algn="l" defTabSz="266700">
            <a:lnSpc>
              <a:spcPct val="90000"/>
            </a:lnSpc>
            <a:spcBef>
              <a:spcPct val="0"/>
            </a:spcBef>
            <a:spcAft>
              <a:spcPct val="15000"/>
            </a:spcAft>
            <a:buChar char="•"/>
          </a:pPr>
          <a:r>
            <a:rPr lang="nl-NL" sz="600" kern="1200" dirty="0" err="1"/>
            <a:t>Clear</a:t>
          </a:r>
          <a:r>
            <a:rPr lang="nl-NL" sz="600" kern="1200" dirty="0"/>
            <a:t> </a:t>
          </a:r>
          <a:r>
            <a:rPr lang="nl-NL" sz="600" kern="1200" dirty="0" err="1"/>
            <a:t>understanding</a:t>
          </a:r>
          <a:r>
            <a:rPr lang="nl-NL" sz="600" kern="1200" dirty="0"/>
            <a:t> of </a:t>
          </a:r>
          <a:r>
            <a:rPr lang="nl-NL" sz="600" kern="1200" dirty="0" err="1"/>
            <a:t>insurance</a:t>
          </a:r>
          <a:r>
            <a:rPr lang="nl-NL" sz="600" kern="1200" dirty="0"/>
            <a:t> status </a:t>
          </a:r>
          <a:r>
            <a:rPr lang="nl-NL" sz="600" kern="1200" dirty="0" err="1"/>
            <a:t>for</a:t>
          </a:r>
          <a:r>
            <a:rPr lang="nl-NL" sz="600" kern="1200" dirty="0"/>
            <a:t> </a:t>
          </a:r>
          <a:r>
            <a:rPr lang="nl-NL" sz="600" kern="1200" dirty="0" err="1"/>
            <a:t>depositors</a:t>
          </a:r>
          <a:endParaRPr lang="nl-NL" sz="600" kern="1200" dirty="0"/>
        </a:p>
        <a:p>
          <a:pPr marL="57150" lvl="1" indent="-57150" algn="l" defTabSz="266700">
            <a:lnSpc>
              <a:spcPct val="90000"/>
            </a:lnSpc>
            <a:spcBef>
              <a:spcPct val="0"/>
            </a:spcBef>
            <a:spcAft>
              <a:spcPct val="15000"/>
            </a:spcAft>
            <a:buChar char="•"/>
          </a:pPr>
          <a:r>
            <a:rPr lang="nl-NL" sz="600" kern="1200" dirty="0"/>
            <a:t> </a:t>
          </a:r>
          <a:r>
            <a:rPr lang="nl-NL" sz="600" kern="1200" dirty="0" err="1"/>
            <a:t>Simplifies</a:t>
          </a:r>
          <a:r>
            <a:rPr lang="nl-NL" sz="600" kern="1200" dirty="0"/>
            <a:t> </a:t>
          </a:r>
          <a:r>
            <a:rPr lang="nl-NL" sz="600" kern="1200" dirty="0" err="1"/>
            <a:t>resolution</a:t>
          </a:r>
          <a:endParaRPr lang="nl-NL" sz="600" kern="1200" dirty="0"/>
        </a:p>
        <a:p>
          <a:pPr marL="57150" lvl="1" indent="-57150" algn="l" defTabSz="266700">
            <a:lnSpc>
              <a:spcPct val="90000"/>
            </a:lnSpc>
            <a:spcBef>
              <a:spcPct val="0"/>
            </a:spcBef>
            <a:spcAft>
              <a:spcPct val="15000"/>
            </a:spcAft>
            <a:buChar char="•"/>
          </a:pPr>
          <a:r>
            <a:rPr lang="nl-NL" sz="600" kern="1200" dirty="0" err="1"/>
            <a:t>Eliminates</a:t>
          </a:r>
          <a:r>
            <a:rPr lang="nl-NL" sz="600" kern="1200" dirty="0"/>
            <a:t> </a:t>
          </a:r>
          <a:r>
            <a:rPr lang="nl-NL" sz="600" kern="1200" dirty="0" err="1"/>
            <a:t>depositor</a:t>
          </a:r>
          <a:r>
            <a:rPr lang="nl-NL" sz="600" kern="1200" dirty="0"/>
            <a:t> discipline</a:t>
          </a:r>
        </a:p>
        <a:p>
          <a:pPr marL="228600" lvl="1" indent="-228600" algn="l" defTabSz="889000">
            <a:lnSpc>
              <a:spcPct val="90000"/>
            </a:lnSpc>
            <a:spcBef>
              <a:spcPct val="0"/>
            </a:spcBef>
            <a:spcAft>
              <a:spcPct val="15000"/>
            </a:spcAft>
            <a:buChar char="•"/>
          </a:pPr>
          <a:endParaRPr lang="nl-NL" sz="2000" kern="1200" dirty="0"/>
        </a:p>
      </dsp:txBody>
      <dsp:txXfrm>
        <a:off x="1552168" y="144000"/>
        <a:ext cx="1356511" cy="540077"/>
      </dsp:txXfrm>
    </dsp:sp>
    <dsp:sp modelId="{1D761864-B2A5-4300-99BF-864C54FB8F4A}">
      <dsp:nvSpPr>
        <dsp:cNvPr id="0" name=""/>
        <dsp:cNvSpPr/>
      </dsp:nvSpPr>
      <dsp:spPr>
        <a:xfrm>
          <a:off x="3098591" y="0"/>
          <a:ext cx="1356511" cy="1440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nl-NL" sz="600" b="1" kern="1200" dirty="0" err="1"/>
            <a:t>Targeted</a:t>
          </a:r>
          <a:r>
            <a:rPr lang="nl-NL" sz="600" b="1" kern="1200" dirty="0"/>
            <a:t> Coverage</a:t>
          </a:r>
        </a:p>
      </dsp:txBody>
      <dsp:txXfrm>
        <a:off x="3098591" y="0"/>
        <a:ext cx="1356511" cy="144000"/>
      </dsp:txXfrm>
    </dsp:sp>
    <dsp:sp modelId="{5EA4B1F9-EA85-4293-BA74-34733B59FC14}">
      <dsp:nvSpPr>
        <dsp:cNvPr id="0" name=""/>
        <dsp:cNvSpPr/>
      </dsp:nvSpPr>
      <dsp:spPr>
        <a:xfrm>
          <a:off x="3098591" y="144000"/>
          <a:ext cx="1356511" cy="5400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nl-NL" sz="600" kern="1200" dirty="0" err="1"/>
            <a:t>Increases</a:t>
          </a:r>
          <a:r>
            <a:rPr lang="nl-NL" sz="600" kern="1200" dirty="0"/>
            <a:t> financial </a:t>
          </a:r>
          <a:r>
            <a:rPr lang="nl-NL" sz="600" kern="1200" dirty="0" err="1"/>
            <a:t>stability</a:t>
          </a:r>
          <a:endParaRPr lang="nl-NL" sz="600" kern="1200" dirty="0"/>
        </a:p>
        <a:p>
          <a:pPr marL="57150" lvl="1" indent="-57150" algn="l" defTabSz="266700">
            <a:lnSpc>
              <a:spcPct val="90000"/>
            </a:lnSpc>
            <a:spcBef>
              <a:spcPct val="0"/>
            </a:spcBef>
            <a:spcAft>
              <a:spcPct val="15000"/>
            </a:spcAft>
            <a:buChar char="•"/>
          </a:pPr>
          <a:r>
            <a:rPr lang="nl-NL" sz="600" kern="1200" dirty="0"/>
            <a:t>Limited </a:t>
          </a:r>
          <a:r>
            <a:rPr lang="nl-NL" sz="600" kern="1200" dirty="0" err="1"/>
            <a:t>Decrease</a:t>
          </a:r>
          <a:r>
            <a:rPr lang="nl-NL" sz="600" kern="1200" dirty="0"/>
            <a:t> in </a:t>
          </a:r>
          <a:r>
            <a:rPr lang="nl-NL" sz="600" kern="1200" dirty="0" err="1"/>
            <a:t>depositor</a:t>
          </a:r>
          <a:r>
            <a:rPr lang="nl-NL" sz="600" kern="1200" dirty="0"/>
            <a:t> discipline</a:t>
          </a:r>
        </a:p>
        <a:p>
          <a:pPr marL="57150" lvl="1" indent="-57150" algn="l" defTabSz="266700">
            <a:lnSpc>
              <a:spcPct val="90000"/>
            </a:lnSpc>
            <a:spcBef>
              <a:spcPct val="0"/>
            </a:spcBef>
            <a:spcAft>
              <a:spcPct val="15000"/>
            </a:spcAft>
            <a:buChar char="•"/>
          </a:pPr>
          <a:r>
            <a:rPr lang="nl-NL" sz="600" kern="1200" dirty="0" err="1"/>
            <a:t>Increased</a:t>
          </a:r>
          <a:r>
            <a:rPr lang="nl-NL" sz="600" kern="1200" dirty="0"/>
            <a:t> </a:t>
          </a:r>
          <a:r>
            <a:rPr lang="nl-NL" sz="600" kern="1200" dirty="0" err="1"/>
            <a:t>Complexity</a:t>
          </a:r>
          <a:r>
            <a:rPr lang="nl-NL" sz="600" kern="1200" dirty="0"/>
            <a:t> of </a:t>
          </a:r>
          <a:r>
            <a:rPr lang="nl-NL" sz="600" kern="1200" dirty="0" err="1"/>
            <a:t>resolutions</a:t>
          </a:r>
          <a:endParaRPr lang="nl-NL" sz="600" kern="1200" dirty="0"/>
        </a:p>
        <a:p>
          <a:pPr marL="57150" lvl="1" indent="-57150" algn="l" defTabSz="266700">
            <a:lnSpc>
              <a:spcPct val="90000"/>
            </a:lnSpc>
            <a:spcBef>
              <a:spcPct val="0"/>
            </a:spcBef>
            <a:spcAft>
              <a:spcPct val="15000"/>
            </a:spcAft>
            <a:buChar char="•"/>
          </a:pPr>
          <a:r>
            <a:rPr lang="nl-NL" sz="600" kern="1200" dirty="0" err="1"/>
            <a:t>Decrease</a:t>
          </a:r>
          <a:r>
            <a:rPr lang="nl-NL" sz="600" kern="1200" dirty="0"/>
            <a:t> in </a:t>
          </a:r>
          <a:r>
            <a:rPr lang="nl-NL" sz="600" kern="1200" dirty="0" err="1"/>
            <a:t>Transparency</a:t>
          </a:r>
          <a:endParaRPr lang="nl-NL" sz="600" kern="1200" dirty="0"/>
        </a:p>
      </dsp:txBody>
      <dsp:txXfrm>
        <a:off x="3098591" y="144000"/>
        <a:ext cx="1356511" cy="54007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52A51-466D-4BC7-8589-F299B2E83BCD}">
      <dsp:nvSpPr>
        <dsp:cNvPr id="0" name=""/>
        <dsp:cNvSpPr/>
      </dsp:nvSpPr>
      <dsp:spPr>
        <a:xfrm>
          <a:off x="0" y="361589"/>
          <a:ext cx="4225812" cy="48211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E1E9A-EDA3-4C7C-91A6-16C9ACD8B118}">
      <dsp:nvSpPr>
        <dsp:cNvPr id="0" name=""/>
        <dsp:cNvSpPr/>
      </dsp:nvSpPr>
      <dsp:spPr>
        <a:xfrm>
          <a:off x="3" y="31776"/>
          <a:ext cx="833841"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96" tIns="56896" rIns="56896" bIns="56896" numCol="1" spcCol="1270" anchor="b" anchorCtr="0">
          <a:noAutofit/>
        </a:bodyPr>
        <a:lstStyle/>
        <a:p>
          <a:pPr marL="0" lvl="0" indent="0" algn="ctr" defTabSz="355600">
            <a:lnSpc>
              <a:spcPct val="90000"/>
            </a:lnSpc>
            <a:spcBef>
              <a:spcPct val="0"/>
            </a:spcBef>
            <a:spcAft>
              <a:spcPct val="35000"/>
            </a:spcAft>
            <a:buNone/>
          </a:pPr>
          <a:r>
            <a:rPr lang="nl-NL" sz="800" kern="1200" dirty="0" err="1"/>
            <a:t>Bought</a:t>
          </a:r>
          <a:r>
            <a:rPr lang="nl-NL" sz="800" kern="1200" dirty="0"/>
            <a:t> a lot of </a:t>
          </a:r>
          <a:r>
            <a:rPr lang="nl-NL" sz="800" kern="1200" dirty="0" err="1"/>
            <a:t>Treasury</a:t>
          </a:r>
          <a:r>
            <a:rPr lang="nl-NL" sz="800" kern="1200" dirty="0"/>
            <a:t> </a:t>
          </a:r>
          <a:r>
            <a:rPr lang="nl-NL" sz="800" kern="1200" dirty="0" err="1"/>
            <a:t>Bonds</a:t>
          </a:r>
          <a:endParaRPr lang="nl-NL" sz="800" kern="1200" dirty="0"/>
        </a:p>
      </dsp:txBody>
      <dsp:txXfrm>
        <a:off x="3" y="31776"/>
        <a:ext cx="833841" cy="482118"/>
      </dsp:txXfrm>
    </dsp:sp>
    <dsp:sp modelId="{81C19C8A-7172-4479-B729-8879AE59C455}">
      <dsp:nvSpPr>
        <dsp:cNvPr id="0" name=""/>
        <dsp:cNvSpPr/>
      </dsp:nvSpPr>
      <dsp:spPr>
        <a:xfrm>
          <a:off x="35807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B68A1-ECE7-4ABD-A909-70D612667A0A}">
      <dsp:nvSpPr>
        <dsp:cNvPr id="0" name=""/>
        <dsp:cNvSpPr/>
      </dsp:nvSpPr>
      <dsp:spPr>
        <a:xfrm>
          <a:off x="882471" y="326182"/>
          <a:ext cx="992383"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t" anchorCtr="0">
          <a:noAutofit/>
        </a:bodyPr>
        <a:lstStyle/>
        <a:p>
          <a:pPr marL="0" lvl="0" indent="0" algn="ctr" defTabSz="311150">
            <a:lnSpc>
              <a:spcPct val="90000"/>
            </a:lnSpc>
            <a:spcBef>
              <a:spcPct val="0"/>
            </a:spcBef>
            <a:spcAft>
              <a:spcPct val="35000"/>
            </a:spcAft>
            <a:buNone/>
          </a:pPr>
          <a:r>
            <a:rPr lang="nl-NL" sz="700" kern="1200" dirty="0" err="1"/>
            <a:t>Surge</a:t>
          </a:r>
          <a:r>
            <a:rPr lang="nl-NL" sz="700" kern="1200" dirty="0"/>
            <a:t> in Interest </a:t>
          </a:r>
          <a:r>
            <a:rPr lang="nl-NL" sz="700" kern="1200" dirty="0" err="1"/>
            <a:t>Rate</a:t>
          </a:r>
          <a:endParaRPr lang="nl-NL" sz="700" kern="1200" dirty="0"/>
        </a:p>
      </dsp:txBody>
      <dsp:txXfrm>
        <a:off x="882471" y="326182"/>
        <a:ext cx="992383" cy="482118"/>
      </dsp:txXfrm>
    </dsp:sp>
    <dsp:sp modelId="{DFBE08BB-BB09-4F58-8B6F-10C77567F78A}">
      <dsp:nvSpPr>
        <dsp:cNvPr id="0" name=""/>
        <dsp:cNvSpPr/>
      </dsp:nvSpPr>
      <dsp:spPr>
        <a:xfrm>
          <a:off x="1312600"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C81943-FD2B-4009-9FD7-D09089D2C2BB}">
      <dsp:nvSpPr>
        <dsp:cNvPr id="0" name=""/>
        <dsp:cNvSpPr/>
      </dsp:nvSpPr>
      <dsp:spPr>
        <a:xfrm>
          <a:off x="1920076" y="41177"/>
          <a:ext cx="828242"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784" tIns="49784" rIns="49784" bIns="49784" numCol="1" spcCol="1270" anchor="b" anchorCtr="0">
          <a:noAutofit/>
        </a:bodyPr>
        <a:lstStyle/>
        <a:p>
          <a:pPr marL="0" lvl="0" indent="0" algn="ctr" defTabSz="311150">
            <a:lnSpc>
              <a:spcPct val="90000"/>
            </a:lnSpc>
            <a:spcBef>
              <a:spcPct val="0"/>
            </a:spcBef>
            <a:spcAft>
              <a:spcPct val="35000"/>
            </a:spcAft>
            <a:buNone/>
          </a:pPr>
          <a:r>
            <a:rPr lang="nl-NL" sz="700" kern="1200" dirty="0"/>
            <a:t>Digital Bank Run</a:t>
          </a:r>
        </a:p>
      </dsp:txBody>
      <dsp:txXfrm>
        <a:off x="1920076" y="41177"/>
        <a:ext cx="828242" cy="482118"/>
      </dsp:txXfrm>
    </dsp:sp>
    <dsp:sp modelId="{08173798-6FD2-4337-8FF9-105C3C0FE8C0}">
      <dsp:nvSpPr>
        <dsp:cNvPr id="0" name=""/>
        <dsp:cNvSpPr/>
      </dsp:nvSpPr>
      <dsp:spPr>
        <a:xfrm>
          <a:off x="2264325"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C388FC-49A7-4E39-A6BB-E95DA99A6587}">
      <dsp:nvSpPr>
        <dsp:cNvPr id="0" name=""/>
        <dsp:cNvSpPr/>
      </dsp:nvSpPr>
      <dsp:spPr>
        <a:xfrm>
          <a:off x="2771651" y="309539"/>
          <a:ext cx="1021686" cy="482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2672" tIns="42672" rIns="42672" bIns="42672" numCol="1" spcCol="1270" anchor="t" anchorCtr="0">
          <a:noAutofit/>
        </a:bodyPr>
        <a:lstStyle/>
        <a:p>
          <a:pPr marL="0" lvl="0" indent="0" algn="ctr" defTabSz="266700">
            <a:lnSpc>
              <a:spcPct val="90000"/>
            </a:lnSpc>
            <a:spcBef>
              <a:spcPct val="0"/>
            </a:spcBef>
            <a:spcAft>
              <a:spcPct val="35000"/>
            </a:spcAft>
            <a:buNone/>
          </a:pPr>
          <a:r>
            <a:rPr lang="nl-NL" sz="600" kern="1200" dirty="0" err="1"/>
            <a:t>Collapse</a:t>
          </a:r>
          <a:r>
            <a:rPr lang="nl-NL" sz="600" kern="1200" dirty="0"/>
            <a:t> </a:t>
          </a:r>
          <a:r>
            <a:rPr lang="nl-NL" sz="600" kern="1200" dirty="0" err="1"/>
            <a:t>March</a:t>
          </a:r>
          <a:r>
            <a:rPr lang="nl-NL" sz="600" kern="1200" dirty="0"/>
            <a:t> 10, 2023</a:t>
          </a:r>
        </a:p>
      </dsp:txBody>
      <dsp:txXfrm>
        <a:off x="2771651" y="309539"/>
        <a:ext cx="1021686" cy="482118"/>
      </dsp:txXfrm>
    </dsp:sp>
    <dsp:sp modelId="{64BAD04D-657B-42CF-A254-5D0FA4737B34}">
      <dsp:nvSpPr>
        <dsp:cNvPr id="0" name=""/>
        <dsp:cNvSpPr/>
      </dsp:nvSpPr>
      <dsp:spPr>
        <a:xfrm>
          <a:off x="3230702" y="542383"/>
          <a:ext cx="120529" cy="12052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5EBCA-B6DA-4BE2-9108-C1D00A9747D6}">
      <dsp:nvSpPr>
        <dsp:cNvPr id="0" name=""/>
        <dsp:cNvSpPr/>
      </dsp:nvSpPr>
      <dsp:spPr>
        <a:xfrm>
          <a:off x="619757" y="610448"/>
          <a:ext cx="956055" cy="955969"/>
        </a:xfrm>
        <a:prstGeom prst="ellipse">
          <a:avLst/>
        </a:prstGeom>
        <a:no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endParaRPr lang="nl-NL" sz="900" kern="1200" dirty="0"/>
        </a:p>
      </dsp:txBody>
      <dsp:txXfrm>
        <a:off x="759768" y="750446"/>
        <a:ext cx="676033" cy="675973"/>
      </dsp:txXfrm>
    </dsp:sp>
    <dsp:sp modelId="{727E4085-A5D0-4E12-BDD4-A0CD9B8161D0}">
      <dsp:nvSpPr>
        <dsp:cNvPr id="0" name=""/>
        <dsp:cNvSpPr/>
      </dsp:nvSpPr>
      <dsp:spPr>
        <a:xfrm>
          <a:off x="126853" y="78845"/>
          <a:ext cx="1926987" cy="2008693"/>
        </a:xfrm>
        <a:prstGeom prst="blockArc">
          <a:avLst>
            <a:gd name="adj1" fmla="val 16509444"/>
            <a:gd name="adj2" fmla="val 5088054"/>
            <a:gd name="adj3" fmla="val 52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11F48F-7DEF-475B-AA6E-3D9E15C430B6}">
      <dsp:nvSpPr>
        <dsp:cNvPr id="0" name=""/>
        <dsp:cNvSpPr/>
      </dsp:nvSpPr>
      <dsp:spPr>
        <a:xfrm>
          <a:off x="1319817" y="0"/>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A4E547CC-AB96-42A0-9046-4B66FC35D3AD}">
      <dsp:nvSpPr>
        <dsp:cNvPr id="0" name=""/>
        <dsp:cNvSpPr/>
      </dsp:nvSpPr>
      <dsp:spPr>
        <a:xfrm>
          <a:off x="1871106" y="655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400050">
            <a:lnSpc>
              <a:spcPct val="90000"/>
            </a:lnSpc>
            <a:spcBef>
              <a:spcPct val="0"/>
            </a:spcBef>
            <a:spcAft>
              <a:spcPct val="10000"/>
            </a:spcAft>
            <a:buNone/>
          </a:pPr>
          <a:r>
            <a:rPr lang="nl-NL" sz="900" b="1" kern="1200" dirty="0"/>
            <a:t>$250,000</a:t>
          </a:r>
        </a:p>
      </dsp:txBody>
      <dsp:txXfrm>
        <a:off x="1871106" y="6552"/>
        <a:ext cx="685743" cy="495785"/>
      </dsp:txXfrm>
    </dsp:sp>
    <dsp:sp modelId="{57550D89-09E9-492C-92FD-013F70F9D97C}">
      <dsp:nvSpPr>
        <dsp:cNvPr id="0" name=""/>
        <dsp:cNvSpPr/>
      </dsp:nvSpPr>
      <dsp:spPr>
        <a:xfrm>
          <a:off x="1698196" y="477001"/>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0D6CE9A6-DFDA-4F5E-94AD-1DD304916D2F}">
      <dsp:nvSpPr>
        <dsp:cNvPr id="0" name=""/>
        <dsp:cNvSpPr/>
      </dsp:nvSpPr>
      <dsp:spPr>
        <a:xfrm>
          <a:off x="2248083" y="485956"/>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Checking, savings, money market deposit accounts and CDs</a:t>
          </a:r>
          <a:endParaRPr lang="nl-NL" sz="600" b="1" kern="1200" dirty="0"/>
        </a:p>
      </dsp:txBody>
      <dsp:txXfrm>
        <a:off x="2248083" y="485956"/>
        <a:ext cx="685743" cy="495785"/>
      </dsp:txXfrm>
    </dsp:sp>
    <dsp:sp modelId="{39945209-316D-4B5B-A5D8-9BC6B90AB166}">
      <dsp:nvSpPr>
        <dsp:cNvPr id="0" name=""/>
        <dsp:cNvSpPr/>
      </dsp:nvSpPr>
      <dsp:spPr>
        <a:xfrm>
          <a:off x="1696232" y="1178308"/>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CE00E1D-CAA6-4F35-8310-791806A22579}">
      <dsp:nvSpPr>
        <dsp:cNvPr id="0" name=""/>
        <dsp:cNvSpPr/>
      </dsp:nvSpPr>
      <dsp:spPr>
        <a:xfrm>
          <a:off x="2248083" y="1186607"/>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l" defTabSz="266700">
            <a:lnSpc>
              <a:spcPct val="90000"/>
            </a:lnSpc>
            <a:spcBef>
              <a:spcPct val="0"/>
            </a:spcBef>
            <a:spcAft>
              <a:spcPct val="10000"/>
            </a:spcAft>
            <a:buNone/>
          </a:pPr>
          <a:r>
            <a:rPr lang="en-US" sz="600" b="1" kern="1200" dirty="0"/>
            <a:t>Stocks, bonds, mutual funds, crypto assets, or safe deposit boxes</a:t>
          </a:r>
          <a:endParaRPr lang="nl-NL" sz="600" b="1" kern="1200" dirty="0"/>
        </a:p>
      </dsp:txBody>
      <dsp:txXfrm>
        <a:off x="2248083" y="1186607"/>
        <a:ext cx="685743" cy="495785"/>
      </dsp:txXfrm>
    </dsp:sp>
    <dsp:sp modelId="{C47295A6-1607-4962-B10E-D2D7987513DA}">
      <dsp:nvSpPr>
        <dsp:cNvPr id="0" name=""/>
        <dsp:cNvSpPr/>
      </dsp:nvSpPr>
      <dsp:spPr>
        <a:xfrm>
          <a:off x="1319817" y="1671909"/>
          <a:ext cx="512272" cy="512165"/>
        </a:xfrm>
        <a:prstGeom prst="ellipse">
          <a:avLst/>
        </a:prstGeom>
        <a:solidFill>
          <a:schemeClr val="bg1"/>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1DB5AA5-B573-4723-B637-DA84D54009FC}">
      <dsp:nvSpPr>
        <dsp:cNvPr id="0" name=""/>
        <dsp:cNvSpPr/>
      </dsp:nvSpPr>
      <dsp:spPr>
        <a:xfrm>
          <a:off x="1871106" y="1682392"/>
          <a:ext cx="685743" cy="495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l" defTabSz="355600">
            <a:lnSpc>
              <a:spcPct val="90000"/>
            </a:lnSpc>
            <a:spcBef>
              <a:spcPct val="0"/>
            </a:spcBef>
            <a:spcAft>
              <a:spcPct val="10000"/>
            </a:spcAft>
            <a:buNone/>
          </a:pPr>
          <a:r>
            <a:rPr lang="nl-NL" sz="800" b="1" kern="1200" dirty="0"/>
            <a:t>57% of </a:t>
          </a:r>
          <a:r>
            <a:rPr lang="nl-NL" sz="800" b="1" kern="1200" dirty="0" err="1"/>
            <a:t>deposits</a:t>
          </a:r>
          <a:r>
            <a:rPr lang="nl-NL" sz="800" b="1" kern="1200" dirty="0"/>
            <a:t> </a:t>
          </a:r>
          <a:r>
            <a:rPr lang="nl-NL" sz="800" b="1" kern="1200" dirty="0" err="1"/>
            <a:t>were</a:t>
          </a:r>
          <a:r>
            <a:rPr lang="nl-NL" sz="800" b="1" kern="1200" dirty="0"/>
            <a:t>  </a:t>
          </a:r>
          <a:r>
            <a:rPr lang="nl-NL" sz="800" b="1" kern="1200" dirty="0" err="1"/>
            <a:t>uninsured</a:t>
          </a:r>
          <a:endParaRPr lang="nl-NL" sz="800" b="1" kern="1200" dirty="0"/>
        </a:p>
      </dsp:txBody>
      <dsp:txXfrm>
        <a:off x="1871106" y="1682392"/>
        <a:ext cx="685743" cy="49578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52A51-466D-4BC7-8589-F299B2E83BCD}">
      <dsp:nvSpPr>
        <dsp:cNvPr id="0" name=""/>
        <dsp:cNvSpPr/>
      </dsp:nvSpPr>
      <dsp:spPr>
        <a:xfrm>
          <a:off x="0" y="1487627"/>
          <a:ext cx="12060936" cy="1983503"/>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E1E9A-EDA3-4C7C-91A6-16C9ACD8B118}">
      <dsp:nvSpPr>
        <dsp:cNvPr id="0" name=""/>
        <dsp:cNvSpPr/>
      </dsp:nvSpPr>
      <dsp:spPr>
        <a:xfrm>
          <a:off x="9" y="130732"/>
          <a:ext cx="2379876" cy="1983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nl-NL" sz="2400" kern="1200" dirty="0" err="1"/>
            <a:t>Bought</a:t>
          </a:r>
          <a:r>
            <a:rPr lang="nl-NL" sz="2400" kern="1200" dirty="0"/>
            <a:t> a lot of </a:t>
          </a:r>
          <a:r>
            <a:rPr lang="nl-NL" sz="2400" kern="1200" dirty="0" err="1"/>
            <a:t>Treasury</a:t>
          </a:r>
          <a:r>
            <a:rPr lang="nl-NL" sz="2400" kern="1200" dirty="0"/>
            <a:t> </a:t>
          </a:r>
          <a:r>
            <a:rPr lang="nl-NL" sz="2400" kern="1200" dirty="0" err="1"/>
            <a:t>Bonds</a:t>
          </a:r>
          <a:endParaRPr lang="nl-NL" sz="2400" kern="1200" dirty="0"/>
        </a:p>
      </dsp:txBody>
      <dsp:txXfrm>
        <a:off x="9" y="130732"/>
        <a:ext cx="2379876" cy="1983503"/>
      </dsp:txXfrm>
    </dsp:sp>
    <dsp:sp modelId="{81C19C8A-7172-4479-B729-8879AE59C455}">
      <dsp:nvSpPr>
        <dsp:cNvPr id="0" name=""/>
        <dsp:cNvSpPr/>
      </dsp:nvSpPr>
      <dsp:spPr>
        <a:xfrm>
          <a:off x="946052" y="2231441"/>
          <a:ext cx="495875" cy="49587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B68A1-ECE7-4ABD-A909-70D612667A0A}">
      <dsp:nvSpPr>
        <dsp:cNvPr id="0" name=""/>
        <dsp:cNvSpPr/>
      </dsp:nvSpPr>
      <dsp:spPr>
        <a:xfrm>
          <a:off x="2518670" y="1116196"/>
          <a:ext cx="2832373" cy="1983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nl-NL" sz="2400" kern="1200" dirty="0" err="1"/>
            <a:t>Surge</a:t>
          </a:r>
          <a:r>
            <a:rPr lang="nl-NL" sz="2400" kern="1200" dirty="0"/>
            <a:t> in Interest </a:t>
          </a:r>
          <a:r>
            <a:rPr lang="nl-NL" sz="2400" kern="1200" dirty="0" err="1"/>
            <a:t>Rate</a:t>
          </a:r>
          <a:endParaRPr lang="nl-NL" sz="2400" kern="1200" dirty="0"/>
        </a:p>
      </dsp:txBody>
      <dsp:txXfrm>
        <a:off x="2518670" y="1116196"/>
        <a:ext cx="2832373" cy="1983503"/>
      </dsp:txXfrm>
    </dsp:sp>
    <dsp:sp modelId="{DFBE08BB-BB09-4F58-8B6F-10C77567F78A}">
      <dsp:nvSpPr>
        <dsp:cNvPr id="0" name=""/>
        <dsp:cNvSpPr/>
      </dsp:nvSpPr>
      <dsp:spPr>
        <a:xfrm>
          <a:off x="3670371" y="2231441"/>
          <a:ext cx="495875" cy="49587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C81943-FD2B-4009-9FD7-D09089D2C2BB}">
      <dsp:nvSpPr>
        <dsp:cNvPr id="0" name=""/>
        <dsp:cNvSpPr/>
      </dsp:nvSpPr>
      <dsp:spPr>
        <a:xfrm>
          <a:off x="5480112" y="169411"/>
          <a:ext cx="2363896" cy="1983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nl-NL" sz="2400" kern="1200" dirty="0"/>
            <a:t>Digital Bank Run</a:t>
          </a:r>
        </a:p>
      </dsp:txBody>
      <dsp:txXfrm>
        <a:off x="5480112" y="169411"/>
        <a:ext cx="2363896" cy="1983503"/>
      </dsp:txXfrm>
    </dsp:sp>
    <dsp:sp modelId="{08173798-6FD2-4337-8FF9-105C3C0FE8C0}">
      <dsp:nvSpPr>
        <dsp:cNvPr id="0" name=""/>
        <dsp:cNvSpPr/>
      </dsp:nvSpPr>
      <dsp:spPr>
        <a:xfrm>
          <a:off x="6386701" y="2231441"/>
          <a:ext cx="495875" cy="49587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C388FC-49A7-4E39-A6BB-E95DA99A6587}">
      <dsp:nvSpPr>
        <dsp:cNvPr id="0" name=""/>
        <dsp:cNvSpPr/>
      </dsp:nvSpPr>
      <dsp:spPr>
        <a:xfrm>
          <a:off x="7893414" y="1134484"/>
          <a:ext cx="2916007" cy="1983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nl-NL" sz="2400" kern="1200" dirty="0" err="1"/>
            <a:t>Collapse</a:t>
          </a:r>
          <a:r>
            <a:rPr lang="nl-NL" sz="2400" kern="1200" dirty="0"/>
            <a:t> </a:t>
          </a:r>
          <a:r>
            <a:rPr lang="nl-NL" sz="2400" kern="1200" dirty="0" err="1"/>
            <a:t>March</a:t>
          </a:r>
          <a:r>
            <a:rPr lang="nl-NL" sz="2400" kern="1200" dirty="0"/>
            <a:t> 10, 2023</a:t>
          </a:r>
        </a:p>
      </dsp:txBody>
      <dsp:txXfrm>
        <a:off x="7893414" y="1134484"/>
        <a:ext cx="2916007" cy="1983503"/>
      </dsp:txXfrm>
    </dsp:sp>
    <dsp:sp modelId="{64BAD04D-657B-42CF-A254-5D0FA4737B34}">
      <dsp:nvSpPr>
        <dsp:cNvPr id="0" name=""/>
        <dsp:cNvSpPr/>
      </dsp:nvSpPr>
      <dsp:spPr>
        <a:xfrm>
          <a:off x="9144848" y="2231441"/>
          <a:ext cx="495875" cy="49587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0910DA-E1BF-4A27-ABD2-3F8DFBF16FF0}" type="datetimeFigureOut">
              <a:rPr lang="cs-CZ" smtClean="0"/>
              <a:t>28.05.2026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9D2B65-6FB4-48EA-AFBC-2929E6B3C351}" type="slidenum">
              <a:rPr lang="cs-CZ" smtClean="0"/>
              <a:t>‹#›</a:t>
            </a:fld>
            <a:endParaRPr lang="cs-CZ"/>
          </a:p>
        </p:txBody>
      </p:sp>
    </p:spTree>
    <p:extLst>
      <p:ext uri="{BB962C8B-B14F-4D97-AF65-F5344CB8AC3E}">
        <p14:creationId xmlns:p14="http://schemas.microsoft.com/office/powerpoint/2010/main" val="2284675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65175" y="900113"/>
            <a:ext cx="5559425" cy="3127375"/>
          </a:xfrm>
        </p:spPr>
      </p:sp>
      <p:sp>
        <p:nvSpPr>
          <p:cNvPr id="3" name="备注占位符 2"/>
          <p:cNvSpPr>
            <a:spLocks noGrp="1"/>
          </p:cNvSpPr>
          <p:nvPr>
            <p:ph type="body" idx="1"/>
          </p:nvPr>
        </p:nvSpPr>
        <p:spPr/>
        <p:txBody>
          <a:bodyPr/>
          <a:lstStyle/>
          <a:p>
            <a:r>
              <a:rPr kumimoji="1" lang="zh-CN" altLang="en-US" dirty="0"/>
              <a:t>封面还未修改</a:t>
            </a:r>
          </a:p>
        </p:txBody>
      </p:sp>
      <p:sp>
        <p:nvSpPr>
          <p:cNvPr id="4" name="灯片编号占位符 3"/>
          <p:cNvSpPr>
            <a:spLocks noGrp="1"/>
          </p:cNvSpPr>
          <p:nvPr>
            <p:ph type="sldNum" sz="quarter" idx="5"/>
          </p:nvPr>
        </p:nvSpPr>
        <p:spPr/>
        <p:txBody>
          <a:bodyPr/>
          <a:lstStyle/>
          <a:p>
            <a:fld id="{83C81C81-E364-4366-A610-2DB15FF98538}" type="slidenum">
              <a:rPr lang="de-CH" smtClean="0"/>
              <a:t>1</a:t>
            </a:fld>
            <a:endParaRPr lang="de-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EEBE7CAE-8A85-5644-812D-2EDB5B9ABCA3}" type="slidenum">
              <a:rPr lang="en-US" smtClean="0"/>
              <a:t>31</a:t>
            </a:fld>
            <a:endParaRPr lang="en-US"/>
          </a:p>
        </p:txBody>
      </p:sp>
    </p:spTree>
    <p:extLst>
      <p:ext uri="{BB962C8B-B14F-4D97-AF65-F5344CB8AC3E}">
        <p14:creationId xmlns:p14="http://schemas.microsoft.com/office/powerpoint/2010/main" val="1495627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EEBE7CAE-8A85-5644-812D-2EDB5B9ABCA3}" type="slidenum">
              <a:rPr lang="en-US" smtClean="0"/>
              <a:t>37</a:t>
            </a:fld>
            <a:endParaRPr lang="en-US"/>
          </a:p>
        </p:txBody>
      </p:sp>
    </p:spTree>
    <p:extLst>
      <p:ext uri="{BB962C8B-B14F-4D97-AF65-F5344CB8AC3E}">
        <p14:creationId xmlns:p14="http://schemas.microsoft.com/office/powerpoint/2010/main" val="2504132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A849E-4F7E-60B0-4E84-4C7EE2E32A3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4AECB5E-8460-C2D4-2FB2-FC821DAEF2A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659F5BF-550F-90A8-2178-76E7837E00F9}"/>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707BCC6E-A6F8-1345-671D-EFC43839DEE4}"/>
              </a:ext>
            </a:extLst>
          </p:cNvPr>
          <p:cNvSpPr>
            <a:spLocks noGrp="1"/>
          </p:cNvSpPr>
          <p:nvPr>
            <p:ph type="sldNum" sz="quarter" idx="5"/>
          </p:nvPr>
        </p:nvSpPr>
        <p:spPr/>
        <p:txBody>
          <a:bodyPr/>
          <a:lstStyle/>
          <a:p>
            <a:fld id="{EEBE7CAE-8A85-5644-812D-2EDB5B9ABCA3}" type="slidenum">
              <a:rPr lang="en-US" smtClean="0"/>
              <a:t>38</a:t>
            </a:fld>
            <a:endParaRPr lang="en-US"/>
          </a:p>
        </p:txBody>
      </p:sp>
    </p:spTree>
    <p:extLst>
      <p:ext uri="{BB962C8B-B14F-4D97-AF65-F5344CB8AC3E}">
        <p14:creationId xmlns:p14="http://schemas.microsoft.com/office/powerpoint/2010/main" val="30522505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900113"/>
            <a:ext cx="5559425" cy="31273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C81C81-E364-4366-A610-2DB15FF98538}" type="slidenum">
              <a:rPr lang="de-CH" smtClean="0"/>
              <a:pPr/>
              <a:t>78</a:t>
            </a:fld>
            <a:endParaRPr lang="de-CH" dirty="0"/>
          </a:p>
        </p:txBody>
      </p:sp>
    </p:spTree>
    <p:extLst>
      <p:ext uri="{BB962C8B-B14F-4D97-AF65-F5344CB8AC3E}">
        <p14:creationId xmlns:p14="http://schemas.microsoft.com/office/powerpoint/2010/main" val="26244433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900113"/>
            <a:ext cx="5559425" cy="31273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C81C81-E364-4366-A610-2DB15FF98538}" type="slidenum">
              <a:rPr lang="de-CH" smtClean="0"/>
              <a:pPr/>
              <a:t>79</a:t>
            </a:fld>
            <a:endParaRPr lang="de-CH" dirty="0"/>
          </a:p>
        </p:txBody>
      </p:sp>
    </p:spTree>
    <p:extLst>
      <p:ext uri="{BB962C8B-B14F-4D97-AF65-F5344CB8AC3E}">
        <p14:creationId xmlns:p14="http://schemas.microsoft.com/office/powerpoint/2010/main" val="3275339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C9EC0-A850-3A6D-B105-00B975AF66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BD6FD-040A-A573-A4E6-22267D5DA29F}"/>
              </a:ext>
            </a:extLst>
          </p:cNvPr>
          <p:cNvSpPr>
            <a:spLocks noGrp="1" noRot="1" noChangeAspect="1"/>
          </p:cNvSpPr>
          <p:nvPr>
            <p:ph type="sldImg"/>
          </p:nvPr>
        </p:nvSpPr>
        <p:spPr>
          <a:xfrm>
            <a:off x="765175" y="900113"/>
            <a:ext cx="5559425" cy="3127375"/>
          </a:xfrm>
        </p:spPr>
      </p:sp>
      <p:sp>
        <p:nvSpPr>
          <p:cNvPr id="3" name="Notes Placeholder 2">
            <a:extLst>
              <a:ext uri="{FF2B5EF4-FFF2-40B4-BE49-F238E27FC236}">
                <a16:creationId xmlns:a16="http://schemas.microsoft.com/office/drawing/2014/main" id="{E4D2FB3B-AFAA-549B-2F2C-52D931503A6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CC0E64-F05D-39AA-7B2A-BDDF96D9D0C0}"/>
              </a:ext>
            </a:extLst>
          </p:cNvPr>
          <p:cNvSpPr>
            <a:spLocks noGrp="1"/>
          </p:cNvSpPr>
          <p:nvPr>
            <p:ph type="sldNum" sz="quarter" idx="5"/>
          </p:nvPr>
        </p:nvSpPr>
        <p:spPr/>
        <p:txBody>
          <a:bodyPr/>
          <a:lstStyle/>
          <a:p>
            <a:fld id="{83C81C81-E364-4366-A610-2DB15FF98538}" type="slidenum">
              <a:rPr lang="de-CH" smtClean="0"/>
              <a:pPr/>
              <a:t>84</a:t>
            </a:fld>
            <a:endParaRPr lang="de-CH" dirty="0"/>
          </a:p>
        </p:txBody>
      </p:sp>
    </p:spTree>
    <p:extLst>
      <p:ext uri="{BB962C8B-B14F-4D97-AF65-F5344CB8AC3E}">
        <p14:creationId xmlns:p14="http://schemas.microsoft.com/office/powerpoint/2010/main" val="25481370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 name="Google Shape;59;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df2c89c8a3_1_1:notes"/>
          <p:cNvSpPr>
            <a:spLocks noGrp="1" noRot="1" noChangeAspect="1"/>
          </p:cNvSpPr>
          <p:nvPr>
            <p:ph type="sldImg" idx="2"/>
          </p:nvPr>
        </p:nvSpPr>
        <p:spPr>
          <a:xfrm>
            <a:off x="2720975" y="857250"/>
            <a:ext cx="3702000" cy="2314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df2c89c8a3_1_1: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 name="Google Shape;70;g3df2c89c8a3_1_1: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ES"/>
              <a:t>91</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 name="Google Shape;77;p2:notes"/>
          <p:cNvSpPr>
            <a:spLocks noGrp="1" noRot="1" noChangeAspect="1"/>
          </p:cNvSpPr>
          <p:nvPr>
            <p:ph type="sldImg" idx="2"/>
          </p:nvPr>
        </p:nvSpPr>
        <p:spPr>
          <a:xfrm>
            <a:off x="2720975" y="857250"/>
            <a:ext cx="370205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4:notes"/>
          <p:cNvSpPr>
            <a:spLocks noGrp="1" noRot="1" noChangeAspect="1"/>
          </p:cNvSpPr>
          <p:nvPr>
            <p:ph type="sldImg" idx="2"/>
          </p:nvPr>
        </p:nvSpPr>
        <p:spPr>
          <a:xfrm>
            <a:off x="2720975" y="857250"/>
            <a:ext cx="370205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4: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4: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93</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e0883506d9_0_5:notes"/>
          <p:cNvSpPr>
            <a:spLocks noGrp="1" noRot="1" noChangeAspect="1"/>
          </p:cNvSpPr>
          <p:nvPr>
            <p:ph type="sldImg" idx="2"/>
          </p:nvPr>
        </p:nvSpPr>
        <p:spPr>
          <a:xfrm>
            <a:off x="2720975" y="857250"/>
            <a:ext cx="3702000" cy="2314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e0883506d9_0_5: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g3e0883506d9_0_5: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ES"/>
              <a:t>94</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4" name="Google Shape;124;p5:notes"/>
          <p:cNvSpPr>
            <a:spLocks noGrp="1" noRot="1" noChangeAspect="1"/>
          </p:cNvSpPr>
          <p:nvPr>
            <p:ph type="sldImg" idx="2"/>
          </p:nvPr>
        </p:nvSpPr>
        <p:spPr>
          <a:xfrm>
            <a:off x="2720975" y="857250"/>
            <a:ext cx="370205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p6:notes"/>
          <p:cNvSpPr>
            <a:spLocks noGrp="1" noRot="1" noChangeAspect="1"/>
          </p:cNvSpPr>
          <p:nvPr>
            <p:ph type="sldImg" idx="2"/>
          </p:nvPr>
        </p:nvSpPr>
        <p:spPr>
          <a:xfrm>
            <a:off x="2720975" y="857250"/>
            <a:ext cx="370205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df2c89c8a3_1_24: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g3df2c89c8a3_1_24:notes"/>
          <p:cNvSpPr>
            <a:spLocks noGrp="1" noRot="1" noChangeAspect="1"/>
          </p:cNvSpPr>
          <p:nvPr>
            <p:ph type="sldImg" idx="2"/>
          </p:nvPr>
        </p:nvSpPr>
        <p:spPr>
          <a:xfrm>
            <a:off x="2720975" y="857250"/>
            <a:ext cx="37020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aacdfd909c_0_8:notes"/>
          <p:cNvSpPr>
            <a:spLocks noGrp="1" noRot="1" noChangeAspect="1"/>
          </p:cNvSpPr>
          <p:nvPr>
            <p:ph type="sldImg" idx="2"/>
          </p:nvPr>
        </p:nvSpPr>
        <p:spPr>
          <a:xfrm>
            <a:off x="2720975" y="857250"/>
            <a:ext cx="37020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g3aacdfd909c_0_8: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 name="Google Shape;195;g3aacdfd909c_0_8: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98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8: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8:notes"/>
          <p:cNvSpPr>
            <a:spLocks noGrp="1" noRot="1" noChangeAspect="1"/>
          </p:cNvSpPr>
          <p:nvPr>
            <p:ph type="sldImg" idx="2"/>
          </p:nvPr>
        </p:nvSpPr>
        <p:spPr>
          <a:xfrm>
            <a:off x="2720975" y="857250"/>
            <a:ext cx="370205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0: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10:notes"/>
          <p:cNvSpPr>
            <a:spLocks noGrp="1" noRot="1" noChangeAspect="1"/>
          </p:cNvSpPr>
          <p:nvPr>
            <p:ph type="sldImg" idx="2"/>
          </p:nvPr>
        </p:nvSpPr>
        <p:spPr>
          <a:xfrm>
            <a:off x="2720975" y="857250"/>
            <a:ext cx="370205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e0883506d9_0_22:notes"/>
          <p:cNvSpPr>
            <a:spLocks noGrp="1" noRot="1" noChangeAspect="1"/>
          </p:cNvSpPr>
          <p:nvPr>
            <p:ph type="sldImg" idx="2"/>
          </p:nvPr>
        </p:nvSpPr>
        <p:spPr>
          <a:xfrm>
            <a:off x="2720975" y="857250"/>
            <a:ext cx="3702000" cy="2314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e0883506d9_0_22: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g3e0883506d9_0_22: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s-ES"/>
              <a:t>101</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10" Type="http://schemas.openxmlformats.org/officeDocument/2006/relationships/slideMaster" Target="../slideMasters/slideMaster1.xml"/><Relationship Id="rId4" Type="http://schemas.openxmlformats.org/officeDocument/2006/relationships/tags" Target="../tags/tag12.xml"/><Relationship Id="rId9" Type="http://schemas.openxmlformats.org/officeDocument/2006/relationships/tags" Target="../tags/tag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44DC75-8395-C161-EDE7-D6AD122F0F4E}"/>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20F763B-032B-D880-F194-D9E127D2C1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E0DA57E-2D8E-00AE-5EEB-12117B588B7A}"/>
              </a:ext>
            </a:extLst>
          </p:cNvPr>
          <p:cNvSpPr>
            <a:spLocks noGrp="1"/>
          </p:cNvSpPr>
          <p:nvPr>
            <p:ph type="dt" sz="half" idx="10"/>
          </p:nvPr>
        </p:nvSpPr>
        <p:spPr/>
        <p:txBody>
          <a:bodyPr/>
          <a:lstStyle/>
          <a:p>
            <a:r>
              <a:rPr lang="en-GB"/>
              <a:t>18/05/2026</a:t>
            </a:r>
            <a:endParaRPr lang="cs-CZ"/>
          </a:p>
        </p:txBody>
      </p:sp>
      <p:sp>
        <p:nvSpPr>
          <p:cNvPr id="5" name="Zástupný symbol pro zápatí 4">
            <a:extLst>
              <a:ext uri="{FF2B5EF4-FFF2-40B4-BE49-F238E27FC236}">
                <a16:creationId xmlns:a16="http://schemas.microsoft.com/office/drawing/2014/main" id="{81CF0799-9F99-0533-B74E-3E55904E6470}"/>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6" name="Zástupný symbol pro číslo snímku 5">
            <a:extLst>
              <a:ext uri="{FF2B5EF4-FFF2-40B4-BE49-F238E27FC236}">
                <a16:creationId xmlns:a16="http://schemas.microsoft.com/office/drawing/2014/main" id="{60B539D8-0AB3-63F0-74C4-9064AD471A4D}"/>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1517130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A3AD99-465C-D768-C6D1-69A8E4109F3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8C647F22-7986-4AF2-8A9B-5C43862BDE3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349F4E-9062-F240-0382-EB7670C6B470}"/>
              </a:ext>
            </a:extLst>
          </p:cNvPr>
          <p:cNvSpPr>
            <a:spLocks noGrp="1"/>
          </p:cNvSpPr>
          <p:nvPr>
            <p:ph type="dt" sz="half" idx="10"/>
          </p:nvPr>
        </p:nvSpPr>
        <p:spPr/>
        <p:txBody>
          <a:bodyPr/>
          <a:lstStyle/>
          <a:p>
            <a:r>
              <a:rPr lang="en-GB"/>
              <a:t>18/05/2026</a:t>
            </a:r>
            <a:endParaRPr lang="cs-CZ"/>
          </a:p>
        </p:txBody>
      </p:sp>
      <p:sp>
        <p:nvSpPr>
          <p:cNvPr id="5" name="Zástupný symbol pro zápatí 4">
            <a:extLst>
              <a:ext uri="{FF2B5EF4-FFF2-40B4-BE49-F238E27FC236}">
                <a16:creationId xmlns:a16="http://schemas.microsoft.com/office/drawing/2014/main" id="{116A5884-60FC-7129-A0BB-26D611F34AA8}"/>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6" name="Zástupný symbol pro číslo snímku 5">
            <a:extLst>
              <a:ext uri="{FF2B5EF4-FFF2-40B4-BE49-F238E27FC236}">
                <a16:creationId xmlns:a16="http://schemas.microsoft.com/office/drawing/2014/main" id="{1C8EDA79-3EB8-AC57-7E4E-D27CF3E15FDD}"/>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3698789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6DC4072-1F88-F9A4-D7A9-3CA0243BE5DE}"/>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E7DC8C3-B428-C36E-E32D-5A3BC9638EB4}"/>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BB3B2D2-EA42-AE93-A99E-15A8349390E3}"/>
              </a:ext>
            </a:extLst>
          </p:cNvPr>
          <p:cNvSpPr>
            <a:spLocks noGrp="1"/>
          </p:cNvSpPr>
          <p:nvPr>
            <p:ph type="dt" sz="half" idx="10"/>
          </p:nvPr>
        </p:nvSpPr>
        <p:spPr/>
        <p:txBody>
          <a:bodyPr/>
          <a:lstStyle/>
          <a:p>
            <a:r>
              <a:rPr lang="en-GB"/>
              <a:t>18/05/2026</a:t>
            </a:r>
            <a:endParaRPr lang="cs-CZ"/>
          </a:p>
        </p:txBody>
      </p:sp>
      <p:sp>
        <p:nvSpPr>
          <p:cNvPr id="5" name="Zástupný symbol pro zápatí 4">
            <a:extLst>
              <a:ext uri="{FF2B5EF4-FFF2-40B4-BE49-F238E27FC236}">
                <a16:creationId xmlns:a16="http://schemas.microsoft.com/office/drawing/2014/main" id="{9430A49E-94E9-787E-99F8-B62E31B9B4DA}"/>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6" name="Zástupný symbol pro číslo snímku 5">
            <a:extLst>
              <a:ext uri="{FF2B5EF4-FFF2-40B4-BE49-F238E27FC236}">
                <a16:creationId xmlns:a16="http://schemas.microsoft.com/office/drawing/2014/main" id="{03EB3DA0-E667-0CF5-AD9C-F757521C77DD}"/>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1929367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mit Universitätseinheit">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69875" y="1080000"/>
            <a:ext cx="11652249" cy="5513115"/>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rot="16200000">
            <a:off x="12192000" y="72000"/>
            <a:ext cx="72000" cy="72000"/>
          </a:xfrm>
        </p:spPr>
        <p:txBody>
          <a:bodyPr/>
          <a:lstStyle>
            <a:lvl1pPr>
              <a:defRPr sz="100">
                <a:solidFill>
                  <a:schemeClr val="bg1"/>
                </a:solidFill>
              </a:defRPr>
            </a:lvl1pPr>
          </a:lstStyle>
          <a:p>
            <a:r>
              <a:rPr lang="en-GB" noProof="0"/>
              <a:t>18/05/2026</a:t>
            </a:r>
            <a:endParaRPr lang="en-GB" noProof="0"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192000" y="152795"/>
            <a:ext cx="72000" cy="72000"/>
          </a:xfrm>
        </p:spPr>
        <p:txBody>
          <a:bodyPr/>
          <a:lstStyle>
            <a:lvl1pPr>
              <a:defRPr sz="100">
                <a:solidFill>
                  <a:schemeClr val="bg1"/>
                </a:solidFill>
              </a:defRPr>
            </a:lvl1pPr>
          </a:lstStyle>
          <a:p>
            <a:r>
              <a:rPr lang="en-US" noProof="0"/>
              <a:t>Marek Chmela: What is the price stability objective and where should it stand in the hierarchy of central bank objectives?</a:t>
            </a:r>
            <a:endParaRPr lang="en-GB" noProof="0"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192000" y="0"/>
            <a:ext cx="72000" cy="72000"/>
          </a:xfrm>
        </p:spPr>
        <p:txBody>
          <a:bodyPr/>
          <a:lstStyle>
            <a:lvl1pPr>
              <a:defRPr sz="100">
                <a:solidFill>
                  <a:schemeClr val="bg1"/>
                </a:solidFill>
              </a:defRPr>
            </a:lvl1pPr>
          </a:lstStyle>
          <a:p>
            <a:r>
              <a:rPr lang="en-GB" noProof="0" dirty="0"/>
              <a:t> </a:t>
            </a:r>
          </a:p>
        </p:txBody>
      </p:sp>
      <p:pic>
        <p:nvPicPr>
          <p:cNvPr id="9" name="Grafik 8">
            <a:extLst>
              <a:ext uri="{FF2B5EF4-FFF2-40B4-BE49-F238E27FC236}">
                <a16:creationId xmlns:a16="http://schemas.microsoft.com/office/drawing/2014/main" id="{99E961D6-F750-1FDF-0BD7-64E7680110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0582" y="263785"/>
            <a:ext cx="1590020" cy="550800"/>
          </a:xfrm>
          <a:prstGeom prst="rect">
            <a:avLst/>
          </a:prstGeom>
        </p:spPr>
      </p:pic>
      <p:cxnSp>
        <p:nvCxnSpPr>
          <p:cNvPr id="14" name="Gerader Verbinder 13">
            <a:extLst>
              <a:ext uri="{FF2B5EF4-FFF2-40B4-BE49-F238E27FC236}">
                <a16:creationId xmlns:a16="http://schemas.microsoft.com/office/drawing/2014/main" id="{7D526C9F-D78C-A1C8-B22D-122736EC2F5E}"/>
              </a:ext>
            </a:extLst>
          </p:cNvPr>
          <p:cNvCxnSpPr/>
          <p:nvPr userDrawn="1"/>
        </p:nvCxnSpPr>
        <p:spPr>
          <a:xfrm>
            <a:off x="2134800" y="268547"/>
            <a:ext cx="0" cy="540000"/>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sp>
        <p:nvSpPr>
          <p:cNvPr id="15" name="Textplatzhalter 12">
            <a:extLst>
              <a:ext uri="{FF2B5EF4-FFF2-40B4-BE49-F238E27FC236}">
                <a16:creationId xmlns:a16="http://schemas.microsoft.com/office/drawing/2014/main" id="{7B00AE1C-C971-C5C1-1DCB-41F3370C34D2}"/>
              </a:ext>
            </a:extLst>
          </p:cNvPr>
          <p:cNvSpPr>
            <a:spLocks noGrp="1"/>
          </p:cNvSpPr>
          <p:nvPr>
            <p:ph type="body" sz="quarter" idx="14" hasCustomPrompt="1"/>
          </p:nvPr>
        </p:nvSpPr>
        <p:spPr>
          <a:xfrm>
            <a:off x="2412000" y="273600"/>
            <a:ext cx="3465505" cy="536400"/>
          </a:xfrm>
        </p:spPr>
        <p:txBody>
          <a:bodyPr anchor="ctr"/>
          <a:lstStyle>
            <a:lvl1pPr>
              <a:lnSpc>
                <a:spcPct val="97000"/>
              </a:lnSpc>
              <a:defRPr sz="1300" spc="-20" baseline="0">
                <a:latin typeface="Source Sans Pro SemiBold" panose="020B0603030403020204" pitchFamily="34" charset="0"/>
              </a:defRPr>
            </a:lvl1pPr>
          </a:lstStyle>
          <a:p>
            <a:pPr lvl="0"/>
            <a:r>
              <a:rPr lang="en-GB" noProof="0" dirty="0" err="1"/>
              <a:t>Organisationseinheit</a:t>
            </a:r>
            <a:endParaRPr lang="en-GB" noProof="0" dirty="0"/>
          </a:p>
        </p:txBody>
      </p:sp>
      <p:sp>
        <p:nvSpPr>
          <p:cNvPr id="5" name="Textplatzhalter 4">
            <a:extLst>
              <a:ext uri="{FF2B5EF4-FFF2-40B4-BE49-F238E27FC236}">
                <a16:creationId xmlns:a16="http://schemas.microsoft.com/office/drawing/2014/main" id="{AEEBEE38-90C0-68F8-53F6-37ACBFF1050F}"/>
              </a:ext>
            </a:extLst>
          </p:cNvPr>
          <p:cNvSpPr>
            <a:spLocks noGrp="1"/>
          </p:cNvSpPr>
          <p:nvPr>
            <p:ph type="body" sz="quarter" idx="15" hasCustomPrompt="1"/>
          </p:nvPr>
        </p:nvSpPr>
        <p:spPr>
          <a:xfrm>
            <a:off x="1" y="2440388"/>
            <a:ext cx="3484209" cy="1516918"/>
          </a:xfrm>
          <a:solidFill>
            <a:schemeClr val="bg1"/>
          </a:solidFill>
        </p:spPr>
        <p:txBody>
          <a:bodyPr wrap="none" lIns="270000" tIns="154800" rIns="248400" bIns="180000">
            <a:spAutoFit/>
          </a:bodyPr>
          <a:lstStyle>
            <a:lvl1pPr>
              <a:lnSpc>
                <a:spcPct val="97000"/>
              </a:lnSpc>
              <a:defRPr sz="3000" b="1"/>
            </a:lvl1pPr>
            <a:lvl2pPr marL="0" indent="0">
              <a:lnSpc>
                <a:spcPct val="100000"/>
              </a:lnSpc>
              <a:spcBef>
                <a:spcPts val="700"/>
              </a:spcBef>
              <a:buFontTx/>
              <a:buNone/>
              <a:defRPr sz="2000" b="0"/>
            </a:lvl2pPr>
            <a:lvl3pPr marL="0" indent="0">
              <a:lnSpc>
                <a:spcPct val="103000"/>
              </a:lnSpc>
              <a:spcBef>
                <a:spcPts val="700"/>
              </a:spcBef>
              <a:buFontTx/>
              <a:buNone/>
              <a:defRPr sz="1600" b="0"/>
            </a:lvl3pPr>
            <a:lvl4pPr>
              <a:lnSpc>
                <a:spcPct val="83000"/>
              </a:lnSpc>
              <a:defRPr sz="4700" b="1"/>
            </a:lvl4pPr>
            <a:lvl5pPr>
              <a:lnSpc>
                <a:spcPct val="83000"/>
              </a:lnSpc>
              <a:defRPr sz="4700" b="1"/>
            </a:lvl5pPr>
          </a:lstStyle>
          <a:p>
            <a:pPr lvl="0"/>
            <a:r>
              <a:rPr lang="en-GB" noProof="0" dirty="0"/>
              <a:t>Insert title</a:t>
            </a:r>
          </a:p>
          <a:p>
            <a:pPr lvl="1"/>
            <a:r>
              <a:rPr lang="en-GB" noProof="0" dirty="0"/>
              <a:t>Level 2 (Subtitle)</a:t>
            </a:r>
          </a:p>
          <a:p>
            <a:pPr lvl="2"/>
            <a:r>
              <a:rPr lang="en-GB" noProof="0" dirty="0"/>
              <a:t>Level 3 (First name Surname/Date)</a:t>
            </a:r>
          </a:p>
        </p:txBody>
      </p:sp>
    </p:spTree>
    <p:extLst>
      <p:ext uri="{BB962C8B-B14F-4D97-AF65-F5344CB8AC3E}">
        <p14:creationId xmlns:p14="http://schemas.microsoft.com/office/powerpoint/2010/main" val="1406085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3600" y="244800"/>
            <a:ext cx="11650662" cy="625944"/>
          </a:xfrm>
        </p:spPr>
        <p:txBody>
          <a:bodyPr/>
          <a:lstStyle>
            <a:lvl1pPr>
              <a:defRPr/>
            </a:lvl1pPr>
          </a:lstStyle>
          <a:p>
            <a:r>
              <a:rPr lang="en-GB" noProof="0" dirty="0"/>
              <a:t>Insert title</a:t>
            </a:r>
          </a:p>
        </p:txBody>
      </p:sp>
      <p:sp>
        <p:nvSpPr>
          <p:cNvPr id="3" name="Inhaltsplatzhalter 2"/>
          <p:cNvSpPr>
            <a:spLocks noGrp="1"/>
          </p:cNvSpPr>
          <p:nvPr>
            <p:ph idx="1" hasCustomPrompt="1"/>
          </p:nvPr>
        </p:nvSpPr>
        <p:spPr>
          <a:xfrm>
            <a:off x="271461" y="870744"/>
            <a:ext cx="11650663" cy="5150545"/>
          </a:xfrm>
        </p:spPr>
        <p:txBody>
          <a:bodyPr/>
          <a:lstStyle>
            <a:lvl1pPr>
              <a:defRPr/>
            </a:lvl1pPr>
            <a:lvl2pPr marL="226800" indent="-226800">
              <a:spcBef>
                <a:spcPts val="1000"/>
              </a:spcBef>
              <a:spcAft>
                <a:spcPts val="0"/>
              </a:spcAft>
              <a:buFont typeface="Source Sans Pro" panose="020B0503030403020204" pitchFamily="34" charset="0"/>
              <a:buChar char="―"/>
              <a:defRPr/>
            </a:lvl2pPr>
            <a:lvl3pPr marL="655200" indent="-226800">
              <a:spcBef>
                <a:spcPts val="1000"/>
              </a:spcBef>
              <a:spcAft>
                <a:spcPts val="0"/>
              </a:spcAft>
              <a:buFont typeface="Source Sans Pro" panose="020B0503030403020204" pitchFamily="34" charset="0"/>
              <a:buChar char="―"/>
              <a:defRPr/>
            </a:lvl3pPr>
            <a:lvl4pPr marL="1090800" indent="-226800">
              <a:spcBef>
                <a:spcPts val="1000"/>
              </a:spcBef>
              <a:spcAft>
                <a:spcPts val="0"/>
              </a:spcAft>
              <a:buFont typeface="Source Sans Pro" panose="020B0503030403020204" pitchFamily="34" charset="0"/>
              <a:buChar char="―"/>
              <a:defRPr/>
            </a:lvl4pPr>
            <a:lvl5pPr marL="1522800" indent="-226800">
              <a:spcBef>
                <a:spcPts val="1000"/>
              </a:spcBef>
              <a:spcAft>
                <a:spcPts val="0"/>
              </a:spcAft>
              <a:buFont typeface="Source Sans Pro" panose="020B0503030403020204" pitchFamily="34" charset="0"/>
              <a:buChar char="―"/>
              <a:defRPr/>
            </a:lvl5pPr>
          </a:lstStyle>
          <a:p>
            <a:pPr lvl="0"/>
            <a:r>
              <a:rPr lang="en-GB" noProof="0" dirty="0"/>
              <a:t>Insert content</a:t>
            </a:r>
          </a:p>
          <a:p>
            <a:pPr lvl="1"/>
            <a:r>
              <a:rPr lang="en-GB" noProof="0" dirty="0"/>
              <a:t>Bullet list 2</a:t>
            </a:r>
          </a:p>
          <a:p>
            <a:pPr lvl="2"/>
            <a:r>
              <a:rPr lang="en-GB" noProof="0" dirty="0"/>
              <a:t>Bullet list 3</a:t>
            </a:r>
          </a:p>
          <a:p>
            <a:pPr lvl="3"/>
            <a:r>
              <a:rPr lang="en-GB" noProof="0" dirty="0"/>
              <a:t>Bullet list 4</a:t>
            </a:r>
          </a:p>
          <a:p>
            <a:pPr lvl="4"/>
            <a:r>
              <a:rPr lang="en-GB" noProof="0" dirty="0"/>
              <a:t>Bullet list 5</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r>
              <a:rPr lang="en-GB" noProof="0"/>
              <a:t>18/05/2026</a:t>
            </a:r>
            <a:endParaRPr lang="en-GB" noProof="0"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US" noProof="0"/>
              <a:t>Marek Chmela: What is the price stability objective and where should it stand in the hierarchy of central bank objectives?</a:t>
            </a:r>
            <a:endParaRPr lang="en-GB" noProof="0"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a:t>
            </a:fld>
            <a:endParaRPr lang="en-GB" noProof="0" dirty="0"/>
          </a:p>
        </p:txBody>
      </p:sp>
      <p:sp>
        <p:nvSpPr>
          <p:cNvPr id="9" name="Textplatzhalter 8">
            <a:extLst>
              <a:ext uri="{FF2B5EF4-FFF2-40B4-BE49-F238E27FC236}">
                <a16:creationId xmlns:a16="http://schemas.microsoft.com/office/drawing/2014/main" id="{6CDD860C-EA71-505B-F39E-701CB8A00FF5}"/>
              </a:ext>
            </a:extLst>
          </p:cNvPr>
          <p:cNvSpPr>
            <a:spLocks noGrp="1"/>
          </p:cNvSpPr>
          <p:nvPr>
            <p:ph type="body" sz="quarter" idx="13" hasCustomPrompt="1"/>
          </p:nvPr>
        </p:nvSpPr>
        <p:spPr>
          <a:xfrm>
            <a:off x="270000" y="6021289"/>
            <a:ext cx="5826000" cy="203300"/>
          </a:xfrm>
        </p:spPr>
        <p:txBody>
          <a:bodyPr anchor="b"/>
          <a:lstStyle>
            <a:lvl1pPr>
              <a:lnSpc>
                <a:spcPct val="109000"/>
              </a:lnSpc>
              <a:defRPr sz="1200"/>
            </a:lvl1pPr>
            <a:lvl2pPr>
              <a:defRPr sz="1000"/>
            </a:lvl2pPr>
            <a:lvl3pPr>
              <a:defRPr sz="1000"/>
            </a:lvl3pPr>
            <a:lvl4pPr>
              <a:defRPr sz="1000"/>
            </a:lvl4pPr>
            <a:lvl5pPr>
              <a:defRPr sz="1000"/>
            </a:lvl5pPr>
          </a:lstStyle>
          <a:p>
            <a:pPr lvl="0"/>
            <a:r>
              <a:rPr lang="en-GB" noProof="0" dirty="0"/>
              <a:t>Insert source</a:t>
            </a:r>
          </a:p>
        </p:txBody>
      </p:sp>
    </p:spTree>
    <p:extLst>
      <p:ext uri="{BB962C8B-B14F-4D97-AF65-F5344CB8AC3E}">
        <p14:creationId xmlns:p14="http://schemas.microsoft.com/office/powerpoint/2010/main" val="3842855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halt und Bild">
    <p:spTree>
      <p:nvGrpSpPr>
        <p:cNvPr id="1" name=""/>
        <p:cNvGrpSpPr/>
        <p:nvPr/>
      </p:nvGrpSpPr>
      <p:grpSpPr>
        <a:xfrm>
          <a:off x="0" y="0"/>
          <a:ext cx="0" cy="0"/>
          <a:chOff x="0" y="0"/>
          <a:chExt cx="0" cy="0"/>
        </a:xfrm>
      </p:grpSpPr>
      <p:sp>
        <p:nvSpPr>
          <p:cNvPr id="3" name="Datumsplatzhalter 2"/>
          <p:cNvSpPr>
            <a:spLocks noGrp="1"/>
          </p:cNvSpPr>
          <p:nvPr>
            <p:ph type="dt" sz="half" idx="14"/>
          </p:nvPr>
        </p:nvSpPr>
        <p:spPr/>
        <p:txBody>
          <a:bodyPr/>
          <a:lstStyle/>
          <a:p>
            <a:endParaRPr lang="en-GB" noProof="0" dirty="0"/>
          </a:p>
        </p:txBody>
      </p:sp>
      <p:sp>
        <p:nvSpPr>
          <p:cNvPr id="5" name="Fußzeilenplatzhalter 4"/>
          <p:cNvSpPr>
            <a:spLocks noGrp="1"/>
          </p:cNvSpPr>
          <p:nvPr>
            <p:ph type="ftr" sz="quarter" idx="15"/>
          </p:nvPr>
        </p:nvSpPr>
        <p:spPr/>
        <p:txBody>
          <a:bodyPr/>
          <a:lstStyle/>
          <a:p>
            <a:endParaRPr lang="en-GB" noProof="0" dirty="0"/>
          </a:p>
        </p:txBody>
      </p:sp>
      <p:sp>
        <p:nvSpPr>
          <p:cNvPr id="7" name="Foliennummernplatzhalter 6"/>
          <p:cNvSpPr>
            <a:spLocks noGrp="1"/>
          </p:cNvSpPr>
          <p:nvPr>
            <p:ph type="sldNum" sz="quarter" idx="16"/>
          </p:nvPr>
        </p:nvSpPr>
        <p:spPr>
          <a:xfrm>
            <a:off x="11712624" y="6424761"/>
            <a:ext cx="209500" cy="144016"/>
          </a:xfrm>
          <a:prstGeom prst="rect">
            <a:avLst/>
          </a:prstGeom>
        </p:spPr>
        <p:txBody>
          <a:bodyPr/>
          <a:lstStyle/>
          <a:p>
            <a:fld id="{442AD375-037F-43D0-B059-5172DA06796A}" type="slidenum">
              <a:rPr lang="en-GB" noProof="0" smtClean="0"/>
              <a:t>‹#›</a:t>
            </a:fld>
            <a:endParaRPr lang="en-GB" noProof="0" dirty="0"/>
          </a:p>
        </p:txBody>
      </p:sp>
      <p:sp>
        <p:nvSpPr>
          <p:cNvPr id="6" name="Bildplatzhalter 4"/>
          <p:cNvSpPr>
            <a:spLocks noGrp="1"/>
          </p:cNvSpPr>
          <p:nvPr>
            <p:ph type="pic" sz="quarter" idx="17"/>
          </p:nvPr>
        </p:nvSpPr>
        <p:spPr>
          <a:xfrm>
            <a:off x="6187621" y="273378"/>
            <a:ext cx="5724000"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dirty="0"/>
          </a:p>
        </p:txBody>
      </p:sp>
      <p:sp>
        <p:nvSpPr>
          <p:cNvPr id="2" name="Inhaltsplatzhalter 2"/>
          <p:cNvSpPr>
            <a:spLocks noGrp="1"/>
          </p:cNvSpPr>
          <p:nvPr>
            <p:ph idx="1" hasCustomPrompt="1"/>
          </p:nvPr>
        </p:nvSpPr>
        <p:spPr>
          <a:xfrm>
            <a:off x="271462" y="1371600"/>
            <a:ext cx="5724000" cy="4628621"/>
          </a:xfrm>
        </p:spPr>
        <p:txBody>
          <a:bodyPr/>
          <a:lstStyle>
            <a:lvl1pPr>
              <a:spcAft>
                <a:spcPts val="0"/>
              </a:spcAft>
              <a:defRPr sz="1600"/>
            </a:lvl1pPr>
            <a:lvl2pPr marL="226695" indent="-226695">
              <a:spcBef>
                <a:spcPts val="1000"/>
              </a:spcBef>
              <a:spcAft>
                <a:spcPts val="0"/>
              </a:spcAft>
              <a:defRPr sz="1600"/>
            </a:lvl2pPr>
            <a:lvl3pPr marL="658495" indent="-226695">
              <a:spcBef>
                <a:spcPts val="1000"/>
              </a:spcBef>
              <a:spcAft>
                <a:spcPts val="0"/>
              </a:spcAft>
              <a:defRPr sz="1600"/>
            </a:lvl3pPr>
            <a:lvl4pPr marL="1090930" indent="-226695">
              <a:spcBef>
                <a:spcPts val="1000"/>
              </a:spcBef>
              <a:spcAft>
                <a:spcPts val="0"/>
              </a:spcAft>
              <a:defRPr sz="1600"/>
            </a:lvl4pPr>
            <a:lvl5pPr marL="1522730" indent="-342265">
              <a:spcBef>
                <a:spcPts val="1000"/>
              </a:spcBef>
              <a:spcAft>
                <a:spcPts val="0"/>
              </a:spcAft>
              <a:defRPr sz="1600"/>
            </a:lvl5pPr>
          </a:lstStyle>
          <a:p>
            <a:pPr lvl="0"/>
            <a:r>
              <a:rPr lang="en-GB" noProof="0" dirty="0"/>
              <a:t>Insert content</a:t>
            </a:r>
          </a:p>
          <a:p>
            <a:pPr lvl="1"/>
            <a:r>
              <a:rPr lang="en-GB" noProof="0" dirty="0"/>
              <a:t>Bullet list 2</a:t>
            </a:r>
          </a:p>
          <a:p>
            <a:pPr lvl="2"/>
            <a:r>
              <a:rPr lang="en-GB" noProof="0" dirty="0"/>
              <a:t>Bullet list 3</a:t>
            </a:r>
          </a:p>
          <a:p>
            <a:pPr lvl="3"/>
            <a:r>
              <a:rPr lang="en-GB" noProof="0" dirty="0"/>
              <a:t>Bullet list 4</a:t>
            </a:r>
          </a:p>
          <a:p>
            <a:pPr lvl="4"/>
            <a:r>
              <a:rPr lang="en-GB" noProof="0" dirty="0"/>
              <a:t>Bullet list 5</a:t>
            </a:r>
          </a:p>
        </p:txBody>
      </p:sp>
      <p:sp>
        <p:nvSpPr>
          <p:cNvPr id="4" name="Titel 1"/>
          <p:cNvSpPr>
            <a:spLocks noGrp="1"/>
          </p:cNvSpPr>
          <p:nvPr>
            <p:ph type="title" hasCustomPrompt="1"/>
          </p:nvPr>
        </p:nvSpPr>
        <p:spPr>
          <a:xfrm>
            <a:off x="273600" y="245268"/>
            <a:ext cx="5723999" cy="845567"/>
          </a:xfrm>
        </p:spPr>
        <p:txBody>
          <a:bodyPr/>
          <a:lstStyle>
            <a:lvl1pPr>
              <a:lnSpc>
                <a:spcPct val="97000"/>
              </a:lnSpc>
              <a:defRPr/>
            </a:lvl1pPr>
          </a:lstStyle>
          <a:p>
            <a:r>
              <a:rPr lang="en-GB" noProof="0" dirty="0"/>
              <a:t>Insert chapter title</a:t>
            </a:r>
          </a:p>
        </p:txBody>
      </p:sp>
      <p:sp>
        <p:nvSpPr>
          <p:cNvPr id="8" name="Textplatzhalter 8"/>
          <p:cNvSpPr>
            <a:spLocks noGrp="1"/>
          </p:cNvSpPr>
          <p:nvPr>
            <p:ph type="body" sz="quarter" idx="13" hasCustomPrompt="1"/>
          </p:nvPr>
        </p:nvSpPr>
        <p:spPr>
          <a:xfrm>
            <a:off x="270000" y="6000221"/>
            <a:ext cx="5734380" cy="205200"/>
          </a:xfrm>
        </p:spPr>
        <p:txBody>
          <a:bodyPr anchor="b"/>
          <a:lstStyle>
            <a:lvl1pPr>
              <a:lnSpc>
                <a:spcPct val="109000"/>
              </a:lnSpc>
              <a:defRPr sz="1200"/>
            </a:lvl1pPr>
            <a:lvl2pPr>
              <a:defRPr sz="1000"/>
            </a:lvl2pPr>
            <a:lvl3pPr>
              <a:defRPr sz="1000"/>
            </a:lvl3pPr>
            <a:lvl4pPr>
              <a:defRPr sz="1000"/>
            </a:lvl4pPr>
            <a:lvl5pPr>
              <a:defRPr sz="1000"/>
            </a:lvl5pPr>
          </a:lstStyle>
          <a:p>
            <a:pPr lvl="0"/>
            <a:r>
              <a:rPr lang="en-GB" noProof="0" dirty="0"/>
              <a:t>Insert source</a:t>
            </a:r>
          </a:p>
        </p:txBody>
      </p:sp>
    </p:spTree>
    <p:extLst>
      <p:ext uri="{BB962C8B-B14F-4D97-AF65-F5344CB8AC3E}">
        <p14:creationId xmlns:p14="http://schemas.microsoft.com/office/powerpoint/2010/main" val="2803048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Kapiteltitel">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271461" y="289224"/>
            <a:ext cx="11650663" cy="5935364"/>
          </a:xfrm>
          <a:solidFill>
            <a:schemeClr val="accent1"/>
          </a:solidFill>
        </p:spPr>
        <p:txBody>
          <a:bodyPr tIns="324000" rIns="0" anchor="t"/>
          <a:lstStyle>
            <a:lvl1pPr algn="r">
              <a:lnSpc>
                <a:spcPct val="100000"/>
              </a:lnSpc>
              <a:spcBef>
                <a:spcPts val="0"/>
              </a:spcBef>
              <a:spcAft>
                <a:spcPts val="0"/>
              </a:spcAft>
              <a:defRPr sz="45000" b="1">
                <a:solidFill>
                  <a:schemeClr val="accent1">
                    <a:lumMod val="60000"/>
                    <a:lumOff val="40000"/>
                  </a:schemeClr>
                </a:solidFill>
              </a:defRPr>
            </a:lvl1pPr>
            <a:lvl2pPr marL="174625" indent="-174625" algn="r">
              <a:buFont typeface="Source Sans Pro" panose="020B0503030403020204" pitchFamily="34" charset="0"/>
              <a:buChar char="―"/>
              <a:defRPr/>
            </a:lvl2pPr>
            <a:lvl3pPr marL="360680" indent="-186055" algn="r">
              <a:buFont typeface="Source Sans Pro" panose="020B0503030403020204" pitchFamily="34" charset="0"/>
              <a:buChar char="―"/>
              <a:defRPr/>
            </a:lvl3pPr>
            <a:lvl4pPr marL="535305" indent="-174625" algn="r">
              <a:buFont typeface="Source Sans Pro" panose="020B0503030403020204" pitchFamily="34" charset="0"/>
              <a:buChar char="―"/>
              <a:defRPr/>
            </a:lvl4pPr>
            <a:lvl5pPr marL="719455" indent="-184150" algn="r">
              <a:buFont typeface="Source Sans Pro" panose="020B0503030403020204" pitchFamily="34" charset="0"/>
              <a:buChar char="―"/>
              <a:defRPr/>
            </a:lvl5pPr>
          </a:lstStyle>
          <a:p>
            <a:pPr lvl="0"/>
            <a:r>
              <a:rPr lang="de-CH" dirty="0"/>
              <a:t>0</a:t>
            </a:r>
          </a:p>
        </p:txBody>
      </p:sp>
      <p:sp>
        <p:nvSpPr>
          <p:cNvPr id="4" name="Datumsplatzhalter 3"/>
          <p:cNvSpPr>
            <a:spLocks noGrp="1"/>
          </p:cNvSpPr>
          <p:nvPr>
            <p:ph type="dt" sz="half" idx="10"/>
          </p:nvPr>
        </p:nvSpPr>
        <p:spPr/>
        <p:txBody>
          <a:bodyPr/>
          <a:lstStyle/>
          <a:p>
            <a:fld id="{CA658D11-CFB0-41D6-8A09-EE98104BF749}" type="datetime1">
              <a:rPr lang="en-GB" altLang="zh-CN" smtClean="0"/>
              <a:t>28/05/2026</a:t>
            </a:fld>
            <a:endParaRPr lang="de-CH" dirty="0"/>
          </a:p>
        </p:txBody>
      </p:sp>
      <p:sp>
        <p:nvSpPr>
          <p:cNvPr id="5" name="Fußzeilenplatzhalter 4"/>
          <p:cNvSpPr>
            <a:spLocks noGrp="1"/>
          </p:cNvSpPr>
          <p:nvPr>
            <p:ph type="ftr" sz="quarter" idx="11"/>
          </p:nvPr>
        </p:nvSpPr>
        <p:spPr/>
        <p:txBody>
          <a:bodyPr/>
          <a:lstStyle/>
          <a:p>
            <a:r>
              <a:rPr lang="en-US"/>
              <a:t>Internet Law // FS25 // Guangyan Liu</a:t>
            </a:r>
            <a:endParaRPr lang="de-CH" dirty="0"/>
          </a:p>
        </p:txBody>
      </p:sp>
      <p:sp>
        <p:nvSpPr>
          <p:cNvPr id="6" name="Foliennummernplatzhalter 5"/>
          <p:cNvSpPr>
            <a:spLocks noGrp="1"/>
          </p:cNvSpPr>
          <p:nvPr>
            <p:ph type="sldNum" sz="quarter" idx="12"/>
          </p:nvPr>
        </p:nvSpPr>
        <p:spPr/>
        <p:txBody>
          <a:bodyPr/>
          <a:lstStyle/>
          <a:p>
            <a:fld id="{442AD375-037F-43D0-B059-5172DA06796A}" type="slidenum">
              <a:rPr lang="de-CH" smtClean="0"/>
              <a:t>‹#›</a:t>
            </a:fld>
            <a:endParaRPr lang="de-CH" dirty="0"/>
          </a:p>
        </p:txBody>
      </p:sp>
    </p:spTree>
    <p:extLst>
      <p:ext uri="{BB962C8B-B14F-4D97-AF65-F5344CB8AC3E}">
        <p14:creationId xmlns:p14="http://schemas.microsoft.com/office/powerpoint/2010/main" val="1392402223"/>
      </p:ext>
    </p:extLst>
  </p:cSld>
  <p:clrMapOvr>
    <a:masterClrMapping/>
  </p:clrMapOvr>
  <mc:AlternateContent xmlns:mc="http://schemas.openxmlformats.org/markup-compatibility/2006" xmlns:p159="http://schemas.microsoft.com/office/powerpoint/2015/09/main">
    <mc:Choice Requires="p159">
      <p:transition spd="slow">
        <p159:morph option="byWord"/>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2587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sp>
        <p:nvSpPr>
          <p:cNvPr id="7" name="任意多边形 2"/>
          <p:cNvSpPr/>
          <p:nvPr userDrawn="1">
            <p:custDataLst>
              <p:tags r:id="rId1"/>
            </p:custDataLst>
          </p:nvPr>
        </p:nvSpPr>
        <p:spPr>
          <a:xfrm>
            <a:off x="0" y="1880870"/>
            <a:ext cx="12192000" cy="3218815"/>
          </a:xfrm>
          <a:custGeom>
            <a:avLst/>
            <a:gdLst>
              <a:gd name="connsiteX0" fmla="*/ 0 w 19205"/>
              <a:gd name="connsiteY0" fmla="*/ 5042 h 5069"/>
              <a:gd name="connsiteX1" fmla="*/ 2204 w 19205"/>
              <a:gd name="connsiteY1" fmla="*/ 5044 h 5069"/>
              <a:gd name="connsiteX2" fmla="*/ 2204 w 19205"/>
              <a:gd name="connsiteY2" fmla="*/ 4474 h 5069"/>
              <a:gd name="connsiteX3" fmla="*/ 3010 w 19205"/>
              <a:gd name="connsiteY3" fmla="*/ 4470 h 5069"/>
              <a:gd name="connsiteX4" fmla="*/ 3014 w 19205"/>
              <a:gd name="connsiteY4" fmla="*/ 3374 h 5069"/>
              <a:gd name="connsiteX5" fmla="*/ 4234 w 19205"/>
              <a:gd name="connsiteY5" fmla="*/ 3374 h 5069"/>
              <a:gd name="connsiteX6" fmla="*/ 4234 w 19205"/>
              <a:gd name="connsiteY6" fmla="*/ 4294 h 5069"/>
              <a:gd name="connsiteX7" fmla="*/ 3914 w 19205"/>
              <a:gd name="connsiteY7" fmla="*/ 4294 h 5069"/>
              <a:gd name="connsiteX8" fmla="*/ 3914 w 19205"/>
              <a:gd name="connsiteY8" fmla="*/ 2524 h 5069"/>
              <a:gd name="connsiteX9" fmla="*/ 4274 w 19205"/>
              <a:gd name="connsiteY9" fmla="*/ 2524 h 5069"/>
              <a:gd name="connsiteX10" fmla="*/ 4278 w 19205"/>
              <a:gd name="connsiteY10" fmla="*/ 0 h 5069"/>
              <a:gd name="connsiteX11" fmla="*/ 5058 w 19205"/>
              <a:gd name="connsiteY11" fmla="*/ 480 h 5069"/>
              <a:gd name="connsiteX12" fmla="*/ 5044 w 19205"/>
              <a:gd name="connsiteY12" fmla="*/ 4864 h 5069"/>
              <a:gd name="connsiteX13" fmla="*/ 4701 w 19205"/>
              <a:gd name="connsiteY13" fmla="*/ 4863 h 5069"/>
              <a:gd name="connsiteX14" fmla="*/ 4701 w 19205"/>
              <a:gd name="connsiteY14" fmla="*/ 1968 h 5069"/>
              <a:gd name="connsiteX15" fmla="*/ 5663 w 19205"/>
              <a:gd name="connsiteY15" fmla="*/ 1965 h 5069"/>
              <a:gd name="connsiteX16" fmla="*/ 5662 w 19205"/>
              <a:gd name="connsiteY16" fmla="*/ 4024 h 5069"/>
              <a:gd name="connsiteX17" fmla="*/ 6454 w 19205"/>
              <a:gd name="connsiteY17" fmla="*/ 4024 h 5069"/>
              <a:gd name="connsiteX18" fmla="*/ 6457 w 19205"/>
              <a:gd name="connsiteY18" fmla="*/ 5069 h 5069"/>
              <a:gd name="connsiteX19" fmla="*/ 19205 w 19205"/>
              <a:gd name="connsiteY19" fmla="*/ 5069 h 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205" h="5069">
                <a:moveTo>
                  <a:pt x="0" y="5042"/>
                </a:moveTo>
                <a:lnTo>
                  <a:pt x="2204" y="5044"/>
                </a:lnTo>
                <a:lnTo>
                  <a:pt x="2204" y="4474"/>
                </a:lnTo>
                <a:lnTo>
                  <a:pt x="3010" y="4470"/>
                </a:lnTo>
                <a:lnTo>
                  <a:pt x="3014" y="3374"/>
                </a:lnTo>
                <a:lnTo>
                  <a:pt x="4234" y="3374"/>
                </a:lnTo>
                <a:lnTo>
                  <a:pt x="4234" y="4294"/>
                </a:lnTo>
                <a:lnTo>
                  <a:pt x="3914" y="4294"/>
                </a:lnTo>
                <a:lnTo>
                  <a:pt x="3914" y="2524"/>
                </a:lnTo>
                <a:lnTo>
                  <a:pt x="4274" y="2524"/>
                </a:lnTo>
                <a:lnTo>
                  <a:pt x="4278" y="0"/>
                </a:lnTo>
                <a:lnTo>
                  <a:pt x="5058" y="480"/>
                </a:lnTo>
                <a:lnTo>
                  <a:pt x="5044" y="4864"/>
                </a:lnTo>
                <a:lnTo>
                  <a:pt x="4701" y="4863"/>
                </a:lnTo>
                <a:lnTo>
                  <a:pt x="4701" y="1968"/>
                </a:lnTo>
                <a:lnTo>
                  <a:pt x="5663" y="1965"/>
                </a:lnTo>
                <a:lnTo>
                  <a:pt x="5662" y="4024"/>
                </a:lnTo>
                <a:lnTo>
                  <a:pt x="6454" y="4024"/>
                </a:lnTo>
                <a:lnTo>
                  <a:pt x="6457" y="5069"/>
                </a:lnTo>
                <a:lnTo>
                  <a:pt x="19205" y="5069"/>
                </a:lnTo>
              </a:path>
            </a:pathLst>
          </a:cu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 1"/>
          <p:cNvSpPr>
            <a:spLocks noGrp="1"/>
          </p:cNvSpPr>
          <p:nvPr>
            <p:ph type="ctrTitle"/>
            <p:custDataLst>
              <p:tags r:id="rId2"/>
            </p:custDataLst>
          </p:nvPr>
        </p:nvSpPr>
        <p:spPr>
          <a:xfrm>
            <a:off x="4896000" y="1476155"/>
            <a:ext cx="5936400" cy="2055445"/>
          </a:xfrm>
        </p:spPr>
        <p:txBody>
          <a:bodyPr wrap="square" lIns="90000" tIns="46800" rIns="90000" bIns="46800" anchor="b">
            <a:normAutofit/>
          </a:bodyPr>
          <a:lstStyle>
            <a:lvl1pPr algn="r">
              <a:lnSpc>
                <a:spcPct val="100000"/>
              </a:lnSpc>
              <a:defRPr sz="5600">
                <a:solidFill>
                  <a:schemeClr val="tx1">
                    <a:lumMod val="85000"/>
                    <a:lumOff val="15000"/>
                  </a:schemeClr>
                </a:solidFill>
              </a:defRPr>
            </a:lvl1pPr>
          </a:lstStyle>
          <a:p>
            <a:r>
              <a:rPr lang="zh-CN" altLang="en-US" dirty="0"/>
              <a:t>单击此处编辑母版标题样式</a:t>
            </a:r>
          </a:p>
        </p:txBody>
      </p:sp>
      <p:sp>
        <p:nvSpPr>
          <p:cNvPr id="3" name="副标题 2"/>
          <p:cNvSpPr>
            <a:spLocks noGrp="1"/>
          </p:cNvSpPr>
          <p:nvPr>
            <p:ph type="subTitle" idx="1" hasCustomPrompt="1"/>
            <p:custDataLst>
              <p:tags r:id="rId3"/>
            </p:custDataLst>
          </p:nvPr>
        </p:nvSpPr>
        <p:spPr>
          <a:xfrm>
            <a:off x="4896000" y="3888000"/>
            <a:ext cx="5936400" cy="720000"/>
          </a:xfrm>
        </p:spPr>
        <p:txBody>
          <a:bodyPr wrap="square" lIns="90000" tIns="46800" rIns="90000" bIns="46800">
            <a:normAutofit/>
          </a:bodyPr>
          <a:lstStyle>
            <a:lvl1pPr marL="0" indent="0" algn="r">
              <a:lnSpc>
                <a:spcPct val="100000"/>
              </a:lnSpc>
              <a:buNone/>
              <a:defRPr sz="2000" b="1" spc="50"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t>2026/5/28</a:t>
            </a:fld>
            <a:endParaRPr lang="zh-CN" altLang="en-US"/>
          </a:p>
        </p:txBody>
      </p:sp>
      <p:sp>
        <p:nvSpPr>
          <p:cNvPr id="5" name="页脚占位符 4"/>
          <p:cNvSpPr>
            <a:spLocks noGrp="1"/>
          </p:cNvSpPr>
          <p:nvPr>
            <p:ph type="ftr" sz="quarter" idx="11"/>
            <p:custDataLst>
              <p:tags r:id="rId5"/>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6"/>
            </p:custDataLst>
          </p:nvPr>
        </p:nvSpPr>
        <p:spPr>
          <a:xfrm>
            <a:off x="8610600" y="6356350"/>
            <a:ext cx="2743200" cy="365125"/>
          </a:xfrm>
        </p:spPr>
        <p:txBody>
          <a:bodyPr wrap="square">
            <a:normAutofit/>
          </a:bodyPr>
          <a:lstStyle/>
          <a:p>
            <a:fld id="{BE5F26B5-172A-4DC2-B0B7-181CFC56B87C}" type="slidenum">
              <a:rPr lang="zh-CN" altLang="en-US" smtClean="0"/>
              <a:t>‹#›</a:t>
            </a:fld>
            <a:endParaRPr lang="zh-CN" altLang="en-US"/>
          </a:p>
        </p:txBody>
      </p:sp>
      <p:sp>
        <p:nvSpPr>
          <p:cNvPr id="20" name="联系方式占位符 9"/>
          <p:cNvSpPr>
            <a:spLocks noGrp="1"/>
          </p:cNvSpPr>
          <p:nvPr>
            <p:ph type="body" sz="quarter" idx="16" hasCustomPrompt="1"/>
            <p:custDataLst>
              <p:tags r:id="rId7"/>
            </p:custDataLst>
          </p:nvPr>
        </p:nvSpPr>
        <p:spPr>
          <a:xfrm>
            <a:off x="8209504" y="5504400"/>
            <a:ext cx="2566800" cy="739382"/>
          </a:xfrm>
        </p:spPr>
        <p:txBody>
          <a:bodyPr wrap="square" lIns="90000" tIns="46800" rIns="90000" bIns="46800" anchor="t">
            <a:normAutofit/>
          </a:bodyPr>
          <a:lstStyle>
            <a:lvl1pPr marL="0" indent="0" algn="r">
              <a:lnSpc>
                <a:spcPct val="100000"/>
              </a:lnSpc>
              <a:buNone/>
              <a:defRPr sz="1800">
                <a:solidFill>
                  <a:schemeClr val="accent1"/>
                </a:solidFill>
              </a:defRPr>
            </a:lvl1pPr>
          </a:lstStyle>
          <a:p>
            <a:pPr lvl="0"/>
            <a:r>
              <a:rPr lang="zh-CN" altLang="en-US" dirty="0"/>
              <a:t>联系方式</a:t>
            </a:r>
          </a:p>
        </p:txBody>
      </p:sp>
      <p:sp>
        <p:nvSpPr>
          <p:cNvPr id="24" name="署名占位符 10"/>
          <p:cNvSpPr>
            <a:spLocks noGrp="1"/>
          </p:cNvSpPr>
          <p:nvPr>
            <p:ph type="body" sz="quarter" idx="17" hasCustomPrompt="1"/>
            <p:custDataLst>
              <p:tags r:id="rId8"/>
            </p:custDataLst>
          </p:nvPr>
        </p:nvSpPr>
        <p:spPr>
          <a:xfrm>
            <a:off x="5853760" y="5504400"/>
            <a:ext cx="2163600" cy="739382"/>
          </a:xfrm>
        </p:spPr>
        <p:txBody>
          <a:bodyPr wrap="square" lIns="90000" tIns="46800" rIns="90000" bIns="46800" anchor="t">
            <a:normAutofit/>
          </a:bodyPr>
          <a:lstStyle>
            <a:lvl1pPr marL="0" indent="0" algn="l">
              <a:lnSpc>
                <a:spcPct val="100000"/>
              </a:lnSpc>
              <a:buNone/>
              <a:defRPr sz="1800" b="0">
                <a:solidFill>
                  <a:schemeClr val="accent1"/>
                </a:solidFill>
              </a:defRPr>
            </a:lvl1pPr>
          </a:lstStyle>
          <a:p>
            <a:pPr lvl="0"/>
            <a:r>
              <a:rPr lang="zh-CN" altLang="en-US" dirty="0"/>
              <a:t>署名</a:t>
            </a:r>
          </a:p>
        </p:txBody>
      </p:sp>
    </p:spTree>
    <p:extLst>
      <p:ext uri="{BB962C8B-B14F-4D97-AF65-F5344CB8AC3E}">
        <p14:creationId xmlns:p14="http://schemas.microsoft.com/office/powerpoint/2010/main" val="15949573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末尾幻灯片">
    <p:spTree>
      <p:nvGrpSpPr>
        <p:cNvPr id="1" name=""/>
        <p:cNvGrpSpPr/>
        <p:nvPr/>
      </p:nvGrpSpPr>
      <p:grpSpPr>
        <a:xfrm>
          <a:off x="0" y="0"/>
          <a:ext cx="0" cy="0"/>
          <a:chOff x="0" y="0"/>
          <a:chExt cx="0" cy="0"/>
        </a:xfrm>
      </p:grpSpPr>
      <p:sp>
        <p:nvSpPr>
          <p:cNvPr id="7" name="任意多边形 6"/>
          <p:cNvSpPr/>
          <p:nvPr userDrawn="1">
            <p:custDataLst>
              <p:tags r:id="rId1"/>
            </p:custDataLst>
          </p:nvPr>
        </p:nvSpPr>
        <p:spPr>
          <a:xfrm>
            <a:off x="0" y="2167890"/>
            <a:ext cx="12191365" cy="3030855"/>
          </a:xfrm>
          <a:custGeom>
            <a:avLst/>
            <a:gdLst>
              <a:gd name="connsiteX0" fmla="*/ 0 w 19207"/>
              <a:gd name="connsiteY0" fmla="*/ 4755 h 4773"/>
              <a:gd name="connsiteX1" fmla="*/ 2772 w 19207"/>
              <a:gd name="connsiteY1" fmla="*/ 4754 h 4773"/>
              <a:gd name="connsiteX2" fmla="*/ 2772 w 19207"/>
              <a:gd name="connsiteY2" fmla="*/ 3267 h 4773"/>
              <a:gd name="connsiteX3" fmla="*/ 3507 w 19207"/>
              <a:gd name="connsiteY3" fmla="*/ 2990 h 4773"/>
              <a:gd name="connsiteX4" fmla="*/ 3503 w 19207"/>
              <a:gd name="connsiteY4" fmla="*/ 4767 h 4773"/>
              <a:gd name="connsiteX5" fmla="*/ 3211 w 19207"/>
              <a:gd name="connsiteY5" fmla="*/ 4769 h 4773"/>
              <a:gd name="connsiteX6" fmla="*/ 3211 w 19207"/>
              <a:gd name="connsiteY6" fmla="*/ 1950 h 4773"/>
              <a:gd name="connsiteX7" fmla="*/ 4584 w 19207"/>
              <a:gd name="connsiteY7" fmla="*/ 2275 h 4773"/>
              <a:gd name="connsiteX8" fmla="*/ 4584 w 19207"/>
              <a:gd name="connsiteY8" fmla="*/ 4773 h 4773"/>
              <a:gd name="connsiteX9" fmla="*/ 4069 w 19207"/>
              <a:gd name="connsiteY9" fmla="*/ 4773 h 4773"/>
              <a:gd name="connsiteX10" fmla="*/ 4079 w 19207"/>
              <a:gd name="connsiteY10" fmla="*/ 0 h 4773"/>
              <a:gd name="connsiteX11" fmla="*/ 5131 w 19207"/>
              <a:gd name="connsiteY11" fmla="*/ 7 h 4773"/>
              <a:gd name="connsiteX12" fmla="*/ 5128 w 19207"/>
              <a:gd name="connsiteY12" fmla="*/ 3834 h 4773"/>
              <a:gd name="connsiteX13" fmla="*/ 4879 w 19207"/>
              <a:gd name="connsiteY13" fmla="*/ 3837 h 4773"/>
              <a:gd name="connsiteX14" fmla="*/ 4879 w 19207"/>
              <a:gd name="connsiteY14" fmla="*/ 2979 h 4773"/>
              <a:gd name="connsiteX15" fmla="*/ 6069 w 19207"/>
              <a:gd name="connsiteY15" fmla="*/ 2978 h 4773"/>
              <a:gd name="connsiteX16" fmla="*/ 6068 w 19207"/>
              <a:gd name="connsiteY16" fmla="*/ 4339 h 4773"/>
              <a:gd name="connsiteX17" fmla="*/ 6597 w 19207"/>
              <a:gd name="connsiteY17" fmla="*/ 4338 h 4773"/>
              <a:gd name="connsiteX18" fmla="*/ 6595 w 19207"/>
              <a:gd name="connsiteY18" fmla="*/ 4771 h 4773"/>
              <a:gd name="connsiteX19" fmla="*/ 19207 w 19207"/>
              <a:gd name="connsiteY19" fmla="*/ 4770 h 4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207" h="4773">
                <a:moveTo>
                  <a:pt x="0" y="4755"/>
                </a:moveTo>
                <a:lnTo>
                  <a:pt x="2772" y="4754"/>
                </a:lnTo>
                <a:lnTo>
                  <a:pt x="2772" y="3267"/>
                </a:lnTo>
                <a:lnTo>
                  <a:pt x="3507" y="2990"/>
                </a:lnTo>
                <a:lnTo>
                  <a:pt x="3503" y="4767"/>
                </a:lnTo>
                <a:lnTo>
                  <a:pt x="3211" y="4769"/>
                </a:lnTo>
                <a:lnTo>
                  <a:pt x="3211" y="1950"/>
                </a:lnTo>
                <a:lnTo>
                  <a:pt x="4584" y="2275"/>
                </a:lnTo>
                <a:lnTo>
                  <a:pt x="4584" y="4773"/>
                </a:lnTo>
                <a:lnTo>
                  <a:pt x="4069" y="4773"/>
                </a:lnTo>
                <a:lnTo>
                  <a:pt x="4079" y="0"/>
                </a:lnTo>
                <a:lnTo>
                  <a:pt x="5131" y="7"/>
                </a:lnTo>
                <a:lnTo>
                  <a:pt x="5128" y="3834"/>
                </a:lnTo>
                <a:lnTo>
                  <a:pt x="4879" y="3837"/>
                </a:lnTo>
                <a:lnTo>
                  <a:pt x="4879" y="2979"/>
                </a:lnTo>
                <a:lnTo>
                  <a:pt x="6069" y="2978"/>
                </a:lnTo>
                <a:lnTo>
                  <a:pt x="6068" y="4339"/>
                </a:lnTo>
                <a:lnTo>
                  <a:pt x="6597" y="4338"/>
                </a:lnTo>
                <a:lnTo>
                  <a:pt x="6595" y="4771"/>
                </a:lnTo>
                <a:lnTo>
                  <a:pt x="19207" y="4770"/>
                </a:lnTo>
              </a:path>
            </a:pathLst>
          </a:cu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cxnSp>
        <p:nvCxnSpPr>
          <p:cNvPr id="8" name="直接连接符 7"/>
          <p:cNvCxnSpPr/>
          <p:nvPr userDrawn="1">
            <p:custDataLst>
              <p:tags r:id="rId2"/>
            </p:custDataLst>
          </p:nvPr>
        </p:nvCxnSpPr>
        <p:spPr>
          <a:xfrm>
            <a:off x="2926715" y="1604645"/>
            <a:ext cx="0" cy="563245"/>
          </a:xfrm>
          <a:prstGeom prst="line">
            <a:avLst/>
          </a:pr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cxnSp>
      <p:sp>
        <p:nvSpPr>
          <p:cNvPr id="2" name="标题 1"/>
          <p:cNvSpPr>
            <a:spLocks noGrp="1"/>
          </p:cNvSpPr>
          <p:nvPr>
            <p:ph type="ctrTitle" hasCustomPrompt="1"/>
            <p:custDataLst>
              <p:tags r:id="rId3"/>
            </p:custDataLst>
          </p:nvPr>
        </p:nvSpPr>
        <p:spPr>
          <a:xfrm>
            <a:off x="4896000" y="1692000"/>
            <a:ext cx="5936400" cy="1825200"/>
          </a:xfrm>
        </p:spPr>
        <p:txBody>
          <a:bodyPr wrap="square" lIns="90000" tIns="46800" rIns="90000" bIns="46800" anchor="b">
            <a:normAutofit/>
          </a:bodyPr>
          <a:lstStyle>
            <a:lvl1pPr algn="r">
              <a:lnSpc>
                <a:spcPct val="100000"/>
              </a:lnSpc>
              <a:defRPr sz="6600"/>
            </a:lvl1pPr>
          </a:lstStyle>
          <a:p>
            <a:r>
              <a:rPr lang="zh-CN" altLang="en-US" dirty="0"/>
              <a:t>编辑母版标题</a:t>
            </a:r>
          </a:p>
        </p:txBody>
      </p:sp>
      <p:sp>
        <p:nvSpPr>
          <p:cNvPr id="3" name="副标题 2"/>
          <p:cNvSpPr>
            <a:spLocks noGrp="1"/>
          </p:cNvSpPr>
          <p:nvPr>
            <p:ph type="subTitle" idx="1" hasCustomPrompt="1"/>
            <p:custDataLst>
              <p:tags r:id="rId4"/>
            </p:custDataLst>
          </p:nvPr>
        </p:nvSpPr>
        <p:spPr>
          <a:xfrm>
            <a:off x="4896000" y="3816000"/>
            <a:ext cx="5936400" cy="720000"/>
          </a:xfrm>
        </p:spPr>
        <p:txBody>
          <a:bodyPr wrap="square" lIns="90000" tIns="46800" rIns="90000" bIns="46800">
            <a:normAutofit/>
          </a:bodyPr>
          <a:lstStyle>
            <a:lvl1pPr marL="0" indent="0" algn="r">
              <a:lnSpc>
                <a:spcPct val="100000"/>
              </a:lnSpc>
              <a:buNone/>
              <a:defRPr sz="2000" b="1" spc="50"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4" name="日期占位符 3"/>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t>2026/5/28</a:t>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a:xfrm>
            <a:off x="8610600" y="6356350"/>
            <a:ext cx="2743200" cy="365125"/>
          </a:xfrm>
        </p:spPr>
        <p:txBody>
          <a:bodyPr wrap="square">
            <a:normAutofit/>
          </a:bodyPr>
          <a:lstStyle/>
          <a:p>
            <a:fld id="{BE5F26B5-172A-4DC2-B0B7-181CFC56B87C}" type="slidenum">
              <a:rPr lang="zh-CN" altLang="en-US" smtClean="0"/>
              <a:t>‹#›</a:t>
            </a:fld>
            <a:endParaRPr lang="zh-CN" altLang="en-US"/>
          </a:p>
        </p:txBody>
      </p:sp>
      <p:sp>
        <p:nvSpPr>
          <p:cNvPr id="20" name="联系方式占位符 9"/>
          <p:cNvSpPr>
            <a:spLocks noGrp="1"/>
          </p:cNvSpPr>
          <p:nvPr>
            <p:ph type="body" sz="quarter" idx="16" hasCustomPrompt="1"/>
            <p:custDataLst>
              <p:tags r:id="rId8"/>
            </p:custDataLst>
          </p:nvPr>
        </p:nvSpPr>
        <p:spPr>
          <a:xfrm>
            <a:off x="8219870" y="5616000"/>
            <a:ext cx="2566800" cy="655491"/>
          </a:xfrm>
        </p:spPr>
        <p:txBody>
          <a:bodyPr wrap="square" lIns="90000" tIns="46800" rIns="90000" bIns="46800" anchor="t">
            <a:normAutofit/>
          </a:bodyPr>
          <a:lstStyle>
            <a:lvl1pPr marL="0" indent="0" algn="r">
              <a:lnSpc>
                <a:spcPct val="100000"/>
              </a:lnSpc>
              <a:buNone/>
              <a:defRPr sz="1800">
                <a:solidFill>
                  <a:schemeClr val="accent1"/>
                </a:solidFill>
                <a:latin typeface="+mn-ea"/>
                <a:ea typeface="+mn-ea"/>
              </a:defRPr>
            </a:lvl1pPr>
          </a:lstStyle>
          <a:p>
            <a:pPr lvl="0"/>
            <a:r>
              <a:rPr lang="zh-CN" altLang="en-US" dirty="0"/>
              <a:t>联系方式</a:t>
            </a:r>
          </a:p>
        </p:txBody>
      </p:sp>
      <p:sp>
        <p:nvSpPr>
          <p:cNvPr id="24" name="署名占位符 10"/>
          <p:cNvSpPr>
            <a:spLocks noGrp="1"/>
          </p:cNvSpPr>
          <p:nvPr>
            <p:ph type="body" sz="quarter" idx="17" hasCustomPrompt="1"/>
            <p:custDataLst>
              <p:tags r:id="rId9"/>
            </p:custDataLst>
          </p:nvPr>
        </p:nvSpPr>
        <p:spPr>
          <a:xfrm>
            <a:off x="5793470" y="5616000"/>
            <a:ext cx="2163600" cy="655491"/>
          </a:xfrm>
        </p:spPr>
        <p:txBody>
          <a:bodyPr wrap="square" lIns="90000" tIns="46800" rIns="90000" bIns="46800" anchor="t">
            <a:normAutofit/>
          </a:bodyPr>
          <a:lstStyle>
            <a:lvl1pPr marL="0" indent="0" algn="l">
              <a:lnSpc>
                <a:spcPct val="100000"/>
              </a:lnSpc>
              <a:buNone/>
              <a:defRPr sz="1800">
                <a:solidFill>
                  <a:schemeClr val="accent1"/>
                </a:solidFill>
                <a:latin typeface="+mn-ea"/>
                <a:ea typeface="+mn-ea"/>
              </a:defRPr>
            </a:lvl1pPr>
          </a:lstStyle>
          <a:p>
            <a:pPr lvl="0"/>
            <a:r>
              <a:rPr lang="zh-CN" altLang="en-US" dirty="0"/>
              <a:t>署名</a:t>
            </a:r>
          </a:p>
        </p:txBody>
      </p:sp>
    </p:spTree>
    <p:extLst>
      <p:ext uri="{BB962C8B-B14F-4D97-AF65-F5344CB8AC3E}">
        <p14:creationId xmlns:p14="http://schemas.microsoft.com/office/powerpoint/2010/main" val="734855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3600" y="244799"/>
            <a:ext cx="5722937" cy="621975"/>
          </a:xfrm>
        </p:spPr>
        <p:txBody>
          <a:bodyPr/>
          <a:lstStyle>
            <a:lvl1pPr>
              <a:defRPr/>
            </a:lvl1pPr>
          </a:lstStyle>
          <a:p>
            <a:r>
              <a:rPr lang="en-GB" noProof="0" dirty="0"/>
              <a:t>Insert chapter title</a:t>
            </a:r>
          </a:p>
        </p:txBody>
      </p:sp>
      <p:sp>
        <p:nvSpPr>
          <p:cNvPr id="3" name="Inhaltsplatzhalter 2"/>
          <p:cNvSpPr>
            <a:spLocks noGrp="1"/>
          </p:cNvSpPr>
          <p:nvPr>
            <p:ph sz="half" idx="1" hasCustomPrompt="1"/>
          </p:nvPr>
        </p:nvSpPr>
        <p:spPr>
          <a:xfrm>
            <a:off x="271463" y="866774"/>
            <a:ext cx="5722937" cy="5133447"/>
          </a:xfrm>
        </p:spPr>
        <p:txBody>
          <a:bodyPr/>
          <a:lstStyle>
            <a:lvl1pPr>
              <a:defRPr sz="1600"/>
            </a:lvl1pPr>
            <a:lvl2pPr marL="226800" indent="-226800">
              <a:defRPr sz="1600"/>
            </a:lvl2pPr>
            <a:lvl3pPr marL="658800" indent="-226800">
              <a:defRPr sz="1600"/>
            </a:lvl3pPr>
            <a:lvl4pPr marL="1090800" indent="-226800">
              <a:defRPr sz="1600"/>
            </a:lvl4pPr>
            <a:lvl5pPr marL="1522800" indent="-226800">
              <a:defRPr sz="1600"/>
            </a:lvl5pPr>
          </a:lstStyle>
          <a:p>
            <a:pPr lvl="0"/>
            <a:r>
              <a:rPr lang="en-GB" noProof="0" dirty="0"/>
              <a:t>Insert content</a:t>
            </a:r>
          </a:p>
          <a:p>
            <a:pPr lvl="1"/>
            <a:r>
              <a:rPr lang="en-GB" noProof="0" dirty="0"/>
              <a:t>Bullet list 2</a:t>
            </a:r>
          </a:p>
          <a:p>
            <a:pPr lvl="2"/>
            <a:r>
              <a:rPr lang="en-GB" noProof="0" dirty="0"/>
              <a:t>Bullet list 3</a:t>
            </a:r>
          </a:p>
          <a:p>
            <a:pPr lvl="3"/>
            <a:r>
              <a:rPr lang="en-GB" noProof="0" dirty="0"/>
              <a:t>Bullet list 4</a:t>
            </a:r>
          </a:p>
          <a:p>
            <a:pPr lvl="4"/>
            <a:r>
              <a:rPr lang="en-GB" noProof="0" dirty="0"/>
              <a:t>Bullet list 5</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79912FAE-1273-A74E-BF9C-D5D154EA967D}" type="datetime1">
              <a:rPr lang="pl-PL" noProof="0" smtClean="0"/>
              <a:t>28.05.2026</a:t>
            </a:fld>
            <a:endParaRPr lang="en-GB" noProof="0"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en-GB" noProof="0"/>
              <a:t>Faculty of Law</a:t>
            </a:r>
            <a:endParaRPr lang="en-GB" noProof="0"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en-GB" noProof="0" smtClean="0"/>
              <a:pPr/>
              <a:t>‹#›</a:t>
            </a:fld>
            <a:endParaRPr lang="en-GB" noProof="0" dirty="0"/>
          </a:p>
        </p:txBody>
      </p:sp>
      <p:sp>
        <p:nvSpPr>
          <p:cNvPr id="8" name="Inhaltsplatzhalter 2">
            <a:extLst>
              <a:ext uri="{FF2B5EF4-FFF2-40B4-BE49-F238E27FC236}">
                <a16:creationId xmlns:a16="http://schemas.microsoft.com/office/drawing/2014/main" id="{0F08660E-5135-A84E-B689-DDFA75A72BBA}"/>
              </a:ext>
            </a:extLst>
          </p:cNvPr>
          <p:cNvSpPr>
            <a:spLocks noGrp="1"/>
          </p:cNvSpPr>
          <p:nvPr>
            <p:ph sz="half" idx="13" hasCustomPrompt="1"/>
          </p:nvPr>
        </p:nvSpPr>
        <p:spPr>
          <a:xfrm>
            <a:off x="6197600" y="242888"/>
            <a:ext cx="5722937" cy="5981700"/>
          </a:xfrm>
        </p:spPr>
        <p:txBody>
          <a:bodyPr/>
          <a:lstStyle>
            <a:lvl1pPr>
              <a:defRPr sz="1600"/>
            </a:lvl1pPr>
            <a:lvl2pPr marL="226800" indent="-226800">
              <a:defRPr sz="1600"/>
            </a:lvl2pPr>
            <a:lvl3pPr marL="658800" indent="-226800">
              <a:defRPr sz="1600"/>
            </a:lvl3pPr>
            <a:lvl4pPr marL="1090800" indent="-226800">
              <a:defRPr sz="1600"/>
            </a:lvl4pPr>
            <a:lvl5pPr marL="1522800" indent="-226800">
              <a:defRPr sz="1600"/>
            </a:lvl5pPr>
          </a:lstStyle>
          <a:p>
            <a:pPr lvl="0"/>
            <a:r>
              <a:rPr lang="en-GB" noProof="0" dirty="0"/>
              <a:t>Insert content</a:t>
            </a:r>
          </a:p>
          <a:p>
            <a:pPr lvl="1"/>
            <a:r>
              <a:rPr lang="en-GB" noProof="0" dirty="0"/>
              <a:t>Bullet list 2</a:t>
            </a:r>
          </a:p>
          <a:p>
            <a:pPr lvl="2"/>
            <a:r>
              <a:rPr lang="en-GB" noProof="0" dirty="0"/>
              <a:t>Bullet list 3</a:t>
            </a:r>
          </a:p>
          <a:p>
            <a:pPr lvl="3"/>
            <a:r>
              <a:rPr lang="en-GB" noProof="0" dirty="0"/>
              <a:t>Bullet list 4</a:t>
            </a:r>
          </a:p>
          <a:p>
            <a:pPr lvl="4"/>
            <a:r>
              <a:rPr lang="en-GB" noProof="0" dirty="0"/>
              <a:t>Bullet list 5</a:t>
            </a:r>
          </a:p>
        </p:txBody>
      </p:sp>
      <p:sp>
        <p:nvSpPr>
          <p:cNvPr id="4" name="Textplatzhalter 8">
            <a:extLst>
              <a:ext uri="{FF2B5EF4-FFF2-40B4-BE49-F238E27FC236}">
                <a16:creationId xmlns:a16="http://schemas.microsoft.com/office/drawing/2014/main" id="{958C9C6E-122D-B369-EB0B-2386BA817C26}"/>
              </a:ext>
            </a:extLst>
          </p:cNvPr>
          <p:cNvSpPr>
            <a:spLocks noGrp="1"/>
          </p:cNvSpPr>
          <p:nvPr>
            <p:ph type="body" sz="quarter" idx="14" hasCustomPrompt="1"/>
          </p:nvPr>
        </p:nvSpPr>
        <p:spPr>
          <a:xfrm>
            <a:off x="269875" y="6000221"/>
            <a:ext cx="5722937" cy="205200"/>
          </a:xfrm>
        </p:spPr>
        <p:txBody>
          <a:bodyPr anchor="b"/>
          <a:lstStyle>
            <a:lvl1pPr>
              <a:lnSpc>
                <a:spcPct val="109000"/>
              </a:lnSpc>
              <a:defRPr sz="1200"/>
            </a:lvl1pPr>
            <a:lvl2pPr>
              <a:defRPr sz="1000"/>
            </a:lvl2pPr>
            <a:lvl3pPr>
              <a:defRPr sz="1000"/>
            </a:lvl3pPr>
            <a:lvl4pPr>
              <a:defRPr sz="1000"/>
            </a:lvl4pPr>
            <a:lvl5pPr>
              <a:defRPr sz="1000"/>
            </a:lvl5pPr>
          </a:lstStyle>
          <a:p>
            <a:pPr lvl="0"/>
            <a:r>
              <a:rPr lang="en-GB" noProof="0" dirty="0"/>
              <a:t>Insert source</a:t>
            </a:r>
          </a:p>
        </p:txBody>
      </p:sp>
    </p:spTree>
    <p:extLst>
      <p:ext uri="{BB962C8B-B14F-4D97-AF65-F5344CB8AC3E}">
        <p14:creationId xmlns:p14="http://schemas.microsoft.com/office/powerpoint/2010/main" val="1477218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C3BCC3-9C5C-2E14-C17A-07ED84CD414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B749C06-CFE4-4D4F-C30A-44E6A0032E8F}"/>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E3AD453-1465-4308-38E5-C2A04F9683A2}"/>
              </a:ext>
            </a:extLst>
          </p:cNvPr>
          <p:cNvSpPr>
            <a:spLocks noGrp="1"/>
          </p:cNvSpPr>
          <p:nvPr>
            <p:ph type="dt" sz="half" idx="10"/>
          </p:nvPr>
        </p:nvSpPr>
        <p:spPr/>
        <p:txBody>
          <a:bodyPr/>
          <a:lstStyle/>
          <a:p>
            <a:r>
              <a:rPr lang="en-GB"/>
              <a:t>18/05/2026</a:t>
            </a:r>
            <a:endParaRPr lang="cs-CZ"/>
          </a:p>
        </p:txBody>
      </p:sp>
      <p:sp>
        <p:nvSpPr>
          <p:cNvPr id="5" name="Zástupný symbol pro zápatí 4">
            <a:extLst>
              <a:ext uri="{FF2B5EF4-FFF2-40B4-BE49-F238E27FC236}">
                <a16:creationId xmlns:a16="http://schemas.microsoft.com/office/drawing/2014/main" id="{77771793-53BB-1EEE-70A0-422AE3B22125}"/>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6" name="Zástupný symbol pro číslo snímku 5">
            <a:extLst>
              <a:ext uri="{FF2B5EF4-FFF2-40B4-BE49-F238E27FC236}">
                <a16:creationId xmlns:a16="http://schemas.microsoft.com/office/drawing/2014/main" id="{CC994596-1328-40D5-94BD-C9DB02CD9DD7}"/>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27264535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1"/>
        <p:cNvGrpSpPr/>
        <p:nvPr/>
      </p:nvGrpSpPr>
      <p:grpSpPr>
        <a:xfrm>
          <a:off x="0" y="0"/>
          <a:ext cx="0" cy="0"/>
          <a:chOff x="0" y="0"/>
          <a:chExt cx="0" cy="0"/>
        </a:xfrm>
      </p:grpSpPr>
      <p:pic>
        <p:nvPicPr>
          <p:cNvPr id="22" name="Google Shape;22;p12" descr="Lunds universitet - Logopedia, the logo and branding site - Wikia"/>
          <p:cNvPicPr preferRelativeResize="0"/>
          <p:nvPr/>
        </p:nvPicPr>
        <p:blipFill rotWithShape="1">
          <a:blip r:embed="rId2">
            <a:alphaModFix/>
          </a:blip>
          <a:srcRect/>
          <a:stretch/>
        </p:blipFill>
        <p:spPr>
          <a:xfrm>
            <a:off x="10695562" y="157262"/>
            <a:ext cx="1172900" cy="1055610"/>
          </a:xfrm>
          <a:prstGeom prst="rect">
            <a:avLst/>
          </a:prstGeom>
          <a:noFill/>
          <a:ln>
            <a:noFill/>
          </a:ln>
        </p:spPr>
      </p:pic>
    </p:spTree>
    <p:extLst>
      <p:ext uri="{BB962C8B-B14F-4D97-AF65-F5344CB8AC3E}">
        <p14:creationId xmlns:p14="http://schemas.microsoft.com/office/powerpoint/2010/main" val="30952321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4-fältare">
  <p:cSld name="4-fältare">
    <p:spTree>
      <p:nvGrpSpPr>
        <p:cNvPr id="1" name="Shape 23"/>
        <p:cNvGrpSpPr/>
        <p:nvPr/>
      </p:nvGrpSpPr>
      <p:grpSpPr>
        <a:xfrm>
          <a:off x="0" y="0"/>
          <a:ext cx="0" cy="0"/>
          <a:chOff x="0" y="0"/>
          <a:chExt cx="0" cy="0"/>
        </a:xfrm>
      </p:grpSpPr>
      <p:sp>
        <p:nvSpPr>
          <p:cNvPr id="24" name="Google Shape;24;p13"/>
          <p:cNvSpPr txBox="1">
            <a:spLocks noGrp="1"/>
          </p:cNvSpPr>
          <p:nvPr>
            <p:ph type="title"/>
          </p:nvPr>
        </p:nvSpPr>
        <p:spPr>
          <a:xfrm>
            <a:off x="478367" y="341689"/>
            <a:ext cx="9120000" cy="408882"/>
          </a:xfrm>
          <a:prstGeom prst="rect">
            <a:avLst/>
          </a:prstGeom>
          <a:noFill/>
          <a:ln>
            <a:noFill/>
          </a:ln>
        </p:spPr>
        <p:txBody>
          <a:bodyPr spcFirstLastPara="1" wrap="square" lIns="36000" tIns="46800" rIns="36000" bIns="46800" anchor="ctr" anchorCtr="0">
            <a:noAutofit/>
          </a:bodyPr>
          <a:lstStyle>
            <a:lvl1pPr marR="0" lvl="0" algn="l" rtl="0">
              <a:lnSpc>
                <a:spcPct val="95000"/>
              </a:lnSpc>
              <a:spcBef>
                <a:spcPts val="0"/>
              </a:spcBef>
              <a:spcAft>
                <a:spcPts val="0"/>
              </a:spcAft>
              <a:buClr>
                <a:schemeClr val="accent1"/>
              </a:buClr>
              <a:buSzPts val="1600"/>
              <a:buFont typeface="Arial Narrow"/>
              <a:buNone/>
              <a:defRPr sz="1920" b="1" i="0" u="none" strike="noStrike" cap="none">
                <a:solidFill>
                  <a:schemeClr val="accent1"/>
                </a:solidFill>
                <a:latin typeface="Arial Narrow"/>
                <a:ea typeface="Arial Narrow"/>
                <a:cs typeface="Arial Narrow"/>
                <a:sym typeface="Arial Narrow"/>
              </a:defRPr>
            </a:lvl1pPr>
            <a:lvl2pPr marR="0" lvl="1" algn="l" rtl="0">
              <a:lnSpc>
                <a:spcPct val="100000"/>
              </a:lnSpc>
              <a:spcBef>
                <a:spcPts val="0"/>
              </a:spcBef>
              <a:spcAft>
                <a:spcPts val="0"/>
              </a:spcAft>
              <a:buClr>
                <a:srgbClr val="000000"/>
              </a:buClr>
              <a:buSzPts val="1400"/>
              <a:buFont typeface="Arial"/>
              <a:buNone/>
              <a:defRPr sz="216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16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16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16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16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16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16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160" b="0" i="0" u="none" strike="noStrike" cap="none">
                <a:solidFill>
                  <a:srgbClr val="000000"/>
                </a:solidFill>
                <a:latin typeface="Arial"/>
                <a:ea typeface="Arial"/>
                <a:cs typeface="Arial"/>
                <a:sym typeface="Arial"/>
              </a:defRPr>
            </a:lvl9pPr>
          </a:lstStyle>
          <a:p>
            <a:endParaRPr/>
          </a:p>
        </p:txBody>
      </p:sp>
      <p:sp>
        <p:nvSpPr>
          <p:cNvPr id="25" name="Google Shape;25;p13"/>
          <p:cNvSpPr txBox="1">
            <a:spLocks noGrp="1"/>
          </p:cNvSpPr>
          <p:nvPr>
            <p:ph type="body" idx="1"/>
          </p:nvPr>
        </p:nvSpPr>
        <p:spPr>
          <a:xfrm>
            <a:off x="478368" y="750570"/>
            <a:ext cx="11235267" cy="302896"/>
          </a:xfrm>
          <a:prstGeom prst="rect">
            <a:avLst/>
          </a:prstGeom>
          <a:noFill/>
          <a:ln>
            <a:noFill/>
          </a:ln>
        </p:spPr>
        <p:txBody>
          <a:bodyPr spcFirstLastPara="1" wrap="square" lIns="36000" tIns="45700" rIns="36000" bIns="45700" anchor="t" anchorCtr="0">
            <a:noAutofit/>
          </a:bodyPr>
          <a:lstStyle>
            <a:lvl1pPr marL="548640" marR="0" lvl="0" indent="-274320" algn="l" rtl="0">
              <a:lnSpc>
                <a:spcPct val="90000"/>
              </a:lnSpc>
              <a:spcBef>
                <a:spcPts val="529"/>
              </a:spcBef>
              <a:spcAft>
                <a:spcPts val="0"/>
              </a:spcAft>
              <a:buClr>
                <a:schemeClr val="dk1"/>
              </a:buClr>
              <a:buSzPts val="1400"/>
              <a:buFont typeface="Arial"/>
              <a:buNone/>
              <a:defRPr sz="1680" b="1" i="0" u="none" strike="noStrike" cap="none">
                <a:solidFill>
                  <a:schemeClr val="dk1"/>
                </a:solidFill>
                <a:latin typeface="Arial Narrow"/>
                <a:ea typeface="Arial Narrow"/>
                <a:cs typeface="Arial Narrow"/>
                <a:sym typeface="Arial Narrow"/>
              </a:defRPr>
            </a:lvl1pPr>
            <a:lvl2pPr marL="1097280" marR="0" lvl="1" indent="-355169" algn="l" rtl="0">
              <a:lnSpc>
                <a:spcPct val="90000"/>
              </a:lnSpc>
              <a:spcBef>
                <a:spcPts val="265"/>
              </a:spcBef>
              <a:spcAft>
                <a:spcPts val="0"/>
              </a:spcAft>
              <a:buClr>
                <a:schemeClr val="dk1"/>
              </a:buClr>
              <a:buSzPts val="1061"/>
              <a:buFont typeface="Arial"/>
              <a:buChar char="•"/>
              <a:defRPr sz="1273" b="0" i="0" u="none" strike="noStrike" cap="none">
                <a:solidFill>
                  <a:schemeClr val="dk1"/>
                </a:solidFill>
                <a:latin typeface="Arial"/>
                <a:ea typeface="Arial"/>
                <a:cs typeface="Arial"/>
                <a:sym typeface="Arial"/>
              </a:defRPr>
            </a:lvl2pPr>
            <a:lvl3pPr marL="1645920" marR="0" lvl="2" indent="-341833" algn="l" rtl="0">
              <a:lnSpc>
                <a:spcPct val="90000"/>
              </a:lnSpc>
              <a:spcBef>
                <a:spcPts val="265"/>
              </a:spcBef>
              <a:spcAft>
                <a:spcPts val="0"/>
              </a:spcAft>
              <a:buClr>
                <a:schemeClr val="dk1"/>
              </a:buClr>
              <a:buSzPts val="886"/>
              <a:buFont typeface="Arial"/>
              <a:buChar char="•"/>
              <a:defRPr sz="1063" b="0" i="0" u="none" strike="noStrike" cap="none">
                <a:solidFill>
                  <a:schemeClr val="dk1"/>
                </a:solidFill>
                <a:latin typeface="Arial"/>
                <a:ea typeface="Arial"/>
                <a:cs typeface="Arial"/>
                <a:sym typeface="Arial"/>
              </a:defRPr>
            </a:lvl3pPr>
            <a:lvl4pPr marL="2194560" marR="0" lvl="3"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4pPr>
            <a:lvl5pPr marL="2743200" marR="0" lvl="4"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5pPr>
            <a:lvl6pPr marL="3291840" marR="0" lvl="5"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6pPr>
            <a:lvl7pPr marL="3840480" marR="0" lvl="6"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7pPr>
            <a:lvl8pPr marL="4389120" marR="0" lvl="7"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8pPr>
            <a:lvl9pPr marL="4937760" marR="0" lvl="8"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9pPr>
          </a:lstStyle>
          <a:p>
            <a:endParaRPr/>
          </a:p>
        </p:txBody>
      </p:sp>
      <p:sp>
        <p:nvSpPr>
          <p:cNvPr id="26" name="Google Shape;26;p13"/>
          <p:cNvSpPr txBox="1">
            <a:spLocks noGrp="1"/>
          </p:cNvSpPr>
          <p:nvPr>
            <p:ph type="body" idx="2"/>
          </p:nvPr>
        </p:nvSpPr>
        <p:spPr>
          <a:xfrm>
            <a:off x="485717" y="1421544"/>
            <a:ext cx="5520000" cy="302400"/>
          </a:xfrm>
          <a:prstGeom prst="rect">
            <a:avLst/>
          </a:prstGeom>
          <a:noFill/>
          <a:ln>
            <a:noFill/>
          </a:ln>
        </p:spPr>
        <p:txBody>
          <a:bodyPr spcFirstLastPara="1" wrap="square" lIns="36000" tIns="45700" rIns="36000" bIns="45700" anchor="ctr" anchorCtr="0">
            <a:noAutofit/>
          </a:bodyPr>
          <a:lstStyle>
            <a:lvl1pPr marL="548640" marR="0" lvl="0" indent="-274320" algn="l" rtl="0">
              <a:lnSpc>
                <a:spcPct val="90000"/>
              </a:lnSpc>
              <a:spcBef>
                <a:spcPts val="529"/>
              </a:spcBef>
              <a:spcAft>
                <a:spcPts val="0"/>
              </a:spcAft>
              <a:buClr>
                <a:schemeClr val="dk1"/>
              </a:buClr>
              <a:buSzPts val="1100"/>
              <a:buFont typeface="Arial"/>
              <a:buNone/>
              <a:defRPr sz="1320" b="1" i="0" u="none" strike="noStrike" cap="none">
                <a:solidFill>
                  <a:schemeClr val="dk1"/>
                </a:solidFill>
                <a:latin typeface="Arial"/>
                <a:ea typeface="Arial"/>
                <a:cs typeface="Arial"/>
                <a:sym typeface="Arial"/>
              </a:defRPr>
            </a:lvl1pPr>
            <a:lvl2pPr marL="1097280" marR="0" lvl="1" indent="-355169" algn="l" rtl="0">
              <a:lnSpc>
                <a:spcPct val="90000"/>
              </a:lnSpc>
              <a:spcBef>
                <a:spcPts val="265"/>
              </a:spcBef>
              <a:spcAft>
                <a:spcPts val="0"/>
              </a:spcAft>
              <a:buClr>
                <a:schemeClr val="dk1"/>
              </a:buClr>
              <a:buSzPts val="1061"/>
              <a:buFont typeface="Arial"/>
              <a:buChar char="•"/>
              <a:defRPr sz="1273" b="0" i="0" u="none" strike="noStrike" cap="none">
                <a:solidFill>
                  <a:schemeClr val="dk1"/>
                </a:solidFill>
                <a:latin typeface="Arial"/>
                <a:ea typeface="Arial"/>
                <a:cs typeface="Arial"/>
                <a:sym typeface="Arial"/>
              </a:defRPr>
            </a:lvl2pPr>
            <a:lvl3pPr marL="1645920" marR="0" lvl="2" indent="-341833" algn="l" rtl="0">
              <a:lnSpc>
                <a:spcPct val="90000"/>
              </a:lnSpc>
              <a:spcBef>
                <a:spcPts val="265"/>
              </a:spcBef>
              <a:spcAft>
                <a:spcPts val="0"/>
              </a:spcAft>
              <a:buClr>
                <a:schemeClr val="dk1"/>
              </a:buClr>
              <a:buSzPts val="886"/>
              <a:buFont typeface="Arial"/>
              <a:buChar char="•"/>
              <a:defRPr sz="1063" b="0" i="0" u="none" strike="noStrike" cap="none">
                <a:solidFill>
                  <a:schemeClr val="dk1"/>
                </a:solidFill>
                <a:latin typeface="Arial"/>
                <a:ea typeface="Arial"/>
                <a:cs typeface="Arial"/>
                <a:sym typeface="Arial"/>
              </a:defRPr>
            </a:lvl3pPr>
            <a:lvl4pPr marL="2194560" marR="0" lvl="3"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4pPr>
            <a:lvl5pPr marL="2743200" marR="0" lvl="4"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5pPr>
            <a:lvl6pPr marL="3291840" marR="0" lvl="5"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6pPr>
            <a:lvl7pPr marL="3840480" marR="0" lvl="6"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7pPr>
            <a:lvl8pPr marL="4389120" marR="0" lvl="7"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8pPr>
            <a:lvl9pPr marL="4937760" marR="0" lvl="8"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9pPr>
          </a:lstStyle>
          <a:p>
            <a:endParaRPr/>
          </a:p>
        </p:txBody>
      </p:sp>
      <p:sp>
        <p:nvSpPr>
          <p:cNvPr id="27" name="Google Shape;27;p13"/>
          <p:cNvSpPr txBox="1">
            <a:spLocks noGrp="1"/>
          </p:cNvSpPr>
          <p:nvPr>
            <p:ph type="body" idx="3"/>
          </p:nvPr>
        </p:nvSpPr>
        <p:spPr>
          <a:xfrm>
            <a:off x="6192000" y="1442880"/>
            <a:ext cx="5520000" cy="302400"/>
          </a:xfrm>
          <a:prstGeom prst="rect">
            <a:avLst/>
          </a:prstGeom>
          <a:noFill/>
          <a:ln>
            <a:noFill/>
          </a:ln>
        </p:spPr>
        <p:txBody>
          <a:bodyPr spcFirstLastPara="1" wrap="square" lIns="36000" tIns="45700" rIns="36000" bIns="45700" anchor="ctr" anchorCtr="0">
            <a:noAutofit/>
          </a:bodyPr>
          <a:lstStyle>
            <a:lvl1pPr marL="548640" marR="0" lvl="0" indent="-274320" algn="l" rtl="0">
              <a:lnSpc>
                <a:spcPct val="90000"/>
              </a:lnSpc>
              <a:spcBef>
                <a:spcPts val="529"/>
              </a:spcBef>
              <a:spcAft>
                <a:spcPts val="0"/>
              </a:spcAft>
              <a:buClr>
                <a:schemeClr val="dk1"/>
              </a:buClr>
              <a:buSzPts val="1100"/>
              <a:buFont typeface="Arial"/>
              <a:buNone/>
              <a:defRPr sz="1320" b="1" i="0" u="none" strike="noStrike" cap="none">
                <a:solidFill>
                  <a:schemeClr val="dk1"/>
                </a:solidFill>
                <a:latin typeface="Arial"/>
                <a:ea typeface="Arial"/>
                <a:cs typeface="Arial"/>
                <a:sym typeface="Arial"/>
              </a:defRPr>
            </a:lvl1pPr>
            <a:lvl2pPr marL="1097280" marR="0" lvl="1" indent="-355169" algn="l" rtl="0">
              <a:lnSpc>
                <a:spcPct val="90000"/>
              </a:lnSpc>
              <a:spcBef>
                <a:spcPts val="265"/>
              </a:spcBef>
              <a:spcAft>
                <a:spcPts val="0"/>
              </a:spcAft>
              <a:buClr>
                <a:schemeClr val="dk1"/>
              </a:buClr>
              <a:buSzPts val="1061"/>
              <a:buFont typeface="Arial"/>
              <a:buChar char="•"/>
              <a:defRPr sz="1273" b="0" i="0" u="none" strike="noStrike" cap="none">
                <a:solidFill>
                  <a:schemeClr val="dk1"/>
                </a:solidFill>
                <a:latin typeface="Arial"/>
                <a:ea typeface="Arial"/>
                <a:cs typeface="Arial"/>
                <a:sym typeface="Arial"/>
              </a:defRPr>
            </a:lvl2pPr>
            <a:lvl3pPr marL="1645920" marR="0" lvl="2" indent="-341833" algn="l" rtl="0">
              <a:lnSpc>
                <a:spcPct val="90000"/>
              </a:lnSpc>
              <a:spcBef>
                <a:spcPts val="265"/>
              </a:spcBef>
              <a:spcAft>
                <a:spcPts val="0"/>
              </a:spcAft>
              <a:buClr>
                <a:schemeClr val="dk1"/>
              </a:buClr>
              <a:buSzPts val="886"/>
              <a:buFont typeface="Arial"/>
              <a:buChar char="•"/>
              <a:defRPr sz="1063" b="0" i="0" u="none" strike="noStrike" cap="none">
                <a:solidFill>
                  <a:schemeClr val="dk1"/>
                </a:solidFill>
                <a:latin typeface="Arial"/>
                <a:ea typeface="Arial"/>
                <a:cs typeface="Arial"/>
                <a:sym typeface="Arial"/>
              </a:defRPr>
            </a:lvl3pPr>
            <a:lvl4pPr marL="2194560" marR="0" lvl="3"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4pPr>
            <a:lvl5pPr marL="2743200" marR="0" lvl="4"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5pPr>
            <a:lvl6pPr marL="3291840" marR="0" lvl="5"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6pPr>
            <a:lvl7pPr marL="3840480" marR="0" lvl="6"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7pPr>
            <a:lvl8pPr marL="4389120" marR="0" lvl="7"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8pPr>
            <a:lvl9pPr marL="4937760" marR="0" lvl="8"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9pPr>
          </a:lstStyle>
          <a:p>
            <a:endParaRPr/>
          </a:p>
        </p:txBody>
      </p:sp>
      <p:sp>
        <p:nvSpPr>
          <p:cNvPr id="28" name="Google Shape;28;p13"/>
          <p:cNvSpPr txBox="1">
            <a:spLocks noGrp="1"/>
          </p:cNvSpPr>
          <p:nvPr>
            <p:ph type="body" idx="4"/>
          </p:nvPr>
        </p:nvSpPr>
        <p:spPr>
          <a:xfrm>
            <a:off x="478365" y="1746690"/>
            <a:ext cx="5520000" cy="1814400"/>
          </a:xfrm>
          <a:prstGeom prst="rect">
            <a:avLst/>
          </a:prstGeom>
          <a:noFill/>
          <a:ln>
            <a:noFill/>
          </a:ln>
        </p:spPr>
        <p:txBody>
          <a:bodyPr spcFirstLastPara="1" wrap="square" lIns="36000" tIns="45700" rIns="36000" bIns="45700" anchor="t" anchorCtr="0">
            <a:noAutofit/>
          </a:bodyPr>
          <a:lstStyle>
            <a:lvl1pPr marL="548640" marR="0" lvl="0" indent="-350520" algn="l" rtl="0">
              <a:lnSpc>
                <a:spcPct val="100000"/>
              </a:lnSpc>
              <a:spcBef>
                <a:spcPts val="0"/>
              </a:spcBef>
              <a:spcAft>
                <a:spcPts val="0"/>
              </a:spcAft>
              <a:buClr>
                <a:schemeClr val="dk2"/>
              </a:buClr>
              <a:buSzPts val="1000"/>
              <a:buFont typeface="Noto Sans Symbols"/>
              <a:buChar char="▪"/>
              <a:defRPr sz="1200" b="0" i="0" u="none" strike="noStrike" cap="none">
                <a:solidFill>
                  <a:schemeClr val="dk1"/>
                </a:solidFill>
                <a:latin typeface="Arial"/>
                <a:ea typeface="Arial"/>
                <a:cs typeface="Arial"/>
                <a:sym typeface="Arial"/>
              </a:defRPr>
            </a:lvl1pPr>
            <a:lvl2pPr marL="1097280" marR="0" lvl="1" indent="-350520" algn="l" rtl="0">
              <a:lnSpc>
                <a:spcPct val="100000"/>
              </a:lnSpc>
              <a:spcBef>
                <a:spcPts val="360"/>
              </a:spcBef>
              <a:spcAft>
                <a:spcPts val="0"/>
              </a:spcAft>
              <a:buClr>
                <a:schemeClr val="dk2"/>
              </a:buClr>
              <a:buSzPts val="1000"/>
              <a:buFont typeface="Arial"/>
              <a:buChar char="‒"/>
              <a:defRPr sz="1200" b="0" i="0" u="none" strike="noStrike" cap="none">
                <a:solidFill>
                  <a:schemeClr val="dk1"/>
                </a:solidFill>
                <a:latin typeface="Arial"/>
                <a:ea typeface="Arial"/>
                <a:cs typeface="Arial"/>
                <a:sym typeface="Arial"/>
              </a:defRPr>
            </a:lvl2pPr>
            <a:lvl3pPr marL="1645920" marR="0" lvl="2" indent="-350520" algn="l" rtl="0">
              <a:lnSpc>
                <a:spcPct val="100000"/>
              </a:lnSpc>
              <a:spcBef>
                <a:spcPts val="360"/>
              </a:spcBef>
              <a:spcAft>
                <a:spcPts val="0"/>
              </a:spcAft>
              <a:buClr>
                <a:schemeClr val="dk2"/>
              </a:buClr>
              <a:buSzPts val="1000"/>
              <a:buFont typeface="Arial"/>
              <a:buChar char="•"/>
              <a:defRPr sz="1200" b="0" i="0" u="none" strike="noStrike" cap="none">
                <a:solidFill>
                  <a:schemeClr val="dk1"/>
                </a:solidFill>
                <a:latin typeface="Arial"/>
                <a:ea typeface="Arial"/>
                <a:cs typeface="Arial"/>
                <a:sym typeface="Arial"/>
              </a:defRPr>
            </a:lvl3pPr>
            <a:lvl4pPr marL="2194560" marR="0" lvl="3" indent="-334975" algn="l" rtl="0">
              <a:lnSpc>
                <a:spcPct val="90000"/>
              </a:lnSpc>
              <a:spcBef>
                <a:spcPts val="360"/>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4pPr>
            <a:lvl5pPr marL="2743200" marR="0" lvl="4"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5pPr>
            <a:lvl6pPr marL="3291840" marR="0" lvl="5"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6pPr>
            <a:lvl7pPr marL="3840480" marR="0" lvl="6"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7pPr>
            <a:lvl8pPr marL="4389120" marR="0" lvl="7"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8pPr>
            <a:lvl9pPr marL="4937760" marR="0" lvl="8"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9pPr>
          </a:lstStyle>
          <a:p>
            <a:endParaRPr/>
          </a:p>
        </p:txBody>
      </p:sp>
      <p:sp>
        <p:nvSpPr>
          <p:cNvPr id="29" name="Google Shape;29;p13"/>
          <p:cNvSpPr txBox="1">
            <a:spLocks noGrp="1"/>
          </p:cNvSpPr>
          <p:nvPr>
            <p:ph type="body" idx="5"/>
          </p:nvPr>
        </p:nvSpPr>
        <p:spPr>
          <a:xfrm>
            <a:off x="6192000" y="1746690"/>
            <a:ext cx="5520000" cy="1814400"/>
          </a:xfrm>
          <a:prstGeom prst="rect">
            <a:avLst/>
          </a:prstGeom>
          <a:noFill/>
          <a:ln>
            <a:noFill/>
          </a:ln>
        </p:spPr>
        <p:txBody>
          <a:bodyPr spcFirstLastPara="1" wrap="square" lIns="36000" tIns="45700" rIns="36000" bIns="45700" anchor="t" anchorCtr="0">
            <a:noAutofit/>
          </a:bodyPr>
          <a:lstStyle>
            <a:lvl1pPr marL="548640" marR="0" lvl="0" indent="-350520" algn="l" rtl="0">
              <a:lnSpc>
                <a:spcPct val="100000"/>
              </a:lnSpc>
              <a:spcBef>
                <a:spcPts val="0"/>
              </a:spcBef>
              <a:spcAft>
                <a:spcPts val="0"/>
              </a:spcAft>
              <a:buClr>
                <a:schemeClr val="dk2"/>
              </a:buClr>
              <a:buSzPts val="1000"/>
              <a:buFont typeface="Noto Sans Symbols"/>
              <a:buChar char="▪"/>
              <a:defRPr sz="1200" b="0" i="0" u="none" strike="noStrike" cap="none">
                <a:solidFill>
                  <a:schemeClr val="dk1"/>
                </a:solidFill>
                <a:latin typeface="Arial"/>
                <a:ea typeface="Arial"/>
                <a:cs typeface="Arial"/>
                <a:sym typeface="Arial"/>
              </a:defRPr>
            </a:lvl1pPr>
            <a:lvl2pPr marL="1097280" marR="0" lvl="1" indent="-350520" algn="l" rtl="0">
              <a:lnSpc>
                <a:spcPct val="100000"/>
              </a:lnSpc>
              <a:spcBef>
                <a:spcPts val="360"/>
              </a:spcBef>
              <a:spcAft>
                <a:spcPts val="0"/>
              </a:spcAft>
              <a:buClr>
                <a:schemeClr val="dk2"/>
              </a:buClr>
              <a:buSzPts val="1000"/>
              <a:buFont typeface="Arial"/>
              <a:buChar char="‒"/>
              <a:defRPr sz="1200" b="0" i="0" u="none" strike="noStrike" cap="none">
                <a:solidFill>
                  <a:schemeClr val="dk1"/>
                </a:solidFill>
                <a:latin typeface="Arial"/>
                <a:ea typeface="Arial"/>
                <a:cs typeface="Arial"/>
                <a:sym typeface="Arial"/>
              </a:defRPr>
            </a:lvl2pPr>
            <a:lvl3pPr marL="1645920" marR="0" lvl="2" indent="-350520" algn="l" rtl="0">
              <a:lnSpc>
                <a:spcPct val="100000"/>
              </a:lnSpc>
              <a:spcBef>
                <a:spcPts val="360"/>
              </a:spcBef>
              <a:spcAft>
                <a:spcPts val="0"/>
              </a:spcAft>
              <a:buClr>
                <a:schemeClr val="dk2"/>
              </a:buClr>
              <a:buSzPts val="1000"/>
              <a:buFont typeface="Arial"/>
              <a:buChar char="•"/>
              <a:defRPr sz="1200" b="0" i="0" u="none" strike="noStrike" cap="none">
                <a:solidFill>
                  <a:schemeClr val="dk1"/>
                </a:solidFill>
                <a:latin typeface="Arial"/>
                <a:ea typeface="Arial"/>
                <a:cs typeface="Arial"/>
                <a:sym typeface="Arial"/>
              </a:defRPr>
            </a:lvl3pPr>
            <a:lvl4pPr marL="2194560" marR="0" lvl="3" indent="-334975" algn="l" rtl="0">
              <a:lnSpc>
                <a:spcPct val="90000"/>
              </a:lnSpc>
              <a:spcBef>
                <a:spcPts val="360"/>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4pPr>
            <a:lvl5pPr marL="2743200" marR="0" lvl="4"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5pPr>
            <a:lvl6pPr marL="3291840" marR="0" lvl="5"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6pPr>
            <a:lvl7pPr marL="3840480" marR="0" lvl="6"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7pPr>
            <a:lvl8pPr marL="4389120" marR="0" lvl="7"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8pPr>
            <a:lvl9pPr marL="4937760" marR="0" lvl="8" indent="-334975" algn="l" rtl="0">
              <a:lnSpc>
                <a:spcPct val="90000"/>
              </a:lnSpc>
              <a:spcBef>
                <a:spcPts val="265"/>
              </a:spcBef>
              <a:spcAft>
                <a:spcPts val="0"/>
              </a:spcAft>
              <a:buClr>
                <a:schemeClr val="dk1"/>
              </a:buClr>
              <a:buSzPts val="796"/>
              <a:buFont typeface="Arial"/>
              <a:buChar char="•"/>
              <a:defRPr sz="955" b="0" i="0" u="none" strike="noStrike" cap="none">
                <a:solidFill>
                  <a:schemeClr val="dk1"/>
                </a:solidFill>
                <a:latin typeface="Arial"/>
                <a:ea typeface="Arial"/>
                <a:cs typeface="Arial"/>
                <a:sym typeface="Arial"/>
              </a:defRPr>
            </a:lvl9pPr>
          </a:lstStyle>
          <a:p>
            <a:endParaRPr/>
          </a:p>
        </p:txBody>
      </p:sp>
      <p:sp>
        <p:nvSpPr>
          <p:cNvPr id="30" name="Google Shape;30;p13"/>
          <p:cNvSpPr/>
          <p:nvPr/>
        </p:nvSpPr>
        <p:spPr>
          <a:xfrm>
            <a:off x="11473633" y="6331853"/>
            <a:ext cx="240000" cy="216000"/>
          </a:xfrm>
          <a:prstGeom prst="ellipse">
            <a:avLst/>
          </a:prstGeom>
          <a:noFill/>
          <a:ln w="12700" cap="flat" cmpd="sng">
            <a:solidFill>
              <a:srgbClr val="1D3958"/>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700"/>
              <a:buFont typeface="Arial"/>
              <a:buNone/>
            </a:pPr>
            <a:fld id="{00000000-1234-1234-1234-123412341234}" type="slidenum">
              <a:rPr lang="es-ES" sz="840" b="0" i="0" u="none" strike="noStrike" cap="none">
                <a:solidFill>
                  <a:schemeClr val="dk1"/>
                </a:solidFill>
                <a:latin typeface="Arial"/>
                <a:ea typeface="Arial"/>
                <a:cs typeface="Arial"/>
                <a:sym typeface="Arial"/>
              </a:rPr>
              <a:pPr marL="0" marR="0" lvl="0" indent="0" algn="ctr" rtl="0">
                <a:lnSpc>
                  <a:spcPct val="100000"/>
                </a:lnSpc>
                <a:spcBef>
                  <a:spcPts val="0"/>
                </a:spcBef>
                <a:spcAft>
                  <a:spcPts val="0"/>
                </a:spcAft>
                <a:buClr>
                  <a:srgbClr val="000000"/>
                </a:buClr>
                <a:buSzPts val="700"/>
                <a:buFont typeface="Arial"/>
                <a:buNone/>
              </a:pPr>
              <a:t>‹#›</a:t>
            </a:fld>
            <a:endParaRPr sz="840" b="0" i="0" u="none" strike="noStrike" cap="none">
              <a:solidFill>
                <a:schemeClr val="dk1"/>
              </a:solidFill>
              <a:latin typeface="Arial"/>
              <a:ea typeface="Arial"/>
              <a:cs typeface="Arial"/>
              <a:sym typeface="Arial"/>
            </a:endParaRPr>
          </a:p>
        </p:txBody>
      </p:sp>
      <p:pic>
        <p:nvPicPr>
          <p:cNvPr id="31" name="Google Shape;31;p13" descr="Lunds universitet - Logopedia, the logo and branding site - Wikia"/>
          <p:cNvPicPr preferRelativeResize="0"/>
          <p:nvPr/>
        </p:nvPicPr>
        <p:blipFill rotWithShape="1">
          <a:blip r:embed="rId2">
            <a:alphaModFix/>
          </a:blip>
          <a:srcRect/>
          <a:stretch/>
        </p:blipFill>
        <p:spPr>
          <a:xfrm>
            <a:off x="10695562" y="157262"/>
            <a:ext cx="1172900" cy="1055610"/>
          </a:xfrm>
          <a:prstGeom prst="rect">
            <a:avLst/>
          </a:prstGeom>
          <a:noFill/>
          <a:ln>
            <a:noFill/>
          </a:ln>
        </p:spPr>
      </p:pic>
    </p:spTree>
    <p:extLst>
      <p:ext uri="{BB962C8B-B14F-4D97-AF65-F5344CB8AC3E}">
        <p14:creationId xmlns:p14="http://schemas.microsoft.com/office/powerpoint/2010/main" val="397106355"/>
      </p:ext>
    </p:extLst>
  </p:cSld>
  <p:clrMapOvr>
    <a:masterClrMapping/>
  </p:clrMapOvr>
  <p:extLst>
    <p:ext uri="{DCECCB84-F9BA-43D5-87BE-67443E8EF086}">
      <p15:sldGuideLst xmlns:p15="http://schemas.microsoft.com/office/powerpoint/2012/main">
        <p15:guide id="1" pos="2835">
          <p15:clr>
            <a:srgbClr val="FBAE40"/>
          </p15:clr>
        </p15:guide>
        <p15:guide id="2" pos="2925">
          <p15:clr>
            <a:srgbClr val="FBAE40"/>
          </p15:clr>
        </p15:guide>
        <p15:guide id="3" orient="horz" pos="757">
          <p15:clr>
            <a:srgbClr val="FBAE40"/>
          </p15:clr>
        </p15:guide>
        <p15:guide id="4" orient="horz" pos="915">
          <p15:clr>
            <a:srgbClr val="FBAE40"/>
          </p15:clr>
        </p15:guide>
        <p15:guide id="5" orient="horz" pos="1868">
          <p15:clr>
            <a:srgbClr val="FBAE40"/>
          </p15:clr>
        </p15:guide>
        <p15:guide id="6" orient="horz" pos="2027">
          <p15:clr>
            <a:srgbClr val="FBAE40"/>
          </p15:clr>
        </p15:guide>
        <p15:guide id="7" orient="horz" pos="2979">
          <p15:clr>
            <a:srgbClr val="FBAE40"/>
          </p15:clr>
        </p15:guide>
        <p15:guide id="8" orient="horz" pos="553">
          <p15:clr>
            <a:srgbClr val="FBAE40"/>
          </p15:clr>
        </p15:guide>
        <p15:guide id="9" orient="horz" pos="394">
          <p15:clr>
            <a:srgbClr val="FBAE40"/>
          </p15:clr>
        </p15:guide>
        <p15:guide id="10" orient="horz" pos="1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64569F-1B30-3FE5-EF86-BE5F9A6584C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E455CBB-5C1A-7F87-5FFC-1AC6EDA8C59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7FBE9B17-950D-D769-1EC8-2B6BA6D988D5}"/>
              </a:ext>
            </a:extLst>
          </p:cNvPr>
          <p:cNvSpPr>
            <a:spLocks noGrp="1"/>
          </p:cNvSpPr>
          <p:nvPr>
            <p:ph type="dt" sz="half" idx="10"/>
          </p:nvPr>
        </p:nvSpPr>
        <p:spPr/>
        <p:txBody>
          <a:bodyPr/>
          <a:lstStyle/>
          <a:p>
            <a:r>
              <a:rPr lang="en-GB"/>
              <a:t>18/05/2026</a:t>
            </a:r>
            <a:endParaRPr lang="cs-CZ"/>
          </a:p>
        </p:txBody>
      </p:sp>
      <p:sp>
        <p:nvSpPr>
          <p:cNvPr id="5" name="Zástupný symbol pro zápatí 4">
            <a:extLst>
              <a:ext uri="{FF2B5EF4-FFF2-40B4-BE49-F238E27FC236}">
                <a16:creationId xmlns:a16="http://schemas.microsoft.com/office/drawing/2014/main" id="{6B33A420-BBBC-1A8C-2819-3F233D786608}"/>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6" name="Zástupný symbol pro číslo snímku 5">
            <a:extLst>
              <a:ext uri="{FF2B5EF4-FFF2-40B4-BE49-F238E27FC236}">
                <a16:creationId xmlns:a16="http://schemas.microsoft.com/office/drawing/2014/main" id="{59653A6C-9314-8566-717A-387B4680F69A}"/>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12322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24A2D1-DB9B-9324-1498-A7D398E0A1C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80EB8A5-4641-6CB8-E8EB-CD1C548621B8}"/>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74FAFE0B-247B-2F8D-B323-FCE14174C890}"/>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A5E593E-211D-2D90-30C6-AEABE18C51C9}"/>
              </a:ext>
            </a:extLst>
          </p:cNvPr>
          <p:cNvSpPr>
            <a:spLocks noGrp="1"/>
          </p:cNvSpPr>
          <p:nvPr>
            <p:ph type="dt" sz="half" idx="10"/>
          </p:nvPr>
        </p:nvSpPr>
        <p:spPr/>
        <p:txBody>
          <a:bodyPr/>
          <a:lstStyle/>
          <a:p>
            <a:r>
              <a:rPr lang="en-GB"/>
              <a:t>18/05/2026</a:t>
            </a:r>
            <a:endParaRPr lang="cs-CZ"/>
          </a:p>
        </p:txBody>
      </p:sp>
      <p:sp>
        <p:nvSpPr>
          <p:cNvPr id="6" name="Zástupný symbol pro zápatí 5">
            <a:extLst>
              <a:ext uri="{FF2B5EF4-FFF2-40B4-BE49-F238E27FC236}">
                <a16:creationId xmlns:a16="http://schemas.microsoft.com/office/drawing/2014/main" id="{75FE4EBF-A16A-E16C-F2D8-65C9A2513B05}"/>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7" name="Zástupný symbol pro číslo snímku 6">
            <a:extLst>
              <a:ext uri="{FF2B5EF4-FFF2-40B4-BE49-F238E27FC236}">
                <a16:creationId xmlns:a16="http://schemas.microsoft.com/office/drawing/2014/main" id="{DCAB6708-95AD-4742-8D58-EA76B50F24EF}"/>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1447791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A95E07-21F0-69AB-E216-BCD26C099B37}"/>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70A2A6F1-BF42-867D-AAA5-446780994B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FA9F2BC-8D1B-9425-3C29-FB4806FF8D17}"/>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7B5909DA-4A47-2E1D-023B-0BDE5673BF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349E4DC1-C48A-AD88-4C5C-AE2F48A8F3AE}"/>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1559C8C3-468A-8736-45E6-44196D19D2EF}"/>
              </a:ext>
            </a:extLst>
          </p:cNvPr>
          <p:cNvSpPr>
            <a:spLocks noGrp="1"/>
          </p:cNvSpPr>
          <p:nvPr>
            <p:ph type="dt" sz="half" idx="10"/>
          </p:nvPr>
        </p:nvSpPr>
        <p:spPr/>
        <p:txBody>
          <a:bodyPr/>
          <a:lstStyle/>
          <a:p>
            <a:r>
              <a:rPr lang="en-GB"/>
              <a:t>18/05/2026</a:t>
            </a:r>
            <a:endParaRPr lang="cs-CZ"/>
          </a:p>
        </p:txBody>
      </p:sp>
      <p:sp>
        <p:nvSpPr>
          <p:cNvPr id="8" name="Zástupný symbol pro zápatí 7">
            <a:extLst>
              <a:ext uri="{FF2B5EF4-FFF2-40B4-BE49-F238E27FC236}">
                <a16:creationId xmlns:a16="http://schemas.microsoft.com/office/drawing/2014/main" id="{67EA8B06-D2B2-6399-CD9A-BDAF2AEBCA35}"/>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9" name="Zástupný symbol pro číslo snímku 8">
            <a:extLst>
              <a:ext uri="{FF2B5EF4-FFF2-40B4-BE49-F238E27FC236}">
                <a16:creationId xmlns:a16="http://schemas.microsoft.com/office/drawing/2014/main" id="{1CFA51D0-12DE-EF84-6A44-4B4A5AEB8651}"/>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496795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5B5636-9387-199D-CA35-BE2CD540D1B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C050B2A-0067-BD71-BFEC-9103982ECC0E}"/>
              </a:ext>
            </a:extLst>
          </p:cNvPr>
          <p:cNvSpPr>
            <a:spLocks noGrp="1"/>
          </p:cNvSpPr>
          <p:nvPr>
            <p:ph type="dt" sz="half" idx="10"/>
          </p:nvPr>
        </p:nvSpPr>
        <p:spPr/>
        <p:txBody>
          <a:bodyPr/>
          <a:lstStyle/>
          <a:p>
            <a:r>
              <a:rPr lang="en-GB"/>
              <a:t>18/05/2026</a:t>
            </a:r>
            <a:endParaRPr lang="cs-CZ"/>
          </a:p>
        </p:txBody>
      </p:sp>
      <p:sp>
        <p:nvSpPr>
          <p:cNvPr id="4" name="Zástupný symbol pro zápatí 3">
            <a:extLst>
              <a:ext uri="{FF2B5EF4-FFF2-40B4-BE49-F238E27FC236}">
                <a16:creationId xmlns:a16="http://schemas.microsoft.com/office/drawing/2014/main" id="{AD5B5240-45EF-B61E-F452-9CE283A874A6}"/>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5" name="Zástupný symbol pro číslo snímku 4">
            <a:extLst>
              <a:ext uri="{FF2B5EF4-FFF2-40B4-BE49-F238E27FC236}">
                <a16:creationId xmlns:a16="http://schemas.microsoft.com/office/drawing/2014/main" id="{C420C84B-4F44-7D46-7EF9-1BF0D1A622CA}"/>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1822713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28C425D-CDDF-B312-D77B-88A7DBEF376C}"/>
              </a:ext>
            </a:extLst>
          </p:cNvPr>
          <p:cNvSpPr>
            <a:spLocks noGrp="1"/>
          </p:cNvSpPr>
          <p:nvPr>
            <p:ph type="dt" sz="half" idx="10"/>
          </p:nvPr>
        </p:nvSpPr>
        <p:spPr/>
        <p:txBody>
          <a:bodyPr/>
          <a:lstStyle/>
          <a:p>
            <a:r>
              <a:rPr lang="en-GB"/>
              <a:t>18/05/2026</a:t>
            </a:r>
            <a:endParaRPr lang="cs-CZ"/>
          </a:p>
        </p:txBody>
      </p:sp>
      <p:sp>
        <p:nvSpPr>
          <p:cNvPr id="3" name="Zástupný symbol pro zápatí 2">
            <a:extLst>
              <a:ext uri="{FF2B5EF4-FFF2-40B4-BE49-F238E27FC236}">
                <a16:creationId xmlns:a16="http://schemas.microsoft.com/office/drawing/2014/main" id="{0B3CA571-DE3E-F04B-8A0E-94C58887B07A}"/>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4" name="Zástupný symbol pro číslo snímku 3">
            <a:extLst>
              <a:ext uri="{FF2B5EF4-FFF2-40B4-BE49-F238E27FC236}">
                <a16:creationId xmlns:a16="http://schemas.microsoft.com/office/drawing/2014/main" id="{63459FE0-36CC-D41E-971E-4E8B0ABD2481}"/>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2659240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3ABCE6-4DBF-5787-81FD-8733A4E2902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4525360D-AF10-2FFC-16B3-B9098B2FE0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B788618-8821-7983-DC7B-BD05F1506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F9C412A-8039-9D8A-0143-0CB23F10240E}"/>
              </a:ext>
            </a:extLst>
          </p:cNvPr>
          <p:cNvSpPr>
            <a:spLocks noGrp="1"/>
          </p:cNvSpPr>
          <p:nvPr>
            <p:ph type="dt" sz="half" idx="10"/>
          </p:nvPr>
        </p:nvSpPr>
        <p:spPr/>
        <p:txBody>
          <a:bodyPr/>
          <a:lstStyle/>
          <a:p>
            <a:r>
              <a:rPr lang="en-GB"/>
              <a:t>18/05/2026</a:t>
            </a:r>
            <a:endParaRPr lang="cs-CZ"/>
          </a:p>
        </p:txBody>
      </p:sp>
      <p:sp>
        <p:nvSpPr>
          <p:cNvPr id="6" name="Zástupný symbol pro zápatí 5">
            <a:extLst>
              <a:ext uri="{FF2B5EF4-FFF2-40B4-BE49-F238E27FC236}">
                <a16:creationId xmlns:a16="http://schemas.microsoft.com/office/drawing/2014/main" id="{959D8549-2C4A-5952-338A-CCACB1F9D85C}"/>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7" name="Zástupný symbol pro číslo snímku 6">
            <a:extLst>
              <a:ext uri="{FF2B5EF4-FFF2-40B4-BE49-F238E27FC236}">
                <a16:creationId xmlns:a16="http://schemas.microsoft.com/office/drawing/2014/main" id="{97F85175-969F-C71E-03C0-BB096022A311}"/>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3671220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B2BF4A-09B9-4DFC-19EE-D197FAC6C1D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DE478F9-8517-682B-C429-CC20AE8CE2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F5DC8606-DDC7-5B81-6360-FC37F2ACF1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14A1C61-CA8C-0BDB-5708-328CD9564E66}"/>
              </a:ext>
            </a:extLst>
          </p:cNvPr>
          <p:cNvSpPr>
            <a:spLocks noGrp="1"/>
          </p:cNvSpPr>
          <p:nvPr>
            <p:ph type="dt" sz="half" idx="10"/>
          </p:nvPr>
        </p:nvSpPr>
        <p:spPr/>
        <p:txBody>
          <a:bodyPr/>
          <a:lstStyle/>
          <a:p>
            <a:r>
              <a:rPr lang="en-GB"/>
              <a:t>18/05/2026</a:t>
            </a:r>
            <a:endParaRPr lang="cs-CZ"/>
          </a:p>
        </p:txBody>
      </p:sp>
      <p:sp>
        <p:nvSpPr>
          <p:cNvPr id="6" name="Zástupný symbol pro zápatí 5">
            <a:extLst>
              <a:ext uri="{FF2B5EF4-FFF2-40B4-BE49-F238E27FC236}">
                <a16:creationId xmlns:a16="http://schemas.microsoft.com/office/drawing/2014/main" id="{53B84959-CB9A-1B71-188C-40B0C6CDE257}"/>
              </a:ext>
            </a:extLst>
          </p:cNvPr>
          <p:cNvSpPr>
            <a:spLocks noGrp="1"/>
          </p:cNvSpPr>
          <p:nvPr>
            <p:ph type="ftr" sz="quarter" idx="11"/>
          </p:nvPr>
        </p:nvSpPr>
        <p:spPr/>
        <p:txBody>
          <a:bodyPr/>
          <a:lstStyle/>
          <a:p>
            <a:r>
              <a:rPr lang="en-US"/>
              <a:t>Marek Chmela: What is the price stability objective and where should it stand in the hierarchy of central bank objectives?</a:t>
            </a:r>
            <a:endParaRPr lang="cs-CZ"/>
          </a:p>
        </p:txBody>
      </p:sp>
      <p:sp>
        <p:nvSpPr>
          <p:cNvPr id="7" name="Zástupný symbol pro číslo snímku 6">
            <a:extLst>
              <a:ext uri="{FF2B5EF4-FFF2-40B4-BE49-F238E27FC236}">
                <a16:creationId xmlns:a16="http://schemas.microsoft.com/office/drawing/2014/main" id="{185FB43B-633D-76FD-E01A-CEC372242BC0}"/>
              </a:ext>
            </a:extLst>
          </p:cNvPr>
          <p:cNvSpPr>
            <a:spLocks noGrp="1"/>
          </p:cNvSpPr>
          <p:nvPr>
            <p:ph type="sldNum" sz="quarter" idx="12"/>
          </p:nvPr>
        </p:nvSpPr>
        <p:spPr/>
        <p:txBody>
          <a:bodyPr/>
          <a:lstStyle/>
          <a:p>
            <a:fld id="{B1B02029-20EC-4A73-82A7-8C20855D629B}" type="slidenum">
              <a:rPr lang="cs-CZ" smtClean="0"/>
              <a:t>‹#›</a:t>
            </a:fld>
            <a:endParaRPr lang="cs-CZ"/>
          </a:p>
        </p:txBody>
      </p:sp>
    </p:spTree>
    <p:extLst>
      <p:ext uri="{BB962C8B-B14F-4D97-AF65-F5344CB8AC3E}">
        <p14:creationId xmlns:p14="http://schemas.microsoft.com/office/powerpoint/2010/main" val="216734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A0ACFAF-0E35-8A67-A86B-C5EB9E92AD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D65248B1-1059-BD05-202A-6909EE48D7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F818958-ADE1-1CA0-4A0C-A2905A23BB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GB"/>
              <a:t>18/05/2026</a:t>
            </a:r>
            <a:endParaRPr lang="cs-CZ"/>
          </a:p>
        </p:txBody>
      </p:sp>
      <p:sp>
        <p:nvSpPr>
          <p:cNvPr id="5" name="Zástupný symbol pro zápatí 4">
            <a:extLst>
              <a:ext uri="{FF2B5EF4-FFF2-40B4-BE49-F238E27FC236}">
                <a16:creationId xmlns:a16="http://schemas.microsoft.com/office/drawing/2014/main" id="{2B43A728-3384-15CA-9B7A-B172F38E63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Marek Chmela: What is the price stability objective and where should it stand in the hierarchy of central bank objectives?</a:t>
            </a:r>
            <a:endParaRPr lang="cs-CZ"/>
          </a:p>
        </p:txBody>
      </p:sp>
      <p:sp>
        <p:nvSpPr>
          <p:cNvPr id="6" name="Zástupný symbol pro číslo snímku 5">
            <a:extLst>
              <a:ext uri="{FF2B5EF4-FFF2-40B4-BE49-F238E27FC236}">
                <a16:creationId xmlns:a16="http://schemas.microsoft.com/office/drawing/2014/main" id="{EF3424EC-4D8B-1B1F-5803-05CDF62697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B02029-20EC-4A73-82A7-8C20855D629B}" type="slidenum">
              <a:rPr lang="cs-CZ" smtClean="0"/>
              <a:t>‹#›</a:t>
            </a:fld>
            <a:endParaRPr lang="cs-CZ"/>
          </a:p>
        </p:txBody>
      </p:sp>
    </p:spTree>
    <p:extLst>
      <p:ext uri="{BB962C8B-B14F-4D97-AF65-F5344CB8AC3E}">
        <p14:creationId xmlns:p14="http://schemas.microsoft.com/office/powerpoint/2010/main" val="122858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0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2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01.xml.rels><?xml version="1.0" encoding="UTF-8" standalone="yes"?>
<Relationships xmlns="http://schemas.openxmlformats.org/package/2006/relationships"><Relationship Id="rId3" Type="http://schemas.openxmlformats.org/officeDocument/2006/relationships/hyperlink" Target="https://doi.org/10.1080/09692290.2016.1174953" TargetMode="External"/><Relationship Id="rId2" Type="http://schemas.openxmlformats.org/officeDocument/2006/relationships/notesSlide" Target="../notesSlides/notesSlide62.xml"/><Relationship Id="rId1" Type="http://schemas.openxmlformats.org/officeDocument/2006/relationships/slideLayout" Target="../slideLayouts/slideLayout21.xml"/><Relationship Id="rId5" Type="http://schemas.openxmlformats.org/officeDocument/2006/relationships/hyperlink" Target="https://doi.org/10.1086/452529" TargetMode="External"/><Relationship Id="rId4" Type="http://schemas.openxmlformats.org/officeDocument/2006/relationships/hyperlink" Target="https://doi.org/10.1093/law/9780199671090.003.001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15.xml"/><Relationship Id="rId5" Type="http://schemas.openxmlformats.org/officeDocument/2006/relationships/slideLayout" Target="../slideLayouts/slideLayout17.xml"/><Relationship Id="rId4"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notesSlide" Target="../notesSlides/notesSlide17.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slideLayout" Target="../slideLayouts/slideLayout6.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s>
</file>

<file path=ppt/slides/_rels/slide24.xml.rels><?xml version="1.0" encoding="UTF-8" standalone="yes"?>
<Relationships xmlns="http://schemas.openxmlformats.org/package/2006/relationships"><Relationship Id="rId8" Type="http://schemas.openxmlformats.org/officeDocument/2006/relationships/tags" Target="../tags/tag43.xml"/><Relationship Id="rId13" Type="http://schemas.openxmlformats.org/officeDocument/2006/relationships/notesSlide" Target="../notesSlides/notesSlide18.xml"/><Relationship Id="rId3" Type="http://schemas.openxmlformats.org/officeDocument/2006/relationships/tags" Target="../tags/tag38.xml"/><Relationship Id="rId7" Type="http://schemas.openxmlformats.org/officeDocument/2006/relationships/tags" Target="../tags/tag42.xml"/><Relationship Id="rId12" Type="http://schemas.openxmlformats.org/officeDocument/2006/relationships/slideLayout" Target="../slideLayouts/slideLayout6.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tags" Target="../tags/tag46.xml"/><Relationship Id="rId5" Type="http://schemas.openxmlformats.org/officeDocument/2006/relationships/tags" Target="../tags/tag40.xml"/><Relationship Id="rId10" Type="http://schemas.openxmlformats.org/officeDocument/2006/relationships/tags" Target="../tags/tag45.xml"/><Relationship Id="rId4" Type="http://schemas.openxmlformats.org/officeDocument/2006/relationships/tags" Target="../tags/tag39.xml"/><Relationship Id="rId9" Type="http://schemas.openxmlformats.org/officeDocument/2006/relationships/tags" Target="../tags/tag4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slideLayout" Target="../slideLayouts/slideLayout6.xml"/><Relationship Id="rId3" Type="http://schemas.openxmlformats.org/officeDocument/2006/relationships/tags" Target="../tags/tag51.xml"/><Relationship Id="rId7" Type="http://schemas.openxmlformats.org/officeDocument/2006/relationships/tags" Target="../tags/tag55.xml"/><Relationship Id="rId12" Type="http://schemas.openxmlformats.org/officeDocument/2006/relationships/tags" Target="../tags/tag60.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5" Type="http://schemas.openxmlformats.org/officeDocument/2006/relationships/tags" Target="../tags/tag53.xml"/><Relationship Id="rId10" Type="http://schemas.openxmlformats.org/officeDocument/2006/relationships/tags" Target="../tags/tag58.xml"/><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8" Type="http://schemas.openxmlformats.org/officeDocument/2006/relationships/tags" Target="../tags/tag68.xml"/><Relationship Id="rId13" Type="http://schemas.openxmlformats.org/officeDocument/2006/relationships/slideLayout" Target="../slideLayouts/slideLayout6.xml"/><Relationship Id="rId3" Type="http://schemas.openxmlformats.org/officeDocument/2006/relationships/tags" Target="../tags/tag63.xml"/><Relationship Id="rId7" Type="http://schemas.openxmlformats.org/officeDocument/2006/relationships/tags" Target="../tags/tag67.xml"/><Relationship Id="rId12" Type="http://schemas.openxmlformats.org/officeDocument/2006/relationships/tags" Target="../tags/tag72.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tags" Target="../tags/tag71.xml"/><Relationship Id="rId5" Type="http://schemas.openxmlformats.org/officeDocument/2006/relationships/tags" Target="../tags/tag65.xml"/><Relationship Id="rId10" Type="http://schemas.openxmlformats.org/officeDocument/2006/relationships/tags" Target="../tags/tag70.xml"/><Relationship Id="rId4" Type="http://schemas.openxmlformats.org/officeDocument/2006/relationships/tags" Target="../tags/tag64.xml"/><Relationship Id="rId9" Type="http://schemas.openxmlformats.org/officeDocument/2006/relationships/tags" Target="../tags/tag6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5" Type="http://schemas.openxmlformats.org/officeDocument/2006/relationships/notesSlide" Target="../notesSlides/notesSlide22.xml"/><Relationship Id="rId4"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notesSlide" Target="../notesSlides/notesSlide23.xml"/><Relationship Id="rId4"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diagramColors" Target="../diagrams/colors3.xml"/><Relationship Id="rId18" Type="http://schemas.openxmlformats.org/officeDocument/2006/relationships/diagramQuickStyle" Target="../diagrams/quickStyle4.xml"/><Relationship Id="rId3" Type="http://schemas.openxmlformats.org/officeDocument/2006/relationships/diagramData" Target="../diagrams/data2.xml"/><Relationship Id="rId21" Type="http://schemas.openxmlformats.org/officeDocument/2006/relationships/image" Target="../media/image13.png"/><Relationship Id="rId7" Type="http://schemas.microsoft.com/office/2007/relationships/diagramDrawing" Target="../diagrams/drawing2.xml"/><Relationship Id="rId12" Type="http://schemas.openxmlformats.org/officeDocument/2006/relationships/diagramQuickStyle" Target="../diagrams/quickStyle3.xml"/><Relationship Id="rId17" Type="http://schemas.openxmlformats.org/officeDocument/2006/relationships/diagramLayout" Target="../diagrams/layout4.xml"/><Relationship Id="rId2" Type="http://schemas.openxmlformats.org/officeDocument/2006/relationships/image" Target="../media/image9.png"/><Relationship Id="rId16" Type="http://schemas.openxmlformats.org/officeDocument/2006/relationships/diagramData" Target="../diagrams/data4.xml"/><Relationship Id="rId20" Type="http://schemas.microsoft.com/office/2007/relationships/diagramDrawing" Target="../diagrams/drawing4.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Layout" Target="../diagrams/layout3.xml"/><Relationship Id="rId5" Type="http://schemas.openxmlformats.org/officeDocument/2006/relationships/diagramQuickStyle" Target="../diagrams/quickStyle2.xml"/><Relationship Id="rId15" Type="http://schemas.openxmlformats.org/officeDocument/2006/relationships/image" Target="../media/image12.png"/><Relationship Id="rId10" Type="http://schemas.openxmlformats.org/officeDocument/2006/relationships/diagramData" Target="../diagrams/data3.xml"/><Relationship Id="rId19" Type="http://schemas.openxmlformats.org/officeDocument/2006/relationships/diagramColors" Target="../diagrams/colors4.xml"/><Relationship Id="rId4" Type="http://schemas.openxmlformats.org/officeDocument/2006/relationships/diagramLayout" Target="../diagrams/layout2.xml"/><Relationship Id="rId9" Type="http://schemas.openxmlformats.org/officeDocument/2006/relationships/image" Target="../media/image11.png"/><Relationship Id="rId14" Type="http://schemas.microsoft.com/office/2007/relationships/diagramDrawing" Target="../diagrams/drawing3.xml"/><Relationship Id="rId22" Type="http://schemas.openxmlformats.org/officeDocument/2006/relationships/image" Target="../media/image14.png"/></Relationships>
</file>

<file path=ppt/slides/_rels/slide4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diagramColors" Target="../diagrams/colors7.xml"/><Relationship Id="rId18" Type="http://schemas.openxmlformats.org/officeDocument/2006/relationships/diagramQuickStyle" Target="../diagrams/quickStyle8.xml"/><Relationship Id="rId3" Type="http://schemas.openxmlformats.org/officeDocument/2006/relationships/diagramData" Target="../diagrams/data6.xml"/><Relationship Id="rId21" Type="http://schemas.openxmlformats.org/officeDocument/2006/relationships/image" Target="../media/image13.png"/><Relationship Id="rId7" Type="http://schemas.microsoft.com/office/2007/relationships/diagramDrawing" Target="../diagrams/drawing6.xml"/><Relationship Id="rId12" Type="http://schemas.openxmlformats.org/officeDocument/2006/relationships/diagramQuickStyle" Target="../diagrams/quickStyle7.xml"/><Relationship Id="rId17" Type="http://schemas.openxmlformats.org/officeDocument/2006/relationships/diagramLayout" Target="../diagrams/layout8.xml"/><Relationship Id="rId2" Type="http://schemas.openxmlformats.org/officeDocument/2006/relationships/image" Target="../media/image9.png"/><Relationship Id="rId16" Type="http://schemas.openxmlformats.org/officeDocument/2006/relationships/diagramData" Target="../diagrams/data8.xml"/><Relationship Id="rId20" Type="http://schemas.microsoft.com/office/2007/relationships/diagramDrawing" Target="../diagrams/drawing8.xml"/><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Layout" Target="../diagrams/layout7.xml"/><Relationship Id="rId5" Type="http://schemas.openxmlformats.org/officeDocument/2006/relationships/diagramQuickStyle" Target="../diagrams/quickStyle6.xml"/><Relationship Id="rId15" Type="http://schemas.openxmlformats.org/officeDocument/2006/relationships/image" Target="../media/image12.png"/><Relationship Id="rId10" Type="http://schemas.openxmlformats.org/officeDocument/2006/relationships/diagramData" Target="../diagrams/data7.xml"/><Relationship Id="rId19" Type="http://schemas.openxmlformats.org/officeDocument/2006/relationships/diagramColors" Target="../diagrams/colors8.xml"/><Relationship Id="rId4" Type="http://schemas.openxmlformats.org/officeDocument/2006/relationships/diagramLayout" Target="../diagrams/layout6.xml"/><Relationship Id="rId9" Type="http://schemas.openxmlformats.org/officeDocument/2006/relationships/image" Target="../media/image11.png"/><Relationship Id="rId14" Type="http://schemas.microsoft.com/office/2007/relationships/diagramDrawing" Target="../diagrams/drawing7.xml"/><Relationship Id="rId22" Type="http://schemas.openxmlformats.org/officeDocument/2006/relationships/image" Target="../media/image14.png"/></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2.png"/><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diagramColors" Target="../diagrams/colors11.xml"/><Relationship Id="rId18" Type="http://schemas.openxmlformats.org/officeDocument/2006/relationships/diagramQuickStyle" Target="../diagrams/quickStyle12.xml"/><Relationship Id="rId3" Type="http://schemas.openxmlformats.org/officeDocument/2006/relationships/diagramData" Target="../diagrams/data10.xml"/><Relationship Id="rId21" Type="http://schemas.openxmlformats.org/officeDocument/2006/relationships/image" Target="../media/image13.png"/><Relationship Id="rId7" Type="http://schemas.microsoft.com/office/2007/relationships/diagramDrawing" Target="../diagrams/drawing10.xml"/><Relationship Id="rId12" Type="http://schemas.openxmlformats.org/officeDocument/2006/relationships/diagramQuickStyle" Target="../diagrams/quickStyle11.xml"/><Relationship Id="rId17" Type="http://schemas.openxmlformats.org/officeDocument/2006/relationships/diagramLayout" Target="../diagrams/layout12.xml"/><Relationship Id="rId2" Type="http://schemas.openxmlformats.org/officeDocument/2006/relationships/image" Target="../media/image9.png"/><Relationship Id="rId16" Type="http://schemas.openxmlformats.org/officeDocument/2006/relationships/diagramData" Target="../diagrams/data12.xml"/><Relationship Id="rId20" Type="http://schemas.microsoft.com/office/2007/relationships/diagramDrawing" Target="../diagrams/drawing12.xml"/><Relationship Id="rId1" Type="http://schemas.openxmlformats.org/officeDocument/2006/relationships/slideLayout" Target="../slideLayouts/slideLayout7.xml"/><Relationship Id="rId6" Type="http://schemas.openxmlformats.org/officeDocument/2006/relationships/diagramColors" Target="../diagrams/colors10.xml"/><Relationship Id="rId11" Type="http://schemas.openxmlformats.org/officeDocument/2006/relationships/diagramLayout" Target="../diagrams/layout11.xml"/><Relationship Id="rId5" Type="http://schemas.openxmlformats.org/officeDocument/2006/relationships/diagramQuickStyle" Target="../diagrams/quickStyle10.xml"/><Relationship Id="rId15" Type="http://schemas.openxmlformats.org/officeDocument/2006/relationships/image" Target="../media/image12.png"/><Relationship Id="rId10" Type="http://schemas.openxmlformats.org/officeDocument/2006/relationships/diagramData" Target="../diagrams/data11.xml"/><Relationship Id="rId19" Type="http://schemas.openxmlformats.org/officeDocument/2006/relationships/diagramColors" Target="../diagrams/colors12.xml"/><Relationship Id="rId4" Type="http://schemas.openxmlformats.org/officeDocument/2006/relationships/diagramLayout" Target="../diagrams/layout10.xml"/><Relationship Id="rId9" Type="http://schemas.openxmlformats.org/officeDocument/2006/relationships/image" Target="../media/image11.png"/><Relationship Id="rId14" Type="http://schemas.microsoft.com/office/2007/relationships/diagramDrawing" Target="../diagrams/drawing11.xml"/><Relationship Id="rId22" Type="http://schemas.openxmlformats.org/officeDocument/2006/relationships/image" Target="../media/image14.png"/></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diagramColors" Target="../diagrams/colors14.xml"/><Relationship Id="rId18" Type="http://schemas.openxmlformats.org/officeDocument/2006/relationships/diagramQuickStyle" Target="../diagrams/quickStyle15.xml"/><Relationship Id="rId3" Type="http://schemas.openxmlformats.org/officeDocument/2006/relationships/diagramData" Target="../diagrams/data13.xml"/><Relationship Id="rId21" Type="http://schemas.openxmlformats.org/officeDocument/2006/relationships/image" Target="../media/image13.png"/><Relationship Id="rId7" Type="http://schemas.microsoft.com/office/2007/relationships/diagramDrawing" Target="../diagrams/drawing13.xml"/><Relationship Id="rId12" Type="http://schemas.openxmlformats.org/officeDocument/2006/relationships/diagramQuickStyle" Target="../diagrams/quickStyle14.xml"/><Relationship Id="rId17" Type="http://schemas.openxmlformats.org/officeDocument/2006/relationships/diagramLayout" Target="../diagrams/layout15.xml"/><Relationship Id="rId2" Type="http://schemas.openxmlformats.org/officeDocument/2006/relationships/image" Target="../media/image9.png"/><Relationship Id="rId16" Type="http://schemas.openxmlformats.org/officeDocument/2006/relationships/diagramData" Target="../diagrams/data15.xml"/><Relationship Id="rId20" Type="http://schemas.microsoft.com/office/2007/relationships/diagramDrawing" Target="../diagrams/drawing15.xml"/><Relationship Id="rId1" Type="http://schemas.openxmlformats.org/officeDocument/2006/relationships/slideLayout" Target="../slideLayouts/slideLayout7.xml"/><Relationship Id="rId6" Type="http://schemas.openxmlformats.org/officeDocument/2006/relationships/diagramColors" Target="../diagrams/colors13.xml"/><Relationship Id="rId11" Type="http://schemas.openxmlformats.org/officeDocument/2006/relationships/diagramLayout" Target="../diagrams/layout14.xml"/><Relationship Id="rId5" Type="http://schemas.openxmlformats.org/officeDocument/2006/relationships/diagramQuickStyle" Target="../diagrams/quickStyle13.xml"/><Relationship Id="rId15" Type="http://schemas.openxmlformats.org/officeDocument/2006/relationships/image" Target="../media/image12.png"/><Relationship Id="rId10" Type="http://schemas.openxmlformats.org/officeDocument/2006/relationships/diagramData" Target="../diagrams/data14.xml"/><Relationship Id="rId19" Type="http://schemas.openxmlformats.org/officeDocument/2006/relationships/diagramColors" Target="../diagrams/colors15.xml"/><Relationship Id="rId4" Type="http://schemas.openxmlformats.org/officeDocument/2006/relationships/diagramLayout" Target="../diagrams/layout13.xml"/><Relationship Id="rId9" Type="http://schemas.openxmlformats.org/officeDocument/2006/relationships/image" Target="../media/image11.png"/><Relationship Id="rId14" Type="http://schemas.microsoft.com/office/2007/relationships/diagramDrawing" Target="../diagrams/drawing14.xml"/><Relationship Id="rId22" Type="http://schemas.openxmlformats.org/officeDocument/2006/relationships/image" Target="../media/image14.png"/></Relationships>
</file>

<file path=ppt/slides/_rels/slide4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6.xml"/><Relationship Id="rId7" Type="http://schemas.openxmlformats.org/officeDocument/2006/relationships/image" Target="../media/image10.png"/><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diagramColors" Target="../diagrams/colors18.xml"/><Relationship Id="rId18" Type="http://schemas.openxmlformats.org/officeDocument/2006/relationships/diagramQuickStyle" Target="../diagrams/quickStyle19.xml"/><Relationship Id="rId3" Type="http://schemas.openxmlformats.org/officeDocument/2006/relationships/diagramData" Target="../diagrams/data17.xml"/><Relationship Id="rId21" Type="http://schemas.openxmlformats.org/officeDocument/2006/relationships/image" Target="../media/image13.png"/><Relationship Id="rId7" Type="http://schemas.microsoft.com/office/2007/relationships/diagramDrawing" Target="../diagrams/drawing17.xml"/><Relationship Id="rId12" Type="http://schemas.openxmlformats.org/officeDocument/2006/relationships/diagramQuickStyle" Target="../diagrams/quickStyle18.xml"/><Relationship Id="rId17" Type="http://schemas.openxmlformats.org/officeDocument/2006/relationships/diagramLayout" Target="../diagrams/layout19.xml"/><Relationship Id="rId2" Type="http://schemas.openxmlformats.org/officeDocument/2006/relationships/image" Target="../media/image9.png"/><Relationship Id="rId16" Type="http://schemas.openxmlformats.org/officeDocument/2006/relationships/diagramData" Target="../diagrams/data19.xml"/><Relationship Id="rId20" Type="http://schemas.microsoft.com/office/2007/relationships/diagramDrawing" Target="../diagrams/drawing19.xml"/><Relationship Id="rId1" Type="http://schemas.openxmlformats.org/officeDocument/2006/relationships/slideLayout" Target="../slideLayouts/slideLayout7.xml"/><Relationship Id="rId6" Type="http://schemas.openxmlformats.org/officeDocument/2006/relationships/diagramColors" Target="../diagrams/colors17.xml"/><Relationship Id="rId11" Type="http://schemas.openxmlformats.org/officeDocument/2006/relationships/diagramLayout" Target="../diagrams/layout18.xml"/><Relationship Id="rId5" Type="http://schemas.openxmlformats.org/officeDocument/2006/relationships/diagramQuickStyle" Target="../diagrams/quickStyle17.xml"/><Relationship Id="rId15" Type="http://schemas.openxmlformats.org/officeDocument/2006/relationships/image" Target="../media/image12.png"/><Relationship Id="rId10" Type="http://schemas.openxmlformats.org/officeDocument/2006/relationships/diagramData" Target="../diagrams/data18.xml"/><Relationship Id="rId19" Type="http://schemas.openxmlformats.org/officeDocument/2006/relationships/diagramColors" Target="../diagrams/colors19.xml"/><Relationship Id="rId4" Type="http://schemas.openxmlformats.org/officeDocument/2006/relationships/diagramLayout" Target="../diagrams/layout17.xml"/><Relationship Id="rId9" Type="http://schemas.openxmlformats.org/officeDocument/2006/relationships/image" Target="../media/image11.png"/><Relationship Id="rId14" Type="http://schemas.microsoft.com/office/2007/relationships/diagramDrawing" Target="../diagrams/drawing18.xml"/><Relationship Id="rId22" Type="http://schemas.openxmlformats.org/officeDocument/2006/relationships/image" Target="../media/image14.png"/></Relationships>
</file>

<file path=ppt/slides/_rels/slide49.xml.rels><?xml version="1.0" encoding="UTF-8" standalone="yes"?>
<Relationships xmlns="http://schemas.openxmlformats.org/package/2006/relationships"><Relationship Id="rId3" Type="http://schemas.openxmlformats.org/officeDocument/2006/relationships/hyperlink" Target="https://www.wsj.com/articles/svb-financial-pulls-capital-raise-explores-alternatives-including-possible-sale-sources-say-11de7522?mod=Searchresults&amp;pos=2&amp;page=1" TargetMode="External"/><Relationship Id="rId2" Type="http://schemas.openxmlformats.org/officeDocument/2006/relationships/hyperlink" Target="https://www.wsj.com/finance/regulation/fdic-signals-support-for-narrow-changes-to-deposit-insurance-43e88530?mod=Searchresults&amp;pos=4&amp;page=1" TargetMode="External"/><Relationship Id="rId1" Type="http://schemas.openxmlformats.org/officeDocument/2006/relationships/slideLayout" Target="../slideLayouts/slideLayout2.xml"/><Relationship Id="rId5" Type="http://schemas.openxmlformats.org/officeDocument/2006/relationships/hyperlink" Target="https://www.wsj.com/articles/silicon-valley-bank-collapse-ceo-management-cb75f147?mod=Searchresults&amp;pos=3&amp;page=1" TargetMode="External"/><Relationship Id="rId4" Type="http://schemas.openxmlformats.org/officeDocument/2006/relationships/hyperlink" Target="https://www.wsj.com/articles/silicon-valley-banks-meltdown-visualized-3da2263b?mod=Searchresults&amp;pos=8&amp;page=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16.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6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16.xml"/><Relationship Id="rId5" Type="http://schemas.openxmlformats.org/officeDocument/2006/relationships/image" Target="../media/image26.png"/><Relationship Id="rId4" Type="http://schemas.openxmlformats.org/officeDocument/2006/relationships/image" Target="../media/image25.png"/></Relationships>
</file>

<file path=ppt/slides/_rels/slide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16.xml"/><Relationship Id="rId5" Type="http://schemas.openxmlformats.org/officeDocument/2006/relationships/image" Target="../media/image30.png"/><Relationship Id="rId4" Type="http://schemas.openxmlformats.org/officeDocument/2006/relationships/image" Target="../media/image29.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16.xml"/><Relationship Id="rId4" Type="http://schemas.openxmlformats.org/officeDocument/2006/relationships/image" Target="../media/image32.png"/></Relationships>
</file>

<file path=ppt/slides/_rels/slide7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16.xml"/><Relationship Id="rId5" Type="http://schemas.openxmlformats.org/officeDocument/2006/relationships/image" Target="../media/image39.png"/><Relationship Id="rId4" Type="http://schemas.openxmlformats.org/officeDocument/2006/relationships/image" Target="../media/image38.png"/></Relationships>
</file>

<file path=ppt/slides/_rels/slide77.xml.rels><?xml version="1.0" encoding="UTF-8" standalone="yes"?>
<Relationships xmlns="http://schemas.openxmlformats.org/package/2006/relationships"><Relationship Id="rId3" Type="http://schemas.openxmlformats.org/officeDocument/2006/relationships/hyperlink" Target="https://www.ngfs.net/en?utm" TargetMode="External"/><Relationship Id="rId2" Type="http://schemas.openxmlformats.org/officeDocument/2006/relationships/hyperlink" Target="https://www.bis.org/bcbs/publ/d532.htm?utm" TargetMode="External"/><Relationship Id="rId1" Type="http://schemas.openxmlformats.org/officeDocument/2006/relationships/slideLayout" Target="../slideLayouts/slideLayout16.xml"/><Relationship Id="rId4" Type="http://schemas.openxmlformats.org/officeDocument/2006/relationships/hyperlink" Target="https://www.bankingsupervision.europa.eu/ecb/pub/pdf/ssm.202011finalguideonclimate-relatedandenvironmentalrisks~58213f6564.en.pdf?utm"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9.xml"/><Relationship Id="rId1" Type="http://schemas.openxmlformats.org/officeDocument/2006/relationships/slideLayout" Target="../slideLayouts/slideLayout19.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1.xml"/><Relationship Id="rId1" Type="http://schemas.openxmlformats.org/officeDocument/2006/relationships/slideLayout" Target="../slideLayouts/slideLayout20.xml"/></Relationships>
</file>

<file path=ppt/slides/_rels/slide9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2.xml"/><Relationship Id="rId1" Type="http://schemas.openxmlformats.org/officeDocument/2006/relationships/slideLayout" Target="../slideLayouts/slideLayout20.xml"/><Relationship Id="rId4" Type="http://schemas.openxmlformats.org/officeDocument/2006/relationships/image" Target="../media/image49.png"/></Relationships>
</file>

<file path=ppt/slides/_rels/slide9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21.xml"/></Relationships>
</file>

<file path=ppt/slides/_rels/slide9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21.xml"/></Relationships>
</file>

<file path=ppt/slides/_rels/slide9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21.xml"/><Relationship Id="rId4" Type="http://schemas.openxmlformats.org/officeDocument/2006/relationships/image" Target="../media/image51.png"/></Relationships>
</file>

<file path=ppt/slides/_rels/slide9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7.xml"/><Relationship Id="rId1" Type="http://schemas.openxmlformats.org/officeDocument/2006/relationships/slideLayout" Target="../slideLayouts/slideLayout21.xml"/><Relationship Id="rId4" Type="http://schemas.openxmlformats.org/officeDocument/2006/relationships/image" Target="../media/image52.jpg"/></Relationships>
</file>

<file path=ppt/slides/_rels/slide9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8.xml"/><Relationship Id="rId1" Type="http://schemas.openxmlformats.org/officeDocument/2006/relationships/slideLayout" Target="../slideLayouts/slideLayout21.xml"/><Relationship Id="rId4" Type="http://schemas.openxmlformats.org/officeDocument/2006/relationships/image" Target="../media/image53.jpg"/></Relationships>
</file>

<file path=ppt/slides/_rels/slide9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9.xml"/><Relationship Id="rId1" Type="http://schemas.openxmlformats.org/officeDocument/2006/relationships/slideLayout" Target="../slideLayouts/slideLayout21.xml"/><Relationship Id="rId4" Type="http://schemas.openxmlformats.org/officeDocument/2006/relationships/image" Target="../media/image54.png"/></Relationships>
</file>

<file path=ppt/slides/_rels/slide9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0.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7" descr="Bild der Universität Zürich, Hauptgebäude, mit Blick auf die Stadt Zürich und den See"/>
          <p:cNvPicPr>
            <a:picLocks noGrp="1" noChangeAspect="1"/>
          </p:cNvPicPr>
          <p:nvPr>
            <p:ph type="pic" sz="quarter" idx="13"/>
            <p:custDataLst>
              <p:tags r:id="rId1"/>
            </p:custDataLst>
          </p:nvPr>
        </p:nvPicPr>
        <p:blipFill>
          <a:blip r:embed="rId4" cstate="screen"/>
          <a:srcRect t="15" b="15"/>
          <a:stretch>
            <a:fillRect/>
          </a:stretch>
        </p:blipFill>
        <p:spPr>
          <a:xfrm>
            <a:off x="479425" y="856615"/>
            <a:ext cx="11315065" cy="5353685"/>
          </a:xfrm>
        </p:spPr>
      </p:pic>
      <p:sp>
        <p:nvSpPr>
          <p:cNvPr id="5" name="Foliennummernplatzhalter 4"/>
          <p:cNvSpPr>
            <a:spLocks noGrp="1"/>
          </p:cNvSpPr>
          <p:nvPr>
            <p:ph type="sldNum" sz="quarter" idx="12"/>
          </p:nvPr>
        </p:nvSpPr>
        <p:spPr/>
        <p:txBody>
          <a:bodyPr/>
          <a:lstStyle/>
          <a:p>
            <a:r>
              <a:rPr lang="de-CH" noProof="0"/>
              <a:t> </a:t>
            </a:r>
          </a:p>
        </p:txBody>
      </p:sp>
      <p:sp>
        <p:nvSpPr>
          <p:cNvPr id="2" name="Textplatzhalter 1"/>
          <p:cNvSpPr>
            <a:spLocks noGrp="1"/>
          </p:cNvSpPr>
          <p:nvPr>
            <p:ph type="body" sz="quarter" idx="14"/>
          </p:nvPr>
        </p:nvSpPr>
        <p:spPr/>
        <p:txBody>
          <a:bodyPr/>
          <a:lstStyle/>
          <a:p>
            <a:r>
              <a:rPr lang="de-DE" dirty="0"/>
              <a:t>Faculty of Law</a:t>
            </a:r>
          </a:p>
        </p:txBody>
      </p:sp>
      <p:sp>
        <p:nvSpPr>
          <p:cNvPr id="10" name="Textplatzhalter 9"/>
          <p:cNvSpPr>
            <a:spLocks noGrp="1"/>
          </p:cNvSpPr>
          <p:nvPr>
            <p:ph type="body" sz="quarter" idx="15"/>
          </p:nvPr>
        </p:nvSpPr>
        <p:spPr>
          <a:xfrm>
            <a:off x="1080136" y="2348948"/>
            <a:ext cx="10352405" cy="691515"/>
          </a:xfrm>
        </p:spPr>
        <p:txBody>
          <a:bodyPr/>
          <a:lstStyle/>
          <a:p>
            <a:pPr algn="r"/>
            <a:r>
              <a:rPr lang="en-US" altLang="zh-CN" sz="2400" noProof="0" dirty="0"/>
              <a:t>Reserve Transparency and Redemption Risk in Stablecoin Regulation</a:t>
            </a:r>
          </a:p>
        </p:txBody>
      </p:sp>
      <p:sp>
        <p:nvSpPr>
          <p:cNvPr id="7" name="文本框 6"/>
          <p:cNvSpPr txBox="1"/>
          <p:nvPr/>
        </p:nvSpPr>
        <p:spPr>
          <a:xfrm>
            <a:off x="1919605" y="6381750"/>
            <a:ext cx="1219835" cy="221615"/>
          </a:xfrm>
          <a:prstGeom prst="rect">
            <a:avLst/>
          </a:prstGeom>
          <a:noFill/>
        </p:spPr>
        <p:txBody>
          <a:bodyPr wrap="square" lIns="0" tIns="0" rIns="0" bIns="0" rtlCol="0">
            <a:noAutofit/>
          </a:bodyPr>
          <a:lstStyle/>
          <a:p>
            <a:r>
              <a:rPr lang="en-US" altLang="zh-CN" dirty="0">
                <a:latin typeface="Times New Roman Regular" panose="02020603050405020304" charset="0"/>
                <a:cs typeface="Times New Roman Regular" panose="02020603050405020304" charset="0"/>
              </a:rPr>
              <a:t>Jingru Chen</a:t>
            </a:r>
          </a:p>
        </p:txBody>
      </p:sp>
      <p:sp>
        <p:nvSpPr>
          <p:cNvPr id="9" name="文本框 8"/>
          <p:cNvSpPr txBox="1"/>
          <p:nvPr/>
        </p:nvSpPr>
        <p:spPr>
          <a:xfrm>
            <a:off x="3503930" y="6381750"/>
            <a:ext cx="6202680" cy="446405"/>
          </a:xfrm>
          <a:prstGeom prst="rect">
            <a:avLst/>
          </a:prstGeom>
          <a:noFill/>
        </p:spPr>
        <p:txBody>
          <a:bodyPr wrap="square" lIns="0" tIns="0" rIns="0" bIns="0" rtlCol="0">
            <a:noAutofit/>
          </a:bodyPr>
          <a:lstStyle/>
          <a:p>
            <a:pPr marL="0" lvl="2" indent="0">
              <a:buNone/>
            </a:pPr>
            <a:r>
              <a:rPr lang="en-US" altLang="en-GB">
                <a:latin typeface="Times New Roman Regular" panose="02020603050405020304" charset="0"/>
                <a:cs typeface="Times New Roman Regular" panose="02020603050405020304" charset="0"/>
                <a:sym typeface="+mn-ea"/>
              </a:rPr>
              <a:t>May 28, 2026    International financial law</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74320" y="164592"/>
            <a:ext cx="1188720" cy="484632"/>
          </a:xfrm>
          <a:prstGeom prst="rect">
            <a:avLst/>
          </a:prstGeom>
        </p:spPr>
      </p:pic>
      <p:sp>
        <p:nvSpPr>
          <p:cNvPr id="3" name="Shape 0"/>
          <p:cNvSpPr/>
          <p:nvPr/>
        </p:nvSpPr>
        <p:spPr>
          <a:xfrm>
            <a:off x="274320" y="6291072"/>
            <a:ext cx="11640312" cy="0"/>
          </a:xfrm>
          <a:prstGeom prst="line">
            <a:avLst/>
          </a:prstGeom>
          <a:noFill/>
          <a:ln w="6350">
            <a:solidFill>
              <a:srgbClr val="D7D7D7"/>
            </a:solidFill>
            <a:prstDash val="solid"/>
          </a:ln>
        </p:spPr>
        <p:txBody>
          <a:bodyPr/>
          <a:lstStyle/>
          <a:p>
            <a:endParaRPr lang="en-US"/>
          </a:p>
        </p:txBody>
      </p:sp>
      <p:sp>
        <p:nvSpPr>
          <p:cNvPr id="4" name="Text 1"/>
          <p:cNvSpPr/>
          <p:nvPr/>
        </p:nvSpPr>
        <p:spPr>
          <a:xfrm>
            <a:off x="274320" y="6364224"/>
            <a:ext cx="10972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Universität Zürich</a:t>
            </a:r>
            <a:endParaRPr lang="en-US" sz="700" dirty="0"/>
          </a:p>
        </p:txBody>
      </p:sp>
      <p:sp>
        <p:nvSpPr>
          <p:cNvPr id="5" name="Shape 2"/>
          <p:cNvSpPr/>
          <p:nvPr/>
        </p:nvSpPr>
        <p:spPr>
          <a:xfrm>
            <a:off x="1426464" y="6336792"/>
            <a:ext cx="0" cy="201168"/>
          </a:xfrm>
          <a:prstGeom prst="line">
            <a:avLst/>
          </a:prstGeom>
          <a:noFill/>
          <a:ln w="6350">
            <a:solidFill>
              <a:srgbClr val="D7D7D7"/>
            </a:solidFill>
            <a:prstDash val="solid"/>
          </a:ln>
        </p:spPr>
        <p:txBody>
          <a:bodyPr/>
          <a:lstStyle/>
          <a:p>
            <a:endParaRPr lang="en-US"/>
          </a:p>
        </p:txBody>
      </p:sp>
      <p:sp>
        <p:nvSpPr>
          <p:cNvPr id="6" name="Text 3"/>
          <p:cNvSpPr/>
          <p:nvPr/>
        </p:nvSpPr>
        <p:spPr>
          <a:xfrm>
            <a:off x="1508760" y="6364224"/>
            <a:ext cx="84124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International Financial Law | Is deposit insurance adequate?</a:t>
            </a:r>
            <a:endParaRPr lang="en-US" sz="700" dirty="0"/>
          </a:p>
        </p:txBody>
      </p:sp>
      <p:sp>
        <p:nvSpPr>
          <p:cNvPr id="7" name="Text 4"/>
          <p:cNvSpPr/>
          <p:nvPr/>
        </p:nvSpPr>
        <p:spPr>
          <a:xfrm>
            <a:off x="10424160" y="6364224"/>
            <a:ext cx="1097280" cy="164592"/>
          </a:xfrm>
          <a:prstGeom prst="rect">
            <a:avLst/>
          </a:prstGeom>
          <a:noFill/>
          <a:ln/>
        </p:spPr>
        <p:txBody>
          <a:bodyPr wrap="square" rtlCol="0" anchor="ctr"/>
          <a:lstStyle/>
          <a:p>
            <a:pPr marL="0" indent="0" algn="r">
              <a:buNone/>
            </a:pPr>
            <a:r>
              <a:rPr lang="en-GB" sz="700" dirty="0">
                <a:solidFill>
                  <a:srgbClr val="666666"/>
                </a:solidFill>
                <a:latin typeface="Source Sans Pro" pitchFamily="34" charset="0"/>
                <a:ea typeface="Source Sans Pro" pitchFamily="34" charset="-122"/>
                <a:cs typeface="Source Sans Pro" pitchFamily="34" charset="-120"/>
              </a:rPr>
              <a:t>28</a:t>
            </a:r>
            <a:r>
              <a:rPr lang="en-US" sz="700" dirty="0">
                <a:solidFill>
                  <a:srgbClr val="666666"/>
                </a:solidFill>
                <a:latin typeface="Source Sans Pro" pitchFamily="34" charset="0"/>
                <a:ea typeface="Source Sans Pro" pitchFamily="34" charset="-122"/>
                <a:cs typeface="Source Sans Pro" pitchFamily="34" charset="-120"/>
              </a:rPr>
              <a:t>.05.2026</a:t>
            </a:r>
            <a:endParaRPr lang="en-US" sz="700" dirty="0"/>
          </a:p>
        </p:txBody>
      </p:sp>
      <p:sp>
        <p:nvSpPr>
          <p:cNvPr id="8" name="Shape 5"/>
          <p:cNvSpPr/>
          <p:nvPr/>
        </p:nvSpPr>
        <p:spPr>
          <a:xfrm>
            <a:off x="11658600" y="6336792"/>
            <a:ext cx="0" cy="201168"/>
          </a:xfrm>
          <a:prstGeom prst="line">
            <a:avLst/>
          </a:prstGeom>
          <a:noFill/>
          <a:ln w="6350">
            <a:solidFill>
              <a:srgbClr val="D7D7D7"/>
            </a:solidFill>
            <a:prstDash val="solid"/>
          </a:ln>
        </p:spPr>
        <p:txBody>
          <a:bodyPr/>
          <a:lstStyle/>
          <a:p>
            <a:endParaRPr lang="en-US"/>
          </a:p>
        </p:txBody>
      </p:sp>
      <p:sp>
        <p:nvSpPr>
          <p:cNvPr id="9" name="Text 6"/>
          <p:cNvSpPr/>
          <p:nvPr/>
        </p:nvSpPr>
        <p:spPr>
          <a:xfrm>
            <a:off x="11722608" y="6364224"/>
            <a:ext cx="36576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2</a:t>
            </a:r>
            <a:endParaRPr lang="en-US" sz="700" dirty="0"/>
          </a:p>
        </p:txBody>
      </p:sp>
      <p:sp>
        <p:nvSpPr>
          <p:cNvPr id="10" name="Text 7"/>
          <p:cNvSpPr/>
          <p:nvPr/>
        </p:nvSpPr>
        <p:spPr>
          <a:xfrm>
            <a:off x="274320" y="822960"/>
            <a:ext cx="11430000" cy="457200"/>
          </a:xfrm>
          <a:prstGeom prst="rect">
            <a:avLst/>
          </a:prstGeom>
          <a:noFill/>
          <a:ln/>
        </p:spPr>
        <p:txBody>
          <a:bodyPr wrap="square" rtlCol="0" anchor="ctr"/>
          <a:lstStyle/>
          <a:p>
            <a:pPr marL="0" indent="0">
              <a:buNone/>
            </a:pPr>
            <a:r>
              <a:rPr lang="en-US" sz="2000" b="1" dirty="0">
                <a:solidFill>
                  <a:srgbClr val="0028A5"/>
                </a:solidFill>
                <a:latin typeface="Source Sans Pro SemiBold" pitchFamily="34" charset="0"/>
                <a:ea typeface="Source Sans Pro SemiBold" pitchFamily="34" charset="-122"/>
                <a:cs typeface="Source Sans Pro SemiBold" pitchFamily="34" charset="-120"/>
              </a:rPr>
              <a:t>SVB</a:t>
            </a:r>
            <a:r>
              <a:rPr lang="en-GB" sz="2000" b="1" dirty="0">
                <a:solidFill>
                  <a:srgbClr val="0028A5"/>
                </a:solidFill>
                <a:latin typeface="Source Sans Pro SemiBold" pitchFamily="34" charset="0"/>
                <a:ea typeface="Source Sans Pro SemiBold" pitchFamily="34" charset="-122"/>
                <a:cs typeface="Source Sans Pro SemiBold" pitchFamily="34" charset="-120"/>
              </a:rPr>
              <a:t> — </a:t>
            </a:r>
            <a:r>
              <a:rPr lang="en-US" sz="2000" b="1" dirty="0">
                <a:solidFill>
                  <a:srgbClr val="0028A5"/>
                </a:solidFill>
                <a:latin typeface="Source Sans Pro SemiBold" pitchFamily="34" charset="0"/>
                <a:ea typeface="Source Sans Pro SemiBold" pitchFamily="34" charset="-122"/>
                <a:cs typeface="Source Sans Pro SemiBold" pitchFamily="34" charset="-120"/>
              </a:rPr>
              <a:t>anatomy of a collapse</a:t>
            </a:r>
            <a:endParaRPr lang="en-US" sz="2000" dirty="0"/>
          </a:p>
        </p:txBody>
      </p:sp>
      <p:sp>
        <p:nvSpPr>
          <p:cNvPr id="11" name="Shape 8"/>
          <p:cNvSpPr/>
          <p:nvPr/>
        </p:nvSpPr>
        <p:spPr>
          <a:xfrm>
            <a:off x="274320" y="1508760"/>
            <a:ext cx="1325880" cy="292608"/>
          </a:xfrm>
          <a:prstGeom prst="roundRect">
            <a:avLst>
              <a:gd name="adj" fmla="val 12500"/>
            </a:avLst>
          </a:prstGeom>
          <a:solidFill>
            <a:srgbClr val="E6EBF7"/>
          </a:solidFill>
          <a:ln w="6350">
            <a:solidFill>
              <a:srgbClr val="0028A5"/>
            </a:solidFill>
            <a:prstDash val="solid"/>
          </a:ln>
        </p:spPr>
        <p:txBody>
          <a:bodyPr/>
          <a:lstStyle/>
          <a:p>
            <a:endParaRPr lang="en-US"/>
          </a:p>
        </p:txBody>
      </p:sp>
      <p:sp>
        <p:nvSpPr>
          <p:cNvPr id="12" name="Text 9"/>
          <p:cNvSpPr/>
          <p:nvPr/>
        </p:nvSpPr>
        <p:spPr>
          <a:xfrm>
            <a:off x="274320" y="1527048"/>
            <a:ext cx="1325880" cy="256032"/>
          </a:xfrm>
          <a:prstGeom prst="rect">
            <a:avLst/>
          </a:prstGeom>
          <a:noFill/>
          <a:ln/>
        </p:spPr>
        <p:txBody>
          <a:bodyPr wrap="square" rtlCol="0" anchor="ctr"/>
          <a:lstStyle/>
          <a:p>
            <a:pPr marL="0" indent="0" algn="ctr">
              <a:buNone/>
            </a:pPr>
            <a:r>
              <a:rPr lang="en-US" sz="1100" b="1" dirty="0">
                <a:solidFill>
                  <a:srgbClr val="0028A5"/>
                </a:solidFill>
                <a:latin typeface="Source Sans Pro SemiBold" pitchFamily="34" charset="0"/>
                <a:ea typeface="Source Sans Pro SemiBold" pitchFamily="34" charset="-122"/>
                <a:cs typeface="Source Sans Pro SemiBold" pitchFamily="34" charset="-120"/>
              </a:rPr>
              <a:t>2019–2021</a:t>
            </a:r>
            <a:endParaRPr lang="en-US" sz="1100" dirty="0"/>
          </a:p>
        </p:txBody>
      </p:sp>
      <p:sp>
        <p:nvSpPr>
          <p:cNvPr id="13" name="Shape 10"/>
          <p:cNvSpPr/>
          <p:nvPr/>
        </p:nvSpPr>
        <p:spPr>
          <a:xfrm>
            <a:off x="1728216" y="1600200"/>
            <a:ext cx="109728" cy="109728"/>
          </a:xfrm>
          <a:prstGeom prst="ellipse">
            <a:avLst/>
          </a:prstGeom>
          <a:solidFill>
            <a:srgbClr val="0028A5"/>
          </a:solidFill>
          <a:ln w="12700">
            <a:solidFill>
              <a:srgbClr val="0028A5"/>
            </a:solidFill>
            <a:prstDash val="solid"/>
          </a:ln>
        </p:spPr>
        <p:txBody>
          <a:bodyPr/>
          <a:lstStyle/>
          <a:p>
            <a:endParaRPr lang="en-US"/>
          </a:p>
        </p:txBody>
      </p:sp>
      <p:sp>
        <p:nvSpPr>
          <p:cNvPr id="14" name="Shape 11"/>
          <p:cNvSpPr/>
          <p:nvPr/>
        </p:nvSpPr>
        <p:spPr>
          <a:xfrm>
            <a:off x="1778508" y="1801368"/>
            <a:ext cx="0" cy="594360"/>
          </a:xfrm>
          <a:prstGeom prst="line">
            <a:avLst/>
          </a:prstGeom>
          <a:noFill/>
          <a:ln w="12700">
            <a:solidFill>
              <a:srgbClr val="D7D7D7"/>
            </a:solidFill>
            <a:prstDash val="solid"/>
          </a:ln>
        </p:spPr>
        <p:txBody>
          <a:bodyPr/>
          <a:lstStyle/>
          <a:p>
            <a:endParaRPr lang="en-US"/>
          </a:p>
        </p:txBody>
      </p:sp>
      <p:sp>
        <p:nvSpPr>
          <p:cNvPr id="15" name="Text 12"/>
          <p:cNvSpPr/>
          <p:nvPr/>
        </p:nvSpPr>
        <p:spPr>
          <a:xfrm>
            <a:off x="2029968" y="1460578"/>
            <a:ext cx="9692640" cy="502920"/>
          </a:xfrm>
          <a:prstGeom prst="rect">
            <a:avLst/>
          </a:prstGeom>
          <a:noFill/>
          <a:ln/>
        </p:spPr>
        <p:txBody>
          <a:bodyPr wrap="square" rtlCol="0" anchor="ctr"/>
          <a:lstStyle/>
          <a:p>
            <a:pPr marL="0" indent="0">
              <a:lnSpc>
                <a:spcPct val="125000"/>
              </a:lnSpc>
              <a:buNone/>
            </a:pPr>
            <a:r>
              <a:rPr lang="en-US" sz="1200" dirty="0">
                <a:solidFill>
                  <a:srgbClr val="000000"/>
                </a:solidFill>
                <a:latin typeface="Source Sans Pro" pitchFamily="34" charset="0"/>
                <a:ea typeface="Source Sans Pro" pitchFamily="34" charset="-122"/>
                <a:cs typeface="Source Sans Pro" pitchFamily="34" charset="-120"/>
              </a:rPr>
              <a:t>Explosive growth fuelled by uninsured VC/tech deposits. Total assets surge from ~$70B to $211B. SVB piles into long-duration US Treasuries and MBS (~$120B) at low yields.</a:t>
            </a:r>
            <a:endParaRPr lang="en-US" sz="1200" dirty="0"/>
          </a:p>
        </p:txBody>
      </p:sp>
      <p:sp>
        <p:nvSpPr>
          <p:cNvPr id="16" name="Shape 13"/>
          <p:cNvSpPr/>
          <p:nvPr/>
        </p:nvSpPr>
        <p:spPr>
          <a:xfrm>
            <a:off x="274320" y="2395728"/>
            <a:ext cx="1325880" cy="292608"/>
          </a:xfrm>
          <a:prstGeom prst="roundRect">
            <a:avLst>
              <a:gd name="adj" fmla="val 12500"/>
            </a:avLst>
          </a:prstGeom>
          <a:solidFill>
            <a:srgbClr val="E6EBF7"/>
          </a:solidFill>
          <a:ln w="6350">
            <a:solidFill>
              <a:srgbClr val="0028A5"/>
            </a:solidFill>
            <a:prstDash val="solid"/>
          </a:ln>
        </p:spPr>
        <p:txBody>
          <a:bodyPr/>
          <a:lstStyle/>
          <a:p>
            <a:endParaRPr lang="en-US"/>
          </a:p>
        </p:txBody>
      </p:sp>
      <p:sp>
        <p:nvSpPr>
          <p:cNvPr id="17" name="Text 14"/>
          <p:cNvSpPr/>
          <p:nvPr/>
        </p:nvSpPr>
        <p:spPr>
          <a:xfrm>
            <a:off x="274320" y="2414016"/>
            <a:ext cx="1325880" cy="256032"/>
          </a:xfrm>
          <a:prstGeom prst="rect">
            <a:avLst/>
          </a:prstGeom>
          <a:noFill/>
          <a:ln/>
        </p:spPr>
        <p:txBody>
          <a:bodyPr wrap="square" rtlCol="0" anchor="ctr"/>
          <a:lstStyle/>
          <a:p>
            <a:pPr marL="0" indent="0" algn="ctr">
              <a:buNone/>
            </a:pPr>
            <a:r>
              <a:rPr lang="en-US" sz="1100" b="1" dirty="0">
                <a:solidFill>
                  <a:srgbClr val="0028A5"/>
                </a:solidFill>
                <a:latin typeface="Source Sans Pro SemiBold" pitchFamily="34" charset="0"/>
                <a:ea typeface="Source Sans Pro SemiBold" pitchFamily="34" charset="-122"/>
                <a:cs typeface="Source Sans Pro SemiBold" pitchFamily="34" charset="-120"/>
              </a:rPr>
              <a:t>2021</a:t>
            </a:r>
            <a:endParaRPr lang="en-US" sz="1100" dirty="0"/>
          </a:p>
        </p:txBody>
      </p:sp>
      <p:sp>
        <p:nvSpPr>
          <p:cNvPr id="18" name="Shape 15"/>
          <p:cNvSpPr/>
          <p:nvPr/>
        </p:nvSpPr>
        <p:spPr>
          <a:xfrm>
            <a:off x="1728216" y="2487168"/>
            <a:ext cx="109728" cy="109728"/>
          </a:xfrm>
          <a:prstGeom prst="ellipse">
            <a:avLst/>
          </a:prstGeom>
          <a:solidFill>
            <a:srgbClr val="0028A5"/>
          </a:solidFill>
          <a:ln w="12700">
            <a:solidFill>
              <a:srgbClr val="0028A5"/>
            </a:solidFill>
            <a:prstDash val="solid"/>
          </a:ln>
        </p:spPr>
        <p:txBody>
          <a:bodyPr/>
          <a:lstStyle/>
          <a:p>
            <a:endParaRPr lang="en-US"/>
          </a:p>
        </p:txBody>
      </p:sp>
      <p:sp>
        <p:nvSpPr>
          <p:cNvPr id="19" name="Shape 16"/>
          <p:cNvSpPr/>
          <p:nvPr/>
        </p:nvSpPr>
        <p:spPr>
          <a:xfrm>
            <a:off x="1778508" y="2688336"/>
            <a:ext cx="0" cy="594360"/>
          </a:xfrm>
          <a:prstGeom prst="line">
            <a:avLst/>
          </a:prstGeom>
          <a:noFill/>
          <a:ln w="12700">
            <a:solidFill>
              <a:srgbClr val="D7D7D7"/>
            </a:solidFill>
            <a:prstDash val="solid"/>
          </a:ln>
        </p:spPr>
        <p:txBody>
          <a:bodyPr/>
          <a:lstStyle/>
          <a:p>
            <a:endParaRPr lang="en-US"/>
          </a:p>
        </p:txBody>
      </p:sp>
      <p:sp>
        <p:nvSpPr>
          <p:cNvPr id="20" name="Text 17"/>
          <p:cNvSpPr/>
          <p:nvPr/>
        </p:nvSpPr>
        <p:spPr>
          <a:xfrm>
            <a:off x="2029968" y="2288110"/>
            <a:ext cx="9692640" cy="502920"/>
          </a:xfrm>
          <a:prstGeom prst="rect">
            <a:avLst/>
          </a:prstGeom>
          <a:noFill/>
          <a:ln/>
        </p:spPr>
        <p:txBody>
          <a:bodyPr wrap="square" rtlCol="0" anchor="ctr"/>
          <a:lstStyle/>
          <a:p>
            <a:pPr marL="0" indent="0">
              <a:lnSpc>
                <a:spcPct val="125000"/>
              </a:lnSpc>
              <a:buNone/>
            </a:pPr>
            <a:r>
              <a:rPr lang="en-US" sz="1200" dirty="0">
                <a:solidFill>
                  <a:srgbClr val="000000"/>
                </a:solidFill>
                <a:latin typeface="Source Sans Pro" pitchFamily="34" charset="0"/>
                <a:ea typeface="Source Sans Pro" pitchFamily="34" charset="-122"/>
                <a:cs typeface="Source Sans Pro" pitchFamily="34" charset="-120"/>
              </a:rPr>
              <a:t>Federal Reserve privately flags inadequate liquidity and interest rate risk management. The Chief Risk Officer post goes vacant — unfilled for 8 months.</a:t>
            </a:r>
            <a:endParaRPr lang="en-US" sz="1200" dirty="0"/>
          </a:p>
        </p:txBody>
      </p:sp>
      <p:sp>
        <p:nvSpPr>
          <p:cNvPr id="21" name="Shape 18"/>
          <p:cNvSpPr/>
          <p:nvPr/>
        </p:nvSpPr>
        <p:spPr>
          <a:xfrm>
            <a:off x="274320" y="3282696"/>
            <a:ext cx="1325880" cy="292608"/>
          </a:xfrm>
          <a:prstGeom prst="roundRect">
            <a:avLst>
              <a:gd name="adj" fmla="val 12500"/>
            </a:avLst>
          </a:prstGeom>
          <a:solidFill>
            <a:srgbClr val="E6EBF7"/>
          </a:solidFill>
          <a:ln w="6350">
            <a:solidFill>
              <a:srgbClr val="0028A5"/>
            </a:solidFill>
            <a:prstDash val="solid"/>
          </a:ln>
        </p:spPr>
        <p:txBody>
          <a:bodyPr/>
          <a:lstStyle/>
          <a:p>
            <a:endParaRPr lang="en-US"/>
          </a:p>
        </p:txBody>
      </p:sp>
      <p:sp>
        <p:nvSpPr>
          <p:cNvPr id="22" name="Text 19"/>
          <p:cNvSpPr/>
          <p:nvPr/>
        </p:nvSpPr>
        <p:spPr>
          <a:xfrm>
            <a:off x="274320" y="3300984"/>
            <a:ext cx="1325880" cy="256032"/>
          </a:xfrm>
          <a:prstGeom prst="rect">
            <a:avLst/>
          </a:prstGeom>
          <a:noFill/>
          <a:ln/>
        </p:spPr>
        <p:txBody>
          <a:bodyPr wrap="square" rtlCol="0" anchor="ctr"/>
          <a:lstStyle/>
          <a:p>
            <a:pPr marL="0" indent="0" algn="ctr">
              <a:buNone/>
            </a:pPr>
            <a:r>
              <a:rPr lang="en-US" sz="1100" b="1" dirty="0">
                <a:solidFill>
                  <a:srgbClr val="0028A5"/>
                </a:solidFill>
                <a:latin typeface="Source Sans Pro SemiBold" pitchFamily="34" charset="0"/>
                <a:ea typeface="Source Sans Pro SemiBold" pitchFamily="34" charset="-122"/>
                <a:cs typeface="Source Sans Pro SemiBold" pitchFamily="34" charset="-120"/>
              </a:rPr>
              <a:t>2022</a:t>
            </a:r>
            <a:endParaRPr lang="en-US" sz="1100" dirty="0"/>
          </a:p>
        </p:txBody>
      </p:sp>
      <p:sp>
        <p:nvSpPr>
          <p:cNvPr id="23" name="Shape 20"/>
          <p:cNvSpPr/>
          <p:nvPr/>
        </p:nvSpPr>
        <p:spPr>
          <a:xfrm>
            <a:off x="1728216" y="3374136"/>
            <a:ext cx="109728" cy="109728"/>
          </a:xfrm>
          <a:prstGeom prst="ellipse">
            <a:avLst/>
          </a:prstGeom>
          <a:solidFill>
            <a:srgbClr val="0028A5"/>
          </a:solidFill>
          <a:ln w="12700">
            <a:solidFill>
              <a:srgbClr val="0028A5"/>
            </a:solidFill>
            <a:prstDash val="solid"/>
          </a:ln>
        </p:spPr>
        <p:txBody>
          <a:bodyPr/>
          <a:lstStyle/>
          <a:p>
            <a:endParaRPr lang="en-US"/>
          </a:p>
        </p:txBody>
      </p:sp>
      <p:sp>
        <p:nvSpPr>
          <p:cNvPr id="24" name="Shape 21"/>
          <p:cNvSpPr/>
          <p:nvPr/>
        </p:nvSpPr>
        <p:spPr>
          <a:xfrm>
            <a:off x="1778508" y="3575304"/>
            <a:ext cx="0" cy="594360"/>
          </a:xfrm>
          <a:prstGeom prst="line">
            <a:avLst/>
          </a:prstGeom>
          <a:noFill/>
          <a:ln w="12700">
            <a:solidFill>
              <a:srgbClr val="D7D7D7"/>
            </a:solidFill>
            <a:prstDash val="solid"/>
          </a:ln>
        </p:spPr>
        <p:txBody>
          <a:bodyPr/>
          <a:lstStyle/>
          <a:p>
            <a:endParaRPr lang="en-US"/>
          </a:p>
        </p:txBody>
      </p:sp>
      <p:sp>
        <p:nvSpPr>
          <p:cNvPr id="25" name="Text 22"/>
          <p:cNvSpPr/>
          <p:nvPr/>
        </p:nvSpPr>
        <p:spPr>
          <a:xfrm>
            <a:off x="2011680" y="3232404"/>
            <a:ext cx="9692640" cy="502920"/>
          </a:xfrm>
          <a:prstGeom prst="rect">
            <a:avLst/>
          </a:prstGeom>
          <a:noFill/>
          <a:ln/>
        </p:spPr>
        <p:txBody>
          <a:bodyPr wrap="square" rtlCol="0" anchor="ctr"/>
          <a:lstStyle/>
          <a:p>
            <a:pPr marL="0" indent="0">
              <a:lnSpc>
                <a:spcPct val="125000"/>
              </a:lnSpc>
              <a:buNone/>
            </a:pPr>
            <a:r>
              <a:rPr lang="en-US" sz="1200" dirty="0">
                <a:solidFill>
                  <a:srgbClr val="000000"/>
                </a:solidFill>
                <a:latin typeface="Source Sans Pro" pitchFamily="34" charset="0"/>
                <a:ea typeface="Source Sans Pro" pitchFamily="34" charset="-122"/>
                <a:cs typeface="Source Sans Pro" pitchFamily="34" charset="-120"/>
              </a:rPr>
              <a:t>Rapid Fed rate hikes erode the value of HTM securities. Unrealized losses mount but are hidden by accounting rules. Tech downturn accelerates deposit outflows.</a:t>
            </a:r>
            <a:endParaRPr lang="en-US" sz="1200" dirty="0"/>
          </a:p>
        </p:txBody>
      </p:sp>
      <p:sp>
        <p:nvSpPr>
          <p:cNvPr id="26" name="Shape 23"/>
          <p:cNvSpPr/>
          <p:nvPr/>
        </p:nvSpPr>
        <p:spPr>
          <a:xfrm>
            <a:off x="274320" y="4169664"/>
            <a:ext cx="1325880" cy="292608"/>
          </a:xfrm>
          <a:prstGeom prst="roundRect">
            <a:avLst>
              <a:gd name="adj" fmla="val 12500"/>
            </a:avLst>
          </a:prstGeom>
          <a:solidFill>
            <a:srgbClr val="E6EBF7"/>
          </a:solidFill>
          <a:ln w="6350">
            <a:solidFill>
              <a:srgbClr val="0028A5"/>
            </a:solidFill>
            <a:prstDash val="solid"/>
          </a:ln>
        </p:spPr>
        <p:txBody>
          <a:bodyPr/>
          <a:lstStyle/>
          <a:p>
            <a:endParaRPr lang="en-US"/>
          </a:p>
        </p:txBody>
      </p:sp>
      <p:sp>
        <p:nvSpPr>
          <p:cNvPr id="27" name="Text 24"/>
          <p:cNvSpPr/>
          <p:nvPr/>
        </p:nvSpPr>
        <p:spPr>
          <a:xfrm>
            <a:off x="274320" y="4187952"/>
            <a:ext cx="1325880" cy="256032"/>
          </a:xfrm>
          <a:prstGeom prst="rect">
            <a:avLst/>
          </a:prstGeom>
          <a:noFill/>
          <a:ln/>
        </p:spPr>
        <p:txBody>
          <a:bodyPr wrap="square" rtlCol="0" anchor="ctr"/>
          <a:lstStyle/>
          <a:p>
            <a:pPr marL="0" indent="0" algn="ctr">
              <a:buNone/>
            </a:pPr>
            <a:r>
              <a:rPr lang="en-US" sz="1100" b="1" dirty="0">
                <a:solidFill>
                  <a:srgbClr val="0028A5"/>
                </a:solidFill>
                <a:latin typeface="Source Sans Pro SemiBold" pitchFamily="34" charset="0"/>
                <a:ea typeface="Source Sans Pro SemiBold" pitchFamily="34" charset="-122"/>
                <a:cs typeface="Source Sans Pro SemiBold" pitchFamily="34" charset="-120"/>
              </a:rPr>
              <a:t>8 Mar 2023</a:t>
            </a:r>
            <a:endParaRPr lang="en-US" sz="1100" dirty="0"/>
          </a:p>
        </p:txBody>
      </p:sp>
      <p:sp>
        <p:nvSpPr>
          <p:cNvPr id="28" name="Shape 25"/>
          <p:cNvSpPr/>
          <p:nvPr/>
        </p:nvSpPr>
        <p:spPr>
          <a:xfrm>
            <a:off x="1728216" y="4261104"/>
            <a:ext cx="109728" cy="109728"/>
          </a:xfrm>
          <a:prstGeom prst="ellipse">
            <a:avLst/>
          </a:prstGeom>
          <a:solidFill>
            <a:srgbClr val="0028A5"/>
          </a:solidFill>
          <a:ln w="12700">
            <a:solidFill>
              <a:srgbClr val="0028A5"/>
            </a:solidFill>
            <a:prstDash val="solid"/>
          </a:ln>
        </p:spPr>
        <p:txBody>
          <a:bodyPr/>
          <a:lstStyle/>
          <a:p>
            <a:endParaRPr lang="en-US"/>
          </a:p>
        </p:txBody>
      </p:sp>
      <p:sp>
        <p:nvSpPr>
          <p:cNvPr id="29" name="Shape 26"/>
          <p:cNvSpPr/>
          <p:nvPr/>
        </p:nvSpPr>
        <p:spPr>
          <a:xfrm>
            <a:off x="1778508" y="4462272"/>
            <a:ext cx="0" cy="594360"/>
          </a:xfrm>
          <a:prstGeom prst="line">
            <a:avLst/>
          </a:prstGeom>
          <a:noFill/>
          <a:ln w="12700">
            <a:solidFill>
              <a:srgbClr val="D7D7D7"/>
            </a:solidFill>
            <a:prstDash val="solid"/>
          </a:ln>
        </p:spPr>
        <p:txBody>
          <a:bodyPr/>
          <a:lstStyle/>
          <a:p>
            <a:endParaRPr lang="en-US"/>
          </a:p>
        </p:txBody>
      </p:sp>
      <p:sp>
        <p:nvSpPr>
          <p:cNvPr id="30" name="Text 27"/>
          <p:cNvSpPr/>
          <p:nvPr/>
        </p:nvSpPr>
        <p:spPr>
          <a:xfrm>
            <a:off x="2029968" y="4062046"/>
            <a:ext cx="9692640" cy="502920"/>
          </a:xfrm>
          <a:prstGeom prst="rect">
            <a:avLst/>
          </a:prstGeom>
          <a:noFill/>
          <a:ln/>
        </p:spPr>
        <p:txBody>
          <a:bodyPr wrap="square" rtlCol="0" anchor="ctr"/>
          <a:lstStyle/>
          <a:p>
            <a:pPr marL="0" indent="0">
              <a:lnSpc>
                <a:spcPct val="125000"/>
              </a:lnSpc>
              <a:buNone/>
            </a:pPr>
            <a:r>
              <a:rPr lang="en-US" sz="1200" dirty="0">
                <a:solidFill>
                  <a:srgbClr val="000000"/>
                </a:solidFill>
                <a:latin typeface="Source Sans Pro" pitchFamily="34" charset="0"/>
                <a:ea typeface="Source Sans Pro" pitchFamily="34" charset="-122"/>
                <a:cs typeface="Source Sans Pro" pitchFamily="34" charset="-120"/>
              </a:rPr>
              <a:t>SVB discloses a $1.8B loss on $21B securities sale and announces a capital raise. Social-media panic ignites. $42B is withdrawn in a single day.</a:t>
            </a:r>
            <a:endParaRPr lang="en-US" sz="1200" dirty="0"/>
          </a:p>
        </p:txBody>
      </p:sp>
      <p:sp>
        <p:nvSpPr>
          <p:cNvPr id="31" name="Shape 28"/>
          <p:cNvSpPr/>
          <p:nvPr/>
        </p:nvSpPr>
        <p:spPr>
          <a:xfrm>
            <a:off x="274320" y="5056632"/>
            <a:ext cx="1325880" cy="292608"/>
          </a:xfrm>
          <a:prstGeom prst="roundRect">
            <a:avLst>
              <a:gd name="adj" fmla="val 12500"/>
            </a:avLst>
          </a:prstGeom>
          <a:solidFill>
            <a:srgbClr val="E6EBF7"/>
          </a:solidFill>
          <a:ln w="6350">
            <a:solidFill>
              <a:srgbClr val="0028A5"/>
            </a:solidFill>
            <a:prstDash val="solid"/>
          </a:ln>
        </p:spPr>
        <p:txBody>
          <a:bodyPr/>
          <a:lstStyle/>
          <a:p>
            <a:endParaRPr lang="en-US"/>
          </a:p>
        </p:txBody>
      </p:sp>
      <p:sp>
        <p:nvSpPr>
          <p:cNvPr id="32" name="Text 29"/>
          <p:cNvSpPr/>
          <p:nvPr/>
        </p:nvSpPr>
        <p:spPr>
          <a:xfrm>
            <a:off x="274320" y="5074920"/>
            <a:ext cx="1325880" cy="256032"/>
          </a:xfrm>
          <a:prstGeom prst="rect">
            <a:avLst/>
          </a:prstGeom>
          <a:noFill/>
          <a:ln/>
        </p:spPr>
        <p:txBody>
          <a:bodyPr wrap="square" rtlCol="0" anchor="ctr"/>
          <a:lstStyle/>
          <a:p>
            <a:pPr marL="0" indent="0" algn="ctr">
              <a:buNone/>
            </a:pPr>
            <a:r>
              <a:rPr lang="en-US" sz="1100" b="1" dirty="0">
                <a:solidFill>
                  <a:srgbClr val="0028A5"/>
                </a:solidFill>
                <a:latin typeface="Source Sans Pro SemiBold" pitchFamily="34" charset="0"/>
                <a:ea typeface="Source Sans Pro SemiBold" pitchFamily="34" charset="-122"/>
                <a:cs typeface="Source Sans Pro SemiBold" pitchFamily="34" charset="-120"/>
              </a:rPr>
              <a:t>10 Mar 2023</a:t>
            </a:r>
            <a:endParaRPr lang="en-US" sz="1100" dirty="0"/>
          </a:p>
        </p:txBody>
      </p:sp>
      <p:sp>
        <p:nvSpPr>
          <p:cNvPr id="33" name="Shape 30"/>
          <p:cNvSpPr/>
          <p:nvPr/>
        </p:nvSpPr>
        <p:spPr>
          <a:xfrm>
            <a:off x="1728216" y="5148072"/>
            <a:ext cx="109728" cy="109728"/>
          </a:xfrm>
          <a:prstGeom prst="ellipse">
            <a:avLst/>
          </a:prstGeom>
          <a:solidFill>
            <a:srgbClr val="0028A5"/>
          </a:solidFill>
          <a:ln w="12700">
            <a:solidFill>
              <a:srgbClr val="0028A5"/>
            </a:solidFill>
            <a:prstDash val="solid"/>
          </a:ln>
        </p:spPr>
        <p:txBody>
          <a:bodyPr/>
          <a:lstStyle/>
          <a:p>
            <a:endParaRPr lang="en-US"/>
          </a:p>
        </p:txBody>
      </p:sp>
      <p:sp>
        <p:nvSpPr>
          <p:cNvPr id="34" name="Text 31"/>
          <p:cNvSpPr/>
          <p:nvPr/>
        </p:nvSpPr>
        <p:spPr>
          <a:xfrm>
            <a:off x="2029968" y="5011068"/>
            <a:ext cx="9692640" cy="502920"/>
          </a:xfrm>
          <a:prstGeom prst="rect">
            <a:avLst/>
          </a:prstGeom>
          <a:noFill/>
          <a:ln/>
        </p:spPr>
        <p:txBody>
          <a:bodyPr wrap="square" rtlCol="0" anchor="ctr"/>
          <a:lstStyle/>
          <a:p>
            <a:pPr marL="0" indent="0">
              <a:lnSpc>
                <a:spcPct val="125000"/>
              </a:lnSpc>
              <a:buNone/>
            </a:pPr>
            <a:r>
              <a:rPr lang="en-US" sz="1050" dirty="0">
                <a:solidFill>
                  <a:srgbClr val="000000"/>
                </a:solidFill>
                <a:latin typeface="Source Sans Pro" pitchFamily="34" charset="0"/>
                <a:ea typeface="Source Sans Pro" pitchFamily="34" charset="-122"/>
                <a:cs typeface="Source Sans Pro" pitchFamily="34" charset="-120"/>
              </a:rPr>
              <a:t>FDIC places SVB in receivership</a:t>
            </a:r>
            <a:r>
              <a:rPr lang="en-GB" sz="1050" dirty="0">
                <a:solidFill>
                  <a:srgbClr val="000000"/>
                </a:solidFill>
                <a:latin typeface="Source Sans Pro" pitchFamily="34" charset="0"/>
                <a:ea typeface="Source Sans Pro" pitchFamily="34" charset="-122"/>
                <a:cs typeface="Source Sans Pro" pitchFamily="34" charset="-120"/>
              </a:rPr>
              <a:t>:</a:t>
            </a:r>
            <a:r>
              <a:rPr lang="en-US" sz="1050" dirty="0">
                <a:solidFill>
                  <a:srgbClr val="000000"/>
                </a:solidFill>
                <a:latin typeface="Source Sans Pro" pitchFamily="34" charset="0"/>
                <a:ea typeface="Source Sans Pro" pitchFamily="34" charset="-122"/>
                <a:cs typeface="Source Sans Pro" pitchFamily="34" charset="-120"/>
              </a:rPr>
              <a:t> the 16th-largest US bank and the largest bank failure since 2008. The FDIC, Fed and Treasury backstop all deposits to prevent systemic contagion.</a:t>
            </a:r>
            <a:endParaRPr lang="en-US" sz="105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grpSp>
        <p:nvGrpSpPr>
          <p:cNvPr id="250" name="Google Shape;250;p10"/>
          <p:cNvGrpSpPr/>
          <p:nvPr/>
        </p:nvGrpSpPr>
        <p:grpSpPr>
          <a:xfrm>
            <a:off x="1440232" y="6143606"/>
            <a:ext cx="9086557" cy="524425"/>
            <a:chOff x="692193" y="5119671"/>
            <a:chExt cx="7572131" cy="437021"/>
          </a:xfrm>
        </p:grpSpPr>
        <p:grpSp>
          <p:nvGrpSpPr>
            <p:cNvPr id="251" name="Google Shape;251;p10"/>
            <p:cNvGrpSpPr/>
            <p:nvPr/>
          </p:nvGrpSpPr>
          <p:grpSpPr>
            <a:xfrm>
              <a:off x="1291279" y="5302776"/>
              <a:ext cx="6431628" cy="253916"/>
              <a:chOff x="895045" y="5289317"/>
              <a:chExt cx="6431628" cy="253916"/>
            </a:xfrm>
          </p:grpSpPr>
          <p:sp>
            <p:nvSpPr>
              <p:cNvPr id="252" name="Google Shape;252;p10"/>
              <p:cNvSpPr/>
              <p:nvPr/>
            </p:nvSpPr>
            <p:spPr>
              <a:xfrm>
                <a:off x="895045"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Purpose</a:t>
                </a:r>
                <a:endParaRPr sz="1680">
                  <a:solidFill>
                    <a:srgbClr val="000000"/>
                  </a:solidFill>
                  <a:latin typeface="Arial"/>
                  <a:ea typeface="Arial"/>
                  <a:cs typeface="Arial"/>
                  <a:sym typeface="Arial"/>
                </a:endParaRPr>
              </a:p>
            </p:txBody>
          </p:sp>
          <p:sp>
            <p:nvSpPr>
              <p:cNvPr id="253" name="Google Shape;253;p10"/>
              <p:cNvSpPr/>
              <p:nvPr/>
            </p:nvSpPr>
            <p:spPr>
              <a:xfrm>
                <a:off x="2584455" y="5289317"/>
                <a:ext cx="1363396" cy="253916"/>
              </a:xfrm>
              <a:prstGeom prst="rect">
                <a:avLst/>
              </a:prstGeom>
              <a:solidFill>
                <a:srgbClr val="B2B2B2"/>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Definition</a:t>
                </a:r>
                <a:endParaRPr sz="1680">
                  <a:solidFill>
                    <a:srgbClr val="000000"/>
                  </a:solidFill>
                  <a:latin typeface="Arial"/>
                  <a:ea typeface="Arial"/>
                  <a:cs typeface="Arial"/>
                  <a:sym typeface="Arial"/>
                </a:endParaRPr>
              </a:p>
            </p:txBody>
          </p:sp>
          <p:sp>
            <p:nvSpPr>
              <p:cNvPr id="254" name="Google Shape;254;p10"/>
              <p:cNvSpPr/>
              <p:nvPr/>
            </p:nvSpPr>
            <p:spPr>
              <a:xfrm>
                <a:off x="4273866" y="5289317"/>
                <a:ext cx="1363396" cy="253916"/>
              </a:xfrm>
              <a:prstGeom prst="rect">
                <a:avLst/>
              </a:prstGeom>
              <a:solidFill>
                <a:srgbClr val="B5B5B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Law reform?</a:t>
                </a:r>
                <a:endParaRPr sz="1680">
                  <a:solidFill>
                    <a:srgbClr val="000000"/>
                  </a:solidFill>
                  <a:latin typeface="Arial"/>
                  <a:ea typeface="Arial"/>
                  <a:cs typeface="Arial"/>
                  <a:sym typeface="Arial"/>
                </a:endParaRPr>
              </a:p>
            </p:txBody>
          </p:sp>
          <p:sp>
            <p:nvSpPr>
              <p:cNvPr id="255" name="Google Shape;255;p10"/>
              <p:cNvSpPr/>
              <p:nvPr/>
            </p:nvSpPr>
            <p:spPr>
              <a:xfrm>
                <a:off x="5963277" y="5289317"/>
                <a:ext cx="1363396" cy="253916"/>
              </a:xfrm>
              <a:prstGeom prst="rect">
                <a:avLst/>
              </a:prstGeom>
              <a:solidFill>
                <a:schemeClr val="dk2"/>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256" name="Google Shape;256;p10"/>
            <p:cNvCxnSpPr/>
            <p:nvPr/>
          </p:nvCxnSpPr>
          <p:spPr>
            <a:xfrm>
              <a:off x="692193" y="5119671"/>
              <a:ext cx="7572131" cy="0"/>
            </a:xfrm>
            <a:prstGeom prst="straightConnector1">
              <a:avLst/>
            </a:prstGeom>
            <a:noFill/>
            <a:ln w="9525" cap="flat" cmpd="sng">
              <a:solidFill>
                <a:schemeClr val="accent1"/>
              </a:solidFill>
              <a:prstDash val="solid"/>
              <a:miter lim="800000"/>
              <a:headEnd type="none" w="sm" len="sm"/>
              <a:tailEnd type="none" w="sm" len="sm"/>
            </a:ln>
          </p:spPr>
        </p:cxnSp>
      </p:grpSp>
      <p:sp>
        <p:nvSpPr>
          <p:cNvPr id="257" name="Google Shape;257;p10"/>
          <p:cNvSpPr txBox="1">
            <a:spLocks noGrp="1"/>
          </p:cNvSpPr>
          <p:nvPr>
            <p:ph type="title"/>
          </p:nvPr>
        </p:nvSpPr>
        <p:spPr>
          <a:xfrm>
            <a:off x="1479041" y="510820"/>
            <a:ext cx="8518399" cy="408882"/>
          </a:xfrm>
          <a:prstGeom prst="rect">
            <a:avLst/>
          </a:prstGeom>
          <a:noFill/>
          <a:ln>
            <a:noFill/>
          </a:ln>
        </p:spPr>
        <p:txBody>
          <a:bodyPr spcFirstLastPara="1" vert="horz" wrap="square" lIns="43200" tIns="56160" rIns="43200" bIns="56160" rtlCol="0" anchor="ctr" anchorCtr="0">
            <a:noAutofit/>
          </a:bodyPr>
          <a:lstStyle/>
          <a:p>
            <a:pPr algn="ctr">
              <a:buSzPts val="2800"/>
            </a:pPr>
            <a:r>
              <a:rPr lang="es-ES" sz="3360">
                <a:latin typeface="Times New Roman"/>
                <a:ea typeface="Times New Roman"/>
                <a:cs typeface="Times New Roman"/>
                <a:sym typeface="Times New Roman"/>
              </a:rPr>
              <a:t>Conclusion</a:t>
            </a:r>
            <a:endParaRPr/>
          </a:p>
        </p:txBody>
      </p:sp>
      <p:cxnSp>
        <p:nvCxnSpPr>
          <p:cNvPr id="258" name="Google Shape;258;p10"/>
          <p:cNvCxnSpPr/>
          <p:nvPr/>
        </p:nvCxnSpPr>
        <p:spPr>
          <a:xfrm>
            <a:off x="4459157" y="1029911"/>
            <a:ext cx="2558166" cy="0"/>
          </a:xfrm>
          <a:prstGeom prst="straightConnector1">
            <a:avLst/>
          </a:prstGeom>
          <a:noFill/>
          <a:ln w="9525" cap="flat" cmpd="sng">
            <a:solidFill>
              <a:schemeClr val="accent1"/>
            </a:solidFill>
            <a:prstDash val="solid"/>
            <a:miter lim="800000"/>
            <a:headEnd type="none" w="sm" len="sm"/>
            <a:tailEnd type="none" w="sm" len="sm"/>
          </a:ln>
        </p:spPr>
      </p:cxnSp>
      <p:sp>
        <p:nvSpPr>
          <p:cNvPr id="259" name="Google Shape;259;p10"/>
          <p:cNvSpPr/>
          <p:nvPr/>
        </p:nvSpPr>
        <p:spPr>
          <a:xfrm>
            <a:off x="10207327" y="28541"/>
            <a:ext cx="1375073" cy="1252158"/>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260" name="Google Shape;260;p10"/>
          <p:cNvPicPr preferRelativeResize="0"/>
          <p:nvPr/>
        </p:nvPicPr>
        <p:blipFill rotWithShape="1">
          <a:blip r:embed="rId3">
            <a:alphaModFix/>
          </a:blip>
          <a:srcRect/>
          <a:stretch/>
        </p:blipFill>
        <p:spPr>
          <a:xfrm>
            <a:off x="10317886" y="77641"/>
            <a:ext cx="1153956" cy="1153956"/>
          </a:xfrm>
          <a:prstGeom prst="rect">
            <a:avLst/>
          </a:prstGeom>
          <a:noFill/>
          <a:ln>
            <a:noFill/>
          </a:ln>
        </p:spPr>
      </p:pic>
      <p:pic>
        <p:nvPicPr>
          <p:cNvPr id="261" name="Google Shape;261;p10"/>
          <p:cNvPicPr preferRelativeResize="0"/>
          <p:nvPr/>
        </p:nvPicPr>
        <p:blipFill rotWithShape="1">
          <a:blip r:embed="rId4">
            <a:alphaModFix/>
          </a:blip>
          <a:srcRect/>
          <a:stretch/>
        </p:blipFill>
        <p:spPr>
          <a:xfrm>
            <a:off x="1235880" y="1758924"/>
            <a:ext cx="769260" cy="945091"/>
          </a:xfrm>
          <a:prstGeom prst="rect">
            <a:avLst/>
          </a:prstGeom>
          <a:noFill/>
          <a:ln>
            <a:noFill/>
          </a:ln>
        </p:spPr>
      </p:pic>
      <p:pic>
        <p:nvPicPr>
          <p:cNvPr id="262" name="Google Shape;262;p10"/>
          <p:cNvPicPr preferRelativeResize="0"/>
          <p:nvPr/>
        </p:nvPicPr>
        <p:blipFill rotWithShape="1">
          <a:blip r:embed="rId5">
            <a:alphaModFix/>
          </a:blip>
          <a:srcRect/>
          <a:stretch/>
        </p:blipFill>
        <p:spPr>
          <a:xfrm>
            <a:off x="1235880" y="3075008"/>
            <a:ext cx="7121160" cy="945090"/>
          </a:xfrm>
          <a:prstGeom prst="rect">
            <a:avLst/>
          </a:prstGeom>
          <a:noFill/>
          <a:ln>
            <a:noFill/>
          </a:ln>
        </p:spPr>
      </p:pic>
      <p:sp>
        <p:nvSpPr>
          <p:cNvPr id="263" name="Google Shape;263;p10"/>
          <p:cNvSpPr txBox="1"/>
          <p:nvPr/>
        </p:nvSpPr>
        <p:spPr>
          <a:xfrm>
            <a:off x="1076266" y="4625777"/>
            <a:ext cx="9814320" cy="847440"/>
          </a:xfrm>
          <a:prstGeom prst="rect">
            <a:avLst/>
          </a:prstGeom>
          <a:noFill/>
          <a:ln>
            <a:noFill/>
          </a:ln>
        </p:spPr>
        <p:txBody>
          <a:bodyPr spcFirstLastPara="1" wrap="square" lIns="109710" tIns="109710" rIns="109710" bIns="109710" anchor="t" anchorCtr="0">
            <a:noAutofit/>
          </a:bodyPr>
          <a:lstStyle/>
          <a:p>
            <a:pPr marL="1097280" algn="just">
              <a:buClr>
                <a:schemeClr val="dk1"/>
              </a:buClr>
              <a:buSzPts val="1100"/>
            </a:pPr>
            <a:r>
              <a:rPr lang="es-ES" sz="2160">
                <a:solidFill>
                  <a:schemeClr val="dk1"/>
                </a:solidFill>
                <a:latin typeface="Times New Roman"/>
                <a:ea typeface="Times New Roman"/>
                <a:cs typeface="Times New Roman"/>
                <a:sym typeface="Times New Roman"/>
              </a:rPr>
              <a:t>IMF remains essential for crisis management, but its long-term effectiveness in creating a fair and stable global financial system continues to be debated.</a:t>
            </a:r>
            <a:endParaRPr sz="2160">
              <a:solidFill>
                <a:srgbClr val="000000"/>
              </a:solidFill>
              <a:latin typeface="Times New Roman"/>
              <a:ea typeface="Times New Roman"/>
              <a:cs typeface="Times New Roman"/>
              <a:sym typeface="Times New Roman"/>
            </a:endParaRPr>
          </a:p>
        </p:txBody>
      </p:sp>
      <p:pic>
        <p:nvPicPr>
          <p:cNvPr id="264" name="Google Shape;264;p10"/>
          <p:cNvPicPr preferRelativeResize="0"/>
          <p:nvPr/>
        </p:nvPicPr>
        <p:blipFill rotWithShape="1">
          <a:blip r:embed="rId6">
            <a:alphaModFix/>
          </a:blip>
          <a:srcRect/>
          <a:stretch/>
        </p:blipFill>
        <p:spPr>
          <a:xfrm>
            <a:off x="1235864" y="4652779"/>
            <a:ext cx="769260" cy="945090"/>
          </a:xfrm>
          <a:prstGeom prst="rect">
            <a:avLst/>
          </a:prstGeom>
          <a:noFill/>
          <a:ln>
            <a:noFill/>
          </a:ln>
        </p:spPr>
      </p:pic>
      <p:sp>
        <p:nvSpPr>
          <p:cNvPr id="265" name="Google Shape;265;p10"/>
          <p:cNvSpPr txBox="1"/>
          <p:nvPr/>
        </p:nvSpPr>
        <p:spPr>
          <a:xfrm>
            <a:off x="2099060" y="1743078"/>
            <a:ext cx="8518320" cy="298440"/>
          </a:xfrm>
          <a:prstGeom prst="rect">
            <a:avLst/>
          </a:prstGeom>
          <a:noFill/>
          <a:ln>
            <a:noFill/>
          </a:ln>
        </p:spPr>
        <p:txBody>
          <a:bodyPr spcFirstLastPara="1" wrap="square" lIns="109710" tIns="109710" rIns="109710" bIns="109710" anchor="t" anchorCtr="0">
            <a:noAutofit/>
          </a:bodyPr>
          <a:lstStyle/>
          <a:p>
            <a:pPr algn="just">
              <a:buClr>
                <a:schemeClr val="dk1"/>
              </a:buClr>
              <a:buSzPts val="1100"/>
            </a:pPr>
            <a:r>
              <a:rPr lang="es-ES" sz="2040">
                <a:solidFill>
                  <a:schemeClr val="dk1"/>
                </a:solidFill>
                <a:latin typeface="Times New Roman"/>
                <a:ea typeface="Times New Roman"/>
                <a:cs typeface="Times New Roman"/>
                <a:sym typeface="Times New Roman"/>
              </a:rPr>
              <a:t>Clear evolution: from a narrow monetary institution focused mainly on exchange-rate stability INTO broader financial governance institution.</a:t>
            </a:r>
            <a:endParaRPr sz="2160"/>
          </a:p>
        </p:txBody>
      </p:sp>
      <p:grpSp>
        <p:nvGrpSpPr>
          <p:cNvPr id="266" name="Google Shape;266;p10"/>
          <p:cNvGrpSpPr/>
          <p:nvPr/>
        </p:nvGrpSpPr>
        <p:grpSpPr>
          <a:xfrm>
            <a:off x="1440232" y="6143606"/>
            <a:ext cx="9086400" cy="524286"/>
            <a:chOff x="692193" y="5119671"/>
            <a:chExt cx="7572000" cy="436905"/>
          </a:xfrm>
        </p:grpSpPr>
        <p:grpSp>
          <p:nvGrpSpPr>
            <p:cNvPr id="267" name="Google Shape;267;p10"/>
            <p:cNvGrpSpPr/>
            <p:nvPr/>
          </p:nvGrpSpPr>
          <p:grpSpPr>
            <a:xfrm>
              <a:off x="1291279" y="5302776"/>
              <a:ext cx="6431732" cy="253800"/>
              <a:chOff x="895045" y="5289317"/>
              <a:chExt cx="6431732" cy="253800"/>
            </a:xfrm>
          </p:grpSpPr>
          <p:sp>
            <p:nvSpPr>
              <p:cNvPr id="268" name="Google Shape;268;p10"/>
              <p:cNvSpPr/>
              <p:nvPr/>
            </p:nvSpPr>
            <p:spPr>
              <a:xfrm>
                <a:off x="895045" y="5289317"/>
                <a:ext cx="1363500" cy="253800"/>
              </a:xfrm>
              <a:prstGeom prst="rect">
                <a:avLst/>
              </a:prstGeom>
              <a:solidFill>
                <a:srgbClr val="B2B2B2"/>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Introduction</a:t>
                </a:r>
                <a:endParaRPr sz="1680">
                  <a:solidFill>
                    <a:srgbClr val="000000"/>
                  </a:solidFill>
                  <a:latin typeface="Arial"/>
                  <a:ea typeface="Arial"/>
                  <a:cs typeface="Arial"/>
                  <a:sym typeface="Arial"/>
                </a:endParaRPr>
              </a:p>
            </p:txBody>
          </p:sp>
          <p:sp>
            <p:nvSpPr>
              <p:cNvPr id="269" name="Google Shape;269;p10"/>
              <p:cNvSpPr/>
              <p:nvPr/>
            </p:nvSpPr>
            <p:spPr>
              <a:xfrm>
                <a:off x="258445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buClr>
                    <a:srgbClr val="000000"/>
                  </a:buClr>
                  <a:buSzPts val="1400"/>
                </a:pPr>
                <a:r>
                  <a:rPr lang="es-ES" sz="2160">
                    <a:solidFill>
                      <a:schemeClr val="lt1"/>
                    </a:solidFill>
                    <a:latin typeface="Times New Roman"/>
                    <a:ea typeface="Times New Roman"/>
                    <a:cs typeface="Times New Roman"/>
                    <a:sym typeface="Times New Roman"/>
                  </a:rPr>
                  <a:t>    Framework</a:t>
                </a:r>
                <a:endParaRPr sz="2160">
                  <a:solidFill>
                    <a:schemeClr val="lt1"/>
                  </a:solidFill>
                  <a:latin typeface="Times New Roman"/>
                  <a:ea typeface="Times New Roman"/>
                  <a:cs typeface="Times New Roman"/>
                  <a:sym typeface="Times New Roman"/>
                </a:endParaRPr>
              </a:p>
            </p:txBody>
          </p:sp>
          <p:sp>
            <p:nvSpPr>
              <p:cNvPr id="270" name="Google Shape;270;p10"/>
              <p:cNvSpPr/>
              <p:nvPr/>
            </p:nvSpPr>
            <p:spPr>
              <a:xfrm>
                <a:off x="4273866"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Discussion</a:t>
                </a:r>
                <a:endParaRPr sz="1680">
                  <a:solidFill>
                    <a:srgbClr val="000000"/>
                  </a:solidFill>
                  <a:latin typeface="Arial"/>
                  <a:ea typeface="Arial"/>
                  <a:cs typeface="Arial"/>
                  <a:sym typeface="Arial"/>
                </a:endParaRPr>
              </a:p>
            </p:txBody>
          </p:sp>
          <p:sp>
            <p:nvSpPr>
              <p:cNvPr id="271" name="Google Shape;271;p10"/>
              <p:cNvSpPr/>
              <p:nvPr/>
            </p:nvSpPr>
            <p:spPr>
              <a:xfrm>
                <a:off x="5963277" y="5289317"/>
                <a:ext cx="1363500" cy="253800"/>
              </a:xfrm>
              <a:prstGeom prst="rect">
                <a:avLst/>
              </a:prstGeom>
              <a:solidFill>
                <a:srgbClr val="002060"/>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272" name="Google Shape;272;p10"/>
            <p:cNvCxnSpPr/>
            <p:nvPr/>
          </p:nvCxnSpPr>
          <p:spPr>
            <a:xfrm>
              <a:off x="692193" y="5119671"/>
              <a:ext cx="7572000" cy="0"/>
            </a:xfrm>
            <a:prstGeom prst="straightConnector1">
              <a:avLst/>
            </a:prstGeom>
            <a:noFill/>
            <a:ln w="9525" cap="flat" cmpd="sng">
              <a:solidFill>
                <a:schemeClr val="accent1"/>
              </a:solidFill>
              <a:prstDash val="solid"/>
              <a:miter lim="800000"/>
              <a:headEnd type="none" w="sm" len="sm"/>
              <a:tailEnd type="none" w="sm" len="sm"/>
            </a:ln>
          </p:spPr>
        </p:cxnSp>
      </p:grpSp>
      <p:sp>
        <p:nvSpPr>
          <p:cNvPr id="273" name="Google Shape;273;p10"/>
          <p:cNvSpPr txBox="1"/>
          <p:nvPr/>
        </p:nvSpPr>
        <p:spPr>
          <a:xfrm>
            <a:off x="2099070" y="3005280"/>
            <a:ext cx="8791560" cy="847440"/>
          </a:xfrm>
          <a:prstGeom prst="rect">
            <a:avLst/>
          </a:prstGeom>
          <a:noFill/>
          <a:ln>
            <a:noFill/>
          </a:ln>
        </p:spPr>
        <p:txBody>
          <a:bodyPr spcFirstLastPara="1" wrap="square" lIns="109710" tIns="109710" rIns="109710" bIns="109710" anchor="t" anchorCtr="0">
            <a:noAutofit/>
          </a:bodyPr>
          <a:lstStyle/>
          <a:p>
            <a:pPr algn="just">
              <a:buClr>
                <a:schemeClr val="dk1"/>
              </a:buClr>
              <a:buSzPts val="1100"/>
            </a:pPr>
            <a:r>
              <a:rPr lang="es-ES" sz="2040">
                <a:solidFill>
                  <a:schemeClr val="dk1"/>
                </a:solidFill>
                <a:latin typeface="Times New Roman"/>
                <a:ea typeface="Times New Roman"/>
                <a:cs typeface="Times New Roman"/>
                <a:sym typeface="Times New Roman"/>
              </a:rPr>
              <a:t>YES - proven effective in restoring short-term financial stability and market confidence.  HOWEVER = </a:t>
            </a:r>
            <a:r>
              <a:rPr lang="es-ES" sz="2160">
                <a:solidFill>
                  <a:schemeClr val="dk1"/>
                </a:solidFill>
                <a:latin typeface="Times New Roman"/>
                <a:ea typeface="Times New Roman"/>
                <a:cs typeface="Times New Roman"/>
                <a:sym typeface="Times New Roman"/>
              </a:rPr>
              <a:t>IMF´s conditionality mechanisms also place significant pressure on governments = generating important social and political costs.</a:t>
            </a:r>
            <a:endParaRPr sz="2160">
              <a:solidFill>
                <a:schemeClr val="dk1"/>
              </a:solidFill>
              <a:latin typeface="Times New Roman"/>
              <a:ea typeface="Times New Roman"/>
              <a:cs typeface="Times New Roman"/>
              <a:sym typeface="Times New Roman"/>
            </a:endParaRPr>
          </a:p>
          <a:p>
            <a:endParaRPr sz="216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3e0883506d9_0_22"/>
          <p:cNvSpPr txBox="1">
            <a:spLocks noGrp="1"/>
          </p:cNvSpPr>
          <p:nvPr>
            <p:ph type="title"/>
          </p:nvPr>
        </p:nvSpPr>
        <p:spPr>
          <a:xfrm>
            <a:off x="1040130" y="341688"/>
            <a:ext cx="8208000" cy="408960"/>
          </a:xfrm>
          <a:prstGeom prst="rect">
            <a:avLst/>
          </a:prstGeom>
        </p:spPr>
        <p:txBody>
          <a:bodyPr spcFirstLastPara="1" vert="horz" wrap="square" lIns="43200" tIns="56160" rIns="43200" bIns="56160" rtlCol="0" anchor="ctr" anchorCtr="0">
            <a:noAutofit/>
          </a:bodyPr>
          <a:lstStyle/>
          <a:p>
            <a:pPr algn="ctr"/>
            <a:r>
              <a:rPr lang="es-ES" sz="3360">
                <a:latin typeface="Times New Roman"/>
                <a:ea typeface="Times New Roman"/>
                <a:cs typeface="Times New Roman"/>
                <a:sym typeface="Times New Roman"/>
              </a:rPr>
              <a:t>Sources</a:t>
            </a:r>
            <a:endParaRPr/>
          </a:p>
        </p:txBody>
      </p:sp>
      <p:sp>
        <p:nvSpPr>
          <p:cNvPr id="280" name="Google Shape;280;g3e0883506d9_0_22"/>
          <p:cNvSpPr txBox="1">
            <a:spLocks noGrp="1"/>
          </p:cNvSpPr>
          <p:nvPr>
            <p:ph type="body" idx="2"/>
          </p:nvPr>
        </p:nvSpPr>
        <p:spPr>
          <a:xfrm>
            <a:off x="1046760" y="1442100"/>
            <a:ext cx="9465120" cy="3023640"/>
          </a:xfrm>
          <a:prstGeom prst="rect">
            <a:avLst/>
          </a:prstGeom>
        </p:spPr>
        <p:txBody>
          <a:bodyPr spcFirstLastPara="1" vert="horz" wrap="square" lIns="43200" tIns="54840" rIns="43200" bIns="54840" rtlCol="0" anchor="t" anchorCtr="0">
            <a:noAutofit/>
          </a:bodyPr>
          <a:lstStyle/>
          <a:p>
            <a:pPr marL="0" indent="0" algn="just">
              <a:lnSpc>
                <a:spcPct val="100000"/>
              </a:lnSpc>
              <a:spcBef>
                <a:spcPts val="0"/>
              </a:spcBef>
            </a:pPr>
            <a:r>
              <a:rPr lang="es-ES" sz="2040" b="0">
                <a:latin typeface="Times New Roman"/>
                <a:ea typeface="Times New Roman"/>
                <a:cs typeface="Times New Roman"/>
                <a:sym typeface="Times New Roman"/>
              </a:rPr>
              <a:t>Kentikelenis, A. E., Stubbs, T. H., &amp; King, L. P. (2016). IMF conditionality and development policy space, 1985–2014. Review of International Political Economy,23(4), 543-582.</a:t>
            </a:r>
            <a:r>
              <a:rPr lang="es-ES" sz="2040" b="0">
                <a:uFill>
                  <a:noFill/>
                </a:uFill>
                <a:latin typeface="Times New Roman"/>
                <a:ea typeface="Times New Roman"/>
                <a:cs typeface="Times New Roman"/>
                <a:sym typeface="Times New Roman"/>
                <a:hlinkClick r:id="rId3"/>
              </a:rPr>
              <a:t> https://doi.org/10.1080/09692290.2016.1174953</a:t>
            </a:r>
            <a:endParaRPr sz="2040" b="0">
              <a:latin typeface="Times New Roman"/>
              <a:ea typeface="Times New Roman"/>
              <a:cs typeface="Times New Roman"/>
              <a:sym typeface="Times New Roman"/>
            </a:endParaRPr>
          </a:p>
          <a:p>
            <a:pPr marL="0" indent="0" algn="just">
              <a:lnSpc>
                <a:spcPct val="100000"/>
              </a:lnSpc>
              <a:spcBef>
                <a:spcPts val="0"/>
              </a:spcBef>
            </a:pPr>
            <a:r>
              <a:rPr lang="es-ES" sz="2040" b="0">
                <a:latin typeface="Times New Roman"/>
                <a:ea typeface="Times New Roman"/>
                <a:cs typeface="Times New Roman"/>
                <a:sym typeface="Times New Roman"/>
              </a:rPr>
              <a:t>Lastra, R. M. (2015). The Law of the International Monetary Fund. En R. M. Lastra (Ed.), International Financial and Monetary Law. Oxford University Press.</a:t>
            </a:r>
            <a:r>
              <a:rPr lang="es-ES" sz="2040" b="0">
                <a:uFill>
                  <a:noFill/>
                </a:uFill>
                <a:latin typeface="Times New Roman"/>
                <a:ea typeface="Times New Roman"/>
                <a:cs typeface="Times New Roman"/>
                <a:sym typeface="Times New Roman"/>
                <a:hlinkClick r:id="rId4"/>
              </a:rPr>
              <a:t> https://doi.org/10.1093/law/9780199671090.003.0014</a:t>
            </a:r>
            <a:endParaRPr sz="2040" b="0">
              <a:latin typeface="Times New Roman"/>
              <a:ea typeface="Times New Roman"/>
              <a:cs typeface="Times New Roman"/>
              <a:sym typeface="Times New Roman"/>
            </a:endParaRPr>
          </a:p>
          <a:p>
            <a:pPr marL="0" indent="0" algn="just">
              <a:lnSpc>
                <a:spcPct val="100000"/>
              </a:lnSpc>
              <a:spcBef>
                <a:spcPts val="0"/>
              </a:spcBef>
            </a:pPr>
            <a:r>
              <a:rPr lang="es-ES" sz="2040" b="0">
                <a:latin typeface="Times New Roman"/>
                <a:ea typeface="Times New Roman"/>
                <a:cs typeface="Times New Roman"/>
                <a:sym typeface="Times New Roman"/>
              </a:rPr>
              <a:t>Mikesell, R. F. (2001). The Meltzer Commission Report on International Institutions. Economic Development and Cultural Change, 49(4), 883-894.</a:t>
            </a:r>
            <a:r>
              <a:rPr lang="es-ES" sz="2040" b="0">
                <a:uFill>
                  <a:noFill/>
                </a:uFill>
                <a:latin typeface="Times New Roman"/>
                <a:ea typeface="Times New Roman"/>
                <a:cs typeface="Times New Roman"/>
                <a:sym typeface="Times New Roman"/>
                <a:hlinkClick r:id="rId5"/>
              </a:rPr>
              <a:t> https://doi.org/10.1086/452529</a:t>
            </a:r>
            <a:endParaRPr b="0" u="sng">
              <a:solidFill>
                <a:schemeClr val="hlink"/>
              </a:solidFill>
            </a:endParaRPr>
          </a:p>
          <a:p>
            <a:pPr marL="335280" indent="-335280">
              <a:lnSpc>
                <a:spcPct val="200000"/>
              </a:lnSpc>
              <a:spcBef>
                <a:spcPts val="0"/>
              </a:spcBef>
            </a:pPr>
            <a:endParaRPr b="0" u="sng">
              <a:solidFill>
                <a:schemeClr val="hlink"/>
              </a:solidFill>
            </a:endParaRPr>
          </a:p>
          <a:p>
            <a:pPr marL="0" inden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74320" y="164592"/>
            <a:ext cx="1188720" cy="484632"/>
          </a:xfrm>
          <a:prstGeom prst="rect">
            <a:avLst/>
          </a:prstGeom>
        </p:spPr>
      </p:pic>
      <p:sp>
        <p:nvSpPr>
          <p:cNvPr id="3" name="Shape 0"/>
          <p:cNvSpPr/>
          <p:nvPr/>
        </p:nvSpPr>
        <p:spPr>
          <a:xfrm>
            <a:off x="274320" y="6291072"/>
            <a:ext cx="11640312" cy="0"/>
          </a:xfrm>
          <a:prstGeom prst="line">
            <a:avLst/>
          </a:prstGeom>
          <a:noFill/>
          <a:ln w="6350">
            <a:solidFill>
              <a:srgbClr val="D7D7D7"/>
            </a:solidFill>
            <a:prstDash val="solid"/>
          </a:ln>
        </p:spPr>
        <p:txBody>
          <a:bodyPr/>
          <a:lstStyle/>
          <a:p>
            <a:endParaRPr lang="en-US"/>
          </a:p>
        </p:txBody>
      </p:sp>
      <p:sp>
        <p:nvSpPr>
          <p:cNvPr id="4" name="Text 1"/>
          <p:cNvSpPr/>
          <p:nvPr/>
        </p:nvSpPr>
        <p:spPr>
          <a:xfrm>
            <a:off x="274320" y="6364224"/>
            <a:ext cx="10972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Universität Zürich</a:t>
            </a:r>
            <a:endParaRPr lang="en-US" sz="700" dirty="0"/>
          </a:p>
        </p:txBody>
      </p:sp>
      <p:sp>
        <p:nvSpPr>
          <p:cNvPr id="5" name="Shape 2"/>
          <p:cNvSpPr/>
          <p:nvPr/>
        </p:nvSpPr>
        <p:spPr>
          <a:xfrm>
            <a:off x="1426464" y="6336792"/>
            <a:ext cx="0" cy="201168"/>
          </a:xfrm>
          <a:prstGeom prst="line">
            <a:avLst/>
          </a:prstGeom>
          <a:noFill/>
          <a:ln w="6350">
            <a:solidFill>
              <a:srgbClr val="D7D7D7"/>
            </a:solidFill>
            <a:prstDash val="solid"/>
          </a:ln>
        </p:spPr>
        <p:txBody>
          <a:bodyPr/>
          <a:lstStyle/>
          <a:p>
            <a:endParaRPr lang="en-US"/>
          </a:p>
        </p:txBody>
      </p:sp>
      <p:sp>
        <p:nvSpPr>
          <p:cNvPr id="6" name="Text 3"/>
          <p:cNvSpPr/>
          <p:nvPr/>
        </p:nvSpPr>
        <p:spPr>
          <a:xfrm>
            <a:off x="1508760" y="6364224"/>
            <a:ext cx="84124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International Financial Law | Is deposit insurance adequate?</a:t>
            </a:r>
            <a:endParaRPr lang="en-US" sz="700" dirty="0"/>
          </a:p>
        </p:txBody>
      </p:sp>
      <p:sp>
        <p:nvSpPr>
          <p:cNvPr id="7" name="Text 4"/>
          <p:cNvSpPr/>
          <p:nvPr/>
        </p:nvSpPr>
        <p:spPr>
          <a:xfrm>
            <a:off x="10424160" y="6364224"/>
            <a:ext cx="1097280" cy="164592"/>
          </a:xfrm>
          <a:prstGeom prst="rect">
            <a:avLst/>
          </a:prstGeom>
          <a:noFill/>
          <a:ln/>
        </p:spPr>
        <p:txBody>
          <a:bodyPr wrap="square" rtlCol="0" anchor="ctr"/>
          <a:lstStyle/>
          <a:p>
            <a:pPr marL="0" indent="0" algn="r">
              <a:buNone/>
            </a:pPr>
            <a:r>
              <a:rPr lang="en-GB" sz="700" dirty="0">
                <a:solidFill>
                  <a:srgbClr val="666666"/>
                </a:solidFill>
                <a:latin typeface="Source Sans Pro" pitchFamily="34" charset="0"/>
                <a:ea typeface="Source Sans Pro" pitchFamily="34" charset="-122"/>
                <a:cs typeface="Source Sans Pro" pitchFamily="34" charset="-120"/>
              </a:rPr>
              <a:t>28</a:t>
            </a:r>
            <a:r>
              <a:rPr lang="en-US" sz="700" dirty="0">
                <a:solidFill>
                  <a:srgbClr val="666666"/>
                </a:solidFill>
                <a:latin typeface="Source Sans Pro" pitchFamily="34" charset="0"/>
                <a:ea typeface="Source Sans Pro" pitchFamily="34" charset="-122"/>
                <a:cs typeface="Source Sans Pro" pitchFamily="34" charset="-120"/>
              </a:rPr>
              <a:t>.05.2026</a:t>
            </a:r>
            <a:endParaRPr lang="en-US" sz="700" dirty="0"/>
          </a:p>
        </p:txBody>
      </p:sp>
      <p:sp>
        <p:nvSpPr>
          <p:cNvPr id="8" name="Shape 5"/>
          <p:cNvSpPr/>
          <p:nvPr/>
        </p:nvSpPr>
        <p:spPr>
          <a:xfrm>
            <a:off x="11658600" y="6336792"/>
            <a:ext cx="0" cy="201168"/>
          </a:xfrm>
          <a:prstGeom prst="line">
            <a:avLst/>
          </a:prstGeom>
          <a:noFill/>
          <a:ln w="6350">
            <a:solidFill>
              <a:srgbClr val="D7D7D7"/>
            </a:solidFill>
            <a:prstDash val="solid"/>
          </a:ln>
        </p:spPr>
        <p:txBody>
          <a:bodyPr/>
          <a:lstStyle/>
          <a:p>
            <a:endParaRPr lang="en-US"/>
          </a:p>
        </p:txBody>
      </p:sp>
      <p:sp>
        <p:nvSpPr>
          <p:cNvPr id="9" name="Text 6"/>
          <p:cNvSpPr/>
          <p:nvPr/>
        </p:nvSpPr>
        <p:spPr>
          <a:xfrm>
            <a:off x="11722608" y="6364224"/>
            <a:ext cx="36576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3</a:t>
            </a:r>
            <a:endParaRPr lang="en-US" sz="700" dirty="0"/>
          </a:p>
        </p:txBody>
      </p:sp>
      <p:sp>
        <p:nvSpPr>
          <p:cNvPr id="10" name="Text 7"/>
          <p:cNvSpPr/>
          <p:nvPr/>
        </p:nvSpPr>
        <p:spPr>
          <a:xfrm>
            <a:off x="274320" y="822960"/>
            <a:ext cx="11430000" cy="457200"/>
          </a:xfrm>
          <a:prstGeom prst="rect">
            <a:avLst/>
          </a:prstGeom>
          <a:noFill/>
          <a:ln/>
        </p:spPr>
        <p:txBody>
          <a:bodyPr wrap="square" rtlCol="0" anchor="ctr"/>
          <a:lstStyle/>
          <a:p>
            <a:pPr marL="0" indent="0">
              <a:buNone/>
            </a:pPr>
            <a:r>
              <a:rPr lang="en-US" sz="2000" b="1" dirty="0">
                <a:solidFill>
                  <a:srgbClr val="0028A5"/>
                </a:solidFill>
                <a:latin typeface="Source Sans Pro SemiBold" pitchFamily="34" charset="0"/>
                <a:ea typeface="Source Sans Pro SemiBold" pitchFamily="34" charset="-122"/>
                <a:cs typeface="Source Sans Pro SemiBold" pitchFamily="34" charset="-120"/>
              </a:rPr>
              <a:t>Where deposit insurance failed at SVB</a:t>
            </a:r>
            <a:endParaRPr lang="en-US" sz="2000" dirty="0"/>
          </a:p>
        </p:txBody>
      </p:sp>
      <p:sp>
        <p:nvSpPr>
          <p:cNvPr id="11" name="Shape 8"/>
          <p:cNvSpPr/>
          <p:nvPr/>
        </p:nvSpPr>
        <p:spPr>
          <a:xfrm>
            <a:off x="274320" y="1508760"/>
            <a:ext cx="5577840" cy="2011680"/>
          </a:xfrm>
          <a:prstGeom prst="rect">
            <a:avLst/>
          </a:prstGeom>
          <a:solidFill>
            <a:srgbClr val="FAE6EC"/>
          </a:solidFill>
          <a:ln w="19050">
            <a:solidFill>
              <a:srgbClr val="BF0D3E"/>
            </a:solidFill>
            <a:prstDash val="solid"/>
          </a:ln>
        </p:spPr>
        <p:txBody>
          <a:bodyPr/>
          <a:lstStyle/>
          <a:p>
            <a:endParaRPr lang="en-US"/>
          </a:p>
        </p:txBody>
      </p:sp>
      <p:sp>
        <p:nvSpPr>
          <p:cNvPr id="12" name="Shape 9"/>
          <p:cNvSpPr/>
          <p:nvPr/>
        </p:nvSpPr>
        <p:spPr>
          <a:xfrm>
            <a:off x="274320" y="1508760"/>
            <a:ext cx="64008" cy="2011680"/>
          </a:xfrm>
          <a:prstGeom prst="rect">
            <a:avLst/>
          </a:prstGeom>
          <a:solidFill>
            <a:srgbClr val="BF0D3E"/>
          </a:solidFill>
          <a:ln w="12700">
            <a:solidFill>
              <a:srgbClr val="BF0D3E"/>
            </a:solidFill>
            <a:prstDash val="solid"/>
          </a:ln>
        </p:spPr>
        <p:txBody>
          <a:bodyPr/>
          <a:lstStyle/>
          <a:p>
            <a:endParaRPr lang="en-US"/>
          </a:p>
        </p:txBody>
      </p:sp>
      <p:sp>
        <p:nvSpPr>
          <p:cNvPr id="13" name="Text 10"/>
          <p:cNvSpPr/>
          <p:nvPr/>
        </p:nvSpPr>
        <p:spPr>
          <a:xfrm>
            <a:off x="438912" y="1645920"/>
            <a:ext cx="5257800" cy="320040"/>
          </a:xfrm>
          <a:prstGeom prst="rect">
            <a:avLst/>
          </a:prstGeom>
          <a:noFill/>
          <a:ln/>
        </p:spPr>
        <p:txBody>
          <a:bodyPr wrap="square" rtlCol="0" anchor="ctr"/>
          <a:lstStyle/>
          <a:p>
            <a:pPr marL="0" indent="0">
              <a:buNone/>
            </a:pPr>
            <a:r>
              <a:rPr lang="en-US" sz="1500" b="1" dirty="0">
                <a:solidFill>
                  <a:srgbClr val="BF0D3E"/>
                </a:solidFill>
                <a:latin typeface="Source Sans Pro SemiBold" pitchFamily="34" charset="0"/>
                <a:ea typeface="Source Sans Pro SemiBold" pitchFamily="34" charset="-122"/>
                <a:cs typeface="Source Sans Pro SemiBold" pitchFamily="34" charset="-120"/>
              </a:rPr>
              <a:t>The 94% uninsured problem</a:t>
            </a:r>
            <a:endParaRPr lang="en-US" sz="1500" dirty="0"/>
          </a:p>
        </p:txBody>
      </p:sp>
      <p:sp>
        <p:nvSpPr>
          <p:cNvPr id="14" name="Text 11"/>
          <p:cNvSpPr/>
          <p:nvPr/>
        </p:nvSpPr>
        <p:spPr>
          <a:xfrm>
            <a:off x="438912" y="2011680"/>
            <a:ext cx="5257800" cy="1371600"/>
          </a:xfrm>
          <a:prstGeom prst="rect">
            <a:avLst/>
          </a:prstGeom>
          <a:noFill/>
          <a:ln/>
        </p:spPr>
        <p:txBody>
          <a:bodyPr wrap="square" rtlCol="0" anchor="t"/>
          <a:lstStyle/>
          <a:p>
            <a:pPr marL="0" indent="0">
              <a:lnSpc>
                <a:spcPct val="130000"/>
              </a:lnSpc>
              <a:buNone/>
            </a:pPr>
            <a:r>
              <a:rPr lang="en-US" sz="1400" dirty="0">
                <a:solidFill>
                  <a:srgbClr val="222222"/>
                </a:solidFill>
                <a:latin typeface="Source Sans Pro" pitchFamily="34" charset="0"/>
                <a:ea typeface="Source Sans Pro" pitchFamily="34" charset="-122"/>
                <a:cs typeface="Source Sans Pro" pitchFamily="34" charset="-120"/>
              </a:rPr>
              <a:t>The vast majority of SVB deposits exceeded the $250K FDIC limit</a:t>
            </a:r>
            <a:r>
              <a:rPr lang="en-GB" sz="1400" dirty="0">
                <a:solidFill>
                  <a:srgbClr val="222222"/>
                </a:solidFill>
                <a:latin typeface="Source Sans Pro" pitchFamily="34" charset="0"/>
                <a:ea typeface="Source Sans Pro" pitchFamily="34" charset="-122"/>
                <a:cs typeface="Source Sans Pro" pitchFamily="34" charset="-120"/>
              </a:rPr>
              <a:t>:</a:t>
            </a:r>
            <a:r>
              <a:rPr lang="en-US" sz="1400" dirty="0">
                <a:solidFill>
                  <a:srgbClr val="222222"/>
                </a:solidFill>
                <a:latin typeface="Source Sans Pro" pitchFamily="34" charset="0"/>
                <a:ea typeface="Source Sans Pro" pitchFamily="34" charset="-122"/>
                <a:cs typeface="Source Sans Pro" pitchFamily="34" charset="-120"/>
              </a:rPr>
              <a:t> corporate accounts of startups and VC firms. Insurance was simply irrelevant to nearly every depositor who mattered.</a:t>
            </a:r>
            <a:endParaRPr lang="en-US" sz="1400" dirty="0"/>
          </a:p>
        </p:txBody>
      </p:sp>
      <p:sp>
        <p:nvSpPr>
          <p:cNvPr id="15" name="Shape 12"/>
          <p:cNvSpPr/>
          <p:nvPr/>
        </p:nvSpPr>
        <p:spPr>
          <a:xfrm>
            <a:off x="6080760" y="1508760"/>
            <a:ext cx="5577840" cy="2011680"/>
          </a:xfrm>
          <a:prstGeom prst="rect">
            <a:avLst/>
          </a:prstGeom>
          <a:solidFill>
            <a:srgbClr val="FEF0EA"/>
          </a:solidFill>
          <a:ln w="19050">
            <a:solidFill>
              <a:srgbClr val="FC4C02"/>
            </a:solidFill>
            <a:prstDash val="solid"/>
          </a:ln>
        </p:spPr>
        <p:txBody>
          <a:bodyPr/>
          <a:lstStyle/>
          <a:p>
            <a:endParaRPr lang="en-US"/>
          </a:p>
        </p:txBody>
      </p:sp>
      <p:sp>
        <p:nvSpPr>
          <p:cNvPr id="16" name="Shape 13"/>
          <p:cNvSpPr/>
          <p:nvPr/>
        </p:nvSpPr>
        <p:spPr>
          <a:xfrm>
            <a:off x="6080760" y="1508760"/>
            <a:ext cx="64008" cy="2011680"/>
          </a:xfrm>
          <a:prstGeom prst="rect">
            <a:avLst/>
          </a:prstGeom>
          <a:solidFill>
            <a:srgbClr val="FC4C02"/>
          </a:solidFill>
          <a:ln w="12700">
            <a:solidFill>
              <a:srgbClr val="FC4C02"/>
            </a:solidFill>
            <a:prstDash val="solid"/>
          </a:ln>
        </p:spPr>
        <p:txBody>
          <a:bodyPr/>
          <a:lstStyle/>
          <a:p>
            <a:endParaRPr lang="en-US"/>
          </a:p>
        </p:txBody>
      </p:sp>
      <p:sp>
        <p:nvSpPr>
          <p:cNvPr id="17" name="Text 14"/>
          <p:cNvSpPr/>
          <p:nvPr/>
        </p:nvSpPr>
        <p:spPr>
          <a:xfrm>
            <a:off x="6245352" y="1645920"/>
            <a:ext cx="5257800" cy="320040"/>
          </a:xfrm>
          <a:prstGeom prst="rect">
            <a:avLst/>
          </a:prstGeom>
          <a:noFill/>
          <a:ln/>
        </p:spPr>
        <p:txBody>
          <a:bodyPr wrap="square" rtlCol="0" anchor="ctr"/>
          <a:lstStyle/>
          <a:p>
            <a:pPr marL="0" indent="0">
              <a:buNone/>
            </a:pPr>
            <a:r>
              <a:rPr lang="en-US" sz="1500" b="1" dirty="0">
                <a:solidFill>
                  <a:srgbClr val="FC4C02"/>
                </a:solidFill>
                <a:latin typeface="Source Sans Pro SemiBold" pitchFamily="34" charset="0"/>
                <a:ea typeface="Source Sans Pro SemiBold" pitchFamily="34" charset="-122"/>
                <a:cs typeface="Source Sans Pro SemiBold" pitchFamily="34" charset="-120"/>
              </a:rPr>
              <a:t>Social-media-driven bank run</a:t>
            </a:r>
            <a:endParaRPr lang="en-US" sz="1500" dirty="0"/>
          </a:p>
        </p:txBody>
      </p:sp>
      <p:sp>
        <p:nvSpPr>
          <p:cNvPr id="18" name="Text 15"/>
          <p:cNvSpPr/>
          <p:nvPr/>
        </p:nvSpPr>
        <p:spPr>
          <a:xfrm>
            <a:off x="6245352" y="2011680"/>
            <a:ext cx="5257800" cy="1371600"/>
          </a:xfrm>
          <a:prstGeom prst="rect">
            <a:avLst/>
          </a:prstGeom>
          <a:noFill/>
          <a:ln/>
        </p:spPr>
        <p:txBody>
          <a:bodyPr wrap="square" rtlCol="0" anchor="t"/>
          <a:lstStyle/>
          <a:p>
            <a:pPr marL="0" indent="0">
              <a:lnSpc>
                <a:spcPct val="130000"/>
              </a:lnSpc>
              <a:buNone/>
            </a:pPr>
            <a:r>
              <a:rPr lang="en-US" sz="1400" dirty="0">
                <a:solidFill>
                  <a:srgbClr val="222222"/>
                </a:solidFill>
                <a:latin typeface="Source Sans Pro" pitchFamily="34" charset="0"/>
                <a:ea typeface="Source Sans Pro" pitchFamily="34" charset="-122"/>
                <a:cs typeface="Source Sans Pro" pitchFamily="34" charset="-120"/>
              </a:rPr>
              <a:t>$42B fled in under 24 hours</a:t>
            </a:r>
            <a:r>
              <a:rPr lang="en-GB" sz="1400" dirty="0">
                <a:solidFill>
                  <a:srgbClr val="222222"/>
                </a:solidFill>
                <a:latin typeface="Source Sans Pro" pitchFamily="34" charset="0"/>
                <a:ea typeface="Source Sans Pro" pitchFamily="34" charset="-122"/>
                <a:cs typeface="Source Sans Pro" pitchFamily="34" charset="-120"/>
              </a:rPr>
              <a:t>,</a:t>
            </a:r>
            <a:r>
              <a:rPr lang="en-US" sz="1400" dirty="0">
                <a:solidFill>
                  <a:srgbClr val="222222"/>
                </a:solidFill>
                <a:latin typeface="Source Sans Pro" pitchFamily="34" charset="0"/>
                <a:ea typeface="Source Sans Pro" pitchFamily="34" charset="-122"/>
                <a:cs typeface="Source Sans Pro" pitchFamily="34" charset="-120"/>
              </a:rPr>
              <a:t> faster than any historical run. Traditional DI assumes slow, orderly withdrawals. Digital banking + social media collapsed that assumption entirely.</a:t>
            </a:r>
            <a:endParaRPr lang="en-US" sz="1400" dirty="0"/>
          </a:p>
        </p:txBody>
      </p:sp>
      <p:sp>
        <p:nvSpPr>
          <p:cNvPr id="19" name="Shape 16"/>
          <p:cNvSpPr/>
          <p:nvPr/>
        </p:nvSpPr>
        <p:spPr>
          <a:xfrm>
            <a:off x="274320" y="3703320"/>
            <a:ext cx="5577840" cy="2011680"/>
          </a:xfrm>
          <a:prstGeom prst="rect">
            <a:avLst/>
          </a:prstGeom>
          <a:solidFill>
            <a:srgbClr val="FDF5E6"/>
          </a:solidFill>
          <a:ln w="19050">
            <a:solidFill>
              <a:srgbClr val="BA7517"/>
            </a:solidFill>
            <a:prstDash val="solid"/>
          </a:ln>
        </p:spPr>
        <p:txBody>
          <a:bodyPr/>
          <a:lstStyle/>
          <a:p>
            <a:endParaRPr lang="en-US"/>
          </a:p>
        </p:txBody>
      </p:sp>
      <p:sp>
        <p:nvSpPr>
          <p:cNvPr id="20" name="Shape 17"/>
          <p:cNvSpPr/>
          <p:nvPr/>
        </p:nvSpPr>
        <p:spPr>
          <a:xfrm>
            <a:off x="274320" y="3703320"/>
            <a:ext cx="64008" cy="2011680"/>
          </a:xfrm>
          <a:prstGeom prst="rect">
            <a:avLst/>
          </a:prstGeom>
          <a:solidFill>
            <a:srgbClr val="BA7517"/>
          </a:solidFill>
          <a:ln w="12700">
            <a:solidFill>
              <a:srgbClr val="BA7517"/>
            </a:solidFill>
            <a:prstDash val="solid"/>
          </a:ln>
        </p:spPr>
        <p:txBody>
          <a:bodyPr/>
          <a:lstStyle/>
          <a:p>
            <a:endParaRPr lang="en-US"/>
          </a:p>
        </p:txBody>
      </p:sp>
      <p:sp>
        <p:nvSpPr>
          <p:cNvPr id="21" name="Text 18"/>
          <p:cNvSpPr/>
          <p:nvPr/>
        </p:nvSpPr>
        <p:spPr>
          <a:xfrm>
            <a:off x="438912" y="3840480"/>
            <a:ext cx="5257800" cy="320040"/>
          </a:xfrm>
          <a:prstGeom prst="rect">
            <a:avLst/>
          </a:prstGeom>
          <a:noFill/>
          <a:ln/>
        </p:spPr>
        <p:txBody>
          <a:bodyPr wrap="square" rtlCol="0" anchor="ctr"/>
          <a:lstStyle/>
          <a:p>
            <a:pPr marL="0" indent="0">
              <a:buNone/>
            </a:pPr>
            <a:r>
              <a:rPr lang="en-US" sz="1500" b="1" dirty="0">
                <a:solidFill>
                  <a:srgbClr val="BA7517"/>
                </a:solidFill>
                <a:latin typeface="Source Sans Pro SemiBold" pitchFamily="34" charset="0"/>
                <a:ea typeface="Source Sans Pro SemiBold" pitchFamily="34" charset="-122"/>
                <a:cs typeface="Source Sans Pro SemiBold" pitchFamily="34" charset="-120"/>
              </a:rPr>
              <a:t>Regulatory arbitrage (EGRRCPA 2018)</a:t>
            </a:r>
            <a:endParaRPr lang="en-US" sz="1500" dirty="0"/>
          </a:p>
        </p:txBody>
      </p:sp>
      <p:sp>
        <p:nvSpPr>
          <p:cNvPr id="22" name="Text 19"/>
          <p:cNvSpPr/>
          <p:nvPr/>
        </p:nvSpPr>
        <p:spPr>
          <a:xfrm>
            <a:off x="438912" y="4206240"/>
            <a:ext cx="5257800" cy="1371600"/>
          </a:xfrm>
          <a:prstGeom prst="rect">
            <a:avLst/>
          </a:prstGeom>
          <a:noFill/>
          <a:ln/>
        </p:spPr>
        <p:txBody>
          <a:bodyPr wrap="square" rtlCol="0" anchor="t"/>
          <a:lstStyle/>
          <a:p>
            <a:pPr marL="0" indent="0">
              <a:lnSpc>
                <a:spcPct val="130000"/>
              </a:lnSpc>
              <a:buNone/>
            </a:pPr>
            <a:r>
              <a:rPr lang="en-US" sz="1400" dirty="0">
                <a:solidFill>
                  <a:srgbClr val="222222"/>
                </a:solidFill>
                <a:latin typeface="Source Sans Pro" pitchFamily="34" charset="0"/>
                <a:ea typeface="Source Sans Pro" pitchFamily="34" charset="-122"/>
                <a:cs typeface="Source Sans Pro" pitchFamily="34" charset="-120"/>
              </a:rPr>
              <a:t>SVB CEO Becker lobbied Congress to raise the SIFI threshold from $50B to $250B. SVB escaped stress testing, LCR and living-will requirements</a:t>
            </a:r>
            <a:r>
              <a:rPr lang="en-GB" sz="1400" dirty="0">
                <a:solidFill>
                  <a:srgbClr val="222222"/>
                </a:solidFill>
                <a:latin typeface="Source Sans Pro" pitchFamily="34" charset="0"/>
                <a:ea typeface="Source Sans Pro" pitchFamily="34" charset="-122"/>
                <a:cs typeface="Source Sans Pro" pitchFamily="34" charset="-120"/>
              </a:rPr>
              <a:t>;</a:t>
            </a:r>
            <a:r>
              <a:rPr lang="en-US" sz="1400" dirty="0">
                <a:solidFill>
                  <a:srgbClr val="222222"/>
                </a:solidFill>
                <a:latin typeface="Source Sans Pro" pitchFamily="34" charset="0"/>
                <a:ea typeface="Source Sans Pro" pitchFamily="34" charset="-122"/>
                <a:cs typeface="Source Sans Pro" pitchFamily="34" charset="-120"/>
              </a:rPr>
              <a:t> despite holding $209B in assets.</a:t>
            </a:r>
            <a:endParaRPr lang="en-US" sz="1400" dirty="0"/>
          </a:p>
        </p:txBody>
      </p:sp>
      <p:sp>
        <p:nvSpPr>
          <p:cNvPr id="23" name="Shape 20"/>
          <p:cNvSpPr/>
          <p:nvPr/>
        </p:nvSpPr>
        <p:spPr>
          <a:xfrm>
            <a:off x="6080760" y="3703320"/>
            <a:ext cx="5577840" cy="2011680"/>
          </a:xfrm>
          <a:prstGeom prst="rect">
            <a:avLst/>
          </a:prstGeom>
          <a:solidFill>
            <a:srgbClr val="E6EBF7"/>
          </a:solidFill>
          <a:ln w="19050">
            <a:solidFill>
              <a:srgbClr val="0028A5"/>
            </a:solidFill>
            <a:prstDash val="solid"/>
          </a:ln>
        </p:spPr>
        <p:txBody>
          <a:bodyPr/>
          <a:lstStyle/>
          <a:p>
            <a:endParaRPr lang="en-US"/>
          </a:p>
        </p:txBody>
      </p:sp>
      <p:sp>
        <p:nvSpPr>
          <p:cNvPr id="24" name="Shape 21"/>
          <p:cNvSpPr/>
          <p:nvPr/>
        </p:nvSpPr>
        <p:spPr>
          <a:xfrm>
            <a:off x="6080760" y="3703320"/>
            <a:ext cx="64008" cy="2011680"/>
          </a:xfrm>
          <a:prstGeom prst="rect">
            <a:avLst/>
          </a:prstGeom>
          <a:solidFill>
            <a:srgbClr val="0028A5"/>
          </a:solidFill>
          <a:ln w="12700">
            <a:solidFill>
              <a:srgbClr val="0028A5"/>
            </a:solidFill>
            <a:prstDash val="solid"/>
          </a:ln>
        </p:spPr>
        <p:txBody>
          <a:bodyPr/>
          <a:lstStyle/>
          <a:p>
            <a:endParaRPr lang="en-US"/>
          </a:p>
        </p:txBody>
      </p:sp>
      <p:sp>
        <p:nvSpPr>
          <p:cNvPr id="25" name="Text 22"/>
          <p:cNvSpPr/>
          <p:nvPr/>
        </p:nvSpPr>
        <p:spPr>
          <a:xfrm>
            <a:off x="6245352" y="3840480"/>
            <a:ext cx="5257800" cy="320040"/>
          </a:xfrm>
          <a:prstGeom prst="rect">
            <a:avLst/>
          </a:prstGeom>
          <a:noFill/>
          <a:ln/>
        </p:spPr>
        <p:txBody>
          <a:bodyPr wrap="square" rtlCol="0" anchor="ctr"/>
          <a:lstStyle/>
          <a:p>
            <a:pPr marL="0" indent="0">
              <a:buNone/>
            </a:pPr>
            <a:r>
              <a:rPr lang="en-US" sz="1500" b="1" dirty="0">
                <a:solidFill>
                  <a:srgbClr val="0028A5"/>
                </a:solidFill>
                <a:latin typeface="Source Sans Pro SemiBold" pitchFamily="34" charset="0"/>
                <a:ea typeface="Source Sans Pro SemiBold" pitchFamily="34" charset="-122"/>
                <a:cs typeface="Source Sans Pro SemiBold" pitchFamily="34" charset="-120"/>
              </a:rPr>
              <a:t>HTM accounting opacity</a:t>
            </a:r>
            <a:endParaRPr lang="en-US" sz="1500" dirty="0"/>
          </a:p>
        </p:txBody>
      </p:sp>
      <p:sp>
        <p:nvSpPr>
          <p:cNvPr id="26" name="Text 23"/>
          <p:cNvSpPr/>
          <p:nvPr/>
        </p:nvSpPr>
        <p:spPr>
          <a:xfrm>
            <a:off x="6245352" y="4206240"/>
            <a:ext cx="5257800" cy="1371600"/>
          </a:xfrm>
          <a:prstGeom prst="rect">
            <a:avLst/>
          </a:prstGeom>
          <a:noFill/>
          <a:ln/>
        </p:spPr>
        <p:txBody>
          <a:bodyPr wrap="square" rtlCol="0" anchor="t"/>
          <a:lstStyle/>
          <a:p>
            <a:pPr marL="0" indent="0">
              <a:lnSpc>
                <a:spcPct val="130000"/>
              </a:lnSpc>
              <a:buNone/>
            </a:pPr>
            <a:r>
              <a:rPr lang="en-US" sz="1400" dirty="0">
                <a:solidFill>
                  <a:srgbClr val="222222"/>
                </a:solidFill>
                <a:latin typeface="Source Sans Pro" pitchFamily="34" charset="0"/>
                <a:ea typeface="Source Sans Pro" pitchFamily="34" charset="-122"/>
                <a:cs typeface="Source Sans Pro" pitchFamily="34" charset="-120"/>
              </a:rPr>
              <a:t>Over 40% of assets were classified Held-to-Maturity, shielding massive unrealized losses from capital ratios. DI premiums were calibrated to reported capital </a:t>
            </a:r>
            <a:r>
              <a:rPr lang="en-GB" sz="1400" dirty="0">
                <a:solidFill>
                  <a:srgbClr val="222222"/>
                </a:solidFill>
                <a:latin typeface="Source Sans Pro" pitchFamily="34" charset="0"/>
                <a:ea typeface="Source Sans Pro" pitchFamily="34" charset="-122"/>
                <a:cs typeface="Source Sans Pro" pitchFamily="34" charset="-120"/>
              </a:rPr>
              <a:t> </a:t>
            </a:r>
            <a:r>
              <a:rPr lang="en-US" sz="1400" dirty="0">
                <a:solidFill>
                  <a:srgbClr val="222222"/>
                </a:solidFill>
                <a:latin typeface="Source Sans Pro" pitchFamily="34" charset="0"/>
                <a:ea typeface="Source Sans Pro" pitchFamily="34" charset="-122"/>
                <a:cs typeface="Source Sans Pro" pitchFamily="34" charset="-120"/>
              </a:rPr>
              <a:t>not true market-value risk.</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74320" y="164592"/>
            <a:ext cx="1188720" cy="484632"/>
          </a:xfrm>
          <a:prstGeom prst="rect">
            <a:avLst/>
          </a:prstGeom>
        </p:spPr>
      </p:pic>
      <p:sp>
        <p:nvSpPr>
          <p:cNvPr id="3" name="Shape 0"/>
          <p:cNvSpPr/>
          <p:nvPr/>
        </p:nvSpPr>
        <p:spPr>
          <a:xfrm>
            <a:off x="274320" y="6291072"/>
            <a:ext cx="11640312" cy="0"/>
          </a:xfrm>
          <a:prstGeom prst="line">
            <a:avLst/>
          </a:prstGeom>
          <a:noFill/>
          <a:ln w="6350">
            <a:solidFill>
              <a:srgbClr val="D7D7D7"/>
            </a:solidFill>
            <a:prstDash val="solid"/>
          </a:ln>
        </p:spPr>
        <p:txBody>
          <a:bodyPr/>
          <a:lstStyle/>
          <a:p>
            <a:endParaRPr lang="en-US"/>
          </a:p>
        </p:txBody>
      </p:sp>
      <p:sp>
        <p:nvSpPr>
          <p:cNvPr id="4" name="Text 1"/>
          <p:cNvSpPr/>
          <p:nvPr/>
        </p:nvSpPr>
        <p:spPr>
          <a:xfrm>
            <a:off x="274320" y="6364224"/>
            <a:ext cx="10972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Universität Zürich</a:t>
            </a:r>
            <a:endParaRPr lang="en-US" sz="700" dirty="0"/>
          </a:p>
        </p:txBody>
      </p:sp>
      <p:sp>
        <p:nvSpPr>
          <p:cNvPr id="5" name="Shape 2"/>
          <p:cNvSpPr/>
          <p:nvPr/>
        </p:nvSpPr>
        <p:spPr>
          <a:xfrm>
            <a:off x="1426464" y="6336792"/>
            <a:ext cx="0" cy="201168"/>
          </a:xfrm>
          <a:prstGeom prst="line">
            <a:avLst/>
          </a:prstGeom>
          <a:noFill/>
          <a:ln w="6350">
            <a:solidFill>
              <a:srgbClr val="D7D7D7"/>
            </a:solidFill>
            <a:prstDash val="solid"/>
          </a:ln>
        </p:spPr>
        <p:txBody>
          <a:bodyPr/>
          <a:lstStyle/>
          <a:p>
            <a:endParaRPr lang="en-US"/>
          </a:p>
        </p:txBody>
      </p:sp>
      <p:sp>
        <p:nvSpPr>
          <p:cNvPr id="6" name="Text 3"/>
          <p:cNvSpPr/>
          <p:nvPr/>
        </p:nvSpPr>
        <p:spPr>
          <a:xfrm>
            <a:off x="1508760" y="6364224"/>
            <a:ext cx="84124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International Financial Law | Is deposit insurance adequate?</a:t>
            </a:r>
            <a:endParaRPr lang="en-US" sz="700" dirty="0"/>
          </a:p>
        </p:txBody>
      </p:sp>
      <p:sp>
        <p:nvSpPr>
          <p:cNvPr id="7" name="Text 4"/>
          <p:cNvSpPr/>
          <p:nvPr/>
        </p:nvSpPr>
        <p:spPr>
          <a:xfrm>
            <a:off x="10424160" y="6364224"/>
            <a:ext cx="1097280" cy="164592"/>
          </a:xfrm>
          <a:prstGeom prst="rect">
            <a:avLst/>
          </a:prstGeom>
          <a:noFill/>
          <a:ln/>
        </p:spPr>
        <p:txBody>
          <a:bodyPr wrap="square" rtlCol="0" anchor="ctr"/>
          <a:lstStyle/>
          <a:p>
            <a:pPr marL="0" indent="0" algn="r">
              <a:buNone/>
            </a:pPr>
            <a:r>
              <a:rPr lang="en-GB" sz="700" dirty="0">
                <a:solidFill>
                  <a:srgbClr val="666666"/>
                </a:solidFill>
                <a:latin typeface="Source Sans Pro" pitchFamily="34" charset="0"/>
                <a:ea typeface="Source Sans Pro" pitchFamily="34" charset="-122"/>
                <a:cs typeface="Source Sans Pro" pitchFamily="34" charset="-120"/>
              </a:rPr>
              <a:t>28</a:t>
            </a:r>
            <a:r>
              <a:rPr lang="en-US" sz="700" dirty="0">
                <a:solidFill>
                  <a:srgbClr val="666666"/>
                </a:solidFill>
                <a:latin typeface="Source Sans Pro" pitchFamily="34" charset="0"/>
                <a:ea typeface="Source Sans Pro" pitchFamily="34" charset="-122"/>
                <a:cs typeface="Source Sans Pro" pitchFamily="34" charset="-120"/>
              </a:rPr>
              <a:t>.05.2026</a:t>
            </a:r>
            <a:endParaRPr lang="en-US" sz="700" dirty="0"/>
          </a:p>
        </p:txBody>
      </p:sp>
      <p:sp>
        <p:nvSpPr>
          <p:cNvPr id="8" name="Shape 5"/>
          <p:cNvSpPr/>
          <p:nvPr/>
        </p:nvSpPr>
        <p:spPr>
          <a:xfrm>
            <a:off x="11658600" y="6336792"/>
            <a:ext cx="0" cy="201168"/>
          </a:xfrm>
          <a:prstGeom prst="line">
            <a:avLst/>
          </a:prstGeom>
          <a:noFill/>
          <a:ln w="6350">
            <a:solidFill>
              <a:srgbClr val="D7D7D7"/>
            </a:solidFill>
            <a:prstDash val="solid"/>
          </a:ln>
        </p:spPr>
        <p:txBody>
          <a:bodyPr/>
          <a:lstStyle/>
          <a:p>
            <a:endParaRPr lang="en-US"/>
          </a:p>
        </p:txBody>
      </p:sp>
      <p:sp>
        <p:nvSpPr>
          <p:cNvPr id="9" name="Text 6"/>
          <p:cNvSpPr/>
          <p:nvPr/>
        </p:nvSpPr>
        <p:spPr>
          <a:xfrm>
            <a:off x="11722608" y="6364224"/>
            <a:ext cx="36576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4</a:t>
            </a:r>
            <a:endParaRPr lang="en-US" sz="700" dirty="0"/>
          </a:p>
        </p:txBody>
      </p:sp>
      <p:sp>
        <p:nvSpPr>
          <p:cNvPr id="10" name="Text 7"/>
          <p:cNvSpPr/>
          <p:nvPr/>
        </p:nvSpPr>
        <p:spPr>
          <a:xfrm>
            <a:off x="274320" y="822960"/>
            <a:ext cx="11430000" cy="457200"/>
          </a:xfrm>
          <a:prstGeom prst="rect">
            <a:avLst/>
          </a:prstGeom>
          <a:noFill/>
          <a:ln/>
        </p:spPr>
        <p:txBody>
          <a:bodyPr wrap="square" rtlCol="0" anchor="ctr"/>
          <a:lstStyle/>
          <a:p>
            <a:pPr marL="0" indent="0">
              <a:buNone/>
            </a:pPr>
            <a:r>
              <a:rPr lang="en-US" sz="2000" b="1" dirty="0">
                <a:solidFill>
                  <a:srgbClr val="0028A5"/>
                </a:solidFill>
                <a:latin typeface="Source Sans Pro SemiBold" pitchFamily="34" charset="0"/>
                <a:ea typeface="Source Sans Pro SemiBold" pitchFamily="34" charset="-122"/>
                <a:cs typeface="Source Sans Pro SemiBold" pitchFamily="34" charset="-120"/>
              </a:rPr>
              <a:t>Theoretical lens</a:t>
            </a:r>
            <a:r>
              <a:rPr lang="en-GB" sz="2000" b="1" dirty="0">
                <a:solidFill>
                  <a:srgbClr val="0028A5"/>
                </a:solidFill>
                <a:latin typeface="Source Sans Pro SemiBold" pitchFamily="34" charset="0"/>
                <a:ea typeface="Source Sans Pro SemiBold" pitchFamily="34" charset="-122"/>
                <a:cs typeface="Source Sans Pro SemiBold" pitchFamily="34" charset="-120"/>
              </a:rPr>
              <a:t> — </a:t>
            </a:r>
            <a:r>
              <a:rPr lang="en-US" sz="2000" b="1" dirty="0">
                <a:solidFill>
                  <a:srgbClr val="0028A5"/>
                </a:solidFill>
                <a:latin typeface="Source Sans Pro SemiBold" pitchFamily="34" charset="0"/>
                <a:ea typeface="Source Sans Pro SemiBold" pitchFamily="34" charset="-122"/>
                <a:cs typeface="Source Sans Pro SemiBold" pitchFamily="34" charset="-120"/>
              </a:rPr>
              <a:t>what theory says, where SVB breaks it</a:t>
            </a:r>
            <a:endParaRPr lang="en-US" sz="2000" dirty="0"/>
          </a:p>
        </p:txBody>
      </p:sp>
      <p:sp>
        <p:nvSpPr>
          <p:cNvPr id="11" name="Shape 8"/>
          <p:cNvSpPr/>
          <p:nvPr/>
        </p:nvSpPr>
        <p:spPr>
          <a:xfrm>
            <a:off x="274320" y="1508760"/>
            <a:ext cx="64008" cy="1143000"/>
          </a:xfrm>
          <a:prstGeom prst="rect">
            <a:avLst/>
          </a:prstGeom>
          <a:solidFill>
            <a:srgbClr val="0028A5"/>
          </a:solidFill>
          <a:ln w="12700">
            <a:solidFill>
              <a:srgbClr val="0028A5"/>
            </a:solidFill>
            <a:prstDash val="solid"/>
          </a:ln>
        </p:spPr>
        <p:txBody>
          <a:bodyPr/>
          <a:lstStyle/>
          <a:p>
            <a:endParaRPr lang="en-US"/>
          </a:p>
        </p:txBody>
      </p:sp>
      <p:sp>
        <p:nvSpPr>
          <p:cNvPr id="12" name="Text 9"/>
          <p:cNvSpPr/>
          <p:nvPr/>
        </p:nvSpPr>
        <p:spPr>
          <a:xfrm>
            <a:off x="502920" y="1554480"/>
            <a:ext cx="11064240" cy="274320"/>
          </a:xfrm>
          <a:prstGeom prst="rect">
            <a:avLst/>
          </a:prstGeom>
          <a:noFill/>
          <a:ln/>
        </p:spPr>
        <p:txBody>
          <a:bodyPr wrap="square" rtlCol="0" anchor="ctr"/>
          <a:lstStyle/>
          <a:p>
            <a:pPr marL="0" indent="0">
              <a:buNone/>
            </a:pPr>
            <a:r>
              <a:rPr lang="en-US" sz="1300" b="1" dirty="0">
                <a:solidFill>
                  <a:srgbClr val="0028A5"/>
                </a:solidFill>
                <a:latin typeface="Source Sans Pro SemiBold" pitchFamily="34" charset="0"/>
                <a:ea typeface="Source Sans Pro SemiBold" pitchFamily="34" charset="-122"/>
                <a:cs typeface="Source Sans Pro SemiBold" pitchFamily="34" charset="-120"/>
              </a:rPr>
              <a:t>Diamond–Dybvig (1983)</a:t>
            </a:r>
            <a:endParaRPr lang="en-US" sz="1300" dirty="0"/>
          </a:p>
        </p:txBody>
      </p:sp>
      <p:sp>
        <p:nvSpPr>
          <p:cNvPr id="13" name="Text 10"/>
          <p:cNvSpPr/>
          <p:nvPr/>
        </p:nvSpPr>
        <p:spPr>
          <a:xfrm>
            <a:off x="502920" y="1856232"/>
            <a:ext cx="11064240" cy="731520"/>
          </a:xfrm>
          <a:prstGeom prst="rect">
            <a:avLst/>
          </a:prstGeom>
          <a:noFill/>
          <a:ln/>
        </p:spPr>
        <p:txBody>
          <a:bodyPr wrap="square" rtlCol="0" anchor="ctr"/>
          <a:lstStyle/>
          <a:p>
            <a:pPr marL="0" indent="0">
              <a:lnSpc>
                <a:spcPct val="135000"/>
              </a:lnSpc>
              <a:buNone/>
            </a:pPr>
            <a:r>
              <a:rPr lang="en-US" sz="1200" dirty="0">
                <a:solidFill>
                  <a:srgbClr val="000000"/>
                </a:solidFill>
                <a:latin typeface="Source Sans Pro" pitchFamily="34" charset="0"/>
                <a:ea typeface="Source Sans Pro" pitchFamily="34" charset="-122"/>
                <a:cs typeface="Source Sans Pro" pitchFamily="34" charset="-120"/>
              </a:rPr>
              <a:t>Bank runs are rational equilibria. Deposit insurance eliminates the 'bad' equilibrium — but only for insured depositors. SVB's uninsured majority had every rational reason to run first, and fast.</a:t>
            </a:r>
            <a:endParaRPr lang="en-US" sz="1200" dirty="0"/>
          </a:p>
        </p:txBody>
      </p:sp>
      <p:sp>
        <p:nvSpPr>
          <p:cNvPr id="14" name="Shape 11"/>
          <p:cNvSpPr/>
          <p:nvPr/>
        </p:nvSpPr>
        <p:spPr>
          <a:xfrm>
            <a:off x="274320" y="2834640"/>
            <a:ext cx="64008" cy="1143000"/>
          </a:xfrm>
          <a:prstGeom prst="rect">
            <a:avLst/>
          </a:prstGeom>
          <a:solidFill>
            <a:srgbClr val="0028A5"/>
          </a:solidFill>
          <a:ln w="12700">
            <a:solidFill>
              <a:srgbClr val="0028A5"/>
            </a:solidFill>
            <a:prstDash val="solid"/>
          </a:ln>
        </p:spPr>
        <p:txBody>
          <a:bodyPr/>
          <a:lstStyle/>
          <a:p>
            <a:endParaRPr lang="en-US"/>
          </a:p>
        </p:txBody>
      </p:sp>
      <p:sp>
        <p:nvSpPr>
          <p:cNvPr id="15" name="Text 12"/>
          <p:cNvSpPr/>
          <p:nvPr/>
        </p:nvSpPr>
        <p:spPr>
          <a:xfrm>
            <a:off x="502920" y="2880360"/>
            <a:ext cx="11064240" cy="274320"/>
          </a:xfrm>
          <a:prstGeom prst="rect">
            <a:avLst/>
          </a:prstGeom>
          <a:noFill/>
          <a:ln/>
        </p:spPr>
        <p:txBody>
          <a:bodyPr wrap="square" rtlCol="0" anchor="ctr"/>
          <a:lstStyle/>
          <a:p>
            <a:pPr marL="0" indent="0">
              <a:buNone/>
            </a:pPr>
            <a:r>
              <a:rPr lang="en-US" sz="1300" b="1" dirty="0">
                <a:solidFill>
                  <a:srgbClr val="0028A5"/>
                </a:solidFill>
                <a:latin typeface="Source Sans Pro SemiBold" pitchFamily="34" charset="0"/>
                <a:ea typeface="Source Sans Pro SemiBold" pitchFamily="34" charset="-122"/>
                <a:cs typeface="Source Sans Pro SemiBold" pitchFamily="34" charset="-120"/>
              </a:rPr>
              <a:t>Moral hazard</a:t>
            </a:r>
            <a:endParaRPr lang="en-US" sz="1300" dirty="0"/>
          </a:p>
        </p:txBody>
      </p:sp>
      <p:sp>
        <p:nvSpPr>
          <p:cNvPr id="16" name="Text 13"/>
          <p:cNvSpPr/>
          <p:nvPr/>
        </p:nvSpPr>
        <p:spPr>
          <a:xfrm>
            <a:off x="502920" y="3182112"/>
            <a:ext cx="11064240" cy="731520"/>
          </a:xfrm>
          <a:prstGeom prst="rect">
            <a:avLst/>
          </a:prstGeom>
          <a:noFill/>
          <a:ln/>
        </p:spPr>
        <p:txBody>
          <a:bodyPr wrap="square" rtlCol="0" anchor="ctr"/>
          <a:lstStyle/>
          <a:p>
            <a:pPr marL="0" indent="0">
              <a:lnSpc>
                <a:spcPct val="135000"/>
              </a:lnSpc>
              <a:buNone/>
            </a:pPr>
            <a:r>
              <a:rPr lang="en-US" sz="1200" dirty="0">
                <a:solidFill>
                  <a:srgbClr val="000000"/>
                </a:solidFill>
                <a:latin typeface="Source Sans Pro" pitchFamily="34" charset="0"/>
                <a:ea typeface="Source Sans Pro" pitchFamily="34" charset="-122"/>
                <a:cs typeface="Source Sans Pro" pitchFamily="34" charset="-120"/>
              </a:rPr>
              <a:t>Flat or inadequate DI premiums reward excessive risk-taking. SVB's HTM strategy was rational if costs of failure fell on the public. Hellmann, Murdock &amp; Stiglitz (2000): capital requirements alone do not suffice.</a:t>
            </a:r>
            <a:endParaRPr lang="en-US" sz="1200" dirty="0"/>
          </a:p>
        </p:txBody>
      </p:sp>
      <p:sp>
        <p:nvSpPr>
          <p:cNvPr id="17" name="Shape 14"/>
          <p:cNvSpPr/>
          <p:nvPr/>
        </p:nvSpPr>
        <p:spPr>
          <a:xfrm>
            <a:off x="274320" y="4160520"/>
            <a:ext cx="64008" cy="1143000"/>
          </a:xfrm>
          <a:prstGeom prst="rect">
            <a:avLst/>
          </a:prstGeom>
          <a:solidFill>
            <a:srgbClr val="0028A5"/>
          </a:solidFill>
          <a:ln w="12700">
            <a:solidFill>
              <a:srgbClr val="0028A5"/>
            </a:solidFill>
            <a:prstDash val="solid"/>
          </a:ln>
        </p:spPr>
        <p:txBody>
          <a:bodyPr/>
          <a:lstStyle/>
          <a:p>
            <a:endParaRPr lang="en-US"/>
          </a:p>
        </p:txBody>
      </p:sp>
      <p:sp>
        <p:nvSpPr>
          <p:cNvPr id="18" name="Text 15"/>
          <p:cNvSpPr/>
          <p:nvPr/>
        </p:nvSpPr>
        <p:spPr>
          <a:xfrm>
            <a:off x="502920" y="4206240"/>
            <a:ext cx="11064240" cy="274320"/>
          </a:xfrm>
          <a:prstGeom prst="rect">
            <a:avLst/>
          </a:prstGeom>
          <a:noFill/>
          <a:ln/>
        </p:spPr>
        <p:txBody>
          <a:bodyPr wrap="square" rtlCol="0" anchor="ctr"/>
          <a:lstStyle/>
          <a:p>
            <a:pPr marL="0" indent="0">
              <a:buNone/>
            </a:pPr>
            <a:r>
              <a:rPr lang="en-US" sz="1300" b="1" dirty="0">
                <a:solidFill>
                  <a:srgbClr val="0028A5"/>
                </a:solidFill>
                <a:latin typeface="Source Sans Pro SemiBold" pitchFamily="34" charset="0"/>
                <a:ea typeface="Source Sans Pro SemiBold" pitchFamily="34" charset="-122"/>
                <a:cs typeface="Source Sans Pro SemiBold" pitchFamily="34" charset="-120"/>
              </a:rPr>
              <a:t>Wharton/Goldstein (2024)</a:t>
            </a:r>
            <a:endParaRPr lang="en-US" sz="1300" dirty="0"/>
          </a:p>
        </p:txBody>
      </p:sp>
      <p:sp>
        <p:nvSpPr>
          <p:cNvPr id="19" name="Text 16"/>
          <p:cNvSpPr/>
          <p:nvPr/>
        </p:nvSpPr>
        <p:spPr>
          <a:xfrm>
            <a:off x="502920" y="4507992"/>
            <a:ext cx="11064240" cy="731520"/>
          </a:xfrm>
          <a:prstGeom prst="rect">
            <a:avLst/>
          </a:prstGeom>
          <a:noFill/>
          <a:ln/>
        </p:spPr>
        <p:txBody>
          <a:bodyPr wrap="square" rtlCol="0" anchor="ctr"/>
          <a:lstStyle/>
          <a:p>
            <a:pPr marL="0" indent="0">
              <a:lnSpc>
                <a:spcPct val="135000"/>
              </a:lnSpc>
              <a:buNone/>
            </a:pPr>
            <a:r>
              <a:rPr lang="en-US" sz="1200" dirty="0">
                <a:solidFill>
                  <a:srgbClr val="000000"/>
                </a:solidFill>
                <a:latin typeface="Source Sans Pro" pitchFamily="34" charset="0"/>
                <a:ea typeface="Source Sans Pro" pitchFamily="34" charset="-122"/>
                <a:cs typeface="Source Sans Pro" pitchFamily="34" charset="-120"/>
              </a:rPr>
              <a:t>Optimal DI must balance run-prevention against moral hazard incentives. The blanket backstop used after SVB stops runs but distorts risk incentives for all future banks</a:t>
            </a:r>
            <a:r>
              <a:rPr lang="en-GB" sz="1200" dirty="0">
                <a:solidFill>
                  <a:srgbClr val="000000"/>
                </a:solidFill>
                <a:latin typeface="Source Sans Pro" pitchFamily="34" charset="0"/>
                <a:ea typeface="Source Sans Pro" pitchFamily="34" charset="-122"/>
                <a:cs typeface="Source Sans Pro" pitchFamily="34" charset="-120"/>
              </a:rPr>
              <a:t>;</a:t>
            </a:r>
            <a:r>
              <a:rPr lang="en-US" sz="1200" dirty="0">
                <a:solidFill>
                  <a:srgbClr val="000000"/>
                </a:solidFill>
                <a:latin typeface="Source Sans Pro" pitchFamily="34" charset="0"/>
                <a:ea typeface="Source Sans Pro" pitchFamily="34" charset="-122"/>
                <a:cs typeface="Source Sans Pro" pitchFamily="34" charset="-120"/>
              </a:rPr>
              <a:t> the coverage question remains open.</a:t>
            </a:r>
            <a:endParaRPr lang="en-US" sz="1200" dirty="0"/>
          </a:p>
        </p:txBody>
      </p:sp>
      <p:sp>
        <p:nvSpPr>
          <p:cNvPr id="20" name="Shape 17"/>
          <p:cNvSpPr/>
          <p:nvPr/>
        </p:nvSpPr>
        <p:spPr>
          <a:xfrm>
            <a:off x="274320" y="5532120"/>
            <a:ext cx="11640312" cy="566928"/>
          </a:xfrm>
          <a:prstGeom prst="rect">
            <a:avLst/>
          </a:prstGeom>
          <a:solidFill>
            <a:srgbClr val="E6EBF7"/>
          </a:solidFill>
          <a:ln w="6350">
            <a:solidFill>
              <a:srgbClr val="0028A5"/>
            </a:solidFill>
            <a:prstDash val="solid"/>
          </a:ln>
        </p:spPr>
        <p:txBody>
          <a:bodyPr/>
          <a:lstStyle/>
          <a:p>
            <a:endParaRPr lang="en-US"/>
          </a:p>
        </p:txBody>
      </p:sp>
      <p:sp>
        <p:nvSpPr>
          <p:cNvPr id="21" name="Text 18"/>
          <p:cNvSpPr/>
          <p:nvPr/>
        </p:nvSpPr>
        <p:spPr>
          <a:xfrm>
            <a:off x="457200" y="5577840"/>
            <a:ext cx="11338560" cy="475488"/>
          </a:xfrm>
          <a:prstGeom prst="rect">
            <a:avLst/>
          </a:prstGeom>
          <a:noFill/>
          <a:ln/>
        </p:spPr>
        <p:txBody>
          <a:bodyPr wrap="square" rtlCol="0" anchor="ctr"/>
          <a:lstStyle/>
          <a:p>
            <a:pPr marL="0" indent="0">
              <a:lnSpc>
                <a:spcPct val="120000"/>
              </a:lnSpc>
              <a:buNone/>
            </a:pPr>
            <a:r>
              <a:rPr lang="en-US" sz="1000" dirty="0">
                <a:solidFill>
                  <a:srgbClr val="0028A5"/>
                </a:solidFill>
                <a:latin typeface="Source Sans Pro" pitchFamily="34" charset="0"/>
                <a:ea typeface="Source Sans Pro" pitchFamily="34" charset="-122"/>
                <a:cs typeface="Source Sans Pro" pitchFamily="34" charset="-120"/>
              </a:rPr>
              <a:t>Digital-age failure mode: Al-Sari (2025) </a:t>
            </a:r>
            <a:r>
              <a:rPr lang="en-GB" sz="1000" dirty="0">
                <a:solidFill>
                  <a:srgbClr val="0028A5"/>
                </a:solidFill>
                <a:latin typeface="Source Sans Pro" pitchFamily="34" charset="0"/>
                <a:ea typeface="Source Sans Pro" pitchFamily="34" charset="-122"/>
                <a:cs typeface="Source Sans Pro" pitchFamily="34" charset="-120"/>
              </a:rPr>
              <a:t>: </a:t>
            </a:r>
            <a:r>
              <a:rPr lang="en-US" sz="1000" dirty="0">
                <a:solidFill>
                  <a:srgbClr val="0028A5"/>
                </a:solidFill>
                <a:latin typeface="Source Sans Pro" pitchFamily="34" charset="0"/>
                <a:ea typeface="Source Sans Pro" pitchFamily="34" charset="-122"/>
                <a:cs typeface="Source Sans Pro" pitchFamily="34" charset="-120"/>
              </a:rPr>
              <a:t>social-media-driven runs depart entirely from the traditional liquidity risk framework. Basel III's LCR assumes a 30-day stress window; SVB's run took under 48 hours. Deposit insurance cannot stop what it was never designed to anticipate.</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74320" y="164592"/>
            <a:ext cx="1188720" cy="484632"/>
          </a:xfrm>
          <a:prstGeom prst="rect">
            <a:avLst/>
          </a:prstGeom>
        </p:spPr>
      </p:pic>
      <p:sp>
        <p:nvSpPr>
          <p:cNvPr id="3" name="Shape 0"/>
          <p:cNvSpPr/>
          <p:nvPr/>
        </p:nvSpPr>
        <p:spPr>
          <a:xfrm>
            <a:off x="274320" y="6291072"/>
            <a:ext cx="11640312" cy="0"/>
          </a:xfrm>
          <a:prstGeom prst="line">
            <a:avLst/>
          </a:prstGeom>
          <a:noFill/>
          <a:ln w="6350">
            <a:solidFill>
              <a:srgbClr val="D7D7D7"/>
            </a:solidFill>
            <a:prstDash val="solid"/>
          </a:ln>
        </p:spPr>
        <p:txBody>
          <a:bodyPr/>
          <a:lstStyle/>
          <a:p>
            <a:endParaRPr lang="en-US"/>
          </a:p>
        </p:txBody>
      </p:sp>
      <p:sp>
        <p:nvSpPr>
          <p:cNvPr id="4" name="Text 1"/>
          <p:cNvSpPr/>
          <p:nvPr/>
        </p:nvSpPr>
        <p:spPr>
          <a:xfrm>
            <a:off x="274320" y="6364224"/>
            <a:ext cx="10972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Universität Zürich</a:t>
            </a:r>
            <a:endParaRPr lang="en-US" sz="700" dirty="0"/>
          </a:p>
        </p:txBody>
      </p:sp>
      <p:sp>
        <p:nvSpPr>
          <p:cNvPr id="5" name="Shape 2"/>
          <p:cNvSpPr/>
          <p:nvPr/>
        </p:nvSpPr>
        <p:spPr>
          <a:xfrm>
            <a:off x="1426464" y="6336792"/>
            <a:ext cx="0" cy="201168"/>
          </a:xfrm>
          <a:prstGeom prst="line">
            <a:avLst/>
          </a:prstGeom>
          <a:noFill/>
          <a:ln w="6350">
            <a:solidFill>
              <a:srgbClr val="D7D7D7"/>
            </a:solidFill>
            <a:prstDash val="solid"/>
          </a:ln>
        </p:spPr>
        <p:txBody>
          <a:bodyPr/>
          <a:lstStyle/>
          <a:p>
            <a:endParaRPr lang="en-US"/>
          </a:p>
        </p:txBody>
      </p:sp>
      <p:sp>
        <p:nvSpPr>
          <p:cNvPr id="6" name="Text 3"/>
          <p:cNvSpPr/>
          <p:nvPr/>
        </p:nvSpPr>
        <p:spPr>
          <a:xfrm>
            <a:off x="1508760" y="6364224"/>
            <a:ext cx="84124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International Financial Law | Is deposit insurance adequate?</a:t>
            </a:r>
            <a:endParaRPr lang="en-US" sz="700" dirty="0"/>
          </a:p>
        </p:txBody>
      </p:sp>
      <p:sp>
        <p:nvSpPr>
          <p:cNvPr id="7" name="Text 4"/>
          <p:cNvSpPr/>
          <p:nvPr/>
        </p:nvSpPr>
        <p:spPr>
          <a:xfrm>
            <a:off x="10424160" y="6364224"/>
            <a:ext cx="1097280" cy="164592"/>
          </a:xfrm>
          <a:prstGeom prst="rect">
            <a:avLst/>
          </a:prstGeom>
          <a:noFill/>
          <a:ln/>
        </p:spPr>
        <p:txBody>
          <a:bodyPr wrap="square" rtlCol="0" anchor="ctr"/>
          <a:lstStyle/>
          <a:p>
            <a:pPr marL="0" indent="0" algn="r">
              <a:buNone/>
            </a:pPr>
            <a:r>
              <a:rPr lang="en-GB" sz="700" dirty="0">
                <a:solidFill>
                  <a:srgbClr val="666666"/>
                </a:solidFill>
                <a:latin typeface="Source Sans Pro" pitchFamily="34" charset="0"/>
                <a:ea typeface="Source Sans Pro" pitchFamily="34" charset="-122"/>
                <a:cs typeface="Source Sans Pro" pitchFamily="34" charset="-120"/>
              </a:rPr>
              <a:t>28</a:t>
            </a:r>
            <a:r>
              <a:rPr lang="en-US" sz="700" dirty="0">
                <a:solidFill>
                  <a:srgbClr val="666666"/>
                </a:solidFill>
                <a:latin typeface="Source Sans Pro" pitchFamily="34" charset="0"/>
                <a:ea typeface="Source Sans Pro" pitchFamily="34" charset="-122"/>
                <a:cs typeface="Source Sans Pro" pitchFamily="34" charset="-120"/>
              </a:rPr>
              <a:t>.05.2026</a:t>
            </a:r>
            <a:endParaRPr lang="en-US" sz="700" dirty="0"/>
          </a:p>
        </p:txBody>
      </p:sp>
      <p:sp>
        <p:nvSpPr>
          <p:cNvPr id="8" name="Shape 5"/>
          <p:cNvSpPr/>
          <p:nvPr/>
        </p:nvSpPr>
        <p:spPr>
          <a:xfrm>
            <a:off x="11658600" y="6336792"/>
            <a:ext cx="0" cy="201168"/>
          </a:xfrm>
          <a:prstGeom prst="line">
            <a:avLst/>
          </a:prstGeom>
          <a:noFill/>
          <a:ln w="6350">
            <a:solidFill>
              <a:srgbClr val="D7D7D7"/>
            </a:solidFill>
            <a:prstDash val="solid"/>
          </a:ln>
        </p:spPr>
        <p:txBody>
          <a:bodyPr/>
          <a:lstStyle/>
          <a:p>
            <a:endParaRPr lang="en-US"/>
          </a:p>
        </p:txBody>
      </p:sp>
      <p:sp>
        <p:nvSpPr>
          <p:cNvPr id="9" name="Text 6"/>
          <p:cNvSpPr/>
          <p:nvPr/>
        </p:nvSpPr>
        <p:spPr>
          <a:xfrm>
            <a:off x="11722608" y="6364224"/>
            <a:ext cx="36576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5</a:t>
            </a:r>
            <a:endParaRPr lang="en-US" sz="700" dirty="0"/>
          </a:p>
        </p:txBody>
      </p:sp>
      <p:sp>
        <p:nvSpPr>
          <p:cNvPr id="10" name="Text 7"/>
          <p:cNvSpPr/>
          <p:nvPr/>
        </p:nvSpPr>
        <p:spPr>
          <a:xfrm>
            <a:off x="274320" y="822960"/>
            <a:ext cx="11430000" cy="457200"/>
          </a:xfrm>
          <a:prstGeom prst="rect">
            <a:avLst/>
          </a:prstGeom>
          <a:noFill/>
          <a:ln/>
        </p:spPr>
        <p:txBody>
          <a:bodyPr wrap="square" rtlCol="0" anchor="ctr"/>
          <a:lstStyle/>
          <a:p>
            <a:pPr marL="0" indent="0">
              <a:buNone/>
            </a:pPr>
            <a:r>
              <a:rPr lang="en-US" sz="2000" b="1" dirty="0">
                <a:solidFill>
                  <a:srgbClr val="0028A5"/>
                </a:solidFill>
                <a:latin typeface="Source Sans Pro SemiBold" pitchFamily="34" charset="0"/>
                <a:ea typeface="Source Sans Pro SemiBold" pitchFamily="34" charset="-122"/>
                <a:cs typeface="Source Sans Pro SemiBold" pitchFamily="34" charset="-120"/>
              </a:rPr>
              <a:t>What needs to change — reform agenda</a:t>
            </a:r>
            <a:endParaRPr lang="en-US" sz="2000" dirty="0"/>
          </a:p>
        </p:txBody>
      </p:sp>
      <p:sp>
        <p:nvSpPr>
          <p:cNvPr id="11" name="Shape 8"/>
          <p:cNvSpPr/>
          <p:nvPr/>
        </p:nvSpPr>
        <p:spPr>
          <a:xfrm>
            <a:off x="274320" y="1554480"/>
            <a:ext cx="411480" cy="411480"/>
          </a:xfrm>
          <a:prstGeom prst="ellipse">
            <a:avLst/>
          </a:prstGeom>
          <a:solidFill>
            <a:srgbClr val="0028A5"/>
          </a:solidFill>
          <a:ln w="12700">
            <a:solidFill>
              <a:srgbClr val="0028A5"/>
            </a:solidFill>
            <a:prstDash val="solid"/>
          </a:ln>
        </p:spPr>
        <p:txBody>
          <a:bodyPr/>
          <a:lstStyle/>
          <a:p>
            <a:endParaRPr lang="en-US"/>
          </a:p>
        </p:txBody>
      </p:sp>
      <p:sp>
        <p:nvSpPr>
          <p:cNvPr id="12" name="Text 9"/>
          <p:cNvSpPr/>
          <p:nvPr/>
        </p:nvSpPr>
        <p:spPr>
          <a:xfrm>
            <a:off x="274320" y="1554480"/>
            <a:ext cx="411480" cy="411480"/>
          </a:xfrm>
          <a:prstGeom prst="rect">
            <a:avLst/>
          </a:prstGeom>
          <a:noFill/>
          <a:ln/>
        </p:spPr>
        <p:txBody>
          <a:bodyPr wrap="square" rtlCol="0" anchor="ctr"/>
          <a:lstStyle/>
          <a:p>
            <a:pPr marL="0" indent="0" algn="ctr">
              <a:buNone/>
            </a:pPr>
            <a:r>
              <a:rPr lang="en-US" sz="1400" b="1" dirty="0">
                <a:solidFill>
                  <a:srgbClr val="FFFFFF"/>
                </a:solidFill>
                <a:latin typeface="Source Sans Pro SemiBold" pitchFamily="34" charset="0"/>
                <a:ea typeface="Source Sans Pro SemiBold" pitchFamily="34" charset="-122"/>
                <a:cs typeface="Source Sans Pro SemiBold" pitchFamily="34" charset="-120"/>
              </a:rPr>
              <a:t>1</a:t>
            </a:r>
            <a:endParaRPr lang="en-US" sz="1400" dirty="0"/>
          </a:p>
        </p:txBody>
      </p:sp>
      <p:sp>
        <p:nvSpPr>
          <p:cNvPr id="13" name="Text 10"/>
          <p:cNvSpPr/>
          <p:nvPr/>
        </p:nvSpPr>
        <p:spPr>
          <a:xfrm>
            <a:off x="822960" y="1545336"/>
            <a:ext cx="10698480" cy="274320"/>
          </a:xfrm>
          <a:prstGeom prst="rect">
            <a:avLst/>
          </a:prstGeom>
          <a:noFill/>
          <a:ln/>
        </p:spPr>
        <p:txBody>
          <a:bodyPr wrap="square" rtlCol="0" anchor="ctr"/>
          <a:lstStyle/>
          <a:p>
            <a:pPr marL="0" indent="0">
              <a:buNone/>
            </a:pPr>
            <a:r>
              <a:rPr lang="en-US" sz="1300" b="1" dirty="0">
                <a:solidFill>
                  <a:srgbClr val="000000"/>
                </a:solidFill>
                <a:latin typeface="Source Sans Pro SemiBold" pitchFamily="34" charset="0"/>
                <a:ea typeface="Source Sans Pro SemiBold" pitchFamily="34" charset="-122"/>
                <a:cs typeface="Source Sans Pro SemiBold" pitchFamily="34" charset="-120"/>
              </a:rPr>
              <a:t>Restructure coverage tiers</a:t>
            </a:r>
            <a:endParaRPr lang="en-US" sz="1300" dirty="0"/>
          </a:p>
        </p:txBody>
      </p:sp>
      <p:sp>
        <p:nvSpPr>
          <p:cNvPr id="14" name="Text 11"/>
          <p:cNvSpPr/>
          <p:nvPr/>
        </p:nvSpPr>
        <p:spPr>
          <a:xfrm>
            <a:off x="822960" y="1856232"/>
            <a:ext cx="10698480" cy="621792"/>
          </a:xfrm>
          <a:prstGeom prst="rect">
            <a:avLst/>
          </a:prstGeom>
          <a:noFill/>
          <a:ln/>
        </p:spPr>
        <p:txBody>
          <a:bodyPr wrap="square" rtlCol="0" anchor="ctr"/>
          <a:lstStyle/>
          <a:p>
            <a:pPr marL="0" indent="0">
              <a:lnSpc>
                <a:spcPct val="125000"/>
              </a:lnSpc>
              <a:buNone/>
            </a:pPr>
            <a:r>
              <a:rPr lang="en-US" sz="1300" dirty="0">
                <a:solidFill>
                  <a:srgbClr val="666666"/>
                </a:solidFill>
                <a:latin typeface="Source Sans Pro" pitchFamily="34" charset="0"/>
                <a:ea typeface="Source Sans Pro" pitchFamily="34" charset="-122"/>
                <a:cs typeface="Source Sans Pro" pitchFamily="34" charset="-120"/>
              </a:rPr>
              <a:t>Targeted higher limits for business transaction accounts (payroll etc.) without unlimited backstops that maximise moral hazard. Distinguish retail from wholesale depositors.</a:t>
            </a:r>
            <a:endParaRPr lang="en-US" sz="1300" dirty="0"/>
          </a:p>
        </p:txBody>
      </p:sp>
      <p:sp>
        <p:nvSpPr>
          <p:cNvPr id="15" name="Shape 12"/>
          <p:cNvSpPr/>
          <p:nvPr/>
        </p:nvSpPr>
        <p:spPr>
          <a:xfrm>
            <a:off x="274320" y="2514600"/>
            <a:ext cx="11640312" cy="0"/>
          </a:xfrm>
          <a:prstGeom prst="line">
            <a:avLst/>
          </a:prstGeom>
          <a:noFill/>
          <a:ln w="6350">
            <a:solidFill>
              <a:srgbClr val="D7D7D7"/>
            </a:solidFill>
            <a:prstDash val="solid"/>
          </a:ln>
        </p:spPr>
        <p:txBody>
          <a:bodyPr/>
          <a:lstStyle/>
          <a:p>
            <a:endParaRPr lang="en-US"/>
          </a:p>
        </p:txBody>
      </p:sp>
      <p:sp>
        <p:nvSpPr>
          <p:cNvPr id="16" name="Shape 13"/>
          <p:cNvSpPr/>
          <p:nvPr/>
        </p:nvSpPr>
        <p:spPr>
          <a:xfrm>
            <a:off x="274320" y="2633472"/>
            <a:ext cx="411480" cy="411480"/>
          </a:xfrm>
          <a:prstGeom prst="ellipse">
            <a:avLst/>
          </a:prstGeom>
          <a:solidFill>
            <a:srgbClr val="0028A5"/>
          </a:solidFill>
          <a:ln w="12700">
            <a:solidFill>
              <a:srgbClr val="0028A5"/>
            </a:solidFill>
            <a:prstDash val="solid"/>
          </a:ln>
        </p:spPr>
        <p:txBody>
          <a:bodyPr/>
          <a:lstStyle/>
          <a:p>
            <a:endParaRPr lang="en-US"/>
          </a:p>
        </p:txBody>
      </p:sp>
      <p:sp>
        <p:nvSpPr>
          <p:cNvPr id="17" name="Text 14"/>
          <p:cNvSpPr/>
          <p:nvPr/>
        </p:nvSpPr>
        <p:spPr>
          <a:xfrm>
            <a:off x="274320" y="2633472"/>
            <a:ext cx="411480" cy="411480"/>
          </a:xfrm>
          <a:prstGeom prst="rect">
            <a:avLst/>
          </a:prstGeom>
          <a:noFill/>
          <a:ln/>
        </p:spPr>
        <p:txBody>
          <a:bodyPr wrap="square" rtlCol="0" anchor="ctr"/>
          <a:lstStyle/>
          <a:p>
            <a:pPr marL="0" indent="0" algn="ctr">
              <a:buNone/>
            </a:pPr>
            <a:r>
              <a:rPr lang="en-US" sz="1400" b="1" dirty="0">
                <a:solidFill>
                  <a:srgbClr val="FFFFFF"/>
                </a:solidFill>
                <a:latin typeface="Source Sans Pro SemiBold" pitchFamily="34" charset="0"/>
                <a:ea typeface="Source Sans Pro SemiBold" pitchFamily="34" charset="-122"/>
                <a:cs typeface="Source Sans Pro SemiBold" pitchFamily="34" charset="-120"/>
              </a:rPr>
              <a:t>2</a:t>
            </a:r>
            <a:endParaRPr lang="en-US" sz="1400" dirty="0"/>
          </a:p>
        </p:txBody>
      </p:sp>
      <p:sp>
        <p:nvSpPr>
          <p:cNvPr id="18" name="Text 15"/>
          <p:cNvSpPr/>
          <p:nvPr/>
        </p:nvSpPr>
        <p:spPr>
          <a:xfrm>
            <a:off x="822960" y="2624328"/>
            <a:ext cx="10698480" cy="274320"/>
          </a:xfrm>
          <a:prstGeom prst="rect">
            <a:avLst/>
          </a:prstGeom>
          <a:noFill/>
          <a:ln/>
        </p:spPr>
        <p:txBody>
          <a:bodyPr wrap="square" rtlCol="0" anchor="ctr"/>
          <a:lstStyle/>
          <a:p>
            <a:pPr marL="0" indent="0">
              <a:buNone/>
            </a:pPr>
            <a:r>
              <a:rPr lang="en-US" sz="1300" b="1" dirty="0">
                <a:solidFill>
                  <a:srgbClr val="000000"/>
                </a:solidFill>
                <a:latin typeface="Source Sans Pro SemiBold" pitchFamily="34" charset="0"/>
                <a:ea typeface="Source Sans Pro SemiBold" pitchFamily="34" charset="-122"/>
                <a:cs typeface="Source Sans Pro SemiBold" pitchFamily="34" charset="-120"/>
              </a:rPr>
              <a:t>Risk-based premiums</a:t>
            </a:r>
            <a:endParaRPr lang="en-US" sz="1300" dirty="0"/>
          </a:p>
        </p:txBody>
      </p:sp>
      <p:sp>
        <p:nvSpPr>
          <p:cNvPr id="19" name="Text 16"/>
          <p:cNvSpPr/>
          <p:nvPr/>
        </p:nvSpPr>
        <p:spPr>
          <a:xfrm>
            <a:off x="822960" y="2935224"/>
            <a:ext cx="10698480" cy="621792"/>
          </a:xfrm>
          <a:prstGeom prst="rect">
            <a:avLst/>
          </a:prstGeom>
          <a:noFill/>
          <a:ln/>
        </p:spPr>
        <p:txBody>
          <a:bodyPr wrap="square" rtlCol="0" anchor="ctr"/>
          <a:lstStyle/>
          <a:p>
            <a:pPr marL="0" indent="0">
              <a:lnSpc>
                <a:spcPct val="125000"/>
              </a:lnSpc>
              <a:buNone/>
            </a:pPr>
            <a:r>
              <a:rPr lang="en-US" sz="1300" dirty="0">
                <a:solidFill>
                  <a:srgbClr val="666666"/>
                </a:solidFill>
                <a:latin typeface="Source Sans Pro" pitchFamily="34" charset="0"/>
                <a:ea typeface="Source Sans Pro" pitchFamily="34" charset="-122"/>
                <a:cs typeface="Source Sans Pro" pitchFamily="34" charset="-120"/>
              </a:rPr>
              <a:t>Price DI to reflect actual interest rate risk, uninsured deposit concentration and HTM ratios</a:t>
            </a:r>
            <a:r>
              <a:rPr lang="en-GB" sz="1300" dirty="0">
                <a:solidFill>
                  <a:srgbClr val="666666"/>
                </a:solidFill>
                <a:latin typeface="Source Sans Pro" pitchFamily="34" charset="0"/>
                <a:ea typeface="Source Sans Pro" pitchFamily="34" charset="-122"/>
                <a:cs typeface="Source Sans Pro" pitchFamily="34" charset="-120"/>
              </a:rPr>
              <a:t>. </a:t>
            </a:r>
            <a:r>
              <a:rPr lang="en-US" sz="1300" dirty="0">
                <a:solidFill>
                  <a:srgbClr val="666666"/>
                </a:solidFill>
                <a:latin typeface="Source Sans Pro" pitchFamily="34" charset="0"/>
                <a:ea typeface="Source Sans Pro" pitchFamily="34" charset="-122"/>
                <a:cs typeface="Source Sans Pro" pitchFamily="34" charset="-120"/>
              </a:rPr>
              <a:t> </a:t>
            </a:r>
            <a:r>
              <a:rPr lang="en-GB" sz="1300" dirty="0">
                <a:solidFill>
                  <a:srgbClr val="666666"/>
                </a:solidFill>
                <a:latin typeface="Source Sans Pro" pitchFamily="34" charset="0"/>
                <a:ea typeface="Source Sans Pro" pitchFamily="34" charset="-122"/>
                <a:cs typeface="Source Sans Pro" pitchFamily="34" charset="-120"/>
              </a:rPr>
              <a:t>N</a:t>
            </a:r>
            <a:r>
              <a:rPr lang="en-US" sz="1300" dirty="0" err="1">
                <a:solidFill>
                  <a:srgbClr val="666666"/>
                </a:solidFill>
                <a:latin typeface="Source Sans Pro" pitchFamily="34" charset="0"/>
                <a:ea typeface="Source Sans Pro" pitchFamily="34" charset="-122"/>
                <a:cs typeface="Source Sans Pro" pitchFamily="34" charset="-120"/>
              </a:rPr>
              <a:t>ot</a:t>
            </a:r>
            <a:r>
              <a:rPr lang="en-US" sz="1300" dirty="0">
                <a:solidFill>
                  <a:srgbClr val="666666"/>
                </a:solidFill>
                <a:latin typeface="Source Sans Pro" pitchFamily="34" charset="0"/>
                <a:ea typeface="Source Sans Pro" pitchFamily="34" charset="-122"/>
                <a:cs typeface="Source Sans Pro" pitchFamily="34" charset="-120"/>
              </a:rPr>
              <a:t> just Basel capital ratios, which SVB gamed via accounting rules.</a:t>
            </a:r>
            <a:endParaRPr lang="en-US" sz="1300" dirty="0"/>
          </a:p>
        </p:txBody>
      </p:sp>
      <p:sp>
        <p:nvSpPr>
          <p:cNvPr id="20" name="Shape 17"/>
          <p:cNvSpPr/>
          <p:nvPr/>
        </p:nvSpPr>
        <p:spPr>
          <a:xfrm>
            <a:off x="274320" y="3593592"/>
            <a:ext cx="11640312" cy="0"/>
          </a:xfrm>
          <a:prstGeom prst="line">
            <a:avLst/>
          </a:prstGeom>
          <a:noFill/>
          <a:ln w="6350">
            <a:solidFill>
              <a:srgbClr val="D7D7D7"/>
            </a:solidFill>
            <a:prstDash val="solid"/>
          </a:ln>
        </p:spPr>
        <p:txBody>
          <a:bodyPr/>
          <a:lstStyle/>
          <a:p>
            <a:endParaRPr lang="en-US"/>
          </a:p>
        </p:txBody>
      </p:sp>
      <p:sp>
        <p:nvSpPr>
          <p:cNvPr id="21" name="Shape 18"/>
          <p:cNvSpPr/>
          <p:nvPr/>
        </p:nvSpPr>
        <p:spPr>
          <a:xfrm>
            <a:off x="274320" y="3712464"/>
            <a:ext cx="411480" cy="411480"/>
          </a:xfrm>
          <a:prstGeom prst="ellipse">
            <a:avLst/>
          </a:prstGeom>
          <a:solidFill>
            <a:srgbClr val="0028A5"/>
          </a:solidFill>
          <a:ln w="12700">
            <a:solidFill>
              <a:srgbClr val="0028A5"/>
            </a:solidFill>
            <a:prstDash val="solid"/>
          </a:ln>
        </p:spPr>
        <p:txBody>
          <a:bodyPr/>
          <a:lstStyle/>
          <a:p>
            <a:endParaRPr lang="en-US"/>
          </a:p>
        </p:txBody>
      </p:sp>
      <p:sp>
        <p:nvSpPr>
          <p:cNvPr id="22" name="Text 19"/>
          <p:cNvSpPr/>
          <p:nvPr/>
        </p:nvSpPr>
        <p:spPr>
          <a:xfrm>
            <a:off x="274320" y="3712464"/>
            <a:ext cx="411480" cy="411480"/>
          </a:xfrm>
          <a:prstGeom prst="rect">
            <a:avLst/>
          </a:prstGeom>
          <a:noFill/>
          <a:ln/>
        </p:spPr>
        <p:txBody>
          <a:bodyPr wrap="square" rtlCol="0" anchor="ctr"/>
          <a:lstStyle/>
          <a:p>
            <a:pPr marL="0" indent="0" algn="ctr">
              <a:buNone/>
            </a:pPr>
            <a:r>
              <a:rPr lang="en-US" sz="1400" b="1" dirty="0">
                <a:solidFill>
                  <a:srgbClr val="FFFFFF"/>
                </a:solidFill>
                <a:latin typeface="Source Sans Pro SemiBold" pitchFamily="34" charset="0"/>
                <a:ea typeface="Source Sans Pro SemiBold" pitchFamily="34" charset="-122"/>
                <a:cs typeface="Source Sans Pro SemiBold" pitchFamily="34" charset="-120"/>
              </a:rPr>
              <a:t>3</a:t>
            </a:r>
            <a:endParaRPr lang="en-US" sz="1400" dirty="0"/>
          </a:p>
        </p:txBody>
      </p:sp>
      <p:sp>
        <p:nvSpPr>
          <p:cNvPr id="23" name="Text 20"/>
          <p:cNvSpPr/>
          <p:nvPr/>
        </p:nvSpPr>
        <p:spPr>
          <a:xfrm>
            <a:off x="822960" y="3703320"/>
            <a:ext cx="10698480" cy="274320"/>
          </a:xfrm>
          <a:prstGeom prst="rect">
            <a:avLst/>
          </a:prstGeom>
          <a:noFill/>
          <a:ln/>
        </p:spPr>
        <p:txBody>
          <a:bodyPr wrap="square" rtlCol="0" anchor="ctr"/>
          <a:lstStyle/>
          <a:p>
            <a:pPr marL="0" indent="0">
              <a:buNone/>
            </a:pPr>
            <a:r>
              <a:rPr lang="en-US" sz="1300" b="1" dirty="0">
                <a:solidFill>
                  <a:srgbClr val="000000"/>
                </a:solidFill>
                <a:latin typeface="Source Sans Pro SemiBold" pitchFamily="34" charset="0"/>
                <a:ea typeface="Source Sans Pro SemiBold" pitchFamily="34" charset="-122"/>
                <a:cs typeface="Source Sans Pro SemiBold" pitchFamily="34" charset="-120"/>
              </a:rPr>
              <a:t>Reverse the 2018 tailoring rules</a:t>
            </a:r>
            <a:endParaRPr lang="en-US" sz="1300" dirty="0"/>
          </a:p>
        </p:txBody>
      </p:sp>
      <p:sp>
        <p:nvSpPr>
          <p:cNvPr id="24" name="Text 21"/>
          <p:cNvSpPr/>
          <p:nvPr/>
        </p:nvSpPr>
        <p:spPr>
          <a:xfrm>
            <a:off x="822960" y="4014216"/>
            <a:ext cx="10698480" cy="621792"/>
          </a:xfrm>
          <a:prstGeom prst="rect">
            <a:avLst/>
          </a:prstGeom>
          <a:noFill/>
          <a:ln/>
        </p:spPr>
        <p:txBody>
          <a:bodyPr wrap="square" rtlCol="0" anchor="ctr"/>
          <a:lstStyle/>
          <a:p>
            <a:pPr marL="0" indent="0">
              <a:lnSpc>
                <a:spcPct val="125000"/>
              </a:lnSpc>
              <a:buNone/>
            </a:pPr>
            <a:r>
              <a:rPr lang="en-US" sz="1300" dirty="0">
                <a:solidFill>
                  <a:srgbClr val="666666"/>
                </a:solidFill>
                <a:latin typeface="Source Sans Pro" pitchFamily="34" charset="0"/>
                <a:ea typeface="Source Sans Pro" pitchFamily="34" charset="-122"/>
                <a:cs typeface="Source Sans Pro" pitchFamily="34" charset="-120"/>
              </a:rPr>
              <a:t>Reinstate stress testing, LCR, and living-will requirements for banks with $100B–$250B in assets. The regulatory gap created by the EGRRCPA directly enabled SVB's risk accumulation.</a:t>
            </a:r>
            <a:endParaRPr lang="en-US" sz="1300" dirty="0"/>
          </a:p>
        </p:txBody>
      </p:sp>
      <p:sp>
        <p:nvSpPr>
          <p:cNvPr id="25" name="Shape 22"/>
          <p:cNvSpPr/>
          <p:nvPr/>
        </p:nvSpPr>
        <p:spPr>
          <a:xfrm>
            <a:off x="274320" y="4672584"/>
            <a:ext cx="11640312" cy="0"/>
          </a:xfrm>
          <a:prstGeom prst="line">
            <a:avLst/>
          </a:prstGeom>
          <a:noFill/>
          <a:ln w="6350">
            <a:solidFill>
              <a:srgbClr val="D7D7D7"/>
            </a:solidFill>
            <a:prstDash val="solid"/>
          </a:ln>
        </p:spPr>
        <p:txBody>
          <a:bodyPr/>
          <a:lstStyle/>
          <a:p>
            <a:endParaRPr lang="en-US"/>
          </a:p>
        </p:txBody>
      </p:sp>
      <p:sp>
        <p:nvSpPr>
          <p:cNvPr id="26" name="Shape 23"/>
          <p:cNvSpPr/>
          <p:nvPr/>
        </p:nvSpPr>
        <p:spPr>
          <a:xfrm>
            <a:off x="274320" y="4791456"/>
            <a:ext cx="411480" cy="411480"/>
          </a:xfrm>
          <a:prstGeom prst="ellipse">
            <a:avLst/>
          </a:prstGeom>
          <a:solidFill>
            <a:srgbClr val="0028A5"/>
          </a:solidFill>
          <a:ln w="12700">
            <a:solidFill>
              <a:srgbClr val="0028A5"/>
            </a:solidFill>
            <a:prstDash val="solid"/>
          </a:ln>
        </p:spPr>
        <p:txBody>
          <a:bodyPr/>
          <a:lstStyle/>
          <a:p>
            <a:endParaRPr lang="en-US"/>
          </a:p>
        </p:txBody>
      </p:sp>
      <p:sp>
        <p:nvSpPr>
          <p:cNvPr id="27" name="Text 24"/>
          <p:cNvSpPr/>
          <p:nvPr/>
        </p:nvSpPr>
        <p:spPr>
          <a:xfrm>
            <a:off x="274320" y="4791456"/>
            <a:ext cx="411480" cy="411480"/>
          </a:xfrm>
          <a:prstGeom prst="rect">
            <a:avLst/>
          </a:prstGeom>
          <a:noFill/>
          <a:ln/>
        </p:spPr>
        <p:txBody>
          <a:bodyPr wrap="square" rtlCol="0" anchor="ctr"/>
          <a:lstStyle/>
          <a:p>
            <a:pPr marL="0" indent="0" algn="ctr">
              <a:buNone/>
            </a:pPr>
            <a:r>
              <a:rPr lang="en-US" sz="1400" b="1" dirty="0">
                <a:solidFill>
                  <a:srgbClr val="FFFFFF"/>
                </a:solidFill>
                <a:latin typeface="Source Sans Pro SemiBold" pitchFamily="34" charset="0"/>
                <a:ea typeface="Source Sans Pro SemiBold" pitchFamily="34" charset="-122"/>
                <a:cs typeface="Source Sans Pro SemiBold" pitchFamily="34" charset="-120"/>
              </a:rPr>
              <a:t>4</a:t>
            </a:r>
            <a:endParaRPr lang="en-US" sz="1400" dirty="0"/>
          </a:p>
        </p:txBody>
      </p:sp>
      <p:sp>
        <p:nvSpPr>
          <p:cNvPr id="28" name="Text 25"/>
          <p:cNvSpPr/>
          <p:nvPr/>
        </p:nvSpPr>
        <p:spPr>
          <a:xfrm>
            <a:off x="822960" y="4782312"/>
            <a:ext cx="10698480" cy="274320"/>
          </a:xfrm>
          <a:prstGeom prst="rect">
            <a:avLst/>
          </a:prstGeom>
          <a:noFill/>
          <a:ln/>
        </p:spPr>
        <p:txBody>
          <a:bodyPr wrap="square" rtlCol="0" anchor="ctr"/>
          <a:lstStyle/>
          <a:p>
            <a:pPr marL="0" indent="0">
              <a:buNone/>
            </a:pPr>
            <a:r>
              <a:rPr lang="en-US" sz="1300" b="1" dirty="0">
                <a:solidFill>
                  <a:srgbClr val="000000"/>
                </a:solidFill>
                <a:latin typeface="Source Sans Pro SemiBold" pitchFamily="34" charset="0"/>
                <a:ea typeface="Source Sans Pro SemiBold" pitchFamily="34" charset="-122"/>
                <a:cs typeface="Source Sans Pro SemiBold" pitchFamily="34" charset="-120"/>
              </a:rPr>
              <a:t>Real-time digital monitoring</a:t>
            </a:r>
            <a:endParaRPr lang="en-US" sz="1300" dirty="0"/>
          </a:p>
        </p:txBody>
      </p:sp>
      <p:sp>
        <p:nvSpPr>
          <p:cNvPr id="29" name="Text 26"/>
          <p:cNvSpPr/>
          <p:nvPr/>
        </p:nvSpPr>
        <p:spPr>
          <a:xfrm>
            <a:off x="822960" y="5093208"/>
            <a:ext cx="10698480" cy="621792"/>
          </a:xfrm>
          <a:prstGeom prst="rect">
            <a:avLst/>
          </a:prstGeom>
          <a:noFill/>
          <a:ln/>
        </p:spPr>
        <p:txBody>
          <a:bodyPr wrap="square" rtlCol="0" anchor="ctr"/>
          <a:lstStyle/>
          <a:p>
            <a:pPr marL="0" indent="0">
              <a:lnSpc>
                <a:spcPct val="125000"/>
              </a:lnSpc>
              <a:buNone/>
            </a:pPr>
            <a:r>
              <a:rPr lang="en-US" sz="1200" dirty="0">
                <a:solidFill>
                  <a:srgbClr val="666666"/>
                </a:solidFill>
                <a:latin typeface="Source Sans Pro" pitchFamily="34" charset="0"/>
                <a:ea typeface="Source Sans Pro" pitchFamily="34" charset="-122"/>
                <a:cs typeface="Source Sans Pro" pitchFamily="34" charset="-120"/>
              </a:rPr>
              <a:t>AI-driven liquidity surveillance and social-media sentiment tools to detect deposit flight signals before they become unstoppable runs </a:t>
            </a:r>
            <a:r>
              <a:rPr lang="en-GB" sz="1200" dirty="0">
                <a:solidFill>
                  <a:srgbClr val="666666"/>
                </a:solidFill>
                <a:latin typeface="Source Sans Pro" pitchFamily="34" charset="0"/>
                <a:ea typeface="Source Sans Pro" pitchFamily="34" charset="-122"/>
                <a:cs typeface="Source Sans Pro" pitchFamily="34" charset="-120"/>
              </a:rPr>
              <a:t>-&gt;</a:t>
            </a:r>
            <a:r>
              <a:rPr lang="en-US" sz="1200" dirty="0">
                <a:solidFill>
                  <a:srgbClr val="666666"/>
                </a:solidFill>
                <a:latin typeface="Source Sans Pro" pitchFamily="34" charset="0"/>
                <a:ea typeface="Source Sans Pro" pitchFamily="34" charset="-122"/>
                <a:cs typeface="Source Sans Pro" pitchFamily="34" charset="-120"/>
              </a:rPr>
              <a:t> a structural regulatory gap today.</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74320" y="164592"/>
            <a:ext cx="1188720" cy="484632"/>
          </a:xfrm>
          <a:prstGeom prst="rect">
            <a:avLst/>
          </a:prstGeom>
        </p:spPr>
      </p:pic>
      <p:sp>
        <p:nvSpPr>
          <p:cNvPr id="3" name="Shape 0"/>
          <p:cNvSpPr/>
          <p:nvPr/>
        </p:nvSpPr>
        <p:spPr>
          <a:xfrm>
            <a:off x="274320" y="6291072"/>
            <a:ext cx="11640312" cy="0"/>
          </a:xfrm>
          <a:prstGeom prst="line">
            <a:avLst/>
          </a:prstGeom>
          <a:noFill/>
          <a:ln w="6350">
            <a:solidFill>
              <a:srgbClr val="D7D7D7"/>
            </a:solidFill>
            <a:prstDash val="solid"/>
          </a:ln>
        </p:spPr>
        <p:txBody>
          <a:bodyPr/>
          <a:lstStyle/>
          <a:p>
            <a:endParaRPr lang="en-US"/>
          </a:p>
        </p:txBody>
      </p:sp>
      <p:sp>
        <p:nvSpPr>
          <p:cNvPr id="4" name="Text 1"/>
          <p:cNvSpPr/>
          <p:nvPr/>
        </p:nvSpPr>
        <p:spPr>
          <a:xfrm>
            <a:off x="274320" y="6364224"/>
            <a:ext cx="10972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Universität Zürich</a:t>
            </a:r>
            <a:endParaRPr lang="en-US" sz="700" dirty="0"/>
          </a:p>
        </p:txBody>
      </p:sp>
      <p:sp>
        <p:nvSpPr>
          <p:cNvPr id="5" name="Shape 2"/>
          <p:cNvSpPr/>
          <p:nvPr/>
        </p:nvSpPr>
        <p:spPr>
          <a:xfrm>
            <a:off x="1426464" y="6336792"/>
            <a:ext cx="0" cy="201168"/>
          </a:xfrm>
          <a:prstGeom prst="line">
            <a:avLst/>
          </a:prstGeom>
          <a:noFill/>
          <a:ln w="6350">
            <a:solidFill>
              <a:srgbClr val="D7D7D7"/>
            </a:solidFill>
            <a:prstDash val="solid"/>
          </a:ln>
        </p:spPr>
        <p:txBody>
          <a:bodyPr/>
          <a:lstStyle/>
          <a:p>
            <a:endParaRPr lang="en-US"/>
          </a:p>
        </p:txBody>
      </p:sp>
      <p:sp>
        <p:nvSpPr>
          <p:cNvPr id="6" name="Text 3"/>
          <p:cNvSpPr/>
          <p:nvPr/>
        </p:nvSpPr>
        <p:spPr>
          <a:xfrm>
            <a:off x="1508760" y="6364224"/>
            <a:ext cx="84124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International Financial Law | Is deposit insurance adequate?</a:t>
            </a:r>
            <a:endParaRPr lang="en-US" sz="700" dirty="0"/>
          </a:p>
        </p:txBody>
      </p:sp>
      <p:sp>
        <p:nvSpPr>
          <p:cNvPr id="7" name="Text 4"/>
          <p:cNvSpPr/>
          <p:nvPr/>
        </p:nvSpPr>
        <p:spPr>
          <a:xfrm>
            <a:off x="10424160" y="6364224"/>
            <a:ext cx="1097280" cy="164592"/>
          </a:xfrm>
          <a:prstGeom prst="rect">
            <a:avLst/>
          </a:prstGeom>
          <a:noFill/>
          <a:ln/>
        </p:spPr>
        <p:txBody>
          <a:bodyPr wrap="square" rtlCol="0" anchor="ctr"/>
          <a:lstStyle/>
          <a:p>
            <a:pPr marL="0" indent="0" algn="r">
              <a:buNone/>
            </a:pPr>
            <a:r>
              <a:rPr lang="en-GB" sz="700" dirty="0">
                <a:solidFill>
                  <a:srgbClr val="666666"/>
                </a:solidFill>
                <a:latin typeface="Source Sans Pro" pitchFamily="34" charset="0"/>
                <a:ea typeface="Source Sans Pro" pitchFamily="34" charset="-122"/>
                <a:cs typeface="Source Sans Pro" pitchFamily="34" charset="-120"/>
              </a:rPr>
              <a:t>28</a:t>
            </a:r>
            <a:r>
              <a:rPr lang="en-US" sz="700" dirty="0">
                <a:solidFill>
                  <a:srgbClr val="666666"/>
                </a:solidFill>
                <a:latin typeface="Source Sans Pro" pitchFamily="34" charset="0"/>
                <a:ea typeface="Source Sans Pro" pitchFamily="34" charset="-122"/>
                <a:cs typeface="Source Sans Pro" pitchFamily="34" charset="-120"/>
              </a:rPr>
              <a:t>.05.2026</a:t>
            </a:r>
            <a:endParaRPr lang="en-US" sz="700" dirty="0"/>
          </a:p>
        </p:txBody>
      </p:sp>
      <p:sp>
        <p:nvSpPr>
          <p:cNvPr id="8" name="Shape 5"/>
          <p:cNvSpPr/>
          <p:nvPr/>
        </p:nvSpPr>
        <p:spPr>
          <a:xfrm>
            <a:off x="11658600" y="6336792"/>
            <a:ext cx="0" cy="201168"/>
          </a:xfrm>
          <a:prstGeom prst="line">
            <a:avLst/>
          </a:prstGeom>
          <a:noFill/>
          <a:ln w="6350">
            <a:solidFill>
              <a:srgbClr val="D7D7D7"/>
            </a:solidFill>
            <a:prstDash val="solid"/>
          </a:ln>
        </p:spPr>
        <p:txBody>
          <a:bodyPr/>
          <a:lstStyle/>
          <a:p>
            <a:endParaRPr lang="en-US"/>
          </a:p>
        </p:txBody>
      </p:sp>
      <p:sp>
        <p:nvSpPr>
          <p:cNvPr id="9" name="Text 6"/>
          <p:cNvSpPr/>
          <p:nvPr/>
        </p:nvSpPr>
        <p:spPr>
          <a:xfrm>
            <a:off x="11722608" y="6364224"/>
            <a:ext cx="36576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6</a:t>
            </a:r>
            <a:endParaRPr lang="en-US" sz="700" dirty="0"/>
          </a:p>
        </p:txBody>
      </p:sp>
      <p:sp>
        <p:nvSpPr>
          <p:cNvPr id="10" name="Text 7"/>
          <p:cNvSpPr/>
          <p:nvPr/>
        </p:nvSpPr>
        <p:spPr>
          <a:xfrm>
            <a:off x="95348" y="834976"/>
            <a:ext cx="11430000" cy="457200"/>
          </a:xfrm>
          <a:prstGeom prst="rect">
            <a:avLst/>
          </a:prstGeom>
          <a:noFill/>
          <a:ln/>
        </p:spPr>
        <p:txBody>
          <a:bodyPr wrap="square" rtlCol="0" anchor="ctr"/>
          <a:lstStyle/>
          <a:p>
            <a:pPr marL="0" indent="0">
              <a:buNone/>
            </a:pPr>
            <a:r>
              <a:rPr lang="en-US" sz="2000" b="1" dirty="0">
                <a:solidFill>
                  <a:srgbClr val="0028A5"/>
                </a:solidFill>
                <a:latin typeface="Source Sans Pro SemiBold" pitchFamily="34" charset="0"/>
                <a:ea typeface="Source Sans Pro SemiBold" pitchFamily="34" charset="-122"/>
                <a:cs typeface="Source Sans Pro SemiBold" pitchFamily="34" charset="-120"/>
              </a:rPr>
              <a:t>Verdict</a:t>
            </a:r>
            <a:r>
              <a:rPr lang="en-GB" sz="2000" b="1" dirty="0">
                <a:solidFill>
                  <a:srgbClr val="0028A5"/>
                </a:solidFill>
                <a:latin typeface="Source Sans Pro SemiBold" pitchFamily="34" charset="0"/>
                <a:ea typeface="Source Sans Pro SemiBold" pitchFamily="34" charset="-122"/>
                <a:cs typeface="Source Sans Pro SemiBold" pitchFamily="34" charset="-120"/>
              </a:rPr>
              <a:t>:</a:t>
            </a:r>
            <a:r>
              <a:rPr lang="en-US" sz="2000" b="1" dirty="0">
                <a:solidFill>
                  <a:srgbClr val="0028A5"/>
                </a:solidFill>
                <a:latin typeface="Source Sans Pro SemiBold" pitchFamily="34" charset="0"/>
                <a:ea typeface="Source Sans Pro SemiBold" pitchFamily="34" charset="-122"/>
                <a:cs typeface="Source Sans Pro SemiBold" pitchFamily="34" charset="-120"/>
              </a:rPr>
              <a:t> is deposit insurance adequate?</a:t>
            </a:r>
            <a:endParaRPr lang="en-US" sz="2000" dirty="0"/>
          </a:p>
        </p:txBody>
      </p:sp>
      <p:sp>
        <p:nvSpPr>
          <p:cNvPr id="11" name="Shape 8"/>
          <p:cNvSpPr/>
          <p:nvPr/>
        </p:nvSpPr>
        <p:spPr>
          <a:xfrm>
            <a:off x="274320" y="1508760"/>
            <a:ext cx="3657600" cy="1828800"/>
          </a:xfrm>
          <a:prstGeom prst="rect">
            <a:avLst/>
          </a:prstGeom>
          <a:solidFill>
            <a:srgbClr val="FAE6EC"/>
          </a:solidFill>
          <a:ln w="12700">
            <a:solidFill>
              <a:srgbClr val="BF0D3E"/>
            </a:solidFill>
            <a:prstDash val="solid"/>
          </a:ln>
        </p:spPr>
        <p:txBody>
          <a:bodyPr/>
          <a:lstStyle/>
          <a:p>
            <a:endParaRPr lang="en-US"/>
          </a:p>
        </p:txBody>
      </p:sp>
      <p:sp>
        <p:nvSpPr>
          <p:cNvPr id="12" name="Shape 9"/>
          <p:cNvSpPr/>
          <p:nvPr/>
        </p:nvSpPr>
        <p:spPr>
          <a:xfrm>
            <a:off x="274320" y="1508760"/>
            <a:ext cx="3657600" cy="64008"/>
          </a:xfrm>
          <a:prstGeom prst="rect">
            <a:avLst/>
          </a:prstGeom>
          <a:solidFill>
            <a:srgbClr val="BF0D3E"/>
          </a:solidFill>
          <a:ln w="12700">
            <a:solidFill>
              <a:srgbClr val="BF0D3E"/>
            </a:solidFill>
            <a:prstDash val="solid"/>
          </a:ln>
        </p:spPr>
        <p:txBody>
          <a:bodyPr/>
          <a:lstStyle/>
          <a:p>
            <a:endParaRPr lang="en-US"/>
          </a:p>
        </p:txBody>
      </p:sp>
      <p:sp>
        <p:nvSpPr>
          <p:cNvPr id="13" name="Text 10"/>
          <p:cNvSpPr/>
          <p:nvPr/>
        </p:nvSpPr>
        <p:spPr>
          <a:xfrm>
            <a:off x="411480" y="1664208"/>
            <a:ext cx="3383280" cy="347472"/>
          </a:xfrm>
          <a:prstGeom prst="rect">
            <a:avLst/>
          </a:prstGeom>
          <a:noFill/>
          <a:ln/>
        </p:spPr>
        <p:txBody>
          <a:bodyPr wrap="square" rtlCol="0" anchor="ctr"/>
          <a:lstStyle/>
          <a:p>
            <a:pPr marL="0" indent="0">
              <a:buNone/>
            </a:pPr>
            <a:r>
              <a:rPr lang="en-US" sz="1400" b="1" dirty="0">
                <a:solidFill>
                  <a:srgbClr val="BF0D3E"/>
                </a:solidFill>
                <a:latin typeface="Source Sans Pro SemiBold" pitchFamily="34" charset="0"/>
                <a:ea typeface="Source Sans Pro SemiBold" pitchFamily="34" charset="-122"/>
                <a:cs typeface="Source Sans Pro SemiBold" pitchFamily="34" charset="-120"/>
              </a:rPr>
              <a:t>Not adequate</a:t>
            </a:r>
            <a:endParaRPr lang="en-US" sz="1400" dirty="0"/>
          </a:p>
        </p:txBody>
      </p:sp>
      <p:sp>
        <p:nvSpPr>
          <p:cNvPr id="14" name="Text 11"/>
          <p:cNvSpPr/>
          <p:nvPr/>
        </p:nvSpPr>
        <p:spPr>
          <a:xfrm>
            <a:off x="411480" y="2084832"/>
            <a:ext cx="3383280" cy="1143000"/>
          </a:xfrm>
          <a:prstGeom prst="rect">
            <a:avLst/>
          </a:prstGeom>
          <a:noFill/>
          <a:ln/>
        </p:spPr>
        <p:txBody>
          <a:bodyPr wrap="square" rtlCol="0" anchor="t"/>
          <a:lstStyle/>
          <a:p>
            <a:pPr marL="0" indent="0">
              <a:lnSpc>
                <a:spcPct val="130000"/>
              </a:lnSpc>
              <a:buNone/>
            </a:pPr>
            <a:r>
              <a:rPr lang="en-US" sz="1300" dirty="0">
                <a:solidFill>
                  <a:srgbClr val="222222"/>
                </a:solidFill>
                <a:latin typeface="Source Sans Pro" pitchFamily="34" charset="0"/>
                <a:ea typeface="Source Sans Pro" pitchFamily="34" charset="-122"/>
                <a:cs typeface="Source Sans Pro" pitchFamily="34" charset="-120"/>
              </a:rPr>
              <a:t>For concentrated, uninsured, institutional depositors in niche banks. The $250K cap was irrelevant when 94% of deposits were above it.</a:t>
            </a:r>
            <a:endParaRPr lang="en-US" sz="1300" dirty="0"/>
          </a:p>
        </p:txBody>
      </p:sp>
      <p:sp>
        <p:nvSpPr>
          <p:cNvPr id="15" name="Shape 12"/>
          <p:cNvSpPr/>
          <p:nvPr/>
        </p:nvSpPr>
        <p:spPr>
          <a:xfrm>
            <a:off x="4133088" y="1508760"/>
            <a:ext cx="3657600" cy="1828800"/>
          </a:xfrm>
          <a:prstGeom prst="rect">
            <a:avLst/>
          </a:prstGeom>
          <a:solidFill>
            <a:srgbClr val="FDF5E6"/>
          </a:solidFill>
          <a:ln w="12700">
            <a:solidFill>
              <a:srgbClr val="BA7517"/>
            </a:solidFill>
            <a:prstDash val="solid"/>
          </a:ln>
        </p:spPr>
        <p:txBody>
          <a:bodyPr/>
          <a:lstStyle/>
          <a:p>
            <a:endParaRPr lang="en-US"/>
          </a:p>
        </p:txBody>
      </p:sp>
      <p:sp>
        <p:nvSpPr>
          <p:cNvPr id="16" name="Shape 13"/>
          <p:cNvSpPr/>
          <p:nvPr/>
        </p:nvSpPr>
        <p:spPr>
          <a:xfrm>
            <a:off x="4133088" y="1508760"/>
            <a:ext cx="3657600" cy="64008"/>
          </a:xfrm>
          <a:prstGeom prst="rect">
            <a:avLst/>
          </a:prstGeom>
          <a:solidFill>
            <a:srgbClr val="BA7517"/>
          </a:solidFill>
          <a:ln w="12700">
            <a:solidFill>
              <a:srgbClr val="BA7517"/>
            </a:solidFill>
            <a:prstDash val="solid"/>
          </a:ln>
        </p:spPr>
        <p:txBody>
          <a:bodyPr/>
          <a:lstStyle/>
          <a:p>
            <a:endParaRPr lang="en-US"/>
          </a:p>
        </p:txBody>
      </p:sp>
      <p:sp>
        <p:nvSpPr>
          <p:cNvPr id="17" name="Text 14"/>
          <p:cNvSpPr/>
          <p:nvPr/>
        </p:nvSpPr>
        <p:spPr>
          <a:xfrm>
            <a:off x="4270248" y="1664208"/>
            <a:ext cx="3383280" cy="347472"/>
          </a:xfrm>
          <a:prstGeom prst="rect">
            <a:avLst/>
          </a:prstGeom>
          <a:noFill/>
          <a:ln/>
        </p:spPr>
        <p:txBody>
          <a:bodyPr wrap="square" rtlCol="0" anchor="ctr"/>
          <a:lstStyle/>
          <a:p>
            <a:pPr marL="0" indent="0">
              <a:buNone/>
            </a:pPr>
            <a:r>
              <a:rPr lang="en-US" sz="1400" b="1" dirty="0">
                <a:solidFill>
                  <a:srgbClr val="BA7517"/>
                </a:solidFill>
                <a:latin typeface="Source Sans Pro SemiBold" pitchFamily="34" charset="0"/>
                <a:ea typeface="Source Sans Pro SemiBold" pitchFamily="34" charset="-122"/>
                <a:cs typeface="Source Sans Pro SemiBold" pitchFamily="34" charset="-120"/>
              </a:rPr>
              <a:t>Partially adequate</a:t>
            </a:r>
            <a:endParaRPr lang="en-US" sz="1400" dirty="0"/>
          </a:p>
        </p:txBody>
      </p:sp>
      <p:sp>
        <p:nvSpPr>
          <p:cNvPr id="18" name="Text 15"/>
          <p:cNvSpPr/>
          <p:nvPr/>
        </p:nvSpPr>
        <p:spPr>
          <a:xfrm>
            <a:off x="4270248" y="2084832"/>
            <a:ext cx="3383280" cy="1143000"/>
          </a:xfrm>
          <a:prstGeom prst="rect">
            <a:avLst/>
          </a:prstGeom>
          <a:noFill/>
          <a:ln/>
        </p:spPr>
        <p:txBody>
          <a:bodyPr wrap="square" rtlCol="0" anchor="t"/>
          <a:lstStyle/>
          <a:p>
            <a:pPr marL="0" indent="0">
              <a:lnSpc>
                <a:spcPct val="130000"/>
              </a:lnSpc>
              <a:buNone/>
            </a:pPr>
            <a:r>
              <a:rPr lang="en-US" sz="1300" dirty="0">
                <a:solidFill>
                  <a:srgbClr val="222222"/>
                </a:solidFill>
                <a:latin typeface="Source Sans Pro" pitchFamily="34" charset="0"/>
                <a:ea typeface="Source Sans Pro" pitchFamily="34" charset="-122"/>
                <a:cs typeface="Source Sans Pro" pitchFamily="34" charset="-120"/>
              </a:rPr>
              <a:t>For ordinary retail depositors </a:t>
            </a:r>
            <a:r>
              <a:rPr lang="en-GB" sz="1300" dirty="0">
                <a:solidFill>
                  <a:srgbClr val="222222"/>
                </a:solidFill>
                <a:latin typeface="Source Sans Pro" pitchFamily="34" charset="0"/>
                <a:ea typeface="Source Sans Pro" pitchFamily="34" charset="-122"/>
                <a:cs typeface="Source Sans Pro" pitchFamily="34" charset="-120"/>
              </a:rPr>
              <a:t>:</a:t>
            </a:r>
            <a:r>
              <a:rPr lang="en-US" sz="1300" dirty="0">
                <a:solidFill>
                  <a:srgbClr val="222222"/>
                </a:solidFill>
                <a:latin typeface="Source Sans Pro" pitchFamily="34" charset="0"/>
                <a:ea typeface="Source Sans Pro" pitchFamily="34" charset="-122"/>
                <a:cs typeface="Source Sans Pro" pitchFamily="34" charset="-120"/>
              </a:rPr>
              <a:t> DI works as designed for small savers. The blanket backstop prevented contagion, but created moral hazard.</a:t>
            </a:r>
            <a:endParaRPr lang="en-US" sz="1300" dirty="0"/>
          </a:p>
        </p:txBody>
      </p:sp>
      <p:sp>
        <p:nvSpPr>
          <p:cNvPr id="19" name="Shape 16"/>
          <p:cNvSpPr/>
          <p:nvPr/>
        </p:nvSpPr>
        <p:spPr>
          <a:xfrm>
            <a:off x="7991856" y="1508760"/>
            <a:ext cx="3657600" cy="1828800"/>
          </a:xfrm>
          <a:prstGeom prst="rect">
            <a:avLst/>
          </a:prstGeom>
          <a:solidFill>
            <a:srgbClr val="E6EBF7"/>
          </a:solidFill>
          <a:ln w="12700">
            <a:solidFill>
              <a:srgbClr val="0028A5"/>
            </a:solidFill>
            <a:prstDash val="solid"/>
          </a:ln>
        </p:spPr>
        <p:txBody>
          <a:bodyPr/>
          <a:lstStyle/>
          <a:p>
            <a:endParaRPr lang="en-US"/>
          </a:p>
        </p:txBody>
      </p:sp>
      <p:sp>
        <p:nvSpPr>
          <p:cNvPr id="20" name="Shape 17"/>
          <p:cNvSpPr/>
          <p:nvPr/>
        </p:nvSpPr>
        <p:spPr>
          <a:xfrm>
            <a:off x="7991856" y="1508760"/>
            <a:ext cx="3657600" cy="64008"/>
          </a:xfrm>
          <a:prstGeom prst="rect">
            <a:avLst/>
          </a:prstGeom>
          <a:solidFill>
            <a:srgbClr val="0028A5"/>
          </a:solidFill>
          <a:ln w="12700">
            <a:solidFill>
              <a:srgbClr val="0028A5"/>
            </a:solidFill>
            <a:prstDash val="solid"/>
          </a:ln>
        </p:spPr>
        <p:txBody>
          <a:bodyPr/>
          <a:lstStyle/>
          <a:p>
            <a:endParaRPr lang="en-US"/>
          </a:p>
        </p:txBody>
      </p:sp>
      <p:sp>
        <p:nvSpPr>
          <p:cNvPr id="21" name="Text 18"/>
          <p:cNvSpPr/>
          <p:nvPr/>
        </p:nvSpPr>
        <p:spPr>
          <a:xfrm>
            <a:off x="8129016" y="1664208"/>
            <a:ext cx="3383280" cy="347472"/>
          </a:xfrm>
          <a:prstGeom prst="rect">
            <a:avLst/>
          </a:prstGeom>
          <a:noFill/>
          <a:ln/>
        </p:spPr>
        <p:txBody>
          <a:bodyPr wrap="square" rtlCol="0" anchor="ctr"/>
          <a:lstStyle/>
          <a:p>
            <a:pPr marL="0" indent="0">
              <a:buNone/>
            </a:pPr>
            <a:r>
              <a:rPr lang="en-US" sz="1400" b="1" dirty="0">
                <a:solidFill>
                  <a:srgbClr val="0028A5"/>
                </a:solidFill>
                <a:latin typeface="Source Sans Pro SemiBold" pitchFamily="34" charset="0"/>
                <a:ea typeface="Source Sans Pro SemiBold" pitchFamily="34" charset="-122"/>
                <a:cs typeface="Source Sans Pro SemiBold" pitchFamily="34" charset="-120"/>
              </a:rPr>
              <a:t>Could be adequate</a:t>
            </a:r>
            <a:endParaRPr lang="en-US" sz="1400" dirty="0"/>
          </a:p>
        </p:txBody>
      </p:sp>
      <p:sp>
        <p:nvSpPr>
          <p:cNvPr id="22" name="Text 19"/>
          <p:cNvSpPr/>
          <p:nvPr/>
        </p:nvSpPr>
        <p:spPr>
          <a:xfrm>
            <a:off x="8129016" y="2084832"/>
            <a:ext cx="3383280" cy="1143000"/>
          </a:xfrm>
          <a:prstGeom prst="rect">
            <a:avLst/>
          </a:prstGeom>
          <a:noFill/>
          <a:ln/>
        </p:spPr>
        <p:txBody>
          <a:bodyPr wrap="square" rtlCol="0" anchor="t"/>
          <a:lstStyle/>
          <a:p>
            <a:pPr marL="0" indent="0">
              <a:lnSpc>
                <a:spcPct val="130000"/>
              </a:lnSpc>
              <a:buNone/>
            </a:pPr>
            <a:r>
              <a:rPr lang="en-US" sz="1300" dirty="0">
                <a:solidFill>
                  <a:srgbClr val="222222"/>
                </a:solidFill>
                <a:latin typeface="Source Sans Pro" pitchFamily="34" charset="0"/>
                <a:ea typeface="Source Sans Pro" pitchFamily="34" charset="-122"/>
                <a:cs typeface="Source Sans Pro" pitchFamily="34" charset="-120"/>
              </a:rPr>
              <a:t>With targeted reform: smarter coverage tiers, risk-based premiums, stronger supervision, and digital-age liquidity tools.</a:t>
            </a:r>
            <a:endParaRPr lang="en-US" sz="1300" dirty="0"/>
          </a:p>
        </p:txBody>
      </p:sp>
      <p:sp>
        <p:nvSpPr>
          <p:cNvPr id="23" name="Shape 20"/>
          <p:cNvSpPr/>
          <p:nvPr/>
        </p:nvSpPr>
        <p:spPr>
          <a:xfrm>
            <a:off x="274320" y="3566160"/>
            <a:ext cx="11640312" cy="1645920"/>
          </a:xfrm>
          <a:prstGeom prst="rect">
            <a:avLst/>
          </a:prstGeom>
          <a:solidFill>
            <a:srgbClr val="F5F7FC"/>
          </a:solidFill>
          <a:ln w="6350">
            <a:solidFill>
              <a:srgbClr val="D7D7D7"/>
            </a:solidFill>
            <a:prstDash val="solid"/>
          </a:ln>
        </p:spPr>
        <p:txBody>
          <a:bodyPr/>
          <a:lstStyle/>
          <a:p>
            <a:endParaRPr lang="en-US"/>
          </a:p>
        </p:txBody>
      </p:sp>
      <p:sp>
        <p:nvSpPr>
          <p:cNvPr id="24" name="Shape 21"/>
          <p:cNvSpPr/>
          <p:nvPr/>
        </p:nvSpPr>
        <p:spPr>
          <a:xfrm>
            <a:off x="274320" y="3566160"/>
            <a:ext cx="64008" cy="1645920"/>
          </a:xfrm>
          <a:prstGeom prst="rect">
            <a:avLst/>
          </a:prstGeom>
          <a:solidFill>
            <a:srgbClr val="0028A5"/>
          </a:solidFill>
          <a:ln w="12700">
            <a:solidFill>
              <a:srgbClr val="0028A5"/>
            </a:solidFill>
            <a:prstDash val="solid"/>
          </a:ln>
        </p:spPr>
        <p:txBody>
          <a:bodyPr/>
          <a:lstStyle/>
          <a:p>
            <a:endParaRPr lang="en-US"/>
          </a:p>
        </p:txBody>
      </p:sp>
      <p:sp>
        <p:nvSpPr>
          <p:cNvPr id="25" name="Text 22"/>
          <p:cNvSpPr/>
          <p:nvPr/>
        </p:nvSpPr>
        <p:spPr>
          <a:xfrm>
            <a:off x="475488" y="3657600"/>
            <a:ext cx="11247120" cy="292608"/>
          </a:xfrm>
          <a:prstGeom prst="rect">
            <a:avLst/>
          </a:prstGeom>
          <a:noFill/>
          <a:ln/>
        </p:spPr>
        <p:txBody>
          <a:bodyPr wrap="square" rtlCol="0" anchor="ctr"/>
          <a:lstStyle/>
          <a:p>
            <a:pPr marL="0" indent="0">
              <a:buNone/>
            </a:pPr>
            <a:r>
              <a:rPr lang="en-US" sz="1400" b="1" dirty="0">
                <a:solidFill>
                  <a:srgbClr val="0028A5"/>
                </a:solidFill>
                <a:latin typeface="Source Sans Pro SemiBold" pitchFamily="34" charset="0"/>
                <a:ea typeface="Source Sans Pro SemiBold" pitchFamily="34" charset="-122"/>
                <a:cs typeface="Source Sans Pro SemiBold" pitchFamily="34" charset="-120"/>
              </a:rPr>
              <a:t>Key takeaway for International Financial Law</a:t>
            </a:r>
            <a:endParaRPr lang="en-US" sz="1400" dirty="0"/>
          </a:p>
        </p:txBody>
      </p:sp>
      <p:sp>
        <p:nvSpPr>
          <p:cNvPr id="26" name="Text 23"/>
          <p:cNvSpPr/>
          <p:nvPr/>
        </p:nvSpPr>
        <p:spPr>
          <a:xfrm>
            <a:off x="475488" y="4005072"/>
            <a:ext cx="11247120" cy="1097280"/>
          </a:xfrm>
          <a:prstGeom prst="rect">
            <a:avLst/>
          </a:prstGeom>
          <a:noFill/>
          <a:ln/>
        </p:spPr>
        <p:txBody>
          <a:bodyPr wrap="square" rtlCol="0" anchor="ctr"/>
          <a:lstStyle/>
          <a:p>
            <a:pPr marL="0" indent="0">
              <a:lnSpc>
                <a:spcPct val="135000"/>
              </a:lnSpc>
              <a:buNone/>
            </a:pPr>
            <a:r>
              <a:rPr lang="en-US" sz="1400" dirty="0">
                <a:solidFill>
                  <a:srgbClr val="000000"/>
                </a:solidFill>
                <a:latin typeface="Source Sans Pro" pitchFamily="34" charset="0"/>
                <a:ea typeface="Source Sans Pro" pitchFamily="34" charset="-122"/>
                <a:cs typeface="Source Sans Pro" pitchFamily="34" charset="-120"/>
              </a:rPr>
              <a:t>Deposit insurance is only one pillar of the financial safety net. SVB demonstrated that without robust prudential supervision, meaningful stress testing, and governance standards, DI merely shifts the cost of failure onto the public. The IMF's 1999 insight remains valid: DI without adequate safeguards is 'destined to fail'. The digital era adds urgency </a:t>
            </a:r>
            <a:r>
              <a:rPr lang="en-GB" sz="1400" dirty="0">
                <a:solidFill>
                  <a:srgbClr val="000000"/>
                </a:solidFill>
                <a:latin typeface="Source Sans Pro" pitchFamily="34" charset="0"/>
                <a:ea typeface="Source Sans Pro" pitchFamily="34" charset="-122"/>
                <a:cs typeface="Source Sans Pro" pitchFamily="34" charset="-120"/>
              </a:rPr>
              <a:t>-&gt; </a:t>
            </a:r>
            <a:r>
              <a:rPr lang="en-US" sz="1400" dirty="0">
                <a:solidFill>
                  <a:srgbClr val="000000"/>
                </a:solidFill>
                <a:latin typeface="Source Sans Pro" pitchFamily="34" charset="0"/>
                <a:ea typeface="Source Sans Pro" pitchFamily="34" charset="-122"/>
                <a:cs typeface="Source Sans Pro" pitchFamily="34" charset="-120"/>
              </a:rPr>
              <a:t> social-media-driven runs require regulatory tools that do not yet exist in any major jurisdiction.</a:t>
            </a:r>
            <a:endParaRPr lang="en-US" sz="1400" dirty="0"/>
          </a:p>
        </p:txBody>
      </p:sp>
      <p:sp>
        <p:nvSpPr>
          <p:cNvPr id="27" name="Text 24"/>
          <p:cNvSpPr/>
          <p:nvPr/>
        </p:nvSpPr>
        <p:spPr>
          <a:xfrm>
            <a:off x="274320" y="5376672"/>
            <a:ext cx="11640312" cy="457200"/>
          </a:xfrm>
          <a:prstGeom prst="rect">
            <a:avLst/>
          </a:prstGeom>
          <a:noFill/>
          <a:ln/>
        </p:spPr>
        <p:txBody>
          <a:bodyPr wrap="square" rtlCol="0" anchor="ctr"/>
          <a:lstStyle/>
          <a:p>
            <a:pPr marL="0" indent="0">
              <a:lnSpc>
                <a:spcPct val="120000"/>
              </a:lnSpc>
              <a:buNone/>
            </a:pPr>
            <a:r>
              <a:rPr lang="en-US" sz="800" dirty="0">
                <a:solidFill>
                  <a:srgbClr val="666666"/>
                </a:solidFill>
                <a:latin typeface="Source Sans Pro" pitchFamily="34" charset="0"/>
                <a:ea typeface="Source Sans Pro" pitchFamily="34" charset="-122"/>
                <a:cs typeface="Source Sans Pro" pitchFamily="34" charset="-120"/>
              </a:rPr>
              <a:t>Sources: Al-Sari (2025, Journal of Banking Regulation) · Warren–Becker letter (2023) · Alexander, Principles of Banking Regulation ch. 6 · Domanski et al., BIS QR (2015) · IMF F&amp;D (1999) · Diamond &amp; Dybvig (1983) · Goldstein/Wharton (2024)</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1341120" y="2255520"/>
            <a:ext cx="10363200" cy="1158240"/>
          </a:xfrm>
          <a:prstGeom prst="rect">
            <a:avLst/>
          </a:prstGeom>
          <a:noFill/>
          <a:ln/>
        </p:spPr>
        <p:txBody>
          <a:bodyPr wrap="square" lIns="0" tIns="0" rIns="0" bIns="0" rtlCol="0" anchor="ctr"/>
          <a:lstStyle/>
          <a:p>
            <a:r>
              <a:rPr lang="en-US" sz="5867" b="1" dirty="0">
                <a:ea typeface="Georgia" pitchFamily="34" charset="-122"/>
                <a:cs typeface="Georgia" pitchFamily="34" charset="-120"/>
              </a:rPr>
              <a:t>Climate Finance Risks</a:t>
            </a:r>
            <a:endParaRPr lang="en-US" sz="5867" dirty="0"/>
          </a:p>
        </p:txBody>
      </p:sp>
      <p:sp>
        <p:nvSpPr>
          <p:cNvPr id="4" name="Text 2"/>
          <p:cNvSpPr/>
          <p:nvPr/>
        </p:nvSpPr>
        <p:spPr>
          <a:xfrm>
            <a:off x="1341120" y="3389376"/>
            <a:ext cx="10363200" cy="1158240"/>
          </a:xfrm>
          <a:prstGeom prst="rect">
            <a:avLst/>
          </a:prstGeom>
          <a:noFill/>
          <a:ln/>
        </p:spPr>
        <p:txBody>
          <a:bodyPr wrap="square" lIns="0" tIns="0" rIns="0" bIns="0" rtlCol="0" anchor="ctr"/>
          <a:lstStyle/>
          <a:p>
            <a:r>
              <a:rPr lang="en-US" sz="5067" dirty="0">
                <a:ea typeface="Georgia" pitchFamily="34" charset="-122"/>
                <a:cs typeface="Georgia" pitchFamily="34" charset="-120"/>
              </a:rPr>
              <a:t>and Banking Regulation</a:t>
            </a:r>
            <a:endParaRPr lang="en-US" sz="5067" dirty="0"/>
          </a:p>
        </p:txBody>
      </p:sp>
      <p:sp>
        <p:nvSpPr>
          <p:cNvPr id="5" name="Shape 3"/>
          <p:cNvSpPr/>
          <p:nvPr/>
        </p:nvSpPr>
        <p:spPr>
          <a:xfrm>
            <a:off x="1341120" y="4998720"/>
            <a:ext cx="1950720" cy="0"/>
          </a:xfrm>
          <a:prstGeom prst="line">
            <a:avLst/>
          </a:prstGeom>
          <a:noFill/>
          <a:ln w="19050">
            <a:solidFill>
              <a:schemeClr val="tx1"/>
            </a:solidFill>
            <a:prstDash val="solid"/>
          </a:ln>
        </p:spPr>
        <p:txBody>
          <a:bodyPr/>
          <a:lstStyle/>
          <a:p>
            <a:endParaRPr lang="de-DE" sz="2400"/>
          </a:p>
        </p:txBody>
      </p:sp>
      <p:sp>
        <p:nvSpPr>
          <p:cNvPr id="6" name="Text 4"/>
          <p:cNvSpPr/>
          <p:nvPr/>
        </p:nvSpPr>
        <p:spPr>
          <a:xfrm>
            <a:off x="1341120" y="5242560"/>
            <a:ext cx="10363200" cy="487680"/>
          </a:xfrm>
          <a:prstGeom prst="rect">
            <a:avLst/>
          </a:prstGeom>
          <a:noFill/>
          <a:ln/>
        </p:spPr>
        <p:txBody>
          <a:bodyPr wrap="square" lIns="0" tIns="0" rIns="0" bIns="0" rtlCol="0" anchor="ctr"/>
          <a:lstStyle/>
          <a:p>
            <a:r>
              <a:rPr lang="en-US" sz="2400" dirty="0">
                <a:latin typeface="Calibri" pitchFamily="34" charset="0"/>
                <a:cs typeface="Calibri" pitchFamily="34" charset="-120"/>
              </a:rPr>
              <a:t>Nikolas Hayo</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09600" y="555472"/>
            <a:ext cx="11338560" cy="670560"/>
          </a:xfrm>
          <a:prstGeom prst="rect">
            <a:avLst/>
          </a:prstGeom>
          <a:noFill/>
          <a:ln/>
        </p:spPr>
        <p:txBody>
          <a:bodyPr wrap="square" lIns="0" tIns="0" rIns="0" bIns="0" rtlCol="0" anchor="ctr"/>
          <a:lstStyle/>
          <a:p>
            <a:r>
              <a:rPr lang="en-US" sz="3200" b="1" dirty="0">
                <a:solidFill>
                  <a:srgbClr val="1E293B"/>
                </a:solidFill>
                <a:ea typeface="Georgia" pitchFamily="34" charset="-122"/>
                <a:cs typeface="Georgia" pitchFamily="34" charset="-120"/>
              </a:rPr>
              <a:t>Four tools – but disclosure dominates</a:t>
            </a:r>
            <a:endParaRPr lang="en-US" sz="3200" dirty="0"/>
          </a:p>
        </p:txBody>
      </p:sp>
      <p:sp>
        <p:nvSpPr>
          <p:cNvPr id="4" name="Shape 2"/>
          <p:cNvSpPr/>
          <p:nvPr/>
        </p:nvSpPr>
        <p:spPr>
          <a:xfrm>
            <a:off x="610121" y="1457444"/>
            <a:ext cx="1977483" cy="846109"/>
          </a:xfrm>
          <a:prstGeom prst="rect">
            <a:avLst/>
          </a:prstGeom>
          <a:solidFill>
            <a:schemeClr val="accent6"/>
          </a:solidFill>
          <a:ln w="12700">
            <a:solidFill>
              <a:srgbClr val="1E293B"/>
            </a:solidFill>
            <a:prstDash val="solid"/>
          </a:ln>
          <a:effectLst>
            <a:outerShdw blurRad="101600" dist="25400" dir="5400000" algn="bl" rotWithShape="0">
              <a:srgbClr val="000000">
                <a:alpha val="10000"/>
              </a:srgbClr>
            </a:outerShdw>
          </a:effectLst>
        </p:spPr>
        <p:txBody>
          <a:bodyPr/>
          <a:lstStyle/>
          <a:p>
            <a:endParaRPr lang="de-DE" sz="2400"/>
          </a:p>
        </p:txBody>
      </p:sp>
      <p:sp>
        <p:nvSpPr>
          <p:cNvPr id="6" name="Text 4"/>
          <p:cNvSpPr/>
          <p:nvPr/>
        </p:nvSpPr>
        <p:spPr>
          <a:xfrm>
            <a:off x="340151" y="1587056"/>
            <a:ext cx="2535936" cy="487680"/>
          </a:xfrm>
          <a:prstGeom prst="rect">
            <a:avLst/>
          </a:prstGeom>
          <a:noFill/>
          <a:ln/>
        </p:spPr>
        <p:txBody>
          <a:bodyPr wrap="square" lIns="0" tIns="0" rIns="0" bIns="0" rtlCol="0" anchor="ctr"/>
          <a:lstStyle/>
          <a:p>
            <a:pPr algn="ctr"/>
            <a:r>
              <a:rPr lang="en-US" sz="1867" b="1" dirty="0">
                <a:ea typeface="Georgia" pitchFamily="34" charset="-122"/>
                <a:cs typeface="Georgia" pitchFamily="34" charset="-120"/>
              </a:rPr>
              <a:t>Disclosure</a:t>
            </a:r>
            <a:endParaRPr lang="en-US" sz="1867" dirty="0"/>
          </a:p>
        </p:txBody>
      </p:sp>
      <p:sp>
        <p:nvSpPr>
          <p:cNvPr id="8" name="Shape 6"/>
          <p:cNvSpPr/>
          <p:nvPr/>
        </p:nvSpPr>
        <p:spPr>
          <a:xfrm>
            <a:off x="2946896" y="1457444"/>
            <a:ext cx="1988485" cy="846109"/>
          </a:xfrm>
          <a:prstGeom prst="rect">
            <a:avLst/>
          </a:prstGeom>
          <a:solidFill>
            <a:srgbClr val="F8FAFC"/>
          </a:solidFill>
          <a:ln w="9525">
            <a:solidFill>
              <a:srgbClr val="E2E8F0"/>
            </a:solidFill>
            <a:prstDash val="solid"/>
          </a:ln>
        </p:spPr>
        <p:txBody>
          <a:bodyPr/>
          <a:lstStyle/>
          <a:p>
            <a:endParaRPr lang="de-DE" sz="2400"/>
          </a:p>
        </p:txBody>
      </p:sp>
      <p:sp>
        <p:nvSpPr>
          <p:cNvPr id="9" name="Text 7"/>
          <p:cNvSpPr/>
          <p:nvPr/>
        </p:nvSpPr>
        <p:spPr>
          <a:xfrm>
            <a:off x="2673171" y="1577551"/>
            <a:ext cx="2535936" cy="487680"/>
          </a:xfrm>
          <a:prstGeom prst="rect">
            <a:avLst/>
          </a:prstGeom>
          <a:noFill/>
          <a:ln/>
        </p:spPr>
        <p:txBody>
          <a:bodyPr wrap="square" lIns="0" tIns="0" rIns="0" bIns="0" rtlCol="0" anchor="ctr"/>
          <a:lstStyle/>
          <a:p>
            <a:pPr algn="ctr"/>
            <a:r>
              <a:rPr lang="en-US" sz="1733" b="1" dirty="0">
                <a:ea typeface="Georgia" pitchFamily="34" charset="-122"/>
                <a:cs typeface="Georgia" pitchFamily="34" charset="-120"/>
              </a:rPr>
              <a:t>Governance</a:t>
            </a:r>
            <a:endParaRPr lang="en-US" sz="1733" dirty="0"/>
          </a:p>
        </p:txBody>
      </p:sp>
      <p:sp>
        <p:nvSpPr>
          <p:cNvPr id="17" name="Text 15"/>
          <p:cNvSpPr/>
          <p:nvPr/>
        </p:nvSpPr>
        <p:spPr>
          <a:xfrm>
            <a:off x="609600" y="2714193"/>
            <a:ext cx="10972800" cy="365760"/>
          </a:xfrm>
          <a:prstGeom prst="rect">
            <a:avLst/>
          </a:prstGeom>
          <a:noFill/>
          <a:ln/>
        </p:spPr>
        <p:txBody>
          <a:bodyPr wrap="square" lIns="0" tIns="0" rIns="0" bIns="0" rtlCol="0" anchor="ctr"/>
          <a:lstStyle/>
          <a:p>
            <a:r>
              <a:rPr lang="en-US" sz="2400" b="1" dirty="0">
                <a:ea typeface="Georgia" pitchFamily="34" charset="-122"/>
                <a:cs typeface="Georgia" pitchFamily="34" charset="-120"/>
              </a:rPr>
              <a:t>Why disclosure has become the dominant lever</a:t>
            </a:r>
            <a:endParaRPr lang="en-US" sz="2400" dirty="0"/>
          </a:p>
        </p:txBody>
      </p:sp>
      <p:sp>
        <p:nvSpPr>
          <p:cNvPr id="33" name="Text 6">
            <a:extLst>
              <a:ext uri="{FF2B5EF4-FFF2-40B4-BE49-F238E27FC236}">
                <a16:creationId xmlns:a16="http://schemas.microsoft.com/office/drawing/2014/main" id="{A6DCEEA6-7FD3-64B5-0183-0B45A481021B}"/>
              </a:ext>
            </a:extLst>
          </p:cNvPr>
          <p:cNvSpPr/>
          <p:nvPr/>
        </p:nvSpPr>
        <p:spPr>
          <a:xfrm>
            <a:off x="609600" y="3450597"/>
            <a:ext cx="10824117" cy="3169920"/>
          </a:xfrm>
          <a:prstGeom prst="rect">
            <a:avLst/>
          </a:prstGeom>
          <a:noFill/>
          <a:ln/>
        </p:spPr>
        <p:txBody>
          <a:bodyPr wrap="square" lIns="0" tIns="0" rIns="0" bIns="0" rtlCol="0" anchor="t"/>
          <a:lstStyle/>
          <a:p>
            <a:pPr marL="457189" indent="-457189">
              <a:spcAft>
                <a:spcPts val="533"/>
              </a:spcAft>
              <a:buSzPct val="100000"/>
              <a:buChar char="■"/>
            </a:pPr>
            <a:r>
              <a:rPr lang="en-US" sz="2133" b="1" dirty="0">
                <a:cs typeface="Calibri" pitchFamily="34" charset="-120"/>
              </a:rPr>
              <a:t>Most developed: </a:t>
            </a:r>
            <a:r>
              <a:rPr lang="en-US" sz="2133" dirty="0">
                <a:ea typeface="Calibri" pitchFamily="34" charset="-122"/>
                <a:cs typeface="Calibri" pitchFamily="34" charset="-120"/>
              </a:rPr>
              <a:t>Basel III Pillar 3, TCFD, EU CSRD/SFDR/Taxonomy already in place</a:t>
            </a:r>
            <a:endParaRPr lang="en-US" sz="1067" dirty="0"/>
          </a:p>
          <a:p>
            <a:pPr>
              <a:spcAft>
                <a:spcPts val="533"/>
              </a:spcAft>
            </a:pPr>
            <a:r>
              <a:rPr lang="en-US" sz="1067" dirty="0">
                <a:ea typeface="Calibri" pitchFamily="34" charset="-122"/>
                <a:cs typeface="Calibri" pitchFamily="34" charset="-120"/>
              </a:rPr>
              <a:t> </a:t>
            </a:r>
            <a:endParaRPr lang="en-US" sz="1067" dirty="0"/>
          </a:p>
          <a:p>
            <a:pPr marL="457189" indent="-457189">
              <a:spcAft>
                <a:spcPts val="533"/>
              </a:spcAft>
              <a:buSzPct val="100000"/>
              <a:buFontTx/>
              <a:buChar char="■"/>
            </a:pPr>
            <a:r>
              <a:rPr lang="en-US" sz="2133" b="1" dirty="0">
                <a:ea typeface="Calibri" pitchFamily="34" charset="-122"/>
                <a:cs typeface="Calibri" pitchFamily="34" charset="-120"/>
              </a:rPr>
              <a:t>Politically the lightest</a:t>
            </a:r>
            <a:r>
              <a:rPr lang="en-US" sz="2133" dirty="0">
                <a:ea typeface="Calibri" pitchFamily="34" charset="-122"/>
                <a:cs typeface="Calibri" pitchFamily="34" charset="-120"/>
              </a:rPr>
              <a:t>:  No direct lending restrictions</a:t>
            </a:r>
            <a:endParaRPr lang="en-US" sz="1067" dirty="0">
              <a:ea typeface="Calibri" pitchFamily="34" charset="-122"/>
              <a:cs typeface="Calibri" pitchFamily="34" charset="-120"/>
            </a:endParaRPr>
          </a:p>
          <a:p>
            <a:pPr>
              <a:spcAft>
                <a:spcPts val="533"/>
              </a:spcAft>
              <a:buSzPct val="100000"/>
            </a:pPr>
            <a:endParaRPr lang="en-US" sz="1067" dirty="0"/>
          </a:p>
          <a:p>
            <a:pPr marL="457189" indent="-457189">
              <a:spcAft>
                <a:spcPts val="533"/>
              </a:spcAft>
              <a:buSzPct val="100000"/>
              <a:buFontTx/>
              <a:buChar char="■"/>
            </a:pPr>
            <a:r>
              <a:rPr lang="en-US" sz="2133" dirty="0">
                <a:cs typeface="Calibri" pitchFamily="34" charset="-120"/>
              </a:rPr>
              <a:t> </a:t>
            </a:r>
            <a:r>
              <a:rPr lang="en-US" sz="2133" b="1" dirty="0">
                <a:cs typeface="Calibri" pitchFamily="34" charset="-120"/>
              </a:rPr>
              <a:t>Buil</a:t>
            </a:r>
            <a:r>
              <a:rPr lang="en-US" sz="2133" b="1" dirty="0">
                <a:ea typeface="Calibri" pitchFamily="34" charset="-122"/>
                <a:cs typeface="Calibri" pitchFamily="34" charset="-120"/>
              </a:rPr>
              <a:t>ds on familiar market discipline</a:t>
            </a:r>
            <a:r>
              <a:rPr lang="en-US" sz="2133" dirty="0">
                <a:ea typeface="Calibri" pitchFamily="34" charset="-122"/>
                <a:cs typeface="Calibri" pitchFamily="34" charset="-120"/>
              </a:rPr>
              <a:t>:  Extends Pillar 3 market discipline</a:t>
            </a:r>
            <a:endParaRPr lang="en-US" sz="1067" dirty="0">
              <a:ea typeface="Calibri" pitchFamily="34" charset="-122"/>
              <a:cs typeface="Calibri" pitchFamily="34" charset="-120"/>
            </a:endParaRPr>
          </a:p>
          <a:p>
            <a:pPr marL="457189" indent="-457189">
              <a:spcAft>
                <a:spcPts val="533"/>
              </a:spcAft>
              <a:buSzPct val="100000"/>
              <a:buFontTx/>
              <a:buChar char="■"/>
            </a:pPr>
            <a:endParaRPr lang="en-US" sz="1067" dirty="0">
              <a:ea typeface="Calibri" pitchFamily="34" charset="-122"/>
              <a:cs typeface="Calibri" pitchFamily="34" charset="-120"/>
            </a:endParaRPr>
          </a:p>
          <a:p>
            <a:pPr marL="457189" indent="-457189">
              <a:spcAft>
                <a:spcPts val="533"/>
              </a:spcAft>
              <a:buSzPct val="100000"/>
              <a:buFontTx/>
              <a:buChar char="■"/>
            </a:pPr>
            <a:r>
              <a:rPr lang="en-US" sz="2133" b="1" dirty="0">
                <a:ea typeface="Calibri" pitchFamily="34" charset="-122"/>
                <a:cs typeface="Calibri" pitchFamily="34" charset="-120"/>
              </a:rPr>
              <a:t>Leaves pricing to markets</a:t>
            </a:r>
            <a:r>
              <a:rPr lang="en-US" sz="2133" dirty="0">
                <a:ea typeface="Calibri" pitchFamily="34" charset="-122"/>
                <a:cs typeface="Calibri" pitchFamily="34" charset="-120"/>
              </a:rPr>
              <a:t>:  Allocation remains market-based</a:t>
            </a:r>
            <a:endParaRPr lang="en-US" sz="2133" dirty="0"/>
          </a:p>
        </p:txBody>
      </p:sp>
      <p:sp>
        <p:nvSpPr>
          <p:cNvPr id="34" name="Shape 6">
            <a:extLst>
              <a:ext uri="{FF2B5EF4-FFF2-40B4-BE49-F238E27FC236}">
                <a16:creationId xmlns:a16="http://schemas.microsoft.com/office/drawing/2014/main" id="{4FCF339D-8E3C-FF55-B1A3-99214B6FD155}"/>
              </a:ext>
            </a:extLst>
          </p:cNvPr>
          <p:cNvSpPr/>
          <p:nvPr/>
        </p:nvSpPr>
        <p:spPr>
          <a:xfrm>
            <a:off x="5350727" y="1462429"/>
            <a:ext cx="1988485" cy="860967"/>
          </a:xfrm>
          <a:prstGeom prst="rect">
            <a:avLst/>
          </a:prstGeom>
          <a:solidFill>
            <a:srgbClr val="F8FAFC"/>
          </a:solidFill>
          <a:ln w="9525">
            <a:solidFill>
              <a:srgbClr val="E2E8F0"/>
            </a:solidFill>
            <a:prstDash val="solid"/>
          </a:ln>
        </p:spPr>
        <p:txBody>
          <a:bodyPr/>
          <a:lstStyle/>
          <a:p>
            <a:endParaRPr lang="de-DE" sz="2400"/>
          </a:p>
        </p:txBody>
      </p:sp>
      <p:sp>
        <p:nvSpPr>
          <p:cNvPr id="36" name="Shape 6">
            <a:extLst>
              <a:ext uri="{FF2B5EF4-FFF2-40B4-BE49-F238E27FC236}">
                <a16:creationId xmlns:a16="http://schemas.microsoft.com/office/drawing/2014/main" id="{0B241BBD-EC08-82D4-2AAD-7CB48BFC2B4A}"/>
              </a:ext>
            </a:extLst>
          </p:cNvPr>
          <p:cNvSpPr/>
          <p:nvPr/>
        </p:nvSpPr>
        <p:spPr>
          <a:xfrm>
            <a:off x="7910153" y="1465056"/>
            <a:ext cx="1977483" cy="838497"/>
          </a:xfrm>
          <a:prstGeom prst="rect">
            <a:avLst/>
          </a:prstGeom>
          <a:solidFill>
            <a:srgbClr val="F8FAFC"/>
          </a:solidFill>
          <a:ln w="9525">
            <a:solidFill>
              <a:srgbClr val="E2E8F0"/>
            </a:solidFill>
            <a:prstDash val="solid"/>
          </a:ln>
        </p:spPr>
        <p:txBody>
          <a:bodyPr/>
          <a:lstStyle/>
          <a:p>
            <a:endParaRPr lang="de-DE" sz="2400"/>
          </a:p>
        </p:txBody>
      </p:sp>
      <p:sp>
        <p:nvSpPr>
          <p:cNvPr id="12" name="Text 10"/>
          <p:cNvSpPr/>
          <p:nvPr/>
        </p:nvSpPr>
        <p:spPr>
          <a:xfrm>
            <a:off x="5088747" y="1604909"/>
            <a:ext cx="2535936" cy="487680"/>
          </a:xfrm>
          <a:prstGeom prst="rect">
            <a:avLst/>
          </a:prstGeom>
          <a:noFill/>
          <a:ln/>
        </p:spPr>
        <p:txBody>
          <a:bodyPr wrap="square" lIns="0" tIns="0" rIns="0" bIns="0" rtlCol="0" anchor="ctr"/>
          <a:lstStyle/>
          <a:p>
            <a:pPr algn="ctr"/>
            <a:r>
              <a:rPr lang="en-US" sz="1733" b="1" dirty="0">
                <a:ea typeface="Georgia" pitchFamily="34" charset="-122"/>
                <a:cs typeface="Georgia" pitchFamily="34" charset="-120"/>
              </a:rPr>
              <a:t>Risk Management</a:t>
            </a:r>
            <a:endParaRPr lang="en-US" sz="1733" dirty="0"/>
          </a:p>
        </p:txBody>
      </p:sp>
      <p:sp>
        <p:nvSpPr>
          <p:cNvPr id="15" name="Text 13"/>
          <p:cNvSpPr/>
          <p:nvPr/>
        </p:nvSpPr>
        <p:spPr>
          <a:xfrm>
            <a:off x="7601192" y="1577551"/>
            <a:ext cx="2535936" cy="487680"/>
          </a:xfrm>
          <a:prstGeom prst="rect">
            <a:avLst/>
          </a:prstGeom>
          <a:noFill/>
          <a:ln/>
        </p:spPr>
        <p:txBody>
          <a:bodyPr wrap="square" lIns="0" tIns="0" rIns="0" bIns="0" rtlCol="0" anchor="ctr"/>
          <a:lstStyle/>
          <a:p>
            <a:pPr algn="ctr"/>
            <a:r>
              <a:rPr lang="en-US" sz="1733" b="1" dirty="0">
                <a:ea typeface="Georgia" pitchFamily="34" charset="-122"/>
                <a:cs typeface="Georgia" pitchFamily="34" charset="-120"/>
              </a:rPr>
              <a:t>Regulatory Capital</a:t>
            </a:r>
            <a:endParaRPr lang="en-US" sz="1733"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09600" y="543796"/>
            <a:ext cx="11338560" cy="670560"/>
          </a:xfrm>
          <a:prstGeom prst="rect">
            <a:avLst/>
          </a:prstGeom>
          <a:noFill/>
          <a:ln/>
        </p:spPr>
        <p:txBody>
          <a:bodyPr wrap="square" lIns="0" tIns="0" rIns="0" bIns="0" rtlCol="0" anchor="ctr"/>
          <a:lstStyle/>
          <a:p>
            <a:r>
              <a:rPr lang="en-US" sz="3200" b="1" dirty="0">
                <a:ea typeface="Georgia" pitchFamily="34" charset="-122"/>
                <a:cs typeface="Georgia" pitchFamily="34" charset="-120"/>
              </a:rPr>
              <a:t>Limits of disclosure and strategic asymmetries</a:t>
            </a:r>
            <a:endParaRPr lang="en-US" sz="3200" dirty="0"/>
          </a:p>
        </p:txBody>
      </p:sp>
      <p:sp>
        <p:nvSpPr>
          <p:cNvPr id="4" name="Shape 2"/>
          <p:cNvSpPr/>
          <p:nvPr/>
        </p:nvSpPr>
        <p:spPr>
          <a:xfrm>
            <a:off x="609600" y="1767840"/>
            <a:ext cx="5181600" cy="4075912"/>
          </a:xfrm>
          <a:prstGeom prst="rect">
            <a:avLst/>
          </a:prstGeom>
          <a:solidFill>
            <a:srgbClr val="FFFFFF"/>
          </a:solidFill>
          <a:ln w="12700">
            <a:solidFill>
              <a:srgbClr val="E2E8F0"/>
            </a:solidFill>
            <a:prstDash val="solid"/>
          </a:ln>
        </p:spPr>
        <p:txBody>
          <a:bodyPr/>
          <a:lstStyle/>
          <a:p>
            <a:endParaRPr lang="de-DE" sz="2400"/>
          </a:p>
        </p:txBody>
      </p:sp>
      <p:sp>
        <p:nvSpPr>
          <p:cNvPr id="5" name="Shape 3"/>
          <p:cNvSpPr/>
          <p:nvPr/>
        </p:nvSpPr>
        <p:spPr>
          <a:xfrm>
            <a:off x="609600" y="1767840"/>
            <a:ext cx="5181600" cy="792480"/>
          </a:xfrm>
          <a:prstGeom prst="rect">
            <a:avLst/>
          </a:prstGeom>
          <a:solidFill>
            <a:schemeClr val="accent6"/>
          </a:solidFill>
          <a:ln w="12700">
            <a:solidFill>
              <a:srgbClr val="1E293B"/>
            </a:solidFill>
            <a:prstDash val="solid"/>
          </a:ln>
        </p:spPr>
        <p:txBody>
          <a:bodyPr/>
          <a:lstStyle/>
          <a:p>
            <a:endParaRPr lang="de-DE" sz="2400"/>
          </a:p>
        </p:txBody>
      </p:sp>
      <p:sp>
        <p:nvSpPr>
          <p:cNvPr id="7" name="Text 5"/>
          <p:cNvSpPr/>
          <p:nvPr/>
        </p:nvSpPr>
        <p:spPr>
          <a:xfrm>
            <a:off x="853440" y="1981200"/>
            <a:ext cx="4998720" cy="365760"/>
          </a:xfrm>
          <a:prstGeom prst="rect">
            <a:avLst/>
          </a:prstGeom>
          <a:noFill/>
          <a:ln/>
        </p:spPr>
        <p:txBody>
          <a:bodyPr wrap="square" lIns="0" tIns="0" rIns="0" bIns="0" rtlCol="0" anchor="ctr"/>
          <a:lstStyle/>
          <a:p>
            <a:r>
              <a:rPr lang="en-US" sz="2400" b="1" dirty="0"/>
              <a:t>Structural Limits</a:t>
            </a:r>
            <a:endParaRPr lang="en-US" sz="2400" dirty="0"/>
          </a:p>
        </p:txBody>
      </p:sp>
      <p:sp>
        <p:nvSpPr>
          <p:cNvPr id="8" name="Text 6"/>
          <p:cNvSpPr/>
          <p:nvPr/>
        </p:nvSpPr>
        <p:spPr>
          <a:xfrm>
            <a:off x="762000" y="3065483"/>
            <a:ext cx="4876800" cy="2798213"/>
          </a:xfrm>
          <a:prstGeom prst="rect">
            <a:avLst/>
          </a:prstGeom>
          <a:noFill/>
          <a:ln/>
        </p:spPr>
        <p:txBody>
          <a:bodyPr wrap="square" lIns="0" tIns="0" rIns="0" bIns="0" rtlCol="0" anchor="t"/>
          <a:lstStyle/>
          <a:p>
            <a:pPr marL="457189" indent="-457189">
              <a:spcAft>
                <a:spcPts val="533"/>
              </a:spcAft>
              <a:buSzPct val="100000"/>
              <a:buChar char="■"/>
            </a:pPr>
            <a:r>
              <a:rPr lang="en-US" sz="2133" dirty="0">
                <a:ea typeface="Calibri" pitchFamily="34" charset="-122"/>
                <a:cs typeface="Calibri" pitchFamily="34" charset="-120"/>
              </a:rPr>
              <a:t>Markets do not process ESG information sufficiently</a:t>
            </a:r>
            <a:endParaRPr lang="en-US" sz="1067" dirty="0"/>
          </a:p>
          <a:p>
            <a:pPr>
              <a:spcAft>
                <a:spcPts val="533"/>
              </a:spcAft>
            </a:pPr>
            <a:r>
              <a:rPr lang="en-US" sz="1067" dirty="0">
                <a:ea typeface="Calibri" pitchFamily="34" charset="-122"/>
                <a:cs typeface="Calibri" pitchFamily="34" charset="-120"/>
              </a:rPr>
              <a:t> </a:t>
            </a:r>
            <a:endParaRPr lang="en-US" sz="1067" dirty="0"/>
          </a:p>
          <a:p>
            <a:pPr marL="457189" indent="-457189">
              <a:spcAft>
                <a:spcPts val="533"/>
              </a:spcAft>
              <a:buSzPct val="100000"/>
              <a:buChar char="■"/>
            </a:pPr>
            <a:r>
              <a:rPr lang="en-US" sz="2133" dirty="0">
                <a:ea typeface="Calibri" pitchFamily="34" charset="-122"/>
                <a:cs typeface="Calibri" pitchFamily="34" charset="-120"/>
              </a:rPr>
              <a:t>ESG reporting can reward presentation over substance</a:t>
            </a:r>
            <a:endParaRPr lang="en-US" sz="1067" dirty="0"/>
          </a:p>
          <a:p>
            <a:pPr>
              <a:spcAft>
                <a:spcPts val="533"/>
              </a:spcAft>
            </a:pPr>
            <a:r>
              <a:rPr lang="en-US" sz="1067" dirty="0">
                <a:ea typeface="Calibri" pitchFamily="34" charset="-122"/>
                <a:cs typeface="Calibri" pitchFamily="34" charset="-120"/>
              </a:rPr>
              <a:t> </a:t>
            </a:r>
            <a:endParaRPr lang="en-US" sz="1067" dirty="0"/>
          </a:p>
          <a:p>
            <a:pPr marL="457189" indent="-457189">
              <a:spcAft>
                <a:spcPts val="533"/>
              </a:spcAft>
              <a:buSzPct val="100000"/>
              <a:buChar char="■"/>
            </a:pPr>
            <a:r>
              <a:rPr lang="en-US" sz="2133" dirty="0">
                <a:ea typeface="Calibri" pitchFamily="34" charset="-122"/>
                <a:cs typeface="Calibri" pitchFamily="34" charset="-120"/>
              </a:rPr>
              <a:t>ESG labels may diverge from real impact</a:t>
            </a:r>
            <a:endParaRPr lang="en-US" sz="2133" dirty="0"/>
          </a:p>
        </p:txBody>
      </p:sp>
      <p:sp>
        <p:nvSpPr>
          <p:cNvPr id="9" name="Shape 7"/>
          <p:cNvSpPr/>
          <p:nvPr/>
        </p:nvSpPr>
        <p:spPr>
          <a:xfrm>
            <a:off x="6156960" y="1767839"/>
            <a:ext cx="5059680" cy="4075911"/>
          </a:xfrm>
          <a:prstGeom prst="rect">
            <a:avLst/>
          </a:prstGeom>
          <a:solidFill>
            <a:srgbClr val="FFFFFF"/>
          </a:solidFill>
          <a:ln w="12700">
            <a:solidFill>
              <a:srgbClr val="E2E8F0"/>
            </a:solidFill>
            <a:prstDash val="solid"/>
          </a:ln>
        </p:spPr>
        <p:txBody>
          <a:bodyPr/>
          <a:lstStyle/>
          <a:p>
            <a:endParaRPr lang="de-DE" sz="2400"/>
          </a:p>
        </p:txBody>
      </p:sp>
      <p:sp>
        <p:nvSpPr>
          <p:cNvPr id="10" name="Shape 8"/>
          <p:cNvSpPr/>
          <p:nvPr/>
        </p:nvSpPr>
        <p:spPr>
          <a:xfrm>
            <a:off x="6156960" y="1767840"/>
            <a:ext cx="5059680" cy="792480"/>
          </a:xfrm>
          <a:prstGeom prst="rect">
            <a:avLst/>
          </a:prstGeom>
          <a:solidFill>
            <a:schemeClr val="accent6"/>
          </a:solidFill>
          <a:ln w="12700">
            <a:solidFill>
              <a:srgbClr val="1E293B"/>
            </a:solidFill>
            <a:prstDash val="solid"/>
          </a:ln>
        </p:spPr>
        <p:txBody>
          <a:bodyPr/>
          <a:lstStyle/>
          <a:p>
            <a:endParaRPr lang="de-DE" sz="2400" dirty="0"/>
          </a:p>
        </p:txBody>
      </p:sp>
      <p:sp>
        <p:nvSpPr>
          <p:cNvPr id="12" name="Text 10"/>
          <p:cNvSpPr/>
          <p:nvPr/>
        </p:nvSpPr>
        <p:spPr>
          <a:xfrm>
            <a:off x="6370320" y="1981200"/>
            <a:ext cx="4998720" cy="365760"/>
          </a:xfrm>
          <a:prstGeom prst="rect">
            <a:avLst/>
          </a:prstGeom>
          <a:noFill/>
          <a:ln/>
        </p:spPr>
        <p:txBody>
          <a:bodyPr wrap="square" lIns="0" tIns="0" rIns="0" bIns="0" rtlCol="0" anchor="ctr"/>
          <a:lstStyle/>
          <a:p>
            <a:r>
              <a:rPr lang="en-US" sz="2400" b="1" dirty="0">
                <a:ea typeface="Georgia" pitchFamily="34" charset="-122"/>
                <a:cs typeface="Georgia" pitchFamily="34" charset="-120"/>
              </a:rPr>
              <a:t>Strategic Asymmetries</a:t>
            </a:r>
            <a:endParaRPr lang="en-US" sz="2400" dirty="0"/>
          </a:p>
        </p:txBody>
      </p:sp>
      <p:sp>
        <p:nvSpPr>
          <p:cNvPr id="13" name="Text 11"/>
          <p:cNvSpPr/>
          <p:nvPr/>
        </p:nvSpPr>
        <p:spPr>
          <a:xfrm>
            <a:off x="6339840" y="3065483"/>
            <a:ext cx="4876800" cy="2978629"/>
          </a:xfrm>
          <a:prstGeom prst="rect">
            <a:avLst/>
          </a:prstGeom>
          <a:noFill/>
          <a:ln/>
        </p:spPr>
        <p:txBody>
          <a:bodyPr wrap="square" lIns="0" tIns="0" rIns="0" bIns="0" rtlCol="0" anchor="t"/>
          <a:lstStyle/>
          <a:p>
            <a:pPr marL="457189" indent="-457189">
              <a:spcAft>
                <a:spcPts val="533"/>
              </a:spcAft>
              <a:buSzPct val="100000"/>
              <a:buChar char="■"/>
            </a:pPr>
            <a:r>
              <a:rPr lang="en-US" sz="2133" dirty="0">
                <a:ea typeface="Calibri" pitchFamily="34" charset="-122"/>
                <a:cs typeface="Calibri" pitchFamily="34" charset="-120"/>
              </a:rPr>
              <a:t>Companies disclose</a:t>
            </a:r>
            <a:br>
              <a:rPr lang="en-US" sz="1067" dirty="0">
                <a:ea typeface="Calibri" pitchFamily="34" charset="-122"/>
                <a:cs typeface="Calibri" pitchFamily="34" charset="-120"/>
              </a:rPr>
            </a:br>
            <a:br>
              <a:rPr lang="en-US" sz="1067" dirty="0">
                <a:ea typeface="Calibri" pitchFamily="34" charset="-122"/>
                <a:cs typeface="Calibri" pitchFamily="34" charset="-120"/>
              </a:rPr>
            </a:br>
            <a:br>
              <a:rPr lang="en-US" sz="1067" dirty="0">
                <a:ea typeface="Calibri" pitchFamily="34" charset="-122"/>
                <a:cs typeface="Calibri" pitchFamily="34" charset="-120"/>
              </a:rPr>
            </a:br>
            <a:endParaRPr lang="en-US" sz="1067" dirty="0">
              <a:ea typeface="Calibri" pitchFamily="34" charset="-122"/>
              <a:cs typeface="Calibri" pitchFamily="34" charset="-120"/>
            </a:endParaRPr>
          </a:p>
          <a:p>
            <a:pPr marL="457189" indent="-457189">
              <a:spcAft>
                <a:spcPts val="533"/>
              </a:spcAft>
              <a:buSzPct val="100000"/>
              <a:buChar char="■"/>
            </a:pPr>
            <a:r>
              <a:rPr lang="en-US" sz="2133" dirty="0">
                <a:ea typeface="Calibri" pitchFamily="34" charset="-122"/>
                <a:cs typeface="Calibri" pitchFamily="34" charset="-120"/>
              </a:rPr>
              <a:t>Investors struggle to verify credibility</a:t>
            </a:r>
            <a:endParaRPr lang="en-US" sz="2133" dirty="0"/>
          </a:p>
          <a:p>
            <a:pPr>
              <a:spcAft>
                <a:spcPts val="533"/>
              </a:spcAft>
            </a:pPr>
            <a:r>
              <a:rPr lang="en-US" sz="2133" dirty="0">
                <a:ea typeface="Calibri" pitchFamily="34" charset="-122"/>
                <a:cs typeface="Calibri" pitchFamily="34" charset="-120"/>
              </a:rPr>
              <a:t> </a:t>
            </a:r>
            <a:endParaRPr lang="en-US" sz="1067" dirty="0">
              <a:ea typeface="Calibri" pitchFamily="34" charset="-122"/>
              <a:cs typeface="Calibri" pitchFamily="34" charset="-120"/>
            </a:endParaRPr>
          </a:p>
          <a:p>
            <a:pPr>
              <a:spcAft>
                <a:spcPts val="533"/>
              </a:spcAft>
            </a:pPr>
            <a:endParaRPr lang="en-US" sz="1067" dirty="0">
              <a:ea typeface="Calibri" pitchFamily="34" charset="-122"/>
              <a:cs typeface="Calibri" pitchFamily="34" charset="-120"/>
            </a:endParaRPr>
          </a:p>
          <a:p>
            <a:pPr marL="457189" indent="-457189">
              <a:spcAft>
                <a:spcPts val="533"/>
              </a:spcAft>
              <a:buSzPct val="100000"/>
              <a:buChar char="■"/>
            </a:pPr>
            <a:r>
              <a:rPr lang="en-US" sz="2133" dirty="0">
                <a:ea typeface="Calibri" pitchFamily="34" charset="-122"/>
                <a:cs typeface="Calibri" pitchFamily="34" charset="-120"/>
              </a:rPr>
              <a:t>Capital shifts to blunt exclusions</a:t>
            </a:r>
            <a:endParaRPr lang="en-US" sz="2133"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hape 2">
            <a:extLst>
              <a:ext uri="{FF2B5EF4-FFF2-40B4-BE49-F238E27FC236}">
                <a16:creationId xmlns:a16="http://schemas.microsoft.com/office/drawing/2014/main" id="{6F18A7E0-29AE-96B4-0EA4-03D8D2C3CE21}"/>
              </a:ext>
            </a:extLst>
          </p:cNvPr>
          <p:cNvSpPr/>
          <p:nvPr/>
        </p:nvSpPr>
        <p:spPr>
          <a:xfrm>
            <a:off x="579118" y="5889088"/>
            <a:ext cx="8832511" cy="604299"/>
          </a:xfrm>
          <a:prstGeom prst="rect">
            <a:avLst/>
          </a:prstGeom>
          <a:solidFill>
            <a:srgbClr val="FFFFFF"/>
          </a:solidFill>
          <a:ln w="12700">
            <a:solidFill>
              <a:srgbClr val="E2E8F0"/>
            </a:solidFill>
            <a:prstDash val="solid"/>
          </a:ln>
        </p:spPr>
        <p:txBody>
          <a:bodyPr/>
          <a:lstStyle/>
          <a:p>
            <a:endParaRPr lang="de-DE" sz="2400"/>
          </a:p>
        </p:txBody>
      </p:sp>
      <p:sp>
        <p:nvSpPr>
          <p:cNvPr id="24" name="Shape 3">
            <a:extLst>
              <a:ext uri="{FF2B5EF4-FFF2-40B4-BE49-F238E27FC236}">
                <a16:creationId xmlns:a16="http://schemas.microsoft.com/office/drawing/2014/main" id="{6EB93741-6D3F-3016-5CCE-03B249CFAFC8}"/>
              </a:ext>
            </a:extLst>
          </p:cNvPr>
          <p:cNvSpPr/>
          <p:nvPr/>
        </p:nvSpPr>
        <p:spPr>
          <a:xfrm>
            <a:off x="579120" y="5096608"/>
            <a:ext cx="8951456" cy="792480"/>
          </a:xfrm>
          <a:prstGeom prst="rect">
            <a:avLst/>
          </a:prstGeom>
          <a:solidFill>
            <a:schemeClr val="accent6"/>
          </a:solidFill>
          <a:ln w="12700">
            <a:solidFill>
              <a:srgbClr val="1E293B"/>
            </a:solidFill>
            <a:prstDash val="solid"/>
          </a:ln>
        </p:spPr>
        <p:txBody>
          <a:bodyPr/>
          <a:lstStyle/>
          <a:p>
            <a:endParaRPr lang="de-DE" sz="2400"/>
          </a:p>
        </p:txBody>
      </p:sp>
      <p:sp>
        <p:nvSpPr>
          <p:cNvPr id="23" name="Shape 2">
            <a:extLst>
              <a:ext uri="{FF2B5EF4-FFF2-40B4-BE49-F238E27FC236}">
                <a16:creationId xmlns:a16="http://schemas.microsoft.com/office/drawing/2014/main" id="{3D9150ED-60B4-A421-B463-76DDEC3EDE82}"/>
              </a:ext>
            </a:extLst>
          </p:cNvPr>
          <p:cNvSpPr/>
          <p:nvPr/>
        </p:nvSpPr>
        <p:spPr>
          <a:xfrm>
            <a:off x="579120" y="1463040"/>
            <a:ext cx="8951456" cy="3596640"/>
          </a:xfrm>
          <a:prstGeom prst="rect">
            <a:avLst/>
          </a:prstGeom>
          <a:solidFill>
            <a:srgbClr val="FFFFFF"/>
          </a:solidFill>
          <a:ln w="12700">
            <a:solidFill>
              <a:srgbClr val="E2E8F0"/>
            </a:solidFill>
            <a:prstDash val="solid"/>
          </a:ln>
        </p:spPr>
        <p:txBody>
          <a:bodyPr/>
          <a:lstStyle/>
          <a:p>
            <a:endParaRPr lang="de-DE" sz="2400"/>
          </a:p>
        </p:txBody>
      </p:sp>
      <p:sp>
        <p:nvSpPr>
          <p:cNvPr id="22" name="Shape 3">
            <a:extLst>
              <a:ext uri="{FF2B5EF4-FFF2-40B4-BE49-F238E27FC236}">
                <a16:creationId xmlns:a16="http://schemas.microsoft.com/office/drawing/2014/main" id="{E0258A8E-EFD9-D64B-AD99-46DE08659EDF}"/>
              </a:ext>
            </a:extLst>
          </p:cNvPr>
          <p:cNvSpPr/>
          <p:nvPr/>
        </p:nvSpPr>
        <p:spPr>
          <a:xfrm>
            <a:off x="579120" y="1463040"/>
            <a:ext cx="8951457" cy="792480"/>
          </a:xfrm>
          <a:prstGeom prst="rect">
            <a:avLst/>
          </a:prstGeom>
          <a:solidFill>
            <a:schemeClr val="accent6"/>
          </a:solidFill>
          <a:ln w="12700">
            <a:solidFill>
              <a:srgbClr val="1E293B"/>
            </a:solidFill>
            <a:prstDash val="solid"/>
          </a:ln>
        </p:spPr>
        <p:txBody>
          <a:bodyPr/>
          <a:lstStyle/>
          <a:p>
            <a:endParaRPr lang="de-DE" sz="2400"/>
          </a:p>
        </p:txBody>
      </p:sp>
      <p:sp>
        <p:nvSpPr>
          <p:cNvPr id="3" name="Text 1"/>
          <p:cNvSpPr/>
          <p:nvPr/>
        </p:nvSpPr>
        <p:spPr>
          <a:xfrm>
            <a:off x="609600" y="548640"/>
            <a:ext cx="11338560" cy="670560"/>
          </a:xfrm>
          <a:prstGeom prst="rect">
            <a:avLst/>
          </a:prstGeom>
          <a:noFill/>
          <a:ln/>
        </p:spPr>
        <p:txBody>
          <a:bodyPr wrap="square" lIns="0" tIns="0" rIns="0" bIns="0" rtlCol="0" anchor="ctr"/>
          <a:lstStyle/>
          <a:p>
            <a:r>
              <a:rPr lang="en-US" sz="3200" b="1" dirty="0">
                <a:ea typeface="Georgia" pitchFamily="34" charset="-122"/>
                <a:cs typeface="Georgia" pitchFamily="34" charset="-120"/>
              </a:rPr>
              <a:t>Disclosure can enable Greenwashing</a:t>
            </a:r>
            <a:endParaRPr lang="en-US" sz="3200" dirty="0"/>
          </a:p>
        </p:txBody>
      </p:sp>
      <p:sp>
        <p:nvSpPr>
          <p:cNvPr id="5" name="Text 3"/>
          <p:cNvSpPr/>
          <p:nvPr/>
        </p:nvSpPr>
        <p:spPr>
          <a:xfrm>
            <a:off x="853440" y="1676400"/>
            <a:ext cx="6096000" cy="365760"/>
          </a:xfrm>
          <a:prstGeom prst="rect">
            <a:avLst/>
          </a:prstGeom>
          <a:noFill/>
          <a:ln/>
        </p:spPr>
        <p:txBody>
          <a:bodyPr wrap="square" lIns="0" tIns="0" rIns="0" bIns="0" rtlCol="0" anchor="ctr"/>
          <a:lstStyle/>
          <a:p>
            <a:r>
              <a:rPr lang="en-US" sz="2400" b="1" dirty="0">
                <a:ea typeface="Georgia" pitchFamily="34" charset="-122"/>
                <a:cs typeface="Georgia" pitchFamily="34" charset="-120"/>
              </a:rPr>
              <a:t>The mechanism</a:t>
            </a:r>
            <a:endParaRPr lang="en-US" sz="2400" dirty="0"/>
          </a:p>
        </p:txBody>
      </p:sp>
      <p:sp>
        <p:nvSpPr>
          <p:cNvPr id="19" name="Text 6">
            <a:extLst>
              <a:ext uri="{FF2B5EF4-FFF2-40B4-BE49-F238E27FC236}">
                <a16:creationId xmlns:a16="http://schemas.microsoft.com/office/drawing/2014/main" id="{F2A515C6-973F-838D-693B-9A11F337AC77}"/>
              </a:ext>
            </a:extLst>
          </p:cNvPr>
          <p:cNvSpPr/>
          <p:nvPr/>
        </p:nvSpPr>
        <p:spPr>
          <a:xfrm>
            <a:off x="853441" y="2505808"/>
            <a:ext cx="7638919" cy="3169920"/>
          </a:xfrm>
          <a:prstGeom prst="rect">
            <a:avLst/>
          </a:prstGeom>
          <a:noFill/>
          <a:ln/>
        </p:spPr>
        <p:txBody>
          <a:bodyPr wrap="square" lIns="0" tIns="0" rIns="0" bIns="0" rtlCol="0" anchor="t"/>
          <a:lstStyle/>
          <a:p>
            <a:pPr marL="457189" indent="-457189">
              <a:spcAft>
                <a:spcPts val="533"/>
              </a:spcAft>
              <a:buSzPct val="100000"/>
              <a:buChar char="■"/>
            </a:pPr>
            <a:r>
              <a:rPr lang="en-US" sz="2133" dirty="0">
                <a:cs typeface="Calibri" pitchFamily="34" charset="-120"/>
              </a:rPr>
              <a:t>ESG frameworks create reputational incentives</a:t>
            </a:r>
            <a:br>
              <a:rPr lang="en-US" sz="1600" dirty="0">
                <a:cs typeface="Calibri" pitchFamily="34" charset="-120"/>
              </a:rPr>
            </a:br>
            <a:endParaRPr lang="en-US" sz="1600" dirty="0"/>
          </a:p>
          <a:p>
            <a:pPr marL="457189" indent="-457189">
              <a:spcAft>
                <a:spcPts val="533"/>
              </a:spcAft>
              <a:buSzPct val="100000"/>
              <a:buChar char="■"/>
            </a:pPr>
            <a:r>
              <a:rPr lang="en-US" sz="2133" dirty="0">
                <a:cs typeface="Calibri" pitchFamily="34" charset="-120"/>
              </a:rPr>
              <a:t>Companies can selectively highlight sustainability efforts</a:t>
            </a:r>
            <a:br>
              <a:rPr lang="en-US" sz="1600" dirty="0">
                <a:cs typeface="Calibri" pitchFamily="34" charset="-120"/>
              </a:rPr>
            </a:br>
            <a:r>
              <a:rPr lang="en-US" sz="1600" dirty="0">
                <a:cs typeface="Calibri" pitchFamily="34" charset="-120"/>
              </a:rPr>
              <a:t> </a:t>
            </a:r>
            <a:endParaRPr lang="en-US" sz="1600" dirty="0"/>
          </a:p>
          <a:p>
            <a:pPr marL="457189" indent="-457189">
              <a:spcAft>
                <a:spcPts val="533"/>
              </a:spcAft>
              <a:buSzPct val="100000"/>
              <a:buChar char="■"/>
            </a:pPr>
            <a:r>
              <a:rPr lang="en-US" sz="2133" dirty="0">
                <a:cs typeface="Calibri" pitchFamily="34" charset="-120"/>
              </a:rPr>
              <a:t>Regulatory standardization increases credibility</a:t>
            </a:r>
            <a:br>
              <a:rPr lang="en-US" sz="1600" dirty="0">
                <a:cs typeface="Calibri" pitchFamily="34" charset="-120"/>
              </a:rPr>
            </a:br>
            <a:endParaRPr lang="en-US" sz="1600" dirty="0">
              <a:cs typeface="Calibri" pitchFamily="34" charset="-120"/>
            </a:endParaRPr>
          </a:p>
          <a:p>
            <a:pPr marL="457189" indent="-457189">
              <a:spcAft>
                <a:spcPts val="533"/>
              </a:spcAft>
              <a:buSzPct val="100000"/>
              <a:buChar char="■"/>
            </a:pPr>
            <a:r>
              <a:rPr lang="en-US" sz="2133" dirty="0">
                <a:cs typeface="Calibri" pitchFamily="34" charset="-120"/>
              </a:rPr>
              <a:t>Appearance may diverge from substance</a:t>
            </a:r>
            <a:endParaRPr lang="en-US" sz="2133" dirty="0"/>
          </a:p>
        </p:txBody>
      </p:sp>
      <p:sp>
        <p:nvSpPr>
          <p:cNvPr id="20" name="Text 3">
            <a:extLst>
              <a:ext uri="{FF2B5EF4-FFF2-40B4-BE49-F238E27FC236}">
                <a16:creationId xmlns:a16="http://schemas.microsoft.com/office/drawing/2014/main" id="{FB37891F-284F-86CC-3C28-75A5B5969A7C}"/>
              </a:ext>
            </a:extLst>
          </p:cNvPr>
          <p:cNvSpPr/>
          <p:nvPr/>
        </p:nvSpPr>
        <p:spPr>
          <a:xfrm>
            <a:off x="853440" y="5309968"/>
            <a:ext cx="6096000" cy="365760"/>
          </a:xfrm>
          <a:prstGeom prst="rect">
            <a:avLst/>
          </a:prstGeom>
          <a:noFill/>
          <a:ln/>
        </p:spPr>
        <p:txBody>
          <a:bodyPr wrap="square" lIns="0" tIns="0" rIns="0" bIns="0" rtlCol="0" anchor="ctr"/>
          <a:lstStyle/>
          <a:p>
            <a:r>
              <a:rPr lang="en-US" sz="2400" b="1" dirty="0"/>
              <a:t>Empirical Finding</a:t>
            </a:r>
            <a:endParaRPr lang="en-US" sz="2400" dirty="0"/>
          </a:p>
        </p:txBody>
      </p:sp>
      <p:sp>
        <p:nvSpPr>
          <p:cNvPr id="21" name="Text 6">
            <a:extLst>
              <a:ext uri="{FF2B5EF4-FFF2-40B4-BE49-F238E27FC236}">
                <a16:creationId xmlns:a16="http://schemas.microsoft.com/office/drawing/2014/main" id="{FF7E4A82-1561-7CB9-B022-F59B4B9A376E}"/>
              </a:ext>
            </a:extLst>
          </p:cNvPr>
          <p:cNvSpPr/>
          <p:nvPr/>
        </p:nvSpPr>
        <p:spPr>
          <a:xfrm>
            <a:off x="853440" y="6104977"/>
            <a:ext cx="4876800" cy="604299"/>
          </a:xfrm>
          <a:prstGeom prst="rect">
            <a:avLst/>
          </a:prstGeom>
          <a:noFill/>
          <a:ln/>
        </p:spPr>
        <p:txBody>
          <a:bodyPr wrap="square" lIns="0" tIns="0" rIns="0" bIns="0" rtlCol="0" anchor="t"/>
          <a:lstStyle/>
          <a:p>
            <a:pPr marL="457189" indent="-457189">
              <a:spcAft>
                <a:spcPts val="533"/>
              </a:spcAft>
              <a:buSzPct val="100000"/>
              <a:buChar char="■"/>
            </a:pPr>
            <a:r>
              <a:rPr lang="en-US" sz="2133" dirty="0">
                <a:cs typeface="Calibri" pitchFamily="34" charset="-120"/>
              </a:rPr>
              <a:t>ESG labels attract capital inflows</a:t>
            </a:r>
            <a:endParaRPr lang="en-US" sz="2133" dirty="0"/>
          </a:p>
          <a:p>
            <a:pPr>
              <a:spcAft>
                <a:spcPts val="533"/>
              </a:spcAft>
            </a:pPr>
            <a:r>
              <a:rPr lang="en-US" sz="800" dirty="0">
                <a:ea typeface="Calibri" pitchFamily="34" charset="-122"/>
                <a:cs typeface="Calibri" pitchFamily="34" charset="-120"/>
              </a:rPr>
              <a:t> </a:t>
            </a:r>
            <a:endParaRPr lang="en-US" sz="1467"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09600" y="564905"/>
            <a:ext cx="11338560" cy="670560"/>
          </a:xfrm>
          <a:prstGeom prst="rect">
            <a:avLst/>
          </a:prstGeom>
          <a:noFill/>
          <a:ln/>
        </p:spPr>
        <p:txBody>
          <a:bodyPr wrap="square" lIns="0" tIns="0" rIns="0" bIns="0" rtlCol="0" anchor="ctr"/>
          <a:lstStyle/>
          <a:p>
            <a:r>
              <a:rPr lang="en-US" sz="3200" b="1" dirty="0">
                <a:ea typeface="Georgia" pitchFamily="34" charset="-122"/>
                <a:cs typeface="Georgia" pitchFamily="34" charset="-120"/>
              </a:rPr>
              <a:t>Transition finance and additionality</a:t>
            </a:r>
            <a:endParaRPr lang="en-US" sz="3200" dirty="0"/>
          </a:p>
        </p:txBody>
      </p:sp>
      <p:sp>
        <p:nvSpPr>
          <p:cNvPr id="4" name="Shape 2"/>
          <p:cNvSpPr/>
          <p:nvPr/>
        </p:nvSpPr>
        <p:spPr>
          <a:xfrm>
            <a:off x="609600" y="1706879"/>
            <a:ext cx="5425440" cy="3283223"/>
          </a:xfrm>
          <a:prstGeom prst="rect">
            <a:avLst/>
          </a:prstGeom>
          <a:solidFill>
            <a:srgbClr val="FFFFFF"/>
          </a:solidFill>
          <a:ln w="12700">
            <a:solidFill>
              <a:srgbClr val="E2E8F0"/>
            </a:solidFill>
            <a:prstDash val="solid"/>
          </a:ln>
        </p:spPr>
        <p:txBody>
          <a:bodyPr/>
          <a:lstStyle/>
          <a:p>
            <a:endParaRPr lang="de-DE" sz="2400"/>
          </a:p>
        </p:txBody>
      </p:sp>
      <p:sp>
        <p:nvSpPr>
          <p:cNvPr id="5" name="Shape 3"/>
          <p:cNvSpPr/>
          <p:nvPr/>
        </p:nvSpPr>
        <p:spPr>
          <a:xfrm>
            <a:off x="609600" y="1387867"/>
            <a:ext cx="5425440" cy="609600"/>
          </a:xfrm>
          <a:prstGeom prst="rect">
            <a:avLst/>
          </a:prstGeom>
          <a:solidFill>
            <a:schemeClr val="accent6"/>
          </a:solidFill>
          <a:ln w="12700">
            <a:solidFill>
              <a:srgbClr val="1E293B"/>
            </a:solidFill>
            <a:prstDash val="solid"/>
          </a:ln>
        </p:spPr>
        <p:txBody>
          <a:bodyPr/>
          <a:lstStyle/>
          <a:p>
            <a:endParaRPr lang="de-DE" sz="2400"/>
          </a:p>
        </p:txBody>
      </p:sp>
      <p:sp>
        <p:nvSpPr>
          <p:cNvPr id="6" name="Text 4"/>
          <p:cNvSpPr/>
          <p:nvPr/>
        </p:nvSpPr>
        <p:spPr>
          <a:xfrm>
            <a:off x="853440" y="1408439"/>
            <a:ext cx="4998720" cy="609600"/>
          </a:xfrm>
          <a:prstGeom prst="rect">
            <a:avLst/>
          </a:prstGeom>
          <a:noFill/>
          <a:ln/>
        </p:spPr>
        <p:txBody>
          <a:bodyPr wrap="square" lIns="0" tIns="0" rIns="0" bIns="0" rtlCol="0" anchor="ctr"/>
          <a:lstStyle/>
          <a:p>
            <a:r>
              <a:rPr lang="en-US" sz="2400" b="1" dirty="0">
                <a:ea typeface="Georgia" pitchFamily="34" charset="-122"/>
                <a:cs typeface="Georgia" pitchFamily="34" charset="-120"/>
              </a:rPr>
              <a:t>Static ESG logic</a:t>
            </a:r>
            <a:endParaRPr lang="en-US" sz="2400" dirty="0"/>
          </a:p>
        </p:txBody>
      </p:sp>
      <p:sp>
        <p:nvSpPr>
          <p:cNvPr id="7" name="Text 5"/>
          <p:cNvSpPr/>
          <p:nvPr/>
        </p:nvSpPr>
        <p:spPr>
          <a:xfrm>
            <a:off x="883920" y="2236617"/>
            <a:ext cx="4876800" cy="1463040"/>
          </a:xfrm>
          <a:prstGeom prst="rect">
            <a:avLst/>
          </a:prstGeom>
          <a:noFill/>
          <a:ln/>
        </p:spPr>
        <p:txBody>
          <a:bodyPr wrap="square" lIns="0" tIns="0" rIns="0" bIns="0" rtlCol="0" anchor="t"/>
          <a:lstStyle/>
          <a:p>
            <a:pPr marL="380990" indent="-380990">
              <a:spcAft>
                <a:spcPts val="267"/>
              </a:spcAft>
              <a:buFont typeface="Wingdings" pitchFamily="2" charset="2"/>
              <a:buChar char="§"/>
            </a:pPr>
            <a:r>
              <a:rPr lang="en-US" sz="2133" dirty="0">
                <a:ea typeface="Calibri" pitchFamily="34" charset="-122"/>
                <a:cs typeface="Calibri" pitchFamily="34" charset="-120"/>
              </a:rPr>
              <a:t>Companies classified as 'sustainable' or 'non-sustainable’</a:t>
            </a:r>
            <a:br>
              <a:rPr lang="en-US" sz="2133" dirty="0">
                <a:ea typeface="Calibri" pitchFamily="34" charset="-122"/>
                <a:cs typeface="Calibri" pitchFamily="34" charset="-120"/>
              </a:rPr>
            </a:br>
            <a:endParaRPr lang="en-US" sz="2133" dirty="0"/>
          </a:p>
          <a:p>
            <a:pPr marL="380990" indent="-380990">
              <a:spcAft>
                <a:spcPts val="267"/>
              </a:spcAft>
              <a:buFont typeface="Wingdings" pitchFamily="2" charset="2"/>
              <a:buChar char="§"/>
            </a:pPr>
            <a:r>
              <a:rPr lang="en-US" sz="2133" dirty="0">
                <a:ea typeface="Calibri" pitchFamily="34" charset="-122"/>
                <a:cs typeface="Calibri" pitchFamily="34" charset="-120"/>
              </a:rPr>
              <a:t>Capital flows toward already-green companies</a:t>
            </a:r>
            <a:br>
              <a:rPr lang="en-US" sz="2133" dirty="0">
                <a:ea typeface="Calibri" pitchFamily="34" charset="-122"/>
                <a:cs typeface="Calibri" pitchFamily="34" charset="-120"/>
              </a:rPr>
            </a:br>
            <a:endParaRPr lang="en-US" sz="2133" dirty="0"/>
          </a:p>
          <a:p>
            <a:pPr marL="380990" indent="-380990">
              <a:spcAft>
                <a:spcPts val="267"/>
              </a:spcAft>
              <a:buFont typeface="Wingdings" pitchFamily="2" charset="2"/>
              <a:buChar char="§"/>
            </a:pPr>
            <a:r>
              <a:rPr lang="en-US" sz="2133" dirty="0">
                <a:ea typeface="Calibri" pitchFamily="34" charset="-122"/>
                <a:cs typeface="Calibri" pitchFamily="34" charset="-120"/>
              </a:rPr>
              <a:t>Transition dynamics remain invisible</a:t>
            </a:r>
            <a:endParaRPr lang="en-US" sz="2133" dirty="0"/>
          </a:p>
        </p:txBody>
      </p:sp>
      <p:sp>
        <p:nvSpPr>
          <p:cNvPr id="8" name="Shape 6"/>
          <p:cNvSpPr/>
          <p:nvPr/>
        </p:nvSpPr>
        <p:spPr>
          <a:xfrm>
            <a:off x="6156960" y="1706880"/>
            <a:ext cx="5425440" cy="3283221"/>
          </a:xfrm>
          <a:prstGeom prst="rect">
            <a:avLst/>
          </a:prstGeom>
          <a:solidFill>
            <a:srgbClr val="FFFFFF"/>
          </a:solidFill>
          <a:ln w="12700">
            <a:solidFill>
              <a:srgbClr val="E2E8F0"/>
            </a:solidFill>
            <a:prstDash val="solid"/>
          </a:ln>
        </p:spPr>
        <p:txBody>
          <a:bodyPr/>
          <a:lstStyle/>
          <a:p>
            <a:endParaRPr lang="de-DE" sz="2400"/>
          </a:p>
        </p:txBody>
      </p:sp>
      <p:sp>
        <p:nvSpPr>
          <p:cNvPr id="9" name="Shape 7"/>
          <p:cNvSpPr/>
          <p:nvPr/>
        </p:nvSpPr>
        <p:spPr>
          <a:xfrm>
            <a:off x="6156960" y="1387867"/>
            <a:ext cx="5425440" cy="609600"/>
          </a:xfrm>
          <a:prstGeom prst="rect">
            <a:avLst/>
          </a:prstGeom>
          <a:solidFill>
            <a:schemeClr val="accent6"/>
          </a:solidFill>
          <a:ln w="12700">
            <a:solidFill>
              <a:srgbClr val="1E293B"/>
            </a:solidFill>
            <a:prstDash val="solid"/>
          </a:ln>
        </p:spPr>
        <p:txBody>
          <a:bodyPr/>
          <a:lstStyle/>
          <a:p>
            <a:endParaRPr lang="de-DE" sz="2400" dirty="0"/>
          </a:p>
        </p:txBody>
      </p:sp>
      <p:sp>
        <p:nvSpPr>
          <p:cNvPr id="10" name="Text 8"/>
          <p:cNvSpPr/>
          <p:nvPr/>
        </p:nvSpPr>
        <p:spPr>
          <a:xfrm>
            <a:off x="6339840" y="1387867"/>
            <a:ext cx="4998720" cy="609600"/>
          </a:xfrm>
          <a:prstGeom prst="rect">
            <a:avLst/>
          </a:prstGeom>
          <a:noFill/>
          <a:ln/>
        </p:spPr>
        <p:txBody>
          <a:bodyPr wrap="square" lIns="0" tIns="0" rIns="0" bIns="0" rtlCol="0" anchor="ctr"/>
          <a:lstStyle/>
          <a:p>
            <a:r>
              <a:rPr lang="en-US" sz="2400" b="1" dirty="0">
                <a:ea typeface="Georgia" pitchFamily="34" charset="-122"/>
                <a:cs typeface="Georgia" pitchFamily="34" charset="-120"/>
              </a:rPr>
              <a:t>Transition finance logic</a:t>
            </a:r>
            <a:endParaRPr lang="en-US" sz="2400" dirty="0"/>
          </a:p>
        </p:txBody>
      </p:sp>
      <p:sp>
        <p:nvSpPr>
          <p:cNvPr id="11" name="Text 9"/>
          <p:cNvSpPr/>
          <p:nvPr/>
        </p:nvSpPr>
        <p:spPr>
          <a:xfrm>
            <a:off x="6431280" y="2180347"/>
            <a:ext cx="4876800" cy="1463040"/>
          </a:xfrm>
          <a:prstGeom prst="rect">
            <a:avLst/>
          </a:prstGeom>
          <a:noFill/>
          <a:ln/>
        </p:spPr>
        <p:txBody>
          <a:bodyPr wrap="square" lIns="0" tIns="0" rIns="0" bIns="0" rtlCol="0" anchor="t"/>
          <a:lstStyle/>
          <a:p>
            <a:pPr marL="380990" indent="-380990">
              <a:spcAft>
                <a:spcPts val="267"/>
              </a:spcAft>
              <a:buFont typeface="Wingdings" pitchFamily="2" charset="2"/>
              <a:buChar char="§"/>
            </a:pPr>
            <a:r>
              <a:rPr lang="en-US" sz="2133" dirty="0">
                <a:ea typeface="Calibri" pitchFamily="34" charset="-122"/>
                <a:cs typeface="Calibri" pitchFamily="34" charset="-120"/>
              </a:rPr>
              <a:t>Climate impact comes from transformation</a:t>
            </a:r>
            <a:br>
              <a:rPr lang="en-US" sz="2133" dirty="0">
                <a:ea typeface="Calibri" pitchFamily="34" charset="-122"/>
                <a:cs typeface="Calibri" pitchFamily="34" charset="-120"/>
              </a:rPr>
            </a:br>
            <a:endParaRPr lang="en-US" sz="2133" dirty="0"/>
          </a:p>
          <a:p>
            <a:pPr marL="380990" indent="-380990">
              <a:spcAft>
                <a:spcPts val="267"/>
              </a:spcAft>
              <a:buFont typeface="Wingdings" pitchFamily="2" charset="2"/>
              <a:buChar char="§"/>
            </a:pPr>
            <a:r>
              <a:rPr lang="en-US" sz="2133" dirty="0">
                <a:ea typeface="Calibri" pitchFamily="34" charset="-122"/>
                <a:cs typeface="Calibri" pitchFamily="34" charset="-120"/>
              </a:rPr>
              <a:t> High-emission companies require transition capital</a:t>
            </a:r>
            <a:br>
              <a:rPr lang="en-US" sz="2133" dirty="0">
                <a:ea typeface="Calibri" pitchFamily="34" charset="-122"/>
                <a:cs typeface="Calibri" pitchFamily="34" charset="-120"/>
              </a:rPr>
            </a:br>
            <a:endParaRPr lang="en-US" sz="2133" dirty="0">
              <a:cs typeface="Calibri" pitchFamily="34" charset="-120"/>
            </a:endParaRPr>
          </a:p>
          <a:p>
            <a:pPr marL="380990" indent="-380990">
              <a:spcAft>
                <a:spcPts val="267"/>
              </a:spcAft>
              <a:buFont typeface="Wingdings" pitchFamily="2" charset="2"/>
              <a:buChar char="§"/>
            </a:pPr>
            <a:r>
              <a:rPr lang="en-US" sz="2133" dirty="0">
                <a:cs typeface="Calibri" pitchFamily="34" charset="-120"/>
              </a:rPr>
              <a:t>Investor influence becomes central</a:t>
            </a:r>
            <a:endParaRPr lang="en-US" sz="2133" dirty="0"/>
          </a:p>
        </p:txBody>
      </p:sp>
      <p:sp>
        <p:nvSpPr>
          <p:cNvPr id="12" name="Shape 10"/>
          <p:cNvSpPr/>
          <p:nvPr/>
        </p:nvSpPr>
        <p:spPr>
          <a:xfrm>
            <a:off x="609600" y="5208680"/>
            <a:ext cx="10972800" cy="1411104"/>
          </a:xfrm>
          <a:prstGeom prst="rect">
            <a:avLst/>
          </a:prstGeom>
          <a:solidFill>
            <a:srgbClr val="F8FAFC"/>
          </a:solidFill>
          <a:ln w="9525">
            <a:solidFill>
              <a:srgbClr val="E2E8F0"/>
            </a:solidFill>
            <a:prstDash val="solid"/>
          </a:ln>
        </p:spPr>
        <p:txBody>
          <a:bodyPr/>
          <a:lstStyle/>
          <a:p>
            <a:endParaRPr lang="de-DE" sz="2400"/>
          </a:p>
        </p:txBody>
      </p:sp>
      <p:sp>
        <p:nvSpPr>
          <p:cNvPr id="14" name="Text 12"/>
          <p:cNvSpPr/>
          <p:nvPr/>
        </p:nvSpPr>
        <p:spPr>
          <a:xfrm>
            <a:off x="853440" y="5445249"/>
            <a:ext cx="10485120" cy="365760"/>
          </a:xfrm>
          <a:prstGeom prst="rect">
            <a:avLst/>
          </a:prstGeom>
          <a:noFill/>
          <a:ln/>
        </p:spPr>
        <p:txBody>
          <a:bodyPr wrap="square" lIns="0" tIns="0" rIns="0" bIns="0" rtlCol="0" anchor="ctr"/>
          <a:lstStyle/>
          <a:p>
            <a:r>
              <a:rPr lang="en-US" sz="2400" b="1" dirty="0">
                <a:ea typeface="Georgia" pitchFamily="34" charset="-122"/>
                <a:cs typeface="Georgia" pitchFamily="34" charset="-120"/>
              </a:rPr>
              <a:t>Additionality</a:t>
            </a:r>
            <a:endParaRPr lang="en-US" sz="2400" dirty="0"/>
          </a:p>
        </p:txBody>
      </p:sp>
      <p:sp>
        <p:nvSpPr>
          <p:cNvPr id="15" name="Text 13"/>
          <p:cNvSpPr/>
          <p:nvPr/>
        </p:nvSpPr>
        <p:spPr>
          <a:xfrm>
            <a:off x="853440" y="6034040"/>
            <a:ext cx="8423691" cy="585745"/>
          </a:xfrm>
          <a:prstGeom prst="rect">
            <a:avLst/>
          </a:prstGeom>
          <a:noFill/>
          <a:ln/>
        </p:spPr>
        <p:txBody>
          <a:bodyPr wrap="square" lIns="0" tIns="0" rIns="0" bIns="0" rtlCol="0" anchor="t"/>
          <a:lstStyle/>
          <a:p>
            <a:r>
              <a:rPr lang="en-US" sz="2133" dirty="0">
                <a:ea typeface="Calibri" pitchFamily="34" charset="-122"/>
                <a:cs typeface="Calibri" pitchFamily="34" charset="-120"/>
              </a:rPr>
              <a:t> Would the transition take place without the investment?</a:t>
            </a:r>
            <a:endParaRPr lang="en-US" sz="2133"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US" altLang="zh-CN" dirty="0"/>
              <a:t>The Trust Foundation-Stability is a Trust Relationship</a:t>
            </a:r>
          </a:p>
        </p:txBody>
      </p:sp>
      <p:sp>
        <p:nvSpPr>
          <p:cNvPr id="3" name="Inhaltsplatzhalter 2"/>
          <p:cNvSpPr>
            <a:spLocks noGrp="1"/>
          </p:cNvSpPr>
          <p:nvPr>
            <p:ph idx="1"/>
          </p:nvPr>
        </p:nvSpPr>
        <p:spPr>
          <a:xfrm>
            <a:off x="407035" y="1196975"/>
            <a:ext cx="6211570" cy="1702435"/>
          </a:xfrm>
        </p:spPr>
        <p:txBody>
          <a:bodyPr>
            <a:normAutofit fontScale="92500" lnSpcReduction="10000"/>
          </a:bodyPr>
          <a:lstStyle/>
          <a:p>
            <a:pPr>
              <a:lnSpc>
                <a:spcPct val="143000"/>
              </a:lnSpc>
            </a:pPr>
            <a:r>
              <a:rPr lang="en-US" altLang="zh-CN" sz="2400" dirty="0">
                <a:latin typeface="Times New Roman Regular" panose="02020603050405020304" charset="0"/>
                <a:cs typeface="Times New Roman Regular" panose="02020603050405020304" charset="0"/>
              </a:rPr>
              <a:t>People use stablecoins because they </a:t>
            </a:r>
            <a:r>
              <a:rPr lang="en-US" altLang="zh-CN" sz="2400" b="1" dirty="0">
                <a:solidFill>
                  <a:srgbClr val="FF0000"/>
                </a:solidFill>
                <a:latin typeface="Times New Roman Bold" panose="02020603050405020304" charset="0"/>
                <a:cs typeface="Times New Roman Bold" panose="02020603050405020304" charset="0"/>
              </a:rPr>
              <a:t>believe</a:t>
            </a:r>
            <a:r>
              <a:rPr lang="en-US" altLang="zh-CN" sz="2400" dirty="0">
                <a:latin typeface="Times New Roman Regular" panose="02020603050405020304" charset="0"/>
                <a:cs typeface="Times New Roman Regular" panose="02020603050405020304" charset="0"/>
              </a:rPr>
              <a:t>:</a:t>
            </a:r>
          </a:p>
          <a:p>
            <a:pPr>
              <a:lnSpc>
                <a:spcPct val="143000"/>
              </a:lnSpc>
            </a:pPr>
            <a:r>
              <a:rPr lang="en-US" altLang="zh-CN" sz="2400" dirty="0">
                <a:latin typeface="Times New Roman Regular" panose="02020603050405020304" charset="0"/>
                <a:cs typeface="Times New Roman Regular" panose="02020603050405020304" charset="0"/>
              </a:rPr>
              <a:t>The issuer holds enough reserves behind the token</a:t>
            </a:r>
          </a:p>
          <a:p>
            <a:pPr>
              <a:lnSpc>
                <a:spcPct val="143000"/>
              </a:lnSpc>
            </a:pPr>
            <a:r>
              <a:rPr lang="en-US" altLang="zh-CN" sz="2400" dirty="0">
                <a:latin typeface="Times New Roman Regular" panose="02020603050405020304" charset="0"/>
                <a:cs typeface="Times New Roman Regular" panose="02020603050405020304" charset="0"/>
              </a:rPr>
              <a:t>They can redeem at par when they want to</a:t>
            </a:r>
          </a:p>
          <a:p>
            <a:pPr>
              <a:lnSpc>
                <a:spcPct val="143000"/>
              </a:lnSpc>
            </a:pPr>
            <a:endParaRPr lang="en-US" altLang="zh-CN" sz="2400" dirty="0">
              <a:latin typeface="Times New Roman Regular" panose="02020603050405020304" charset="0"/>
              <a:cs typeface="Times New Roman Regular" panose="02020603050405020304" charset="0"/>
            </a:endParaRPr>
          </a:p>
          <a:p>
            <a:pPr>
              <a:lnSpc>
                <a:spcPct val="143000"/>
              </a:lnSpc>
            </a:pPr>
            <a:endParaRPr lang="en-US" altLang="zh-CN" sz="2400" b="1" i="1" dirty="0">
              <a:latin typeface="Times New Roman Bold Italic" panose="02020603050405020304" charset="0"/>
              <a:cs typeface="Times New Roman Bold Italic" panose="02020603050405020304" charset="0"/>
            </a:endParaRPr>
          </a:p>
        </p:txBody>
      </p:sp>
      <p:sp>
        <p:nvSpPr>
          <p:cNvPr id="6" name="Foliennummernplatzhalter 5"/>
          <p:cNvSpPr>
            <a:spLocks noGrp="1"/>
          </p:cNvSpPr>
          <p:nvPr>
            <p:ph type="sldNum" sz="quarter" idx="12"/>
          </p:nvPr>
        </p:nvSpPr>
        <p:spPr/>
        <p:txBody>
          <a:bodyPr/>
          <a:lstStyle/>
          <a:p>
            <a:fld id="{442AD375-037F-43D0-B059-5172DA06796A}" type="slidenum">
              <a:rPr lang="en-GB" smtClean="0"/>
              <a:t>2</a:t>
            </a:fld>
            <a:endParaRPr lang="en-GB" dirty="0"/>
          </a:p>
        </p:txBody>
      </p:sp>
      <p:sp>
        <p:nvSpPr>
          <p:cNvPr id="7" name="圆角矩形 6"/>
          <p:cNvSpPr/>
          <p:nvPr/>
        </p:nvSpPr>
        <p:spPr>
          <a:xfrm>
            <a:off x="7247890" y="980440"/>
            <a:ext cx="2220595" cy="864235"/>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t>Stablecoin stability</a:t>
            </a:r>
          </a:p>
          <a:p>
            <a:pPr algn="ctr"/>
            <a:r>
              <a:rPr lang="en-US" altLang="zh-CN" sz="1400"/>
              <a:t>The promise to users</a:t>
            </a:r>
          </a:p>
        </p:txBody>
      </p:sp>
      <p:sp>
        <p:nvSpPr>
          <p:cNvPr id="11" name="圆角矩形 10"/>
          <p:cNvSpPr/>
          <p:nvPr/>
        </p:nvSpPr>
        <p:spPr>
          <a:xfrm>
            <a:off x="7536180" y="2780665"/>
            <a:ext cx="1743710" cy="864235"/>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b="1"/>
              <a:t>Trust</a:t>
            </a:r>
          </a:p>
        </p:txBody>
      </p:sp>
      <p:sp>
        <p:nvSpPr>
          <p:cNvPr id="12" name="圆角矩形 11"/>
          <p:cNvSpPr/>
          <p:nvPr/>
        </p:nvSpPr>
        <p:spPr>
          <a:xfrm>
            <a:off x="4367530" y="4293235"/>
            <a:ext cx="2849245" cy="864235"/>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t>Reserve transparency</a:t>
            </a:r>
          </a:p>
          <a:p>
            <a:pPr algn="ctr"/>
            <a:r>
              <a:rPr lang="en-US" altLang="zh-CN" sz="1400"/>
              <a:t>Are reserves real and sufficient?</a:t>
            </a:r>
          </a:p>
        </p:txBody>
      </p:sp>
      <p:sp>
        <p:nvSpPr>
          <p:cNvPr id="14" name="圆角矩形 13"/>
          <p:cNvSpPr/>
          <p:nvPr/>
        </p:nvSpPr>
        <p:spPr>
          <a:xfrm>
            <a:off x="9279890" y="4220845"/>
            <a:ext cx="2220595" cy="864235"/>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t>Stablecoin stability</a:t>
            </a:r>
          </a:p>
          <a:p>
            <a:pPr algn="ctr"/>
            <a:r>
              <a:rPr lang="en-US" altLang="zh-CN" sz="1400"/>
              <a:t>The promise to users</a:t>
            </a:r>
          </a:p>
        </p:txBody>
      </p:sp>
      <p:sp>
        <p:nvSpPr>
          <p:cNvPr id="15" name="下箭头 14"/>
          <p:cNvSpPr/>
          <p:nvPr/>
        </p:nvSpPr>
        <p:spPr>
          <a:xfrm>
            <a:off x="8030845" y="2053590"/>
            <a:ext cx="654050" cy="51816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8903970" y="2084070"/>
            <a:ext cx="1315085" cy="333375"/>
          </a:xfrm>
          <a:prstGeom prst="rect">
            <a:avLst/>
          </a:prstGeom>
          <a:noFill/>
        </p:spPr>
        <p:txBody>
          <a:bodyPr wrap="square" lIns="0" tIns="0" rIns="0" bIns="0" rtlCol="0">
            <a:noAutofit/>
          </a:bodyPr>
          <a:lstStyle/>
          <a:p>
            <a:r>
              <a:rPr lang="en-US" altLang="zh-CN" dirty="0">
                <a:solidFill>
                  <a:srgbClr val="FF0000"/>
                </a:solidFill>
                <a:latin typeface="Times New Roman Regular" panose="02020603050405020304" charset="0"/>
                <a:cs typeface="Times New Roman Regular" panose="02020603050405020304" charset="0"/>
              </a:rPr>
              <a:t>depends on</a:t>
            </a:r>
          </a:p>
        </p:txBody>
      </p:sp>
      <p:cxnSp>
        <p:nvCxnSpPr>
          <p:cNvPr id="17" name="直接箭头连接符 16"/>
          <p:cNvCxnSpPr>
            <a:stCxn id="11" idx="2"/>
            <a:endCxn id="12" idx="0"/>
          </p:cNvCxnSpPr>
          <p:nvPr/>
        </p:nvCxnSpPr>
        <p:spPr>
          <a:xfrm flipH="1">
            <a:off x="5792470" y="3644900"/>
            <a:ext cx="2615565" cy="648335"/>
          </a:xfrm>
          <a:prstGeom prst="straightConnector1">
            <a:avLst/>
          </a:prstGeom>
          <a:ln w="9525">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a:endCxn id="14" idx="0"/>
          </p:cNvCxnSpPr>
          <p:nvPr/>
        </p:nvCxnSpPr>
        <p:spPr>
          <a:xfrm>
            <a:off x="8400415" y="3645535"/>
            <a:ext cx="1990090" cy="575310"/>
          </a:xfrm>
          <a:prstGeom prst="straightConnector1">
            <a:avLst/>
          </a:prstGeom>
          <a:ln w="9525">
            <a:tailEnd type="arrow"/>
          </a:ln>
        </p:spPr>
        <p:style>
          <a:lnRef idx="1">
            <a:schemeClr val="accent1"/>
          </a:lnRef>
          <a:fillRef idx="0">
            <a:schemeClr val="accent1"/>
          </a:fillRef>
          <a:effectRef idx="0">
            <a:schemeClr val="accent1"/>
          </a:effectRef>
          <a:fontRef idx="minor">
            <a:schemeClr val="tx1"/>
          </a:fontRef>
        </p:style>
      </p:cxnSp>
      <p:sp>
        <p:nvSpPr>
          <p:cNvPr id="20" name="圆角矩形 19"/>
          <p:cNvSpPr/>
          <p:nvPr/>
        </p:nvSpPr>
        <p:spPr>
          <a:xfrm>
            <a:off x="6887845" y="5572125"/>
            <a:ext cx="3225800" cy="864235"/>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t>If either fails </a:t>
            </a:r>
            <a:r>
              <a:rPr lang="en-US" altLang="en-US" b="1"/>
              <a:t>→</a:t>
            </a:r>
            <a:r>
              <a:rPr lang="en-US" altLang="zh-CN" b="1"/>
              <a:t> trust collapses</a:t>
            </a:r>
          </a:p>
        </p:txBody>
      </p:sp>
      <p:cxnSp>
        <p:nvCxnSpPr>
          <p:cNvPr id="21" name="直接箭头连接符 20"/>
          <p:cNvCxnSpPr>
            <a:stCxn id="12" idx="2"/>
            <a:endCxn id="20" idx="0"/>
          </p:cNvCxnSpPr>
          <p:nvPr/>
        </p:nvCxnSpPr>
        <p:spPr>
          <a:xfrm>
            <a:off x="5792470" y="5157470"/>
            <a:ext cx="2708275" cy="414655"/>
          </a:xfrm>
          <a:prstGeom prst="straightConnector1">
            <a:avLst/>
          </a:prstGeom>
          <a:ln w="9525">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a:stCxn id="14" idx="2"/>
            <a:endCxn id="20" idx="0"/>
          </p:cNvCxnSpPr>
          <p:nvPr/>
        </p:nvCxnSpPr>
        <p:spPr>
          <a:xfrm flipH="1">
            <a:off x="8500745" y="5085080"/>
            <a:ext cx="1889760" cy="487045"/>
          </a:xfrm>
          <a:prstGeom prst="straightConnector1">
            <a:avLst/>
          </a:prstGeom>
          <a:ln w="9525">
            <a:tailEnd type="arrow"/>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5664200" y="5301615"/>
            <a:ext cx="1430655" cy="325120"/>
          </a:xfrm>
          <a:prstGeom prst="rect">
            <a:avLst/>
          </a:prstGeom>
          <a:noFill/>
        </p:spPr>
        <p:txBody>
          <a:bodyPr wrap="square" lIns="0" tIns="0" rIns="0" bIns="0" rtlCol="0">
            <a:noAutofit/>
          </a:bodyPr>
          <a:lstStyle/>
          <a:p>
            <a:r>
              <a:rPr lang="en-US" altLang="zh-CN" dirty="0">
                <a:solidFill>
                  <a:srgbClr val="FF0000"/>
                </a:solidFill>
                <a:latin typeface="Times New Roman Regular" panose="02020603050405020304" charset="0"/>
                <a:cs typeface="Times New Roman Regular" panose="02020603050405020304" charset="0"/>
              </a:rPr>
              <a:t>if insufficient</a:t>
            </a:r>
          </a:p>
        </p:txBody>
      </p:sp>
      <p:sp>
        <p:nvSpPr>
          <p:cNvPr id="24" name="文本框 23"/>
          <p:cNvSpPr txBox="1"/>
          <p:nvPr/>
        </p:nvSpPr>
        <p:spPr>
          <a:xfrm>
            <a:off x="9624695" y="5267325"/>
            <a:ext cx="1185545" cy="334010"/>
          </a:xfrm>
          <a:prstGeom prst="rect">
            <a:avLst/>
          </a:prstGeom>
          <a:noFill/>
        </p:spPr>
        <p:txBody>
          <a:bodyPr wrap="square" lIns="0" tIns="0" rIns="0" bIns="0" rtlCol="0">
            <a:noAutofit/>
          </a:bodyPr>
          <a:lstStyle/>
          <a:p>
            <a:r>
              <a:rPr lang="en-US" altLang="zh-CN" dirty="0">
                <a:solidFill>
                  <a:srgbClr val="FF0000"/>
                </a:solidFill>
                <a:latin typeface="Times New Roman Regular" panose="02020603050405020304" charset="0"/>
                <a:cs typeface="Times New Roman Regular" panose="02020603050405020304" charset="0"/>
              </a:rPr>
              <a:t>if unreliable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hape 12"/>
          <p:cNvSpPr/>
          <p:nvPr/>
        </p:nvSpPr>
        <p:spPr>
          <a:xfrm>
            <a:off x="8314944" y="2765728"/>
            <a:ext cx="3486912" cy="3000003"/>
          </a:xfrm>
          <a:prstGeom prst="rect">
            <a:avLst/>
          </a:prstGeom>
          <a:solidFill>
            <a:srgbClr val="FFFFFF"/>
          </a:solidFill>
          <a:ln w="12700">
            <a:solidFill>
              <a:srgbClr val="E2E8F0"/>
            </a:solidFill>
            <a:prstDash val="solid"/>
          </a:ln>
          <a:effectLst>
            <a:outerShdw blurRad="101600" dist="25400" dir="5400000" algn="bl" rotWithShape="0">
              <a:srgbClr val="000000">
                <a:alpha val="10000"/>
              </a:srgbClr>
            </a:outerShdw>
          </a:effectLst>
        </p:spPr>
        <p:txBody>
          <a:bodyPr/>
          <a:lstStyle/>
          <a:p>
            <a:endParaRPr lang="de-DE" sz="2400"/>
          </a:p>
        </p:txBody>
      </p:sp>
      <p:sp>
        <p:nvSpPr>
          <p:cNvPr id="9" name="Shape 7"/>
          <p:cNvSpPr/>
          <p:nvPr/>
        </p:nvSpPr>
        <p:spPr>
          <a:xfrm>
            <a:off x="4462272" y="2765728"/>
            <a:ext cx="3486912" cy="3000003"/>
          </a:xfrm>
          <a:prstGeom prst="rect">
            <a:avLst/>
          </a:prstGeom>
          <a:solidFill>
            <a:srgbClr val="FFFFFF"/>
          </a:solidFill>
          <a:ln w="12700">
            <a:solidFill>
              <a:srgbClr val="E2E8F0"/>
            </a:solidFill>
            <a:prstDash val="solid"/>
          </a:ln>
          <a:effectLst>
            <a:outerShdw blurRad="101600" dist="25400" dir="5400000" algn="bl" rotWithShape="0">
              <a:srgbClr val="000000">
                <a:alpha val="10000"/>
              </a:srgbClr>
            </a:outerShdw>
          </a:effectLst>
        </p:spPr>
        <p:txBody>
          <a:bodyPr/>
          <a:lstStyle/>
          <a:p>
            <a:endParaRPr lang="de-DE" sz="2400"/>
          </a:p>
        </p:txBody>
      </p:sp>
      <p:sp>
        <p:nvSpPr>
          <p:cNvPr id="4" name="Shape 2"/>
          <p:cNvSpPr/>
          <p:nvPr/>
        </p:nvSpPr>
        <p:spPr>
          <a:xfrm>
            <a:off x="609600" y="2773680"/>
            <a:ext cx="3486912" cy="3000003"/>
          </a:xfrm>
          <a:prstGeom prst="rect">
            <a:avLst/>
          </a:prstGeom>
          <a:solidFill>
            <a:srgbClr val="FFFFFF"/>
          </a:solidFill>
          <a:ln w="12700">
            <a:solidFill>
              <a:srgbClr val="E2E8F0"/>
            </a:solidFill>
            <a:prstDash val="solid"/>
          </a:ln>
          <a:effectLst>
            <a:outerShdw blurRad="101600" dist="25400" dir="5400000" algn="bl" rotWithShape="0">
              <a:srgbClr val="000000">
                <a:alpha val="10000"/>
              </a:srgbClr>
            </a:outerShdw>
          </a:effectLst>
        </p:spPr>
        <p:txBody>
          <a:bodyPr/>
          <a:lstStyle/>
          <a:p>
            <a:endParaRPr lang="de-DE" sz="2400"/>
          </a:p>
        </p:txBody>
      </p:sp>
      <p:sp>
        <p:nvSpPr>
          <p:cNvPr id="3" name="Text 1"/>
          <p:cNvSpPr/>
          <p:nvPr/>
        </p:nvSpPr>
        <p:spPr>
          <a:xfrm>
            <a:off x="609600" y="531412"/>
            <a:ext cx="11338560" cy="670560"/>
          </a:xfrm>
          <a:prstGeom prst="rect">
            <a:avLst/>
          </a:prstGeom>
          <a:noFill/>
          <a:ln/>
        </p:spPr>
        <p:txBody>
          <a:bodyPr wrap="square" lIns="0" tIns="0" rIns="0" bIns="0" rtlCol="0" anchor="ctr"/>
          <a:lstStyle/>
          <a:p>
            <a:r>
              <a:rPr lang="en-US" sz="3200" b="1" dirty="0">
                <a:ea typeface="Georgia" pitchFamily="34" charset="-122"/>
                <a:cs typeface="Georgia" pitchFamily="34" charset="-120"/>
              </a:rPr>
              <a:t>Disclosure is necessary – but not sufficient</a:t>
            </a:r>
            <a:endParaRPr lang="en-US" sz="3200" dirty="0"/>
          </a:p>
        </p:txBody>
      </p:sp>
      <p:sp>
        <p:nvSpPr>
          <p:cNvPr id="25" name="Shape 3">
            <a:extLst>
              <a:ext uri="{FF2B5EF4-FFF2-40B4-BE49-F238E27FC236}">
                <a16:creationId xmlns:a16="http://schemas.microsoft.com/office/drawing/2014/main" id="{9E9316C8-4279-9244-C71D-BC3BFD34D3B1}"/>
              </a:ext>
            </a:extLst>
          </p:cNvPr>
          <p:cNvSpPr/>
          <p:nvPr/>
        </p:nvSpPr>
        <p:spPr>
          <a:xfrm>
            <a:off x="609600" y="2786822"/>
            <a:ext cx="3486912" cy="912301"/>
          </a:xfrm>
          <a:prstGeom prst="rect">
            <a:avLst/>
          </a:prstGeom>
          <a:solidFill>
            <a:schemeClr val="accent6"/>
          </a:solidFill>
          <a:ln w="12700">
            <a:solidFill>
              <a:srgbClr val="1E293B"/>
            </a:solidFill>
            <a:prstDash val="solid"/>
          </a:ln>
        </p:spPr>
        <p:txBody>
          <a:bodyPr/>
          <a:lstStyle/>
          <a:p>
            <a:endParaRPr lang="de-DE" sz="2400"/>
          </a:p>
        </p:txBody>
      </p:sp>
      <p:sp>
        <p:nvSpPr>
          <p:cNvPr id="7" name="Text 5"/>
          <p:cNvSpPr/>
          <p:nvPr/>
        </p:nvSpPr>
        <p:spPr>
          <a:xfrm>
            <a:off x="853440" y="2840161"/>
            <a:ext cx="2999232" cy="792480"/>
          </a:xfrm>
          <a:prstGeom prst="rect">
            <a:avLst/>
          </a:prstGeom>
          <a:noFill/>
          <a:ln/>
        </p:spPr>
        <p:txBody>
          <a:bodyPr wrap="square" lIns="0" tIns="0" rIns="0" bIns="0" rtlCol="0" anchor="ctr"/>
          <a:lstStyle/>
          <a:p>
            <a:r>
              <a:rPr lang="en-US" sz="2400" b="1" dirty="0">
                <a:ea typeface="Georgia" pitchFamily="34" charset="-122"/>
                <a:cs typeface="Georgia" pitchFamily="34" charset="-120"/>
              </a:rPr>
              <a:t>Real benefits, structural limits</a:t>
            </a:r>
            <a:endParaRPr lang="en-US" sz="2400" dirty="0"/>
          </a:p>
        </p:txBody>
      </p:sp>
      <p:sp>
        <p:nvSpPr>
          <p:cNvPr id="8" name="Text 6"/>
          <p:cNvSpPr/>
          <p:nvPr/>
        </p:nvSpPr>
        <p:spPr>
          <a:xfrm>
            <a:off x="853440" y="3408680"/>
            <a:ext cx="2999232" cy="2011680"/>
          </a:xfrm>
          <a:prstGeom prst="rect">
            <a:avLst/>
          </a:prstGeom>
          <a:noFill/>
          <a:ln/>
        </p:spPr>
        <p:txBody>
          <a:bodyPr wrap="square" lIns="0" tIns="0" rIns="0" bIns="0" rtlCol="0" anchor="ctr"/>
          <a:lstStyle/>
          <a:p>
            <a:pPr marL="380990" indent="-380990">
              <a:buFont typeface="Wingdings" pitchFamily="2" charset="2"/>
              <a:buChar char="§"/>
            </a:pPr>
            <a:r>
              <a:rPr lang="en-US" sz="2133" dirty="0">
                <a:ea typeface="Calibri" pitchFamily="34" charset="-122"/>
                <a:cs typeface="Calibri" pitchFamily="34" charset="-120"/>
              </a:rPr>
              <a:t>Markets could reward labelling over substance</a:t>
            </a:r>
            <a:endParaRPr lang="en-US" sz="2133" dirty="0"/>
          </a:p>
        </p:txBody>
      </p:sp>
      <p:sp>
        <p:nvSpPr>
          <p:cNvPr id="13" name="Text 11"/>
          <p:cNvSpPr/>
          <p:nvPr/>
        </p:nvSpPr>
        <p:spPr>
          <a:xfrm>
            <a:off x="4706112" y="3388360"/>
            <a:ext cx="2999232" cy="2011680"/>
          </a:xfrm>
          <a:prstGeom prst="rect">
            <a:avLst/>
          </a:prstGeom>
          <a:noFill/>
          <a:ln/>
        </p:spPr>
        <p:txBody>
          <a:bodyPr wrap="square" lIns="0" tIns="0" rIns="0" bIns="0" rtlCol="0" anchor="ctr"/>
          <a:lstStyle/>
          <a:p>
            <a:pPr marL="380990" indent="-380990">
              <a:buFont typeface="Wingdings" pitchFamily="2" charset="2"/>
              <a:buChar char="§"/>
            </a:pPr>
            <a:r>
              <a:rPr lang="en-US" sz="2133" dirty="0">
                <a:ea typeface="Calibri" pitchFamily="34" charset="-122"/>
                <a:cs typeface="Calibri" pitchFamily="34" charset="-120"/>
              </a:rPr>
              <a:t>Static ESG labels do not reflect transition dynamics</a:t>
            </a:r>
            <a:endParaRPr lang="en-US" sz="2133" dirty="0"/>
          </a:p>
        </p:txBody>
      </p:sp>
      <p:sp>
        <p:nvSpPr>
          <p:cNvPr id="18" name="Text 16"/>
          <p:cNvSpPr/>
          <p:nvPr/>
        </p:nvSpPr>
        <p:spPr>
          <a:xfrm>
            <a:off x="8558784" y="3230880"/>
            <a:ext cx="2999232" cy="2011680"/>
          </a:xfrm>
          <a:prstGeom prst="rect">
            <a:avLst/>
          </a:prstGeom>
          <a:noFill/>
          <a:ln/>
        </p:spPr>
        <p:txBody>
          <a:bodyPr wrap="square" lIns="0" tIns="0" rIns="0" bIns="0" rtlCol="0" anchor="ctr"/>
          <a:lstStyle/>
          <a:p>
            <a:pPr marL="380990" indent="-380990">
              <a:buFont typeface="Wingdings" pitchFamily="2" charset="2"/>
              <a:buChar char="§"/>
            </a:pPr>
            <a:r>
              <a:rPr lang="en-US" sz="2133" dirty="0">
                <a:ea typeface="Calibri" pitchFamily="34" charset="-122"/>
                <a:cs typeface="Calibri" pitchFamily="34" charset="-120"/>
              </a:rPr>
              <a:t>Transition finance must become central</a:t>
            </a:r>
            <a:endParaRPr lang="en-US" sz="2133" dirty="0"/>
          </a:p>
        </p:txBody>
      </p:sp>
      <p:sp>
        <p:nvSpPr>
          <p:cNvPr id="26" name="Shape 3">
            <a:extLst>
              <a:ext uri="{FF2B5EF4-FFF2-40B4-BE49-F238E27FC236}">
                <a16:creationId xmlns:a16="http://schemas.microsoft.com/office/drawing/2014/main" id="{6C5A357E-4C66-82CF-B9D0-D84B333A28C2}"/>
              </a:ext>
            </a:extLst>
          </p:cNvPr>
          <p:cNvSpPr/>
          <p:nvPr/>
        </p:nvSpPr>
        <p:spPr>
          <a:xfrm>
            <a:off x="4462272" y="2786822"/>
            <a:ext cx="3486912" cy="912301"/>
          </a:xfrm>
          <a:prstGeom prst="rect">
            <a:avLst/>
          </a:prstGeom>
          <a:solidFill>
            <a:schemeClr val="accent6"/>
          </a:solidFill>
          <a:ln w="12700">
            <a:solidFill>
              <a:srgbClr val="1E293B"/>
            </a:solidFill>
            <a:prstDash val="solid"/>
          </a:ln>
        </p:spPr>
        <p:txBody>
          <a:bodyPr/>
          <a:lstStyle/>
          <a:p>
            <a:endParaRPr lang="de-DE" sz="2400" dirty="0"/>
          </a:p>
        </p:txBody>
      </p:sp>
      <p:sp>
        <p:nvSpPr>
          <p:cNvPr id="23" name="Shape 10">
            <a:extLst>
              <a:ext uri="{FF2B5EF4-FFF2-40B4-BE49-F238E27FC236}">
                <a16:creationId xmlns:a16="http://schemas.microsoft.com/office/drawing/2014/main" id="{5A66571A-93DF-5458-9ACC-27BD68336A42}"/>
              </a:ext>
            </a:extLst>
          </p:cNvPr>
          <p:cNvSpPr/>
          <p:nvPr/>
        </p:nvSpPr>
        <p:spPr>
          <a:xfrm>
            <a:off x="609600" y="1637968"/>
            <a:ext cx="10972800" cy="768627"/>
          </a:xfrm>
          <a:prstGeom prst="rect">
            <a:avLst/>
          </a:prstGeom>
          <a:solidFill>
            <a:srgbClr val="F8FAFC"/>
          </a:solidFill>
          <a:ln w="9525">
            <a:solidFill>
              <a:srgbClr val="E2E8F0"/>
            </a:solidFill>
            <a:prstDash val="solid"/>
          </a:ln>
        </p:spPr>
        <p:txBody>
          <a:bodyPr/>
          <a:lstStyle/>
          <a:p>
            <a:endParaRPr lang="de-DE" sz="2400"/>
          </a:p>
        </p:txBody>
      </p:sp>
      <p:sp>
        <p:nvSpPr>
          <p:cNvPr id="24" name="Text 12">
            <a:extLst>
              <a:ext uri="{FF2B5EF4-FFF2-40B4-BE49-F238E27FC236}">
                <a16:creationId xmlns:a16="http://schemas.microsoft.com/office/drawing/2014/main" id="{60187659-9F27-A902-26C1-70AA233C7601}"/>
              </a:ext>
            </a:extLst>
          </p:cNvPr>
          <p:cNvSpPr/>
          <p:nvPr/>
        </p:nvSpPr>
        <p:spPr>
          <a:xfrm>
            <a:off x="853440" y="1839401"/>
            <a:ext cx="10485120" cy="365760"/>
          </a:xfrm>
          <a:prstGeom prst="rect">
            <a:avLst/>
          </a:prstGeom>
          <a:noFill/>
          <a:ln/>
        </p:spPr>
        <p:txBody>
          <a:bodyPr wrap="square" lIns="0" tIns="0" rIns="0" bIns="0" rtlCol="0" anchor="ctr"/>
          <a:lstStyle/>
          <a:p>
            <a:pPr marL="380990" indent="-380990">
              <a:buFont typeface="Wingdings" pitchFamily="2" charset="2"/>
              <a:buChar char="§"/>
            </a:pPr>
            <a:r>
              <a:rPr lang="en-US" sz="2133" b="1" dirty="0"/>
              <a:t>Disclosure improves transparency </a:t>
            </a:r>
          </a:p>
          <a:p>
            <a:pPr marL="380990" indent="-380990">
              <a:buFont typeface="Wingdings" pitchFamily="2" charset="2"/>
              <a:buChar char="§"/>
            </a:pPr>
            <a:r>
              <a:rPr lang="en-US" sz="2133" b="1" dirty="0"/>
              <a:t>But transparency alone does not ensure transformation</a:t>
            </a:r>
            <a:endParaRPr lang="en-US" sz="2133" dirty="0"/>
          </a:p>
        </p:txBody>
      </p:sp>
      <p:sp>
        <p:nvSpPr>
          <p:cNvPr id="12" name="Text 10"/>
          <p:cNvSpPr/>
          <p:nvPr/>
        </p:nvSpPr>
        <p:spPr>
          <a:xfrm>
            <a:off x="4706112" y="2834640"/>
            <a:ext cx="2999232" cy="792480"/>
          </a:xfrm>
          <a:prstGeom prst="rect">
            <a:avLst/>
          </a:prstGeom>
          <a:noFill/>
          <a:ln/>
        </p:spPr>
        <p:txBody>
          <a:bodyPr wrap="square" lIns="0" tIns="0" rIns="0" bIns="0" rtlCol="0" anchor="ctr"/>
          <a:lstStyle/>
          <a:p>
            <a:r>
              <a:rPr lang="en-US" sz="2400" b="1" dirty="0">
                <a:ea typeface="Georgia" pitchFamily="34" charset="-122"/>
                <a:cs typeface="Georgia" pitchFamily="34" charset="-120"/>
              </a:rPr>
              <a:t>Beyond static labels</a:t>
            </a:r>
            <a:endParaRPr lang="en-US" sz="2400" dirty="0"/>
          </a:p>
        </p:txBody>
      </p:sp>
      <p:sp>
        <p:nvSpPr>
          <p:cNvPr id="27" name="Shape 3">
            <a:extLst>
              <a:ext uri="{FF2B5EF4-FFF2-40B4-BE49-F238E27FC236}">
                <a16:creationId xmlns:a16="http://schemas.microsoft.com/office/drawing/2014/main" id="{1A37D710-AEE2-0058-DE11-6D8C86E9E127}"/>
              </a:ext>
            </a:extLst>
          </p:cNvPr>
          <p:cNvSpPr/>
          <p:nvPr/>
        </p:nvSpPr>
        <p:spPr>
          <a:xfrm>
            <a:off x="8314944" y="2765728"/>
            <a:ext cx="3486912" cy="912301"/>
          </a:xfrm>
          <a:prstGeom prst="rect">
            <a:avLst/>
          </a:prstGeom>
          <a:solidFill>
            <a:schemeClr val="accent6"/>
          </a:solidFill>
          <a:ln w="12700">
            <a:solidFill>
              <a:srgbClr val="1E293B"/>
            </a:solidFill>
            <a:prstDash val="solid"/>
          </a:ln>
        </p:spPr>
        <p:txBody>
          <a:bodyPr/>
          <a:lstStyle/>
          <a:p>
            <a:endParaRPr lang="de-DE" sz="2400"/>
          </a:p>
        </p:txBody>
      </p:sp>
      <p:sp>
        <p:nvSpPr>
          <p:cNvPr id="17" name="Text 15"/>
          <p:cNvSpPr/>
          <p:nvPr/>
        </p:nvSpPr>
        <p:spPr>
          <a:xfrm>
            <a:off x="8558784" y="2834640"/>
            <a:ext cx="2999232" cy="792480"/>
          </a:xfrm>
          <a:prstGeom prst="rect">
            <a:avLst/>
          </a:prstGeom>
          <a:noFill/>
          <a:ln/>
        </p:spPr>
        <p:txBody>
          <a:bodyPr wrap="square" lIns="0" tIns="0" rIns="0" bIns="0" rtlCol="0" anchor="ctr"/>
          <a:lstStyle/>
          <a:p>
            <a:r>
              <a:rPr lang="en-US" sz="2400" b="1" dirty="0">
                <a:ea typeface="Georgia" pitchFamily="34" charset="-122"/>
                <a:cs typeface="Georgia" pitchFamily="34" charset="-120"/>
              </a:rPr>
              <a:t>Transition finance is central</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2"/>
            </p:custDataLst>
          </p:nvPr>
        </p:nvSpPr>
        <p:spPr>
          <a:xfrm>
            <a:off x="3970655" y="2071370"/>
            <a:ext cx="7908290" cy="1284605"/>
          </a:xfrm>
        </p:spPr>
        <p:txBody>
          <a:bodyPr>
            <a:noAutofit/>
            <a:scene3d>
              <a:camera prst="orthographicFront"/>
              <a:lightRig rig="threePt" dir="t"/>
            </a:scene3d>
          </a:bodyPr>
          <a:lstStyle/>
          <a:p>
            <a:pPr marL="0" indent="0" algn="ctr" fontAlgn="auto">
              <a:lnSpc>
                <a:spcPct val="200000"/>
              </a:lnSpc>
            </a:pPr>
            <a:r>
              <a:rPr lang="en-US" altLang="zh-CN" sz="4000">
                <a:solidFill>
                  <a:schemeClr val="tx1"/>
                </a:solidFill>
                <a:effectLst>
                  <a:outerShdw blurRad="38100" dist="38100" dir="2700000" algn="tl">
                    <a:srgbClr val="000000">
                      <a:alpha val="43137"/>
                    </a:srgbClr>
                  </a:outerShdw>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Banks vs. Insurance Companies:</a:t>
            </a:r>
            <a:br>
              <a:rPr lang="en-US" altLang="zh-CN" sz="4000">
                <a:solidFill>
                  <a:schemeClr val="tx1"/>
                </a:solidFill>
                <a:effectLst>
                  <a:outerShdw blurRad="38100" dist="38100" dir="2700000" algn="tl">
                    <a:srgbClr val="000000">
                      <a:alpha val="43137"/>
                    </a:srgbClr>
                  </a:outerShdw>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br>
            <a:r>
              <a:rPr lang="en-US" altLang="zh-CN" sz="2800">
                <a:solidFill>
                  <a:schemeClr val="tx1"/>
                </a:solidFill>
                <a:effectLst>
                  <a:outerShdw blurRad="38100" dist="38100" dir="2700000" algn="tl">
                    <a:srgbClr val="000000">
                      <a:alpha val="43137"/>
                    </a:srgbClr>
                  </a:outerShdw>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Capital Requirements and Risk Comparison</a:t>
            </a:r>
          </a:p>
        </p:txBody>
      </p:sp>
      <p:sp>
        <p:nvSpPr>
          <p:cNvPr id="5" name="副标题"/>
          <p:cNvSpPr>
            <a:spLocks noGrp="1"/>
          </p:cNvSpPr>
          <p:nvPr>
            <p:ph type="subTitle" idx="1"/>
            <p:custDataLst>
              <p:tags r:id="rId3"/>
            </p:custDataLst>
          </p:nvPr>
        </p:nvSpPr>
        <p:spPr>
          <a:xfrm>
            <a:off x="8975090" y="3933190"/>
            <a:ext cx="2416175" cy="373380"/>
          </a:xfrm>
        </p:spPr>
        <p:txBody>
          <a:bodyPr>
            <a:noAutofit/>
          </a:bodyPr>
          <a:lstStyle/>
          <a:p>
            <a:pPr algn="l"/>
            <a:r>
              <a:rPr lang="en-US" altLang="zh-CN" sz="2400">
                <a:solidFill>
                  <a:schemeClr val="tx1">
                    <a:lumMod val="65000"/>
                    <a:lumOff val="35000"/>
                  </a:schemeClr>
                </a:solidFill>
                <a:effectLst/>
                <a:latin typeface="Times New Roman" panose="02020503050405090304" charset="0"/>
                <a:cs typeface="Times New Roman" panose="02020503050405090304" charset="0"/>
              </a:rPr>
              <a:t>  —— Likun Shi</a:t>
            </a:r>
          </a:p>
        </p:txBody>
      </p:sp>
      <p:sp>
        <p:nvSpPr>
          <p:cNvPr id="10" name="署名"/>
          <p:cNvSpPr>
            <a:spLocks noGrp="1"/>
          </p:cNvSpPr>
          <p:nvPr>
            <p:ph type="body" sz="quarter" idx="17"/>
            <p:custDataLst>
              <p:tags r:id="rId4"/>
            </p:custDataLst>
          </p:nvPr>
        </p:nvSpPr>
        <p:spPr>
          <a:xfrm>
            <a:off x="5816600" y="5584825"/>
            <a:ext cx="4085590" cy="534035"/>
          </a:xfrm>
        </p:spPr>
        <p:txBody>
          <a:bodyPr/>
          <a:lstStyle/>
          <a:p>
            <a:r>
              <a:rPr lang="en-US" altLang="zh-CN" b="1">
                <a:solidFill>
                  <a:schemeClr val="tx1"/>
                </a:solidFill>
                <a:latin typeface="Times New Roman" panose="02020503050405090304" charset="0"/>
                <a:cs typeface="Times New Roman" panose="02020503050405090304" charset="0"/>
              </a:rPr>
              <a:t>University of Zurich ｜ Faculty of Law</a:t>
            </a:r>
          </a:p>
        </p:txBody>
      </p:sp>
      <p:sp>
        <p:nvSpPr>
          <p:cNvPr id="2" name="文本框 1"/>
          <p:cNvSpPr txBox="1"/>
          <p:nvPr/>
        </p:nvSpPr>
        <p:spPr>
          <a:xfrm>
            <a:off x="4302760" y="972185"/>
            <a:ext cx="4105275" cy="521970"/>
          </a:xfrm>
          <a:prstGeom prst="rect">
            <a:avLst/>
          </a:prstGeom>
          <a:noFill/>
        </p:spPr>
        <p:txBody>
          <a:bodyPr wrap="square" rtlCol="0">
            <a:spAutoFit/>
          </a:bodyPr>
          <a:lstStyle/>
          <a:p>
            <a:r>
              <a:rPr lang="en-US" altLang="zh-CN" sz="2800" b="1">
                <a:ln/>
                <a:solidFill>
                  <a:schemeClr val="tx1"/>
                </a:solidFill>
                <a:effectLst>
                  <a:outerShdw blurRad="38100" dist="19050" dir="2700000" algn="tl" rotWithShape="0">
                    <a:schemeClr val="dk1">
                      <a:alpha val="40000"/>
                      <a:alpha val="40000"/>
                    </a:schemeClr>
                  </a:outerShdw>
                </a:effectLst>
                <a:latin typeface="Times New Roman" panose="02020503050405090304" charset="0"/>
                <a:cs typeface="Times New Roman" panose="02020503050405090304" charset="0"/>
              </a:rPr>
              <a:t>Topic 7:</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2"/>
            </p:custDataLst>
          </p:nvPr>
        </p:nvSpPr>
        <p:spPr>
          <a:xfrm>
            <a:off x="1010920" y="1744345"/>
            <a:ext cx="10490200" cy="3143885"/>
          </a:xfrm>
          <a:prstGeom prst="rect">
            <a:avLst/>
          </a:prstGeom>
          <a:noFill/>
        </p:spPr>
        <p:txBody>
          <a:bodyPr wrap="square" rtlCol="0" anchor="ctr" anchorCtr="0"/>
          <a:lstStyle/>
          <a:p>
            <a:pPr algn="l">
              <a:lnSpc>
                <a:spcPct val="300000"/>
              </a:lnSpc>
            </a:pPr>
            <a:r>
              <a:rPr lang="en-US" altLang="zh-CN" sz="2400" b="1">
                <a:latin typeface="Times New Roman" panose="02020503050405090304" charset="0"/>
                <a:cs typeface="Times New Roman" panose="02020503050405090304" charset="0"/>
                <a:sym typeface="+mn-ea"/>
              </a:rPr>
              <a:t>Questions: </a:t>
            </a:r>
          </a:p>
          <a:p>
            <a:pPr marL="285750" indent="-285750" algn="l">
              <a:lnSpc>
                <a:spcPct val="300000"/>
              </a:lnSpc>
              <a:buFont typeface="Wingdings" panose="05000000000000000000" charset="0"/>
              <a:buChar char=""/>
            </a:pPr>
            <a:r>
              <a:rPr lang="en-US" altLang="zh-CN" sz="2000" b="1">
                <a:latin typeface="Times New Roman" panose="02020503050405090304" charset="0"/>
                <a:cs typeface="Times New Roman" panose="02020503050405090304" charset="0"/>
                <a:sym typeface="+mn-ea"/>
              </a:rPr>
              <a:t>Comparison between </a:t>
            </a:r>
            <a:r>
              <a:rPr lang="en-US" altLang="zh-CN" sz="2000" b="1" u="sng">
                <a:solidFill>
                  <a:srgbClr val="FF0000"/>
                </a:solidFill>
                <a:latin typeface="Times New Roman" panose="02020503050405090304" charset="0"/>
                <a:cs typeface="Times New Roman" panose="02020503050405090304" charset="0"/>
                <a:sym typeface="+mn-ea"/>
              </a:rPr>
              <a:t>insurance companies</a:t>
            </a:r>
            <a:r>
              <a:rPr lang="en-US" altLang="zh-CN" sz="2000" b="1">
                <a:latin typeface="Times New Roman" panose="02020503050405090304" charset="0"/>
                <a:cs typeface="Times New Roman" panose="02020503050405090304" charset="0"/>
                <a:sym typeface="+mn-ea"/>
              </a:rPr>
              <a:t> and </a:t>
            </a:r>
            <a:r>
              <a:rPr lang="en-US" altLang="zh-CN" sz="2000" b="1" u="sng">
                <a:solidFill>
                  <a:srgbClr val="FF0000"/>
                </a:solidFill>
                <a:latin typeface="Times New Roman" panose="02020503050405090304" charset="0"/>
                <a:cs typeface="Times New Roman" panose="02020503050405090304" charset="0"/>
                <a:sym typeface="+mn-ea"/>
              </a:rPr>
              <a:t>banks</a:t>
            </a:r>
            <a:r>
              <a:rPr lang="en-US" altLang="zh-CN" sz="2000" b="1">
                <a:latin typeface="Times New Roman" panose="02020503050405090304" charset="0"/>
                <a:cs typeface="Times New Roman" panose="02020503050405090304" charset="0"/>
                <a:sym typeface="+mn-ea"/>
              </a:rPr>
              <a:t> regarding </a:t>
            </a:r>
            <a:r>
              <a:rPr lang="en-US" altLang="zh-CN" sz="2000" b="1">
                <a:solidFill>
                  <a:srgbClr val="0070C0"/>
                </a:solidFill>
                <a:latin typeface="Times New Roman" panose="02020503050405090304" charset="0"/>
                <a:cs typeface="Times New Roman" panose="02020503050405090304" charset="0"/>
                <a:sym typeface="+mn-ea"/>
              </a:rPr>
              <a:t>capital requirements</a:t>
            </a:r>
            <a:r>
              <a:rPr lang="en-US" altLang="zh-CN" sz="2000" b="1">
                <a:latin typeface="Times New Roman" panose="02020503050405090304" charset="0"/>
                <a:cs typeface="Times New Roman" panose="02020503050405090304" charset="0"/>
                <a:sym typeface="+mn-ea"/>
              </a:rPr>
              <a:t>？</a:t>
            </a:r>
          </a:p>
          <a:p>
            <a:pPr marL="285750" indent="-285750" algn="l">
              <a:lnSpc>
                <a:spcPct val="300000"/>
              </a:lnSpc>
              <a:buFont typeface="Wingdings" panose="05000000000000000000" charset="0"/>
              <a:buChar char=""/>
            </a:pPr>
            <a:r>
              <a:rPr lang="en-US" altLang="zh-CN" sz="2000" b="1">
                <a:latin typeface="Times New Roman" panose="02020503050405090304" charset="0"/>
                <a:cs typeface="Times New Roman" panose="02020503050405090304" charset="0"/>
                <a:sym typeface="+mn-ea"/>
              </a:rPr>
              <a:t>How are the risks similar and different？</a:t>
            </a:r>
          </a:p>
        </p:txBody>
      </p:sp>
      <p:sp>
        <p:nvSpPr>
          <p:cNvPr id="2" name="文本框 1"/>
          <p:cNvSpPr txBox="1"/>
          <p:nvPr/>
        </p:nvSpPr>
        <p:spPr>
          <a:xfrm>
            <a:off x="726440" y="825500"/>
            <a:ext cx="9479280" cy="337185"/>
          </a:xfrm>
          <a:prstGeom prst="rect">
            <a:avLst/>
          </a:prstGeom>
          <a:noFill/>
        </p:spPr>
        <p:txBody>
          <a:bodyPr wrap="square" rtlCol="0">
            <a:spAutoFit/>
            <a:scene3d>
              <a:camera prst="orthographicFront"/>
              <a:lightRig rig="threePt" dir="t"/>
            </a:scene3d>
          </a:bodyPr>
          <a:lstStyle/>
          <a:p>
            <a:r>
              <a:rPr lang="en-US" altLang="zh-CN" sz="1600" b="1">
                <a:gradFill>
                  <a:gsLst>
                    <a:gs pos="21000">
                      <a:srgbClr val="53575C"/>
                    </a:gs>
                    <a:gs pos="88000">
                      <a:srgbClr val="C5C7CA"/>
                    </a:gs>
                  </a:gsLst>
                  <a:lin ang="5400000"/>
                </a:gradFill>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Banks vs. Insurance Companies: Capital Requirements and Risk Comparison</a:t>
            </a:r>
          </a:p>
        </p:txBody>
      </p:sp>
      <p:sp>
        <p:nvSpPr>
          <p:cNvPr id="3" name="云形标注 2"/>
          <p:cNvSpPr/>
          <p:nvPr/>
        </p:nvSpPr>
        <p:spPr>
          <a:xfrm>
            <a:off x="8594725" y="2336800"/>
            <a:ext cx="2719070" cy="880110"/>
          </a:xfrm>
          <a:prstGeom prst="cloudCallout">
            <a:avLst/>
          </a:prstGeom>
          <a:solidFill>
            <a:schemeClr val="accent2">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文本框 3"/>
          <p:cNvSpPr txBox="1"/>
          <p:nvPr/>
        </p:nvSpPr>
        <p:spPr>
          <a:xfrm>
            <a:off x="9103995" y="2577465"/>
            <a:ext cx="1682750" cy="398780"/>
          </a:xfrm>
          <a:prstGeom prst="rect">
            <a:avLst/>
          </a:prstGeom>
          <a:noFill/>
        </p:spPr>
        <p:txBody>
          <a:bodyPr wrap="square" rtlCol="0">
            <a:spAutoFit/>
          </a:bodyPr>
          <a:lstStyle/>
          <a:p>
            <a:pPr algn="ctr"/>
            <a:r>
              <a:rPr lang="en-US" altLang="zh-CN" sz="2000" b="1">
                <a:latin typeface="Times New Roman" panose="02020503050405090304" charset="0"/>
                <a:cs typeface="Times New Roman" panose="02020503050405090304" charset="0"/>
              </a:rPr>
              <a:t>Capital</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2"/>
            </p:custDataLst>
          </p:nvPr>
        </p:nvSpPr>
        <p:spPr/>
        <p:txBody>
          <a:bodyPr/>
          <a:lstStyle/>
          <a:p>
            <a:r>
              <a:rPr lang="en-US" altLang="zh-CN">
                <a:latin typeface="Times New Roman" panose="02020503050405090304" charset="0"/>
                <a:cs typeface="Times New Roman" panose="02020503050405090304" charset="0"/>
              </a:rPr>
              <a:t>1. Capital </a:t>
            </a:r>
          </a:p>
        </p:txBody>
      </p:sp>
      <p:cxnSp>
        <p:nvCxnSpPr>
          <p:cNvPr id="76" name="直接连接符 75"/>
          <p:cNvCxnSpPr/>
          <p:nvPr>
            <p:custDataLst>
              <p:tags r:id="rId3"/>
            </p:custDataLst>
          </p:nvPr>
        </p:nvCxnSpPr>
        <p:spPr>
          <a:xfrm>
            <a:off x="6898640" y="5965825"/>
            <a:ext cx="4679315" cy="0"/>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cxnSp>
        <p:nvCxnSpPr>
          <p:cNvPr id="77" name="直接连接符 76"/>
          <p:cNvCxnSpPr/>
          <p:nvPr>
            <p:custDataLst>
              <p:tags r:id="rId4"/>
            </p:custDataLst>
          </p:nvPr>
        </p:nvCxnSpPr>
        <p:spPr>
          <a:xfrm>
            <a:off x="1627505" y="5865495"/>
            <a:ext cx="7217410" cy="0"/>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sp>
        <p:nvSpPr>
          <p:cNvPr id="1398" name="任意多边形: 形状 1397"/>
          <p:cNvSpPr/>
          <p:nvPr>
            <p:custDataLst>
              <p:tags r:id="rId5"/>
            </p:custDataLst>
          </p:nvPr>
        </p:nvSpPr>
        <p:spPr>
          <a:xfrm>
            <a:off x="635635" y="5552440"/>
            <a:ext cx="631190" cy="631190"/>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alpha val="2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4" name="任意多边形: 形状 1397"/>
          <p:cNvSpPr/>
          <p:nvPr>
            <p:custDataLst>
              <p:tags r:id="rId6"/>
            </p:custDataLst>
          </p:nvPr>
        </p:nvSpPr>
        <p:spPr>
          <a:xfrm>
            <a:off x="1092835" y="5670550"/>
            <a:ext cx="395605" cy="395605"/>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lumMod val="40000"/>
              <a:lumOff val="60000"/>
              <a:alpha val="2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cxnSp>
        <p:nvCxnSpPr>
          <p:cNvPr id="73" name="直接连接符 72"/>
          <p:cNvCxnSpPr/>
          <p:nvPr>
            <p:custDataLst>
              <p:tags r:id="rId7"/>
            </p:custDataLst>
          </p:nvPr>
        </p:nvCxnSpPr>
        <p:spPr>
          <a:xfrm>
            <a:off x="608965" y="1818640"/>
            <a:ext cx="3843655" cy="0"/>
          </a:xfrm>
          <a:prstGeom prst="line">
            <a:avLst/>
          </a:prstGeom>
          <a:ln w="9525" cap="rnd">
            <a:solidFill>
              <a:schemeClr val="accent1">
                <a:alpha val="35000"/>
              </a:schemeClr>
            </a:solidFill>
            <a:round/>
          </a:ln>
        </p:spPr>
        <p:style>
          <a:lnRef idx="3">
            <a:schemeClr val="accent1"/>
          </a:lnRef>
          <a:fillRef idx="0">
            <a:srgbClr val="FFFFFF"/>
          </a:fillRef>
          <a:effectRef idx="0">
            <a:srgbClr val="FFFFFF"/>
          </a:effectRef>
          <a:fontRef idx="minor">
            <a:schemeClr val="tx1"/>
          </a:fontRef>
        </p:style>
      </p:cxnSp>
      <p:sp>
        <p:nvSpPr>
          <p:cNvPr id="5" name="任意多边形: 形状 1397"/>
          <p:cNvSpPr/>
          <p:nvPr>
            <p:custDataLst>
              <p:tags r:id="rId8"/>
            </p:custDataLst>
          </p:nvPr>
        </p:nvSpPr>
        <p:spPr>
          <a:xfrm>
            <a:off x="10650855" y="1641475"/>
            <a:ext cx="631190" cy="631190"/>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alpha val="2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6" name="任意多边形: 形状 1397"/>
          <p:cNvSpPr/>
          <p:nvPr>
            <p:custDataLst>
              <p:tags r:id="rId9"/>
            </p:custDataLst>
          </p:nvPr>
        </p:nvSpPr>
        <p:spPr>
          <a:xfrm>
            <a:off x="11108055" y="1759585"/>
            <a:ext cx="395605" cy="395605"/>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lumMod val="40000"/>
              <a:lumOff val="60000"/>
              <a:alpha val="2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cxnSp>
        <p:nvCxnSpPr>
          <p:cNvPr id="2" name="直接连接符 1"/>
          <p:cNvCxnSpPr/>
          <p:nvPr>
            <p:custDataLst>
              <p:tags r:id="rId10"/>
            </p:custDataLst>
          </p:nvPr>
        </p:nvCxnSpPr>
        <p:spPr>
          <a:xfrm>
            <a:off x="740410" y="1534160"/>
            <a:ext cx="0" cy="1152525"/>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cxnSp>
        <p:nvCxnSpPr>
          <p:cNvPr id="3" name="直接连接符 2"/>
          <p:cNvCxnSpPr/>
          <p:nvPr>
            <p:custDataLst>
              <p:tags r:id="rId11"/>
            </p:custDataLst>
          </p:nvPr>
        </p:nvCxnSpPr>
        <p:spPr>
          <a:xfrm>
            <a:off x="11346815" y="5031105"/>
            <a:ext cx="0" cy="1152525"/>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sp>
        <p:nvSpPr>
          <p:cNvPr id="9" name="文本框 8"/>
          <p:cNvSpPr txBox="1"/>
          <p:nvPr/>
        </p:nvSpPr>
        <p:spPr>
          <a:xfrm>
            <a:off x="831215" y="1911350"/>
            <a:ext cx="10673080" cy="3211195"/>
          </a:xfrm>
          <a:prstGeom prst="rect">
            <a:avLst/>
          </a:prstGeom>
          <a:noFill/>
        </p:spPr>
        <p:txBody>
          <a:bodyPr wrap="square" rtlCol="0">
            <a:noAutofit/>
          </a:bodyPr>
          <a:lstStyle/>
          <a:p>
            <a:pPr lvl="1" indent="0" algn="l">
              <a:lnSpc>
                <a:spcPct val="290000"/>
              </a:lnSpc>
              <a:buFont typeface="Wingdings" panose="05000000000000000000" charset="0"/>
              <a:buNone/>
            </a:pPr>
            <a:r>
              <a:rPr lang="en-US" altLang="zh-CN" sz="2000" b="1">
                <a:latin typeface="Times New Roman" panose="02020503050405090304" charset="0"/>
                <a:cs typeface="Times New Roman" panose="02020503050405090304" charset="0"/>
              </a:rPr>
              <a:t>In Financial Regulation:</a:t>
            </a:r>
          </a:p>
          <a:p>
            <a:pPr lvl="1" indent="0" algn="l">
              <a:lnSpc>
                <a:spcPct val="290000"/>
              </a:lnSpc>
              <a:buFont typeface="Wingdings" panose="05000000000000000000" charset="0"/>
              <a:buNone/>
            </a:pPr>
            <a:r>
              <a:rPr lang="en-US" altLang="zh-CN" sz="2000" b="1">
                <a:latin typeface="Times New Roman" panose="02020503050405090304" charset="0"/>
                <a:cs typeface="Times New Roman" panose="02020503050405090304" charset="0"/>
              </a:rPr>
              <a:t>-- Ensure that a financial institution has sufficient "Own Funds" to absorb losses</a:t>
            </a:r>
          </a:p>
          <a:p>
            <a:pPr lvl="1" indent="0" algn="l">
              <a:lnSpc>
                <a:spcPct val="290000"/>
              </a:lnSpc>
              <a:buFont typeface="Wingdings" panose="05000000000000000000" charset="0"/>
              <a:buNone/>
            </a:pPr>
            <a:r>
              <a:rPr lang="en-US" altLang="zh-CN" sz="2000" b="1">
                <a:latin typeface="Times New Roman" panose="02020503050405090304" charset="0"/>
                <a:cs typeface="Times New Roman" panose="02020503050405090304" charset="0"/>
              </a:rPr>
              <a:t>-- Protecting creditors (depositors or policyholders) and maintaining systemic stability</a:t>
            </a:r>
          </a:p>
        </p:txBody>
      </p:sp>
      <p:sp>
        <p:nvSpPr>
          <p:cNvPr id="10" name="文本框 9"/>
          <p:cNvSpPr txBox="1"/>
          <p:nvPr/>
        </p:nvSpPr>
        <p:spPr>
          <a:xfrm>
            <a:off x="1867535" y="5971540"/>
            <a:ext cx="9479280" cy="337185"/>
          </a:xfrm>
          <a:prstGeom prst="rect">
            <a:avLst/>
          </a:prstGeom>
          <a:noFill/>
        </p:spPr>
        <p:txBody>
          <a:bodyPr wrap="square" rtlCol="0">
            <a:spAutoFit/>
            <a:scene3d>
              <a:camera prst="orthographicFront"/>
              <a:lightRig rig="threePt" dir="t"/>
            </a:scene3d>
          </a:bodyPr>
          <a:lstStyle/>
          <a:p>
            <a:pPr algn="r"/>
            <a:r>
              <a:rPr lang="en-US" altLang="zh-CN" sz="1600" b="1">
                <a:gradFill>
                  <a:gsLst>
                    <a:gs pos="21000">
                      <a:srgbClr val="53575C"/>
                    </a:gs>
                    <a:gs pos="88000">
                      <a:srgbClr val="C5C7CA"/>
                    </a:gs>
                  </a:gsLst>
                  <a:lin ang="5400000"/>
                </a:gradFill>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Banks vs. Insurance Companies: Capital Requirements and Risk Comparison</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2"/>
            </p:custDataLst>
          </p:nvPr>
        </p:nvSpPr>
        <p:spPr/>
        <p:txBody>
          <a:bodyPr/>
          <a:lstStyle/>
          <a:p>
            <a:r>
              <a:rPr lang="en-US" altLang="zh-CN">
                <a:latin typeface="Times New Roman" panose="02020503050405090304" charset="0"/>
                <a:cs typeface="Times New Roman" panose="02020503050405090304" charset="0"/>
              </a:rPr>
              <a:t>1. Capital </a:t>
            </a:r>
          </a:p>
        </p:txBody>
      </p:sp>
      <p:cxnSp>
        <p:nvCxnSpPr>
          <p:cNvPr id="76" name="直接连接符 75"/>
          <p:cNvCxnSpPr/>
          <p:nvPr>
            <p:custDataLst>
              <p:tags r:id="rId3"/>
            </p:custDataLst>
          </p:nvPr>
        </p:nvCxnSpPr>
        <p:spPr>
          <a:xfrm>
            <a:off x="6898640" y="5965825"/>
            <a:ext cx="4679315" cy="0"/>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cxnSp>
        <p:nvCxnSpPr>
          <p:cNvPr id="77" name="直接连接符 76"/>
          <p:cNvCxnSpPr/>
          <p:nvPr>
            <p:custDataLst>
              <p:tags r:id="rId4"/>
            </p:custDataLst>
          </p:nvPr>
        </p:nvCxnSpPr>
        <p:spPr>
          <a:xfrm>
            <a:off x="1627505" y="5865495"/>
            <a:ext cx="7217410" cy="0"/>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sp>
        <p:nvSpPr>
          <p:cNvPr id="1398" name="任意多边形: 形状 1397"/>
          <p:cNvSpPr/>
          <p:nvPr>
            <p:custDataLst>
              <p:tags r:id="rId5"/>
            </p:custDataLst>
          </p:nvPr>
        </p:nvSpPr>
        <p:spPr>
          <a:xfrm>
            <a:off x="635635" y="5552440"/>
            <a:ext cx="631190" cy="631190"/>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alpha val="2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4" name="任意多边形: 形状 1397"/>
          <p:cNvSpPr/>
          <p:nvPr>
            <p:custDataLst>
              <p:tags r:id="rId6"/>
            </p:custDataLst>
          </p:nvPr>
        </p:nvSpPr>
        <p:spPr>
          <a:xfrm>
            <a:off x="1092835" y="5670550"/>
            <a:ext cx="395605" cy="395605"/>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lumMod val="40000"/>
              <a:lumOff val="60000"/>
              <a:alpha val="2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cxnSp>
        <p:nvCxnSpPr>
          <p:cNvPr id="73" name="直接连接符 72"/>
          <p:cNvCxnSpPr/>
          <p:nvPr>
            <p:custDataLst>
              <p:tags r:id="rId7"/>
            </p:custDataLst>
          </p:nvPr>
        </p:nvCxnSpPr>
        <p:spPr>
          <a:xfrm>
            <a:off x="608965" y="1818640"/>
            <a:ext cx="3843655" cy="0"/>
          </a:xfrm>
          <a:prstGeom prst="line">
            <a:avLst/>
          </a:prstGeom>
          <a:ln w="9525" cap="rnd">
            <a:solidFill>
              <a:schemeClr val="accent1">
                <a:alpha val="35000"/>
              </a:schemeClr>
            </a:solidFill>
            <a:round/>
          </a:ln>
        </p:spPr>
        <p:style>
          <a:lnRef idx="3">
            <a:schemeClr val="accent1"/>
          </a:lnRef>
          <a:fillRef idx="0">
            <a:srgbClr val="FFFFFF"/>
          </a:fillRef>
          <a:effectRef idx="0">
            <a:srgbClr val="FFFFFF"/>
          </a:effectRef>
          <a:fontRef idx="minor">
            <a:schemeClr val="tx1"/>
          </a:fontRef>
        </p:style>
      </p:cxnSp>
      <p:sp>
        <p:nvSpPr>
          <p:cNvPr id="5" name="任意多边形: 形状 1397"/>
          <p:cNvSpPr/>
          <p:nvPr>
            <p:custDataLst>
              <p:tags r:id="rId8"/>
            </p:custDataLst>
          </p:nvPr>
        </p:nvSpPr>
        <p:spPr>
          <a:xfrm>
            <a:off x="10650855" y="1641475"/>
            <a:ext cx="631190" cy="631190"/>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alpha val="2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6" name="任意多边形: 形状 1397"/>
          <p:cNvSpPr/>
          <p:nvPr>
            <p:custDataLst>
              <p:tags r:id="rId9"/>
            </p:custDataLst>
          </p:nvPr>
        </p:nvSpPr>
        <p:spPr>
          <a:xfrm>
            <a:off x="11108055" y="1759585"/>
            <a:ext cx="395605" cy="395605"/>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lumMod val="40000"/>
              <a:lumOff val="60000"/>
              <a:alpha val="2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cxnSp>
        <p:nvCxnSpPr>
          <p:cNvPr id="2" name="直接连接符 1"/>
          <p:cNvCxnSpPr/>
          <p:nvPr>
            <p:custDataLst>
              <p:tags r:id="rId10"/>
            </p:custDataLst>
          </p:nvPr>
        </p:nvCxnSpPr>
        <p:spPr>
          <a:xfrm>
            <a:off x="740410" y="1534160"/>
            <a:ext cx="0" cy="1152525"/>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cxnSp>
        <p:nvCxnSpPr>
          <p:cNvPr id="3" name="直接连接符 2"/>
          <p:cNvCxnSpPr/>
          <p:nvPr>
            <p:custDataLst>
              <p:tags r:id="rId11"/>
            </p:custDataLst>
          </p:nvPr>
        </p:nvCxnSpPr>
        <p:spPr>
          <a:xfrm>
            <a:off x="11346815" y="5031105"/>
            <a:ext cx="0" cy="1152525"/>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sp>
        <p:nvSpPr>
          <p:cNvPr id="9" name="文本框 8"/>
          <p:cNvSpPr txBox="1"/>
          <p:nvPr/>
        </p:nvSpPr>
        <p:spPr>
          <a:xfrm>
            <a:off x="831215" y="1818640"/>
            <a:ext cx="10450830" cy="4598035"/>
          </a:xfrm>
          <a:prstGeom prst="rect">
            <a:avLst/>
          </a:prstGeom>
          <a:noFill/>
        </p:spPr>
        <p:txBody>
          <a:bodyPr wrap="square" rtlCol="0">
            <a:noAutofit/>
          </a:bodyPr>
          <a:lstStyle/>
          <a:p>
            <a:pPr marL="285750" indent="-285750" algn="l">
              <a:lnSpc>
                <a:spcPct val="170000"/>
              </a:lnSpc>
              <a:buFont typeface="Wingdings" panose="05000000000000000000" charset="0"/>
              <a:buChar char=""/>
            </a:pPr>
            <a:r>
              <a:rPr lang="en-US" altLang="zh-CN" b="1" u="sng">
                <a:latin typeface="Times New Roman" panose="02020503050405090304" charset="0"/>
                <a:cs typeface="Times New Roman" panose="02020503050405090304" charset="0"/>
              </a:rPr>
              <a:t>Bank capital</a:t>
            </a:r>
          </a:p>
          <a:p>
            <a:pPr marL="742950" lvl="1" indent="-285750" algn="l">
              <a:lnSpc>
                <a:spcPct val="170000"/>
              </a:lnSpc>
              <a:buFont typeface="Wingdings" panose="05000000000000000000" charset="0"/>
              <a:buChar char=""/>
            </a:pPr>
            <a:r>
              <a:rPr lang="en-US" altLang="zh-CN" b="1">
                <a:latin typeface="Times New Roman" panose="02020503050405090304" charset="0"/>
                <a:cs typeface="Times New Roman" panose="02020503050405090304" charset="0"/>
              </a:rPr>
              <a:t>Loss-absorbent buffer</a:t>
            </a:r>
          </a:p>
          <a:p>
            <a:pPr marL="742950" lvl="1" indent="-285750" algn="l">
              <a:lnSpc>
                <a:spcPct val="170000"/>
              </a:lnSpc>
              <a:buFont typeface="Wingdings" panose="05000000000000000000" charset="0"/>
              <a:buChar char=""/>
            </a:pPr>
            <a:r>
              <a:rPr lang="en-US" altLang="zh-CN" b="1">
                <a:latin typeface="Times New Roman" panose="02020503050405090304" charset="0"/>
                <a:cs typeface="Times New Roman" panose="02020503050405090304" charset="0"/>
              </a:rPr>
              <a:t>Credit risk: defaults on loans</a:t>
            </a:r>
          </a:p>
          <a:p>
            <a:pPr marL="742950" lvl="1" indent="-285750" algn="l">
              <a:lnSpc>
                <a:spcPct val="170000"/>
              </a:lnSpc>
              <a:buFont typeface="Wingdings" panose="05000000000000000000" charset="0"/>
              <a:buChar char=""/>
            </a:pPr>
            <a:r>
              <a:rPr lang="en-US" altLang="zh-CN" b="1">
                <a:latin typeface="Times New Roman" panose="02020503050405090304" charset="0"/>
                <a:cs typeface="Times New Roman" panose="02020503050405090304" charset="0"/>
              </a:rPr>
              <a:t>Ensure systemic liquidity and solvency.</a:t>
            </a:r>
          </a:p>
          <a:p>
            <a:pPr marL="285750" indent="-285750" algn="l" fontAlgn="auto">
              <a:lnSpc>
                <a:spcPct val="170000"/>
              </a:lnSpc>
              <a:spcBef>
                <a:spcPts val="600"/>
              </a:spcBef>
              <a:buFont typeface="Wingdings" panose="05000000000000000000" charset="0"/>
              <a:buChar char=""/>
            </a:pPr>
            <a:r>
              <a:rPr lang="en-US" altLang="zh-CN" b="1" u="sng">
                <a:latin typeface="Times New Roman" panose="02020503050405090304" charset="0"/>
                <a:cs typeface="Times New Roman" panose="02020503050405090304" charset="0"/>
              </a:rPr>
              <a:t>Insurance capital</a:t>
            </a:r>
          </a:p>
          <a:p>
            <a:pPr marL="742950" lvl="1" indent="-285750" algn="l">
              <a:lnSpc>
                <a:spcPct val="170000"/>
              </a:lnSpc>
              <a:buFont typeface="Wingdings" panose="05000000000000000000" charset="0"/>
              <a:buChar char=""/>
            </a:pPr>
            <a:r>
              <a:rPr lang="en-US" altLang="zh-CN" b="1">
                <a:latin typeface="Times New Roman" panose="02020503050405090304" charset="0"/>
                <a:cs typeface="Times New Roman" panose="02020503050405090304" charset="0"/>
              </a:rPr>
              <a:t>Excess of assets over liabilities</a:t>
            </a:r>
          </a:p>
          <a:p>
            <a:pPr marL="742950" lvl="1" indent="-285750" algn="l">
              <a:lnSpc>
                <a:spcPct val="170000"/>
              </a:lnSpc>
              <a:buFont typeface="Wingdings" panose="05000000000000000000" charset="0"/>
              <a:buChar char=""/>
            </a:pPr>
            <a:r>
              <a:rPr lang="en-US" altLang="zh-CN" b="1">
                <a:latin typeface="Times New Roman" panose="02020503050405090304" charset="0"/>
                <a:cs typeface="Times New Roman" panose="02020503050405090304" charset="0"/>
              </a:rPr>
              <a:t>Underwriting risk: claims exceeding reserves</a:t>
            </a:r>
          </a:p>
          <a:p>
            <a:pPr marL="742950" lvl="1" indent="-285750" algn="l">
              <a:lnSpc>
                <a:spcPct val="170000"/>
              </a:lnSpc>
              <a:buFont typeface="Wingdings" panose="05000000000000000000" charset="0"/>
              <a:buChar char=""/>
            </a:pPr>
            <a:r>
              <a:rPr lang="en-US" altLang="zh-CN" b="1">
                <a:latin typeface="Times New Roman" panose="02020503050405090304" charset="0"/>
                <a:cs typeface="Times New Roman" panose="02020503050405090304" charset="0"/>
              </a:rPr>
              <a:t>Ensure policyholder payouts over long durations</a:t>
            </a:r>
          </a:p>
          <a:p>
            <a:pPr marL="742950" lvl="1" indent="-285750" algn="l">
              <a:lnSpc>
                <a:spcPct val="180000"/>
              </a:lnSpc>
              <a:buFont typeface="Wingdings" panose="05000000000000000000" charset="0"/>
              <a:buChar char=""/>
            </a:pPr>
            <a:endParaRPr lang="en-US" altLang="zh-CN" b="1"/>
          </a:p>
          <a:p>
            <a:pPr marL="742950" lvl="1" indent="-285750" algn="l">
              <a:lnSpc>
                <a:spcPct val="260000"/>
              </a:lnSpc>
              <a:buFont typeface="Wingdings" panose="05000000000000000000" charset="0"/>
              <a:buChar char=""/>
            </a:pPr>
            <a:endParaRPr lang="en-US" altLang="zh-CN" b="1"/>
          </a:p>
        </p:txBody>
      </p:sp>
      <p:sp>
        <p:nvSpPr>
          <p:cNvPr id="10" name="文本框 9"/>
          <p:cNvSpPr txBox="1"/>
          <p:nvPr/>
        </p:nvSpPr>
        <p:spPr>
          <a:xfrm>
            <a:off x="1867535" y="5971540"/>
            <a:ext cx="9479280" cy="337185"/>
          </a:xfrm>
          <a:prstGeom prst="rect">
            <a:avLst/>
          </a:prstGeom>
          <a:noFill/>
        </p:spPr>
        <p:txBody>
          <a:bodyPr wrap="square" rtlCol="0">
            <a:spAutoFit/>
            <a:scene3d>
              <a:camera prst="orthographicFront"/>
              <a:lightRig rig="threePt" dir="t"/>
            </a:scene3d>
          </a:bodyPr>
          <a:lstStyle/>
          <a:p>
            <a:pPr algn="r"/>
            <a:r>
              <a:rPr lang="en-US" altLang="zh-CN" sz="1600" b="1">
                <a:gradFill>
                  <a:gsLst>
                    <a:gs pos="21000">
                      <a:srgbClr val="53575C"/>
                    </a:gs>
                    <a:gs pos="88000">
                      <a:srgbClr val="C5C7CA"/>
                    </a:gs>
                  </a:gsLst>
                  <a:lin ang="5400000"/>
                </a:gradFill>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Banks vs. Insurance Companies: Capital Requirements and Risk Comparison</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2"/>
            </p:custDataLst>
          </p:nvPr>
        </p:nvSpPr>
        <p:spPr>
          <a:xfrm>
            <a:off x="1010920" y="1744345"/>
            <a:ext cx="10490200" cy="3143885"/>
          </a:xfrm>
          <a:prstGeom prst="rect">
            <a:avLst/>
          </a:prstGeom>
          <a:noFill/>
        </p:spPr>
        <p:txBody>
          <a:bodyPr wrap="square" rtlCol="0" anchor="ctr" anchorCtr="0"/>
          <a:lstStyle/>
          <a:p>
            <a:pPr algn="l">
              <a:lnSpc>
                <a:spcPct val="300000"/>
              </a:lnSpc>
            </a:pPr>
            <a:r>
              <a:rPr lang="en-US" altLang="zh-CN" sz="2400" b="1">
                <a:latin typeface="Times New Roman" panose="02020503050405090304" charset="0"/>
                <a:cs typeface="Times New Roman" panose="02020503050405090304" charset="0"/>
                <a:sym typeface="+mn-ea"/>
              </a:rPr>
              <a:t>Questions: </a:t>
            </a:r>
          </a:p>
          <a:p>
            <a:pPr marL="285750" indent="-285750" algn="l">
              <a:lnSpc>
                <a:spcPct val="300000"/>
              </a:lnSpc>
              <a:buFont typeface="Wingdings" panose="05000000000000000000" charset="0"/>
              <a:buChar char=""/>
            </a:pPr>
            <a:r>
              <a:rPr lang="en-US" altLang="zh-CN" sz="2000" b="1">
                <a:latin typeface="Times New Roman" panose="02020503050405090304" charset="0"/>
                <a:cs typeface="Times New Roman" panose="02020503050405090304" charset="0"/>
                <a:sym typeface="+mn-ea"/>
              </a:rPr>
              <a:t>Comparison between </a:t>
            </a:r>
            <a:r>
              <a:rPr lang="en-US" altLang="zh-CN" sz="2000" b="1" u="sng">
                <a:solidFill>
                  <a:srgbClr val="FF0000"/>
                </a:solidFill>
                <a:latin typeface="Times New Roman" panose="02020503050405090304" charset="0"/>
                <a:cs typeface="Times New Roman" panose="02020503050405090304" charset="0"/>
                <a:sym typeface="+mn-ea"/>
              </a:rPr>
              <a:t>insurance companies</a:t>
            </a:r>
            <a:r>
              <a:rPr lang="en-US" altLang="zh-CN" sz="2000" b="1">
                <a:latin typeface="Times New Roman" panose="02020503050405090304" charset="0"/>
                <a:cs typeface="Times New Roman" panose="02020503050405090304" charset="0"/>
                <a:sym typeface="+mn-ea"/>
              </a:rPr>
              <a:t> and </a:t>
            </a:r>
            <a:r>
              <a:rPr lang="en-US" altLang="zh-CN" sz="2000" b="1" u="sng">
                <a:solidFill>
                  <a:srgbClr val="FF0000"/>
                </a:solidFill>
                <a:latin typeface="Times New Roman" panose="02020503050405090304" charset="0"/>
                <a:cs typeface="Times New Roman" panose="02020503050405090304" charset="0"/>
                <a:sym typeface="+mn-ea"/>
              </a:rPr>
              <a:t>banks</a:t>
            </a:r>
            <a:r>
              <a:rPr lang="en-US" altLang="zh-CN" sz="2000" b="1">
                <a:latin typeface="Times New Roman" panose="02020503050405090304" charset="0"/>
                <a:cs typeface="Times New Roman" panose="02020503050405090304" charset="0"/>
                <a:sym typeface="+mn-ea"/>
              </a:rPr>
              <a:t> regarding </a:t>
            </a:r>
            <a:r>
              <a:rPr lang="en-US" altLang="zh-CN" sz="2000" b="1">
                <a:solidFill>
                  <a:srgbClr val="0070C0"/>
                </a:solidFill>
                <a:latin typeface="Times New Roman" panose="02020503050405090304" charset="0"/>
                <a:cs typeface="Times New Roman" panose="02020503050405090304" charset="0"/>
                <a:sym typeface="+mn-ea"/>
              </a:rPr>
              <a:t>capital requirements</a:t>
            </a:r>
            <a:r>
              <a:rPr lang="en-US" altLang="zh-CN" sz="2000" b="1">
                <a:latin typeface="Times New Roman" panose="02020503050405090304" charset="0"/>
                <a:cs typeface="Times New Roman" panose="02020503050405090304" charset="0"/>
                <a:sym typeface="+mn-ea"/>
              </a:rPr>
              <a:t>？</a:t>
            </a:r>
          </a:p>
          <a:p>
            <a:pPr marL="285750" indent="-285750" algn="l">
              <a:lnSpc>
                <a:spcPct val="300000"/>
              </a:lnSpc>
              <a:buFont typeface="Wingdings" panose="05000000000000000000" charset="0"/>
              <a:buChar char=""/>
            </a:pPr>
            <a:r>
              <a:rPr lang="en-US" altLang="zh-CN" sz="2000" b="1">
                <a:latin typeface="Times New Roman" panose="02020503050405090304" charset="0"/>
                <a:cs typeface="Times New Roman" panose="02020503050405090304" charset="0"/>
                <a:sym typeface="+mn-ea"/>
              </a:rPr>
              <a:t>How are the risks similar and different？</a:t>
            </a:r>
          </a:p>
        </p:txBody>
      </p:sp>
      <p:sp>
        <p:nvSpPr>
          <p:cNvPr id="2" name="文本框 1"/>
          <p:cNvSpPr txBox="1"/>
          <p:nvPr/>
        </p:nvSpPr>
        <p:spPr>
          <a:xfrm>
            <a:off x="726440" y="825500"/>
            <a:ext cx="9479280" cy="337185"/>
          </a:xfrm>
          <a:prstGeom prst="rect">
            <a:avLst/>
          </a:prstGeom>
          <a:noFill/>
        </p:spPr>
        <p:txBody>
          <a:bodyPr wrap="square" rtlCol="0">
            <a:spAutoFit/>
            <a:scene3d>
              <a:camera prst="orthographicFront"/>
              <a:lightRig rig="threePt" dir="t"/>
            </a:scene3d>
          </a:bodyPr>
          <a:lstStyle/>
          <a:p>
            <a:r>
              <a:rPr lang="en-US" altLang="zh-CN" sz="1600" b="1">
                <a:gradFill>
                  <a:gsLst>
                    <a:gs pos="21000">
                      <a:srgbClr val="53575C"/>
                    </a:gs>
                    <a:gs pos="88000">
                      <a:srgbClr val="C5C7CA"/>
                    </a:gs>
                  </a:gsLst>
                  <a:lin ang="5400000"/>
                </a:gradFill>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Banks vs. Insurance Companies: Capital Requirements and Risk Comparison</a:t>
            </a:r>
          </a:p>
        </p:txBody>
      </p:sp>
      <p:sp>
        <p:nvSpPr>
          <p:cNvPr id="3" name="云形标注 2"/>
          <p:cNvSpPr/>
          <p:nvPr/>
        </p:nvSpPr>
        <p:spPr>
          <a:xfrm>
            <a:off x="8594725" y="2336800"/>
            <a:ext cx="2719070" cy="880110"/>
          </a:xfrm>
          <a:prstGeom prst="cloudCallout">
            <a:avLst/>
          </a:prstGeom>
          <a:solidFill>
            <a:schemeClr val="accent2">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文本框 3"/>
          <p:cNvSpPr txBox="1"/>
          <p:nvPr/>
        </p:nvSpPr>
        <p:spPr>
          <a:xfrm>
            <a:off x="9103995" y="2454275"/>
            <a:ext cx="1682750" cy="645160"/>
          </a:xfrm>
          <a:prstGeom prst="rect">
            <a:avLst/>
          </a:prstGeom>
          <a:noFill/>
        </p:spPr>
        <p:txBody>
          <a:bodyPr wrap="square" rtlCol="0">
            <a:spAutoFit/>
          </a:bodyPr>
          <a:lstStyle/>
          <a:p>
            <a:pPr algn="ctr"/>
            <a:r>
              <a:rPr lang="en-US" altLang="zh-CN" b="1">
                <a:latin typeface="Times New Roman" panose="02020503050405090304" charset="0"/>
                <a:cs typeface="Times New Roman" panose="02020503050405090304" charset="0"/>
              </a:rPr>
              <a:t>Capital reuirements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2"/>
            </p:custDataLst>
          </p:nvPr>
        </p:nvSpPr>
        <p:spPr/>
        <p:txBody>
          <a:bodyPr/>
          <a:lstStyle/>
          <a:p>
            <a:r>
              <a:rPr lang="en-US" altLang="zh-CN">
                <a:latin typeface="Times New Roman" panose="02020503050405090304" charset="0"/>
                <a:cs typeface="Times New Roman" panose="02020503050405090304" charset="0"/>
              </a:rPr>
              <a:t>2. Capital requirements</a:t>
            </a:r>
          </a:p>
        </p:txBody>
      </p:sp>
      <p:cxnSp>
        <p:nvCxnSpPr>
          <p:cNvPr id="76" name="直接连接符 75"/>
          <p:cNvCxnSpPr/>
          <p:nvPr>
            <p:custDataLst>
              <p:tags r:id="rId3"/>
            </p:custDataLst>
          </p:nvPr>
        </p:nvCxnSpPr>
        <p:spPr>
          <a:xfrm>
            <a:off x="6898640" y="5965825"/>
            <a:ext cx="4679315" cy="0"/>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cxnSp>
        <p:nvCxnSpPr>
          <p:cNvPr id="77" name="直接连接符 76"/>
          <p:cNvCxnSpPr/>
          <p:nvPr>
            <p:custDataLst>
              <p:tags r:id="rId4"/>
            </p:custDataLst>
          </p:nvPr>
        </p:nvCxnSpPr>
        <p:spPr>
          <a:xfrm>
            <a:off x="1627505" y="5865495"/>
            <a:ext cx="7217410" cy="0"/>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sp>
        <p:nvSpPr>
          <p:cNvPr id="1398" name="任意多边形: 形状 1397"/>
          <p:cNvSpPr/>
          <p:nvPr>
            <p:custDataLst>
              <p:tags r:id="rId5"/>
            </p:custDataLst>
          </p:nvPr>
        </p:nvSpPr>
        <p:spPr>
          <a:xfrm>
            <a:off x="635635" y="5552440"/>
            <a:ext cx="631190" cy="631190"/>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alpha val="2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4" name="任意多边形: 形状 1397"/>
          <p:cNvSpPr/>
          <p:nvPr>
            <p:custDataLst>
              <p:tags r:id="rId6"/>
            </p:custDataLst>
          </p:nvPr>
        </p:nvSpPr>
        <p:spPr>
          <a:xfrm>
            <a:off x="1092835" y="5670550"/>
            <a:ext cx="395605" cy="395605"/>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lumMod val="40000"/>
              <a:lumOff val="60000"/>
              <a:alpha val="2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cxnSp>
        <p:nvCxnSpPr>
          <p:cNvPr id="73" name="直接连接符 72"/>
          <p:cNvCxnSpPr/>
          <p:nvPr>
            <p:custDataLst>
              <p:tags r:id="rId7"/>
            </p:custDataLst>
          </p:nvPr>
        </p:nvCxnSpPr>
        <p:spPr>
          <a:xfrm>
            <a:off x="608965" y="1818640"/>
            <a:ext cx="3843655" cy="0"/>
          </a:xfrm>
          <a:prstGeom prst="line">
            <a:avLst/>
          </a:prstGeom>
          <a:ln w="9525" cap="rnd">
            <a:solidFill>
              <a:schemeClr val="accent1">
                <a:alpha val="35000"/>
              </a:schemeClr>
            </a:solidFill>
            <a:round/>
          </a:ln>
        </p:spPr>
        <p:style>
          <a:lnRef idx="3">
            <a:schemeClr val="accent1"/>
          </a:lnRef>
          <a:fillRef idx="0">
            <a:srgbClr val="FFFFFF"/>
          </a:fillRef>
          <a:effectRef idx="0">
            <a:srgbClr val="FFFFFF"/>
          </a:effectRef>
          <a:fontRef idx="minor">
            <a:schemeClr val="tx1"/>
          </a:fontRef>
        </p:style>
      </p:cxnSp>
      <p:sp>
        <p:nvSpPr>
          <p:cNvPr id="5" name="任意多边形: 形状 1397"/>
          <p:cNvSpPr/>
          <p:nvPr>
            <p:custDataLst>
              <p:tags r:id="rId8"/>
            </p:custDataLst>
          </p:nvPr>
        </p:nvSpPr>
        <p:spPr>
          <a:xfrm>
            <a:off x="10650855" y="1641475"/>
            <a:ext cx="631190" cy="631190"/>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alpha val="2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6" name="任意多边形: 形状 1397"/>
          <p:cNvSpPr/>
          <p:nvPr>
            <p:custDataLst>
              <p:tags r:id="rId9"/>
            </p:custDataLst>
          </p:nvPr>
        </p:nvSpPr>
        <p:spPr>
          <a:xfrm>
            <a:off x="11108055" y="1759585"/>
            <a:ext cx="395605" cy="395605"/>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lumMod val="40000"/>
              <a:lumOff val="60000"/>
              <a:alpha val="2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cxnSp>
        <p:nvCxnSpPr>
          <p:cNvPr id="2" name="直接连接符 1"/>
          <p:cNvCxnSpPr/>
          <p:nvPr>
            <p:custDataLst>
              <p:tags r:id="rId10"/>
            </p:custDataLst>
          </p:nvPr>
        </p:nvCxnSpPr>
        <p:spPr>
          <a:xfrm>
            <a:off x="740410" y="1534160"/>
            <a:ext cx="0" cy="1152525"/>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cxnSp>
        <p:nvCxnSpPr>
          <p:cNvPr id="3" name="直接连接符 2"/>
          <p:cNvCxnSpPr/>
          <p:nvPr>
            <p:custDataLst>
              <p:tags r:id="rId11"/>
            </p:custDataLst>
          </p:nvPr>
        </p:nvCxnSpPr>
        <p:spPr>
          <a:xfrm>
            <a:off x="11346815" y="5031105"/>
            <a:ext cx="0" cy="1152525"/>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sp>
        <p:nvSpPr>
          <p:cNvPr id="7" name="文本框 6"/>
          <p:cNvSpPr txBox="1"/>
          <p:nvPr>
            <p:custDataLst>
              <p:tags r:id="rId12"/>
            </p:custDataLst>
          </p:nvPr>
        </p:nvSpPr>
        <p:spPr>
          <a:xfrm>
            <a:off x="953135" y="1936115"/>
            <a:ext cx="9484360" cy="3068320"/>
          </a:xfrm>
          <a:prstGeom prst="rect">
            <a:avLst/>
          </a:prstGeom>
          <a:noFill/>
        </p:spPr>
        <p:txBody>
          <a:bodyPr wrap="square" rtlCol="0" anchor="ctr" anchorCtr="0"/>
          <a:lstStyle/>
          <a:p>
            <a:pPr marL="285750" lvl="0" indent="-285750" fontAlgn="auto">
              <a:lnSpc>
                <a:spcPct val="180000"/>
              </a:lnSpc>
              <a:spcBef>
                <a:spcPts val="1800"/>
              </a:spcBef>
              <a:buFont typeface="Wingdings" panose="05000000000000000000" charset="0"/>
              <a:buChar char=""/>
            </a:pPr>
            <a:endParaRPr lang="en-US" altLang="zh-CN" sz="2000"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endParaRPr>
          </a:p>
          <a:p>
            <a:pPr marL="285750" lvl="0" indent="-285750" fontAlgn="auto">
              <a:lnSpc>
                <a:spcPct val="180000"/>
              </a:lnSpc>
              <a:spcBef>
                <a:spcPts val="1800"/>
              </a:spcBef>
              <a:buFont typeface="Wingdings" panose="05000000000000000000" charset="0"/>
              <a:buChar char=""/>
            </a:pPr>
            <a:r>
              <a:rPr lang="en-US" altLang="zh-CN" sz="2000"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The mandatory minimum amounts of high-quality funds that a financial institution must hold by law </a:t>
            </a:r>
          </a:p>
          <a:p>
            <a:pPr marL="285750" lvl="0" indent="-285750" fontAlgn="auto">
              <a:lnSpc>
                <a:spcPct val="180000"/>
              </a:lnSpc>
              <a:spcBef>
                <a:spcPts val="1800"/>
              </a:spcBef>
              <a:buFont typeface="Wingdings" panose="05000000000000000000" charset="0"/>
              <a:buChar char=""/>
            </a:pPr>
            <a:r>
              <a:rPr lang="en-US" altLang="zh-CN" sz="2000"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To ensure it can absorb losses and remain solvent</a:t>
            </a:r>
          </a:p>
          <a:p>
            <a:pPr lvl="0" indent="0" fontAlgn="auto">
              <a:lnSpc>
                <a:spcPct val="150000"/>
              </a:lnSpc>
              <a:spcBef>
                <a:spcPts val="1800"/>
              </a:spcBef>
              <a:buFont typeface="Wingdings" panose="05000000000000000000" charset="0"/>
              <a:buNone/>
            </a:pPr>
            <a:endParaRPr lang="en-US" altLang="zh-CN" sz="2000"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endParaRPr>
          </a:p>
        </p:txBody>
      </p:sp>
      <p:sp>
        <p:nvSpPr>
          <p:cNvPr id="11" name="文本框 10"/>
          <p:cNvSpPr txBox="1"/>
          <p:nvPr/>
        </p:nvSpPr>
        <p:spPr>
          <a:xfrm>
            <a:off x="1867535" y="5971540"/>
            <a:ext cx="9479280" cy="337185"/>
          </a:xfrm>
          <a:prstGeom prst="rect">
            <a:avLst/>
          </a:prstGeom>
          <a:noFill/>
        </p:spPr>
        <p:txBody>
          <a:bodyPr wrap="square" rtlCol="0">
            <a:spAutoFit/>
            <a:scene3d>
              <a:camera prst="orthographicFront"/>
              <a:lightRig rig="threePt" dir="t"/>
            </a:scene3d>
          </a:bodyPr>
          <a:lstStyle/>
          <a:p>
            <a:pPr algn="r"/>
            <a:r>
              <a:rPr lang="en-US" altLang="zh-CN" sz="1600" b="1">
                <a:gradFill>
                  <a:gsLst>
                    <a:gs pos="21000">
                      <a:srgbClr val="53575C"/>
                    </a:gs>
                    <a:gs pos="88000">
                      <a:srgbClr val="C5C7CA"/>
                    </a:gs>
                  </a:gsLst>
                  <a:lin ang="5400000"/>
                </a:gradFill>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Banks vs. Insurance Companies: Capital Requirements and Risk Comparison</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2"/>
            </p:custDataLst>
          </p:nvPr>
        </p:nvSpPr>
        <p:spPr/>
        <p:txBody>
          <a:bodyPr/>
          <a:lstStyle/>
          <a:p>
            <a:r>
              <a:rPr lang="en-US" altLang="zh-CN">
                <a:latin typeface="Times New Roman" panose="02020503050405090304" charset="0"/>
                <a:cs typeface="Times New Roman" panose="02020503050405090304" charset="0"/>
              </a:rPr>
              <a:t>2. Capital requirements</a:t>
            </a:r>
          </a:p>
        </p:txBody>
      </p:sp>
      <p:cxnSp>
        <p:nvCxnSpPr>
          <p:cNvPr id="76" name="直接连接符 75"/>
          <p:cNvCxnSpPr/>
          <p:nvPr>
            <p:custDataLst>
              <p:tags r:id="rId3"/>
            </p:custDataLst>
          </p:nvPr>
        </p:nvCxnSpPr>
        <p:spPr>
          <a:xfrm>
            <a:off x="6898640" y="5965825"/>
            <a:ext cx="4679315" cy="0"/>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cxnSp>
        <p:nvCxnSpPr>
          <p:cNvPr id="77" name="直接连接符 76"/>
          <p:cNvCxnSpPr/>
          <p:nvPr>
            <p:custDataLst>
              <p:tags r:id="rId4"/>
            </p:custDataLst>
          </p:nvPr>
        </p:nvCxnSpPr>
        <p:spPr>
          <a:xfrm>
            <a:off x="1627505" y="5865495"/>
            <a:ext cx="7217410" cy="0"/>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sp>
        <p:nvSpPr>
          <p:cNvPr id="1398" name="任意多边形: 形状 1397"/>
          <p:cNvSpPr/>
          <p:nvPr>
            <p:custDataLst>
              <p:tags r:id="rId5"/>
            </p:custDataLst>
          </p:nvPr>
        </p:nvSpPr>
        <p:spPr>
          <a:xfrm>
            <a:off x="635635" y="5552440"/>
            <a:ext cx="631190" cy="631190"/>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alpha val="2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4" name="任意多边形: 形状 1397"/>
          <p:cNvSpPr/>
          <p:nvPr>
            <p:custDataLst>
              <p:tags r:id="rId6"/>
            </p:custDataLst>
          </p:nvPr>
        </p:nvSpPr>
        <p:spPr>
          <a:xfrm>
            <a:off x="1092835" y="5670550"/>
            <a:ext cx="395605" cy="395605"/>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lumMod val="40000"/>
              <a:lumOff val="60000"/>
              <a:alpha val="2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cxnSp>
        <p:nvCxnSpPr>
          <p:cNvPr id="73" name="直接连接符 72"/>
          <p:cNvCxnSpPr/>
          <p:nvPr>
            <p:custDataLst>
              <p:tags r:id="rId7"/>
            </p:custDataLst>
          </p:nvPr>
        </p:nvCxnSpPr>
        <p:spPr>
          <a:xfrm>
            <a:off x="608965" y="1818640"/>
            <a:ext cx="3843655" cy="0"/>
          </a:xfrm>
          <a:prstGeom prst="line">
            <a:avLst/>
          </a:prstGeom>
          <a:ln w="9525" cap="rnd">
            <a:solidFill>
              <a:schemeClr val="accent1">
                <a:alpha val="35000"/>
              </a:schemeClr>
            </a:solidFill>
            <a:round/>
          </a:ln>
        </p:spPr>
        <p:style>
          <a:lnRef idx="3">
            <a:schemeClr val="accent1"/>
          </a:lnRef>
          <a:fillRef idx="0">
            <a:srgbClr val="FFFFFF"/>
          </a:fillRef>
          <a:effectRef idx="0">
            <a:srgbClr val="FFFFFF"/>
          </a:effectRef>
          <a:fontRef idx="minor">
            <a:schemeClr val="tx1"/>
          </a:fontRef>
        </p:style>
      </p:cxnSp>
      <p:sp>
        <p:nvSpPr>
          <p:cNvPr id="5" name="任意多边形: 形状 1397"/>
          <p:cNvSpPr/>
          <p:nvPr>
            <p:custDataLst>
              <p:tags r:id="rId8"/>
            </p:custDataLst>
          </p:nvPr>
        </p:nvSpPr>
        <p:spPr>
          <a:xfrm>
            <a:off x="10650855" y="1641475"/>
            <a:ext cx="631190" cy="631190"/>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alpha val="2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6" name="任意多边形: 形状 1397"/>
          <p:cNvSpPr/>
          <p:nvPr>
            <p:custDataLst>
              <p:tags r:id="rId9"/>
            </p:custDataLst>
          </p:nvPr>
        </p:nvSpPr>
        <p:spPr>
          <a:xfrm>
            <a:off x="11108055" y="1759585"/>
            <a:ext cx="395605" cy="395605"/>
          </a:xfrm>
          <a:custGeom>
            <a:avLst/>
            <a:gdLst>
              <a:gd name="connsiteX0" fmla="*/ 35521 w 1877718"/>
              <a:gd name="connsiteY0" fmla="*/ 850803 h 1863247"/>
              <a:gd name="connsiteX1" fmla="*/ 865299 w 1877718"/>
              <a:gd name="connsiteY1" fmla="*/ 21025 h 1863247"/>
              <a:gd name="connsiteX2" fmla="*/ 1026916 w 1877718"/>
              <a:gd name="connsiteY2" fmla="*/ 21050 h 1863247"/>
              <a:gd name="connsiteX3" fmla="*/ 1856694 w 1877718"/>
              <a:gd name="connsiteY3" fmla="*/ 850828 h 1863247"/>
              <a:gd name="connsiteX4" fmla="*/ 1856669 w 1877718"/>
              <a:gd name="connsiteY4" fmla="*/ 1012446 h 1863247"/>
              <a:gd name="connsiteX5" fmla="*/ 1026891 w 1877718"/>
              <a:gd name="connsiteY5" fmla="*/ 1842223 h 1863247"/>
              <a:gd name="connsiteX6" fmla="*/ 865274 w 1877718"/>
              <a:gd name="connsiteY6" fmla="*/ 1842198 h 1863247"/>
              <a:gd name="connsiteX7" fmla="*/ 35496 w 1877718"/>
              <a:gd name="connsiteY7" fmla="*/ 1012420 h 1863247"/>
              <a:gd name="connsiteX8" fmla="*/ 35521 w 1877718"/>
              <a:gd name="connsiteY8" fmla="*/ 850803 h 1863247"/>
              <a:gd name="connsiteX0-1" fmla="*/ 35521 w 1877718"/>
              <a:gd name="connsiteY0-2" fmla="*/ 850803 h 1863247"/>
              <a:gd name="connsiteX1-3" fmla="*/ 865299 w 1877718"/>
              <a:gd name="connsiteY1-4" fmla="*/ 21025 h 1863247"/>
              <a:gd name="connsiteX2-5" fmla="*/ 1026916 w 1877718"/>
              <a:gd name="connsiteY2-6" fmla="*/ 21050 h 1863247"/>
              <a:gd name="connsiteX3-7" fmla="*/ 1856694 w 1877718"/>
              <a:gd name="connsiteY3-8" fmla="*/ 850828 h 1863247"/>
              <a:gd name="connsiteX4-9" fmla="*/ 1856669 w 1877718"/>
              <a:gd name="connsiteY4-10" fmla="*/ 1012446 h 1863247"/>
              <a:gd name="connsiteX5-11" fmla="*/ 1026891 w 1877718"/>
              <a:gd name="connsiteY5-12" fmla="*/ 1842223 h 1863247"/>
              <a:gd name="connsiteX6-13" fmla="*/ 865274 w 1877718"/>
              <a:gd name="connsiteY6-14" fmla="*/ 1842198 h 1863247"/>
              <a:gd name="connsiteX7-15" fmla="*/ 35496 w 1877718"/>
              <a:gd name="connsiteY7-16" fmla="*/ 1012420 h 1863247"/>
              <a:gd name="connsiteX8-17" fmla="*/ 35521 w 1877718"/>
              <a:gd name="connsiteY8-18" fmla="*/ 850803 h 1863247"/>
              <a:gd name="connsiteX0-19" fmla="*/ 35521 w 1877718"/>
              <a:gd name="connsiteY0-20" fmla="*/ 850813 h 1863257"/>
              <a:gd name="connsiteX1-21" fmla="*/ 865299 w 1877718"/>
              <a:gd name="connsiteY1-22" fmla="*/ 21035 h 1863257"/>
              <a:gd name="connsiteX2-23" fmla="*/ 1026916 w 1877718"/>
              <a:gd name="connsiteY2-24" fmla="*/ 21060 h 1863257"/>
              <a:gd name="connsiteX3-25" fmla="*/ 1856694 w 1877718"/>
              <a:gd name="connsiteY3-26" fmla="*/ 850838 h 1863257"/>
              <a:gd name="connsiteX4-27" fmla="*/ 1856669 w 1877718"/>
              <a:gd name="connsiteY4-28" fmla="*/ 1012456 h 1863257"/>
              <a:gd name="connsiteX5-29" fmla="*/ 1026891 w 1877718"/>
              <a:gd name="connsiteY5-30" fmla="*/ 1842233 h 1863257"/>
              <a:gd name="connsiteX6-31" fmla="*/ 865274 w 1877718"/>
              <a:gd name="connsiteY6-32" fmla="*/ 1842208 h 1863257"/>
              <a:gd name="connsiteX7-33" fmla="*/ 35496 w 1877718"/>
              <a:gd name="connsiteY7-34" fmla="*/ 1012430 h 1863257"/>
              <a:gd name="connsiteX8-35" fmla="*/ 35521 w 1877718"/>
              <a:gd name="connsiteY8-36" fmla="*/ 850813 h 1863257"/>
              <a:gd name="connsiteX0-37" fmla="*/ 35521 w 1877718"/>
              <a:gd name="connsiteY0-38" fmla="*/ 865273 h 1877717"/>
              <a:gd name="connsiteX1-39" fmla="*/ 865299 w 1877718"/>
              <a:gd name="connsiteY1-40" fmla="*/ 35495 h 1877717"/>
              <a:gd name="connsiteX2-41" fmla="*/ 1026916 w 1877718"/>
              <a:gd name="connsiteY2-42" fmla="*/ 35520 h 1877717"/>
              <a:gd name="connsiteX3-43" fmla="*/ 1856694 w 1877718"/>
              <a:gd name="connsiteY3-44" fmla="*/ 865298 h 1877717"/>
              <a:gd name="connsiteX4-45" fmla="*/ 1856669 w 1877718"/>
              <a:gd name="connsiteY4-46" fmla="*/ 1026916 h 1877717"/>
              <a:gd name="connsiteX5-47" fmla="*/ 1026891 w 1877718"/>
              <a:gd name="connsiteY5-48" fmla="*/ 1856693 h 1877717"/>
              <a:gd name="connsiteX6-49" fmla="*/ 865274 w 1877718"/>
              <a:gd name="connsiteY6-50" fmla="*/ 1856668 h 1877717"/>
              <a:gd name="connsiteX7-51" fmla="*/ 35496 w 1877718"/>
              <a:gd name="connsiteY7-52" fmla="*/ 1026890 h 1877717"/>
              <a:gd name="connsiteX8-53" fmla="*/ 35521 w 1877718"/>
              <a:gd name="connsiteY8-54" fmla="*/ 865273 h 1877717"/>
              <a:gd name="connsiteX0-55" fmla="*/ 35521 w 1877718"/>
              <a:gd name="connsiteY0-56" fmla="*/ 865273 h 1877717"/>
              <a:gd name="connsiteX1-57" fmla="*/ 865299 w 1877718"/>
              <a:gd name="connsiteY1-58" fmla="*/ 35495 h 1877717"/>
              <a:gd name="connsiteX2-59" fmla="*/ 1026916 w 1877718"/>
              <a:gd name="connsiteY2-60" fmla="*/ 35520 h 1877717"/>
              <a:gd name="connsiteX3-61" fmla="*/ 1856694 w 1877718"/>
              <a:gd name="connsiteY3-62" fmla="*/ 865298 h 1877717"/>
              <a:gd name="connsiteX4-63" fmla="*/ 1856669 w 1877718"/>
              <a:gd name="connsiteY4-64" fmla="*/ 1026916 h 1877717"/>
              <a:gd name="connsiteX5-65" fmla="*/ 1026891 w 1877718"/>
              <a:gd name="connsiteY5-66" fmla="*/ 1856693 h 1877717"/>
              <a:gd name="connsiteX6-67" fmla="*/ 865274 w 1877718"/>
              <a:gd name="connsiteY6-68" fmla="*/ 1856668 h 1877717"/>
              <a:gd name="connsiteX7-69" fmla="*/ 35496 w 1877718"/>
              <a:gd name="connsiteY7-70" fmla="*/ 1026890 h 1877717"/>
              <a:gd name="connsiteX8-71" fmla="*/ 35521 w 1877718"/>
              <a:gd name="connsiteY8-72" fmla="*/ 865273 h 1877717"/>
              <a:gd name="connsiteX0-73" fmla="*/ 35521 w 1877718"/>
              <a:gd name="connsiteY0-74" fmla="*/ 865273 h 1877717"/>
              <a:gd name="connsiteX1-75" fmla="*/ 865299 w 1877718"/>
              <a:gd name="connsiteY1-76" fmla="*/ 35495 h 1877717"/>
              <a:gd name="connsiteX2-77" fmla="*/ 1026916 w 1877718"/>
              <a:gd name="connsiteY2-78" fmla="*/ 35520 h 1877717"/>
              <a:gd name="connsiteX3-79" fmla="*/ 1856694 w 1877718"/>
              <a:gd name="connsiteY3-80" fmla="*/ 865298 h 1877717"/>
              <a:gd name="connsiteX4-81" fmla="*/ 1856669 w 1877718"/>
              <a:gd name="connsiteY4-82" fmla="*/ 1026916 h 1877717"/>
              <a:gd name="connsiteX5-83" fmla="*/ 1026891 w 1877718"/>
              <a:gd name="connsiteY5-84" fmla="*/ 1856693 h 1877717"/>
              <a:gd name="connsiteX6-85" fmla="*/ 865274 w 1877718"/>
              <a:gd name="connsiteY6-86" fmla="*/ 1856668 h 1877717"/>
              <a:gd name="connsiteX7-87" fmla="*/ 35496 w 1877718"/>
              <a:gd name="connsiteY7-88" fmla="*/ 1026890 h 1877717"/>
              <a:gd name="connsiteX8-89" fmla="*/ 35521 w 1877718"/>
              <a:gd name="connsiteY8-90" fmla="*/ 865273 h 1877717"/>
              <a:gd name="connsiteX0-91" fmla="*/ 35521 w 1877729"/>
              <a:gd name="connsiteY0-92" fmla="*/ 865273 h 1877717"/>
              <a:gd name="connsiteX1-93" fmla="*/ 865299 w 1877729"/>
              <a:gd name="connsiteY1-94" fmla="*/ 35495 h 1877717"/>
              <a:gd name="connsiteX2-95" fmla="*/ 1026916 w 1877729"/>
              <a:gd name="connsiteY2-96" fmla="*/ 35520 h 1877717"/>
              <a:gd name="connsiteX3-97" fmla="*/ 1856694 w 1877729"/>
              <a:gd name="connsiteY3-98" fmla="*/ 865298 h 1877717"/>
              <a:gd name="connsiteX4-99" fmla="*/ 1856669 w 1877729"/>
              <a:gd name="connsiteY4-100" fmla="*/ 1026916 h 1877717"/>
              <a:gd name="connsiteX5-101" fmla="*/ 1026891 w 1877729"/>
              <a:gd name="connsiteY5-102" fmla="*/ 1856693 h 1877717"/>
              <a:gd name="connsiteX6-103" fmla="*/ 865274 w 1877729"/>
              <a:gd name="connsiteY6-104" fmla="*/ 1856668 h 1877717"/>
              <a:gd name="connsiteX7-105" fmla="*/ 35496 w 1877729"/>
              <a:gd name="connsiteY7-106" fmla="*/ 1026890 h 1877717"/>
              <a:gd name="connsiteX8-107" fmla="*/ 35521 w 1877729"/>
              <a:gd name="connsiteY8-108" fmla="*/ 865273 h 1877717"/>
              <a:gd name="connsiteX0-109" fmla="*/ 35521 w 1892189"/>
              <a:gd name="connsiteY0-110" fmla="*/ 865273 h 1877717"/>
              <a:gd name="connsiteX1-111" fmla="*/ 865299 w 1892189"/>
              <a:gd name="connsiteY1-112" fmla="*/ 35495 h 1877717"/>
              <a:gd name="connsiteX2-113" fmla="*/ 1026916 w 1892189"/>
              <a:gd name="connsiteY2-114" fmla="*/ 35520 h 1877717"/>
              <a:gd name="connsiteX3-115" fmla="*/ 1856694 w 1892189"/>
              <a:gd name="connsiteY3-116" fmla="*/ 865298 h 1877717"/>
              <a:gd name="connsiteX4-117" fmla="*/ 1856669 w 1892189"/>
              <a:gd name="connsiteY4-118" fmla="*/ 1026916 h 1877717"/>
              <a:gd name="connsiteX5-119" fmla="*/ 1026891 w 1892189"/>
              <a:gd name="connsiteY5-120" fmla="*/ 1856693 h 1877717"/>
              <a:gd name="connsiteX6-121" fmla="*/ 865274 w 1892189"/>
              <a:gd name="connsiteY6-122" fmla="*/ 1856668 h 1877717"/>
              <a:gd name="connsiteX7-123" fmla="*/ 35496 w 1892189"/>
              <a:gd name="connsiteY7-124" fmla="*/ 1026890 h 1877717"/>
              <a:gd name="connsiteX8-125" fmla="*/ 35521 w 1892189"/>
              <a:gd name="connsiteY8-126" fmla="*/ 865273 h 1877717"/>
              <a:gd name="connsiteX0-127" fmla="*/ 35521 w 1892189"/>
              <a:gd name="connsiteY0-128" fmla="*/ 865273 h 1877717"/>
              <a:gd name="connsiteX1-129" fmla="*/ 865299 w 1892189"/>
              <a:gd name="connsiteY1-130" fmla="*/ 35495 h 1877717"/>
              <a:gd name="connsiteX2-131" fmla="*/ 1026916 w 1892189"/>
              <a:gd name="connsiteY2-132" fmla="*/ 35520 h 1877717"/>
              <a:gd name="connsiteX3-133" fmla="*/ 1856694 w 1892189"/>
              <a:gd name="connsiteY3-134" fmla="*/ 865298 h 1877717"/>
              <a:gd name="connsiteX4-135" fmla="*/ 1856669 w 1892189"/>
              <a:gd name="connsiteY4-136" fmla="*/ 1026916 h 1877717"/>
              <a:gd name="connsiteX5-137" fmla="*/ 1026891 w 1892189"/>
              <a:gd name="connsiteY5-138" fmla="*/ 1856693 h 1877717"/>
              <a:gd name="connsiteX6-139" fmla="*/ 865274 w 1892189"/>
              <a:gd name="connsiteY6-140" fmla="*/ 1856668 h 1877717"/>
              <a:gd name="connsiteX7-141" fmla="*/ 35496 w 1892189"/>
              <a:gd name="connsiteY7-142" fmla="*/ 1026890 h 1877717"/>
              <a:gd name="connsiteX8-143" fmla="*/ 35521 w 1892189"/>
              <a:gd name="connsiteY8-144" fmla="*/ 865273 h 1877717"/>
              <a:gd name="connsiteX0-145" fmla="*/ 35521 w 1892189"/>
              <a:gd name="connsiteY0-146" fmla="*/ 865273 h 1877717"/>
              <a:gd name="connsiteX1-147" fmla="*/ 865299 w 1892189"/>
              <a:gd name="connsiteY1-148" fmla="*/ 35495 h 1877717"/>
              <a:gd name="connsiteX2-149" fmla="*/ 1026916 w 1892189"/>
              <a:gd name="connsiteY2-150" fmla="*/ 35520 h 1877717"/>
              <a:gd name="connsiteX3-151" fmla="*/ 1856694 w 1892189"/>
              <a:gd name="connsiteY3-152" fmla="*/ 865298 h 1877717"/>
              <a:gd name="connsiteX4-153" fmla="*/ 1856669 w 1892189"/>
              <a:gd name="connsiteY4-154" fmla="*/ 1026916 h 1877717"/>
              <a:gd name="connsiteX5-155" fmla="*/ 1026891 w 1892189"/>
              <a:gd name="connsiteY5-156" fmla="*/ 1856693 h 1877717"/>
              <a:gd name="connsiteX6-157" fmla="*/ 865274 w 1892189"/>
              <a:gd name="connsiteY6-158" fmla="*/ 1856668 h 1877717"/>
              <a:gd name="connsiteX7-159" fmla="*/ 35496 w 1892189"/>
              <a:gd name="connsiteY7-160" fmla="*/ 1026890 h 1877717"/>
              <a:gd name="connsiteX8-161" fmla="*/ 35521 w 1892189"/>
              <a:gd name="connsiteY8-162" fmla="*/ 865273 h 1877717"/>
              <a:gd name="connsiteX0-163" fmla="*/ 35521 w 1892189"/>
              <a:gd name="connsiteY0-164" fmla="*/ 865273 h 1877728"/>
              <a:gd name="connsiteX1-165" fmla="*/ 865299 w 1892189"/>
              <a:gd name="connsiteY1-166" fmla="*/ 35495 h 1877728"/>
              <a:gd name="connsiteX2-167" fmla="*/ 1026916 w 1892189"/>
              <a:gd name="connsiteY2-168" fmla="*/ 35520 h 1877728"/>
              <a:gd name="connsiteX3-169" fmla="*/ 1856694 w 1892189"/>
              <a:gd name="connsiteY3-170" fmla="*/ 865298 h 1877728"/>
              <a:gd name="connsiteX4-171" fmla="*/ 1856669 w 1892189"/>
              <a:gd name="connsiteY4-172" fmla="*/ 1026916 h 1877728"/>
              <a:gd name="connsiteX5-173" fmla="*/ 1026891 w 1892189"/>
              <a:gd name="connsiteY5-174" fmla="*/ 1856693 h 1877728"/>
              <a:gd name="connsiteX6-175" fmla="*/ 865274 w 1892189"/>
              <a:gd name="connsiteY6-176" fmla="*/ 1856668 h 1877728"/>
              <a:gd name="connsiteX7-177" fmla="*/ 35496 w 1892189"/>
              <a:gd name="connsiteY7-178" fmla="*/ 1026890 h 1877728"/>
              <a:gd name="connsiteX8-179" fmla="*/ 35521 w 1892189"/>
              <a:gd name="connsiteY8-180" fmla="*/ 865273 h 1877728"/>
              <a:gd name="connsiteX0-181" fmla="*/ 35521 w 1892189"/>
              <a:gd name="connsiteY0-182" fmla="*/ 865273 h 1892188"/>
              <a:gd name="connsiteX1-183" fmla="*/ 865299 w 1892189"/>
              <a:gd name="connsiteY1-184" fmla="*/ 35495 h 1892188"/>
              <a:gd name="connsiteX2-185" fmla="*/ 1026916 w 1892189"/>
              <a:gd name="connsiteY2-186" fmla="*/ 35520 h 1892188"/>
              <a:gd name="connsiteX3-187" fmla="*/ 1856694 w 1892189"/>
              <a:gd name="connsiteY3-188" fmla="*/ 865298 h 1892188"/>
              <a:gd name="connsiteX4-189" fmla="*/ 1856669 w 1892189"/>
              <a:gd name="connsiteY4-190" fmla="*/ 1026916 h 1892188"/>
              <a:gd name="connsiteX5-191" fmla="*/ 1026891 w 1892189"/>
              <a:gd name="connsiteY5-192" fmla="*/ 1856693 h 1892188"/>
              <a:gd name="connsiteX6-193" fmla="*/ 865274 w 1892189"/>
              <a:gd name="connsiteY6-194" fmla="*/ 1856668 h 1892188"/>
              <a:gd name="connsiteX7-195" fmla="*/ 35496 w 1892189"/>
              <a:gd name="connsiteY7-196" fmla="*/ 1026890 h 1892188"/>
              <a:gd name="connsiteX8-197" fmla="*/ 35521 w 1892189"/>
              <a:gd name="connsiteY8-198" fmla="*/ 865273 h 1892188"/>
              <a:gd name="connsiteX0-199" fmla="*/ 35521 w 1892189"/>
              <a:gd name="connsiteY0-200" fmla="*/ 865273 h 1892188"/>
              <a:gd name="connsiteX1-201" fmla="*/ 865299 w 1892189"/>
              <a:gd name="connsiteY1-202" fmla="*/ 35495 h 1892188"/>
              <a:gd name="connsiteX2-203" fmla="*/ 1026916 w 1892189"/>
              <a:gd name="connsiteY2-204" fmla="*/ 35520 h 1892188"/>
              <a:gd name="connsiteX3-205" fmla="*/ 1856694 w 1892189"/>
              <a:gd name="connsiteY3-206" fmla="*/ 865298 h 1892188"/>
              <a:gd name="connsiteX4-207" fmla="*/ 1856669 w 1892189"/>
              <a:gd name="connsiteY4-208" fmla="*/ 1026916 h 1892188"/>
              <a:gd name="connsiteX5-209" fmla="*/ 1026891 w 1892189"/>
              <a:gd name="connsiteY5-210" fmla="*/ 1856693 h 1892188"/>
              <a:gd name="connsiteX6-211" fmla="*/ 865274 w 1892189"/>
              <a:gd name="connsiteY6-212" fmla="*/ 1856668 h 1892188"/>
              <a:gd name="connsiteX7-213" fmla="*/ 35496 w 1892189"/>
              <a:gd name="connsiteY7-214" fmla="*/ 1026890 h 1892188"/>
              <a:gd name="connsiteX8-215" fmla="*/ 35521 w 1892189"/>
              <a:gd name="connsiteY8-216" fmla="*/ 865273 h 1892188"/>
              <a:gd name="connsiteX0-217" fmla="*/ 35521 w 1892189"/>
              <a:gd name="connsiteY0-218" fmla="*/ 865273 h 1892188"/>
              <a:gd name="connsiteX1-219" fmla="*/ 865299 w 1892189"/>
              <a:gd name="connsiteY1-220" fmla="*/ 35495 h 1892188"/>
              <a:gd name="connsiteX2-221" fmla="*/ 1026916 w 1892189"/>
              <a:gd name="connsiteY2-222" fmla="*/ 35520 h 1892188"/>
              <a:gd name="connsiteX3-223" fmla="*/ 1856694 w 1892189"/>
              <a:gd name="connsiteY3-224" fmla="*/ 865298 h 1892188"/>
              <a:gd name="connsiteX4-225" fmla="*/ 1856669 w 1892189"/>
              <a:gd name="connsiteY4-226" fmla="*/ 1026916 h 1892188"/>
              <a:gd name="connsiteX5-227" fmla="*/ 1026891 w 1892189"/>
              <a:gd name="connsiteY5-228" fmla="*/ 1856693 h 1892188"/>
              <a:gd name="connsiteX6-229" fmla="*/ 865274 w 1892189"/>
              <a:gd name="connsiteY6-230" fmla="*/ 1856668 h 1892188"/>
              <a:gd name="connsiteX7-231" fmla="*/ 35496 w 1892189"/>
              <a:gd name="connsiteY7-232" fmla="*/ 1026890 h 1892188"/>
              <a:gd name="connsiteX8-233" fmla="*/ 35521 w 1892189"/>
              <a:gd name="connsiteY8-234" fmla="*/ 865273 h 1892188"/>
              <a:gd name="connsiteX0-235" fmla="*/ 35521 w 1892189"/>
              <a:gd name="connsiteY0-236" fmla="*/ 865273 h 1892188"/>
              <a:gd name="connsiteX1-237" fmla="*/ 865299 w 1892189"/>
              <a:gd name="connsiteY1-238" fmla="*/ 35495 h 1892188"/>
              <a:gd name="connsiteX2-239" fmla="*/ 1026916 w 1892189"/>
              <a:gd name="connsiteY2-240" fmla="*/ 35520 h 1892188"/>
              <a:gd name="connsiteX3-241" fmla="*/ 1856694 w 1892189"/>
              <a:gd name="connsiteY3-242" fmla="*/ 865298 h 1892188"/>
              <a:gd name="connsiteX4-243" fmla="*/ 1856669 w 1892189"/>
              <a:gd name="connsiteY4-244" fmla="*/ 1026916 h 1892188"/>
              <a:gd name="connsiteX5-245" fmla="*/ 1026891 w 1892189"/>
              <a:gd name="connsiteY5-246" fmla="*/ 1856693 h 1892188"/>
              <a:gd name="connsiteX6-247" fmla="*/ 865274 w 1892189"/>
              <a:gd name="connsiteY6-248" fmla="*/ 1856668 h 1892188"/>
              <a:gd name="connsiteX7-249" fmla="*/ 35496 w 1892189"/>
              <a:gd name="connsiteY7-250" fmla="*/ 1026890 h 1892188"/>
              <a:gd name="connsiteX8-251" fmla="*/ 35521 w 1892189"/>
              <a:gd name="connsiteY8-252" fmla="*/ 865273 h 189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892189" h="1892188">
                <a:moveTo>
                  <a:pt x="35521" y="865273"/>
                </a:moveTo>
                <a:cubicBezTo>
                  <a:pt x="35521" y="865273"/>
                  <a:pt x="865299" y="35495"/>
                  <a:pt x="865299" y="35495"/>
                </a:cubicBezTo>
                <a:cubicBezTo>
                  <a:pt x="912643" y="-11849"/>
                  <a:pt x="979572" y="-11824"/>
                  <a:pt x="1026916" y="35520"/>
                </a:cubicBezTo>
                <a:cubicBezTo>
                  <a:pt x="1026916" y="35520"/>
                  <a:pt x="1856694" y="865298"/>
                  <a:pt x="1856694" y="865298"/>
                </a:cubicBezTo>
                <a:cubicBezTo>
                  <a:pt x="1904038" y="912642"/>
                  <a:pt x="1904013" y="979572"/>
                  <a:pt x="1856669" y="1026916"/>
                </a:cubicBezTo>
                <a:cubicBezTo>
                  <a:pt x="1856669" y="1026916"/>
                  <a:pt x="1026891" y="1856693"/>
                  <a:pt x="1026891" y="1856693"/>
                </a:cubicBezTo>
                <a:cubicBezTo>
                  <a:pt x="979547" y="1904037"/>
                  <a:pt x="912618" y="1904011"/>
                  <a:pt x="865274" y="1856668"/>
                </a:cubicBezTo>
                <a:cubicBezTo>
                  <a:pt x="865274" y="1856667"/>
                  <a:pt x="35496" y="1026889"/>
                  <a:pt x="35496" y="1026890"/>
                </a:cubicBezTo>
                <a:cubicBezTo>
                  <a:pt x="-11848" y="979545"/>
                  <a:pt x="-11823" y="912617"/>
                  <a:pt x="35521" y="865273"/>
                </a:cubicBezTo>
                <a:close/>
              </a:path>
            </a:pathLst>
          </a:custGeom>
          <a:solidFill>
            <a:schemeClr val="accent1">
              <a:lumMod val="40000"/>
              <a:lumOff val="60000"/>
              <a:alpha val="26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cxnSp>
        <p:nvCxnSpPr>
          <p:cNvPr id="2" name="直接连接符 1"/>
          <p:cNvCxnSpPr/>
          <p:nvPr>
            <p:custDataLst>
              <p:tags r:id="rId10"/>
            </p:custDataLst>
          </p:nvPr>
        </p:nvCxnSpPr>
        <p:spPr>
          <a:xfrm>
            <a:off x="740410" y="1534160"/>
            <a:ext cx="0" cy="1152525"/>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cxnSp>
        <p:nvCxnSpPr>
          <p:cNvPr id="3" name="直接连接符 2"/>
          <p:cNvCxnSpPr/>
          <p:nvPr>
            <p:custDataLst>
              <p:tags r:id="rId11"/>
            </p:custDataLst>
          </p:nvPr>
        </p:nvCxnSpPr>
        <p:spPr>
          <a:xfrm>
            <a:off x="11346815" y="5031105"/>
            <a:ext cx="0" cy="1152525"/>
          </a:xfrm>
          <a:prstGeom prst="line">
            <a:avLst/>
          </a:prstGeom>
          <a:ln w="9525" cap="rnd">
            <a:solidFill>
              <a:schemeClr val="accent1">
                <a:alpha val="35000"/>
              </a:schemeClr>
            </a:solidFill>
            <a:round/>
          </a:ln>
        </p:spPr>
        <p:style>
          <a:lnRef idx="2">
            <a:schemeClr val="accent1"/>
          </a:lnRef>
          <a:fillRef idx="0">
            <a:srgbClr val="FFFFFF"/>
          </a:fillRef>
          <a:effectRef idx="0">
            <a:srgbClr val="FFFFFF"/>
          </a:effectRef>
          <a:fontRef idx="minor">
            <a:schemeClr val="tx1"/>
          </a:fontRef>
        </p:style>
      </p:cxnSp>
      <p:sp>
        <p:nvSpPr>
          <p:cNvPr id="7" name="文本框 6"/>
          <p:cNvSpPr txBox="1"/>
          <p:nvPr>
            <p:custDataLst>
              <p:tags r:id="rId12"/>
            </p:custDataLst>
          </p:nvPr>
        </p:nvSpPr>
        <p:spPr>
          <a:xfrm>
            <a:off x="840740" y="1817370"/>
            <a:ext cx="9484360" cy="3942080"/>
          </a:xfrm>
          <a:prstGeom prst="rect">
            <a:avLst/>
          </a:prstGeom>
          <a:noFill/>
        </p:spPr>
        <p:txBody>
          <a:bodyPr wrap="square" rtlCol="0" anchor="ctr" anchorCtr="0"/>
          <a:lstStyle/>
          <a:p>
            <a:pPr marL="285750" lvl="0" indent="-285750" fontAlgn="auto">
              <a:lnSpc>
                <a:spcPct val="150000"/>
              </a:lnSpc>
              <a:spcBef>
                <a:spcPts val="1800"/>
              </a:spcBef>
              <a:buFont typeface="Wingdings" panose="05000000000000000000" charset="0"/>
              <a:buChar char=""/>
            </a:pPr>
            <a:endParaRPr lang="en-US" altLang="zh-CN" sz="1600" kern="0" dirty="0">
              <a:ln>
                <a:noFill/>
                <a:prstDash val="sysDot"/>
              </a:ln>
              <a:solidFill>
                <a:schemeClr val="tx1">
                  <a:lumMod val="85000"/>
                  <a:lumOff val="15000"/>
                </a:schemeClr>
              </a:solidFill>
              <a:latin typeface="+mn-ea"/>
              <a:sym typeface="+mn-ea"/>
            </a:endParaRPr>
          </a:p>
          <a:p>
            <a:pPr marL="285750" lvl="0" indent="0" fontAlgn="auto">
              <a:lnSpc>
                <a:spcPct val="150000"/>
              </a:lnSpc>
              <a:spcBef>
                <a:spcPts val="0"/>
              </a:spcBef>
              <a:buFont typeface="Wingdings" panose="05000000000000000000" charset="0"/>
              <a:buChar char=""/>
            </a:pPr>
            <a:r>
              <a:rPr lang="en-US" altLang="zh-CN"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 Banks</a:t>
            </a:r>
          </a:p>
          <a:p>
            <a:pPr marL="742950" lvl="1" indent="0" fontAlgn="auto">
              <a:lnSpc>
                <a:spcPct val="150000"/>
              </a:lnSpc>
              <a:spcBef>
                <a:spcPts val="0"/>
              </a:spcBef>
              <a:buFont typeface="Wingdings" panose="05000000000000000000" charset="0"/>
              <a:buChar char=""/>
            </a:pPr>
            <a:r>
              <a:rPr lang="en-US" altLang="zh-CN" b="1" kern="0" dirty="0">
                <a:ln>
                  <a:noFill/>
                  <a:prstDash val="sysDot"/>
                </a:ln>
                <a:solidFill>
                  <a:srgbClr val="FF0000"/>
                </a:solidFill>
                <a:latin typeface="Times New Roman" panose="02020503050405090304" charset="0"/>
                <a:cs typeface="Times New Roman" panose="02020503050405090304" charset="0"/>
                <a:sym typeface="+mn-ea"/>
              </a:rPr>
              <a:t> Basel III</a:t>
            </a:r>
          </a:p>
          <a:p>
            <a:pPr marL="1200150" lvl="2" indent="0" fontAlgn="auto">
              <a:lnSpc>
                <a:spcPct val="150000"/>
              </a:lnSpc>
              <a:spcBef>
                <a:spcPts val="0"/>
              </a:spcBef>
              <a:buFont typeface="Wingdings" panose="05000000000000000000" charset="0"/>
              <a:buChar char=""/>
            </a:pPr>
            <a:r>
              <a:rPr lang="en-US" altLang="zh-CN"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 Common Equity Tier 1 (CET1)</a:t>
            </a:r>
          </a:p>
          <a:p>
            <a:pPr marL="1200150" lvl="2" indent="0" fontAlgn="auto">
              <a:lnSpc>
                <a:spcPct val="150000"/>
              </a:lnSpc>
              <a:spcBef>
                <a:spcPts val="0"/>
              </a:spcBef>
              <a:buFont typeface="Wingdings" panose="05000000000000000000" charset="0"/>
              <a:buChar char=""/>
            </a:pPr>
            <a:r>
              <a:rPr lang="en-US" altLang="zh-CN"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 Additional Tier 1 (AT1)</a:t>
            </a:r>
          </a:p>
          <a:p>
            <a:pPr marL="1200150" lvl="2" indent="0" fontAlgn="auto">
              <a:lnSpc>
                <a:spcPct val="150000"/>
              </a:lnSpc>
              <a:spcBef>
                <a:spcPts val="0"/>
              </a:spcBef>
              <a:buFont typeface="Wingdings" panose="05000000000000000000" charset="0"/>
              <a:buChar char=""/>
            </a:pPr>
            <a:r>
              <a:rPr lang="en-US" altLang="zh-CN"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 Tier 2 capital</a:t>
            </a:r>
          </a:p>
          <a:p>
            <a:pPr marL="285750" lvl="0" indent="0" fontAlgn="auto">
              <a:lnSpc>
                <a:spcPct val="150000"/>
              </a:lnSpc>
              <a:spcBef>
                <a:spcPts val="0"/>
              </a:spcBef>
              <a:buFont typeface="Wingdings" panose="05000000000000000000" charset="0"/>
              <a:buChar char=""/>
            </a:pPr>
            <a:r>
              <a:rPr lang="en-US" altLang="zh-CN"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 Insurance companies</a:t>
            </a:r>
          </a:p>
          <a:p>
            <a:pPr marL="742950" lvl="1" indent="0" fontAlgn="auto">
              <a:lnSpc>
                <a:spcPct val="150000"/>
              </a:lnSpc>
              <a:spcBef>
                <a:spcPts val="0"/>
              </a:spcBef>
              <a:buFont typeface="Wingdings" panose="05000000000000000000" charset="0"/>
              <a:buChar char=""/>
            </a:pPr>
            <a:r>
              <a:rPr lang="en-US" altLang="zh-CN" b="1" kern="0" dirty="0">
                <a:ln>
                  <a:noFill/>
                  <a:prstDash val="sysDot"/>
                </a:ln>
                <a:solidFill>
                  <a:srgbClr val="FF0000"/>
                </a:solidFill>
                <a:latin typeface="Times New Roman" panose="02020503050405090304" charset="0"/>
                <a:cs typeface="Times New Roman" panose="02020503050405090304" charset="0"/>
                <a:sym typeface="+mn-ea"/>
              </a:rPr>
              <a:t> Solvency II</a:t>
            </a:r>
          </a:p>
          <a:p>
            <a:pPr marL="1200150" lvl="2" indent="0" fontAlgn="auto">
              <a:lnSpc>
                <a:spcPct val="150000"/>
              </a:lnSpc>
              <a:spcBef>
                <a:spcPts val="0"/>
              </a:spcBef>
              <a:buFont typeface="Wingdings" panose="05000000000000000000" charset="0"/>
              <a:buChar char=""/>
            </a:pPr>
            <a:r>
              <a:rPr lang="en-US" altLang="zh-CN"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 solvency capital requirement</a:t>
            </a:r>
          </a:p>
          <a:p>
            <a:pPr marL="1200150" lvl="2" indent="0" fontAlgn="auto">
              <a:lnSpc>
                <a:spcPct val="150000"/>
              </a:lnSpc>
              <a:spcBef>
                <a:spcPts val="0"/>
              </a:spcBef>
              <a:buFont typeface="Wingdings" panose="05000000000000000000" charset="0"/>
              <a:buChar char=""/>
            </a:pPr>
            <a:r>
              <a:rPr lang="en-US" altLang="zh-CN"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rPr>
              <a:t> minimum capital requirement</a:t>
            </a:r>
          </a:p>
          <a:p>
            <a:pPr marL="742950" lvl="1" indent="0" fontAlgn="auto">
              <a:lnSpc>
                <a:spcPct val="150000"/>
              </a:lnSpc>
              <a:spcBef>
                <a:spcPts val="0"/>
              </a:spcBef>
              <a:buFont typeface="Wingdings" panose="05000000000000000000" charset="0"/>
              <a:buChar char=""/>
            </a:pPr>
            <a:endParaRPr lang="en-US" altLang="zh-CN" b="1" kern="0" dirty="0">
              <a:ln>
                <a:noFill/>
                <a:prstDash val="sysDot"/>
              </a:ln>
              <a:solidFill>
                <a:schemeClr val="tx1">
                  <a:lumMod val="85000"/>
                  <a:lumOff val="15000"/>
                </a:schemeClr>
              </a:solidFill>
              <a:latin typeface="Times New Roman" panose="02020503050405090304" charset="0"/>
              <a:cs typeface="Times New Roman" panose="02020503050405090304" charset="0"/>
              <a:sym typeface="+mn-ea"/>
            </a:endParaRPr>
          </a:p>
        </p:txBody>
      </p:sp>
      <p:sp>
        <p:nvSpPr>
          <p:cNvPr id="11" name="文本框 10"/>
          <p:cNvSpPr txBox="1"/>
          <p:nvPr/>
        </p:nvSpPr>
        <p:spPr>
          <a:xfrm>
            <a:off x="1867535" y="5971540"/>
            <a:ext cx="9479280" cy="337185"/>
          </a:xfrm>
          <a:prstGeom prst="rect">
            <a:avLst/>
          </a:prstGeom>
          <a:noFill/>
        </p:spPr>
        <p:txBody>
          <a:bodyPr wrap="square" rtlCol="0">
            <a:spAutoFit/>
            <a:scene3d>
              <a:camera prst="orthographicFront"/>
              <a:lightRig rig="threePt" dir="t"/>
            </a:scene3d>
          </a:bodyPr>
          <a:lstStyle/>
          <a:p>
            <a:pPr algn="r"/>
            <a:r>
              <a:rPr lang="en-US" altLang="zh-CN" sz="1600" b="1">
                <a:gradFill>
                  <a:gsLst>
                    <a:gs pos="21000">
                      <a:srgbClr val="53575C"/>
                    </a:gs>
                    <a:gs pos="88000">
                      <a:srgbClr val="C5C7CA"/>
                    </a:gs>
                  </a:gsLst>
                  <a:lin ang="5400000"/>
                </a:gradFill>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Banks vs. Insurance Companies: Capital Requirements and Risk Comparison</a:t>
            </a: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2"/>
            </p:custDataLst>
          </p:nvPr>
        </p:nvSpPr>
        <p:spPr>
          <a:xfrm>
            <a:off x="1006475" y="1771015"/>
            <a:ext cx="10490200" cy="3015615"/>
          </a:xfrm>
          <a:prstGeom prst="rect">
            <a:avLst/>
          </a:prstGeom>
          <a:noFill/>
        </p:spPr>
        <p:txBody>
          <a:bodyPr wrap="square" rtlCol="0" anchor="ctr" anchorCtr="0"/>
          <a:lstStyle/>
          <a:p>
            <a:pPr algn="l">
              <a:lnSpc>
                <a:spcPct val="300000"/>
              </a:lnSpc>
            </a:pPr>
            <a:r>
              <a:rPr lang="en-US" altLang="zh-CN" sz="2400" b="1">
                <a:latin typeface="Times New Roman" panose="02020503050405090304" charset="0"/>
                <a:cs typeface="Times New Roman" panose="02020503050405090304" charset="0"/>
                <a:sym typeface="+mn-ea"/>
              </a:rPr>
              <a:t>Questions: </a:t>
            </a:r>
          </a:p>
          <a:p>
            <a:pPr marL="285750" indent="-285750" algn="l">
              <a:lnSpc>
                <a:spcPct val="300000"/>
              </a:lnSpc>
              <a:buFont typeface="Wingdings" panose="05000000000000000000" charset="0"/>
              <a:buChar char=""/>
            </a:pPr>
            <a:r>
              <a:rPr lang="en-US" altLang="zh-CN" sz="2000" b="1">
                <a:latin typeface="Times New Roman" panose="02020503050405090304" charset="0"/>
                <a:cs typeface="Times New Roman" panose="02020503050405090304" charset="0"/>
                <a:sym typeface="+mn-ea"/>
              </a:rPr>
              <a:t>Comparison</a:t>
            </a:r>
            <a:r>
              <a:rPr lang="en-US" altLang="zh-CN" sz="2000" b="1">
                <a:solidFill>
                  <a:schemeClr val="tx2"/>
                </a:solidFill>
                <a:latin typeface="Times New Roman" panose="02020503050405090304" charset="0"/>
                <a:cs typeface="Times New Roman" panose="02020503050405090304" charset="0"/>
                <a:sym typeface="+mn-ea"/>
              </a:rPr>
              <a:t> between insurance companies</a:t>
            </a:r>
            <a:r>
              <a:rPr lang="en-US" altLang="zh-CN" sz="2000" b="1">
                <a:solidFill>
                  <a:schemeClr val="tx1"/>
                </a:solidFill>
                <a:latin typeface="Times New Roman" panose="02020503050405090304" charset="0"/>
                <a:cs typeface="Times New Roman" panose="02020503050405090304" charset="0"/>
                <a:sym typeface="+mn-ea"/>
              </a:rPr>
              <a:t> and banks regarding capital requirements</a:t>
            </a:r>
            <a:r>
              <a:rPr lang="en-US" altLang="zh-CN" sz="2000" b="1">
                <a:latin typeface="Times New Roman" panose="02020503050405090304" charset="0"/>
                <a:cs typeface="Times New Roman" panose="02020503050405090304" charset="0"/>
                <a:sym typeface="+mn-ea"/>
              </a:rPr>
              <a:t>？</a:t>
            </a:r>
          </a:p>
          <a:p>
            <a:pPr marL="285750" indent="-285750" algn="l">
              <a:lnSpc>
                <a:spcPct val="300000"/>
              </a:lnSpc>
              <a:buFont typeface="Wingdings" panose="05000000000000000000" charset="0"/>
              <a:buChar char=""/>
            </a:pPr>
            <a:r>
              <a:rPr lang="en-US" altLang="zh-CN" sz="2000" b="1">
                <a:latin typeface="Times New Roman" panose="02020503050405090304" charset="0"/>
                <a:cs typeface="Times New Roman" panose="02020503050405090304" charset="0"/>
                <a:sym typeface="+mn-ea"/>
              </a:rPr>
              <a:t>How are the risks </a:t>
            </a:r>
            <a:r>
              <a:rPr lang="en-US" altLang="zh-CN" sz="2000" b="1" u="sng">
                <a:solidFill>
                  <a:srgbClr val="0070C0"/>
                </a:solidFill>
                <a:latin typeface="Times New Roman" panose="02020503050405090304" charset="0"/>
                <a:cs typeface="Times New Roman" panose="02020503050405090304" charset="0"/>
                <a:sym typeface="+mn-ea"/>
              </a:rPr>
              <a:t>similar</a:t>
            </a:r>
            <a:r>
              <a:rPr lang="en-US" altLang="zh-CN" sz="2000" b="1">
                <a:latin typeface="Times New Roman" panose="02020503050405090304" charset="0"/>
                <a:cs typeface="Times New Roman" panose="02020503050405090304" charset="0"/>
                <a:sym typeface="+mn-ea"/>
              </a:rPr>
              <a:t> and </a:t>
            </a:r>
            <a:r>
              <a:rPr lang="en-US" altLang="zh-CN" sz="2000" b="1" u="sng">
                <a:solidFill>
                  <a:srgbClr val="0070C0"/>
                </a:solidFill>
                <a:latin typeface="Times New Roman" panose="02020503050405090304" charset="0"/>
                <a:cs typeface="Times New Roman" panose="02020503050405090304" charset="0"/>
                <a:sym typeface="+mn-ea"/>
              </a:rPr>
              <a:t>different</a:t>
            </a:r>
            <a:r>
              <a:rPr lang="en-US" altLang="zh-CN" sz="2000" b="1">
                <a:latin typeface="Times New Roman" panose="02020503050405090304" charset="0"/>
                <a:cs typeface="Times New Roman" panose="02020503050405090304" charset="0"/>
                <a:sym typeface="+mn-ea"/>
              </a:rPr>
              <a:t>？</a:t>
            </a:r>
          </a:p>
        </p:txBody>
      </p:sp>
      <p:sp>
        <p:nvSpPr>
          <p:cNvPr id="2" name="文本框 1"/>
          <p:cNvSpPr txBox="1"/>
          <p:nvPr/>
        </p:nvSpPr>
        <p:spPr>
          <a:xfrm>
            <a:off x="726440" y="825500"/>
            <a:ext cx="9479280" cy="337185"/>
          </a:xfrm>
          <a:prstGeom prst="rect">
            <a:avLst/>
          </a:prstGeom>
          <a:noFill/>
        </p:spPr>
        <p:txBody>
          <a:bodyPr wrap="square" rtlCol="0">
            <a:spAutoFit/>
            <a:scene3d>
              <a:camera prst="orthographicFront"/>
              <a:lightRig rig="threePt" dir="t"/>
            </a:scene3d>
          </a:bodyPr>
          <a:lstStyle/>
          <a:p>
            <a:r>
              <a:rPr lang="en-US" altLang="zh-CN" sz="1600" b="1">
                <a:gradFill>
                  <a:gsLst>
                    <a:gs pos="21000">
                      <a:srgbClr val="53575C"/>
                    </a:gs>
                    <a:gs pos="88000">
                      <a:srgbClr val="C5C7CA"/>
                    </a:gs>
                  </a:gsLst>
                  <a:lin ang="5400000"/>
                </a:gradFill>
                <a:effectLst/>
                <a:latin typeface="Times New Roman" panose="02020503050405090304" charset="0"/>
                <a:ea typeface="汉仪正圆-75W" panose="00020600040101010101" charset="-122"/>
                <a:cs typeface="Times New Roman" panose="02020503050405090304" charset="0"/>
                <a:sym typeface="汉仪正圆-75W" panose="00020600040101010101" charset="-122"/>
              </a:rPr>
              <a:t>Banks vs. Insurance Companies: Capital Requirements and Risk Comparison</a:t>
            </a:r>
          </a:p>
        </p:txBody>
      </p:sp>
      <p:sp>
        <p:nvSpPr>
          <p:cNvPr id="3" name="云形标注 2"/>
          <p:cNvSpPr/>
          <p:nvPr/>
        </p:nvSpPr>
        <p:spPr>
          <a:xfrm>
            <a:off x="2387600" y="3213100"/>
            <a:ext cx="2172335" cy="879475"/>
          </a:xfrm>
          <a:prstGeom prst="cloudCallout">
            <a:avLst/>
          </a:prstGeom>
          <a:solidFill>
            <a:schemeClr val="accent2">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文本框 3"/>
          <p:cNvSpPr txBox="1"/>
          <p:nvPr/>
        </p:nvSpPr>
        <p:spPr>
          <a:xfrm>
            <a:off x="2602865" y="3429000"/>
            <a:ext cx="1654810" cy="398780"/>
          </a:xfrm>
          <a:prstGeom prst="rect">
            <a:avLst/>
          </a:prstGeom>
          <a:noFill/>
        </p:spPr>
        <p:txBody>
          <a:bodyPr wrap="square" rtlCol="0">
            <a:spAutoFit/>
          </a:bodyPr>
          <a:lstStyle/>
          <a:p>
            <a:pPr algn="ctr"/>
            <a:r>
              <a:rPr lang="en-US" altLang="zh-CN" sz="2000" b="1">
                <a:latin typeface="Times New Roman" panose="02020503050405090304" charset="0"/>
                <a:cs typeface="Times New Roman" panose="02020503050405090304" charset="0"/>
              </a:rPr>
              <a:t>Risks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2"/>
            </p:custDataLst>
          </p:nvPr>
        </p:nvSpPr>
        <p:spPr/>
        <p:txBody>
          <a:bodyPr/>
          <a:lstStyle/>
          <a:p>
            <a:r>
              <a:rPr lang="en-US" altLang="zh-CN">
                <a:latin typeface="Times New Roman" panose="02020503050405090304" charset="0"/>
                <a:cs typeface="Times New Roman" panose="02020503050405090304" charset="0"/>
                <a:sym typeface="+mn-ea"/>
              </a:rPr>
              <a:t>3. How are the</a:t>
            </a:r>
            <a:r>
              <a:rPr lang="en-US" altLang="zh-CN" u="sng">
                <a:solidFill>
                  <a:srgbClr val="0070C0"/>
                </a:solidFill>
                <a:latin typeface="Times New Roman" panose="02020503050405090304" charset="0"/>
                <a:cs typeface="Times New Roman" panose="02020503050405090304" charset="0"/>
                <a:sym typeface="+mn-ea"/>
              </a:rPr>
              <a:t> risks</a:t>
            </a:r>
            <a:r>
              <a:rPr lang="en-US" altLang="zh-CN">
                <a:latin typeface="Times New Roman" panose="02020503050405090304" charset="0"/>
                <a:cs typeface="Times New Roman" panose="02020503050405090304" charset="0"/>
                <a:sym typeface="+mn-ea"/>
              </a:rPr>
              <a:t> similar and different？</a:t>
            </a:r>
            <a:endParaRPr lang="en-US" altLang="zh-CN">
              <a:latin typeface="Times New Roman" panose="02020503050405090304" charset="0"/>
              <a:cs typeface="Times New Roman" panose="02020503050405090304" charset="0"/>
            </a:endParaRPr>
          </a:p>
        </p:txBody>
      </p:sp>
      <p:sp>
        <p:nvSpPr>
          <p:cNvPr id="9" name="文本框 8"/>
          <p:cNvSpPr txBox="1"/>
          <p:nvPr>
            <p:custDataLst>
              <p:tags r:id="rId3"/>
            </p:custDataLst>
          </p:nvPr>
        </p:nvSpPr>
        <p:spPr>
          <a:xfrm>
            <a:off x="814705" y="1753870"/>
            <a:ext cx="8408035" cy="4379595"/>
          </a:xfrm>
          <a:prstGeom prst="rect">
            <a:avLst/>
          </a:prstGeom>
          <a:noFill/>
        </p:spPr>
        <p:txBody>
          <a:bodyPr wrap="square" rtlCol="0" anchor="ctr" anchorCtr="0"/>
          <a:lstStyle/>
          <a:p>
            <a:pPr marL="285750" indent="284480" algn="l" fontAlgn="auto">
              <a:lnSpc>
                <a:spcPct val="160000"/>
              </a:lnSpc>
              <a:buFont typeface="Arial" panose="020B0604020202090204" pitchFamily="34" charset="0"/>
              <a:buChar char="•"/>
            </a:pPr>
            <a:r>
              <a:rPr lang="en-US" altLang="zh-CN" sz="2000" b="1" u="sng">
                <a:latin typeface="Times New Roman" panose="02020503050405090304" charset="0"/>
                <a:cs typeface="Times New Roman" panose="02020503050405090304" charset="0"/>
              </a:rPr>
              <a:t>Similar Risks：</a:t>
            </a:r>
          </a:p>
          <a:p>
            <a:pPr marL="742950" lvl="1" indent="284480" algn="l" fontAlgn="auto">
              <a:lnSpc>
                <a:spcPct val="160000"/>
              </a:lnSpc>
              <a:buFont typeface="Arial" panose="020B0604020202090204" pitchFamily="34" charset="0"/>
              <a:buChar char="•"/>
            </a:pPr>
            <a:r>
              <a:rPr lang="en-US" altLang="zh-CN" sz="1800" b="1">
                <a:latin typeface="Times New Roman" panose="02020503050405090304" charset="0"/>
                <a:cs typeface="Times New Roman" panose="02020503050405090304" charset="0"/>
              </a:rPr>
              <a:t>Market risk</a:t>
            </a:r>
          </a:p>
          <a:p>
            <a:pPr marL="742950" lvl="1" indent="284480" algn="l" fontAlgn="auto">
              <a:lnSpc>
                <a:spcPct val="160000"/>
              </a:lnSpc>
              <a:buFont typeface="Arial" panose="020B0604020202090204" pitchFamily="34" charset="0"/>
              <a:buChar char="•"/>
            </a:pPr>
            <a:r>
              <a:rPr lang="en-US" altLang="zh-CN" sz="1800" b="1">
                <a:latin typeface="Times New Roman" panose="02020503050405090304" charset="0"/>
                <a:cs typeface="Times New Roman" panose="02020503050405090304" charset="0"/>
              </a:rPr>
              <a:t>Credit risk</a:t>
            </a:r>
          </a:p>
          <a:p>
            <a:pPr marL="742950" lvl="1" indent="284480" algn="l" fontAlgn="auto">
              <a:lnSpc>
                <a:spcPct val="160000"/>
              </a:lnSpc>
              <a:buFont typeface="Arial" panose="020B0604020202090204" pitchFamily="34" charset="0"/>
              <a:buChar char="•"/>
            </a:pPr>
            <a:r>
              <a:rPr lang="en-US" altLang="zh-CN" sz="1800" b="1">
                <a:latin typeface="Times New Roman" panose="02020503050405090304" charset="0"/>
                <a:cs typeface="Times New Roman" panose="02020503050405090304" charset="0"/>
              </a:rPr>
              <a:t>Operational risk</a:t>
            </a:r>
          </a:p>
          <a:p>
            <a:pPr marL="285750" indent="284480" algn="l" fontAlgn="auto">
              <a:lnSpc>
                <a:spcPct val="160000"/>
              </a:lnSpc>
              <a:spcBef>
                <a:spcPts val="1200"/>
              </a:spcBef>
              <a:buFont typeface="Arial" panose="020B0604020202090204" pitchFamily="34" charset="0"/>
              <a:buChar char="•"/>
            </a:pPr>
            <a:r>
              <a:rPr lang="en-US" altLang="zh-CN" sz="2000" b="1" u="sng">
                <a:latin typeface="Times New Roman" panose="02020503050405090304" charset="0"/>
                <a:cs typeface="Times New Roman" panose="02020503050405090304" charset="0"/>
              </a:rPr>
              <a:t>Different Risks：</a:t>
            </a:r>
          </a:p>
          <a:p>
            <a:pPr marL="742950" lvl="1" indent="284480" algn="l" fontAlgn="auto">
              <a:lnSpc>
                <a:spcPct val="160000"/>
              </a:lnSpc>
              <a:buFont typeface="Arial" panose="020B0604020202090204" pitchFamily="34" charset="0"/>
              <a:buChar char="•"/>
            </a:pPr>
            <a:r>
              <a:rPr lang="en-US" altLang="zh-CN" b="1">
                <a:latin typeface="Times New Roman" panose="02020503050405090304" charset="0"/>
                <a:cs typeface="Times New Roman" panose="02020503050405090304" charset="0"/>
              </a:rPr>
              <a:t>Banks</a:t>
            </a:r>
          </a:p>
          <a:p>
            <a:pPr marL="1200150" lvl="2" indent="284480" algn="l" fontAlgn="auto">
              <a:lnSpc>
                <a:spcPct val="160000"/>
              </a:lnSpc>
              <a:buFont typeface="Arial" panose="020B0604020202090204" pitchFamily="34" charset="0"/>
              <a:buChar char="•"/>
            </a:pPr>
            <a:r>
              <a:rPr lang="en-US" altLang="zh-CN" b="1">
                <a:latin typeface="Times New Roman" panose="02020503050405090304" charset="0"/>
                <a:cs typeface="Times New Roman" panose="02020503050405090304" charset="0"/>
              </a:rPr>
              <a:t>Liquidity risk</a:t>
            </a:r>
          </a:p>
          <a:p>
            <a:pPr marL="742950" lvl="1" indent="284480" algn="l" fontAlgn="auto">
              <a:lnSpc>
                <a:spcPct val="160000"/>
              </a:lnSpc>
              <a:buFont typeface="Arial" panose="020B0604020202090204" pitchFamily="34" charset="0"/>
              <a:buChar char="•"/>
            </a:pPr>
            <a:r>
              <a:rPr lang="en-US" altLang="zh-CN" b="1">
                <a:latin typeface="Times New Roman" panose="02020503050405090304" charset="0"/>
                <a:cs typeface="Times New Roman" panose="02020503050405090304" charset="0"/>
              </a:rPr>
              <a:t>Insurance companies</a:t>
            </a:r>
          </a:p>
          <a:p>
            <a:pPr marL="1200150" lvl="2" indent="284480" algn="l" fontAlgn="auto">
              <a:lnSpc>
                <a:spcPct val="160000"/>
              </a:lnSpc>
              <a:buFont typeface="Arial" panose="020B0604020202090204" pitchFamily="34" charset="0"/>
              <a:buChar char="•"/>
            </a:pPr>
            <a:r>
              <a:rPr lang="en-US" altLang="zh-CN" b="1">
                <a:latin typeface="Times New Roman" panose="02020503050405090304" charset="0"/>
                <a:cs typeface="Times New Roman" panose="02020503050405090304" charset="0"/>
                <a:sym typeface="+mn-ea"/>
              </a:rPr>
              <a:t>Underwriting risk</a:t>
            </a:r>
            <a:endParaRPr lang="en-US" altLang="zh-CN" sz="1800" b="1">
              <a:latin typeface="Times New Roman" panose="02020503050405090304" charset="0"/>
              <a:cs typeface="Times New Roman" panose="02020503050405090304" charset="0"/>
            </a:endParaRPr>
          </a:p>
          <a:p>
            <a:pPr marL="285750" indent="-285750" algn="l">
              <a:buFont typeface="Arial" panose="020B0604020202090204" pitchFamily="34" charset="0"/>
              <a:buChar char="•"/>
            </a:pPr>
            <a:endParaRPr lang="en-US" altLang="zh-CN" sz="1800" b="1">
              <a:latin typeface="Times New Roman" panose="02020503050405090304" charset="0"/>
              <a:cs typeface="Times New Roman" panose="02020503050405090304" charset="0"/>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a:sym typeface="+mn-ea"/>
              </a:rPr>
              <a:t>The FSB treats these as core concerns</a:t>
            </a:r>
          </a:p>
        </p:txBody>
      </p:sp>
      <p:sp>
        <p:nvSpPr>
          <p:cNvPr id="5" name="灯片编号占位符 4"/>
          <p:cNvSpPr>
            <a:spLocks noGrp="1"/>
          </p:cNvSpPr>
          <p:nvPr>
            <p:ph type="sldNum" sz="quarter" idx="12"/>
          </p:nvPr>
        </p:nvSpPr>
        <p:spPr/>
        <p:txBody>
          <a:bodyPr/>
          <a:lstStyle/>
          <a:p>
            <a:fld id="{442AD375-037F-43D0-B059-5172DA06796A}" type="slidenum">
              <a:rPr lang="en-GB" noProof="0" smtClean="0"/>
              <a:t>3</a:t>
            </a:fld>
            <a:endParaRPr lang="en-GB" noProof="0" dirty="0"/>
          </a:p>
        </p:txBody>
      </p:sp>
      <p:sp>
        <p:nvSpPr>
          <p:cNvPr id="10" name="文本框 9"/>
          <p:cNvSpPr txBox="1"/>
          <p:nvPr/>
        </p:nvSpPr>
        <p:spPr>
          <a:xfrm>
            <a:off x="1487805" y="1628775"/>
            <a:ext cx="9366250" cy="2655570"/>
          </a:xfrm>
          <a:prstGeom prst="rect">
            <a:avLst/>
          </a:prstGeom>
          <a:noFill/>
        </p:spPr>
        <p:txBody>
          <a:bodyPr wrap="square" lIns="0" tIns="0" rIns="0" bIns="0" rtlCol="0">
            <a:noAutofit/>
          </a:bodyPr>
          <a:lstStyle/>
          <a:p>
            <a:r>
              <a:rPr lang="en-US" altLang="zh-CN" sz="2400" b="1" dirty="0">
                <a:latin typeface="Times New Roman Bold" panose="02020603050405020304" charset="0"/>
                <a:cs typeface="Times New Roman Bold" panose="02020603050405020304" charset="0"/>
              </a:rPr>
              <a:t>TerraUSD collapse (2022) </a:t>
            </a:r>
            <a:r>
              <a:rPr lang="en-US" altLang="en-US" sz="2400" b="1" dirty="0">
                <a:latin typeface="Times New Roman Bold" panose="02020603050405020304" charset="0"/>
                <a:cs typeface="Times New Roman Bold" panose="02020603050405020304" charset="0"/>
              </a:rPr>
              <a:t>→</a:t>
            </a:r>
            <a:r>
              <a:rPr lang="en-US" altLang="zh-CN" sz="2400" b="1" dirty="0">
                <a:latin typeface="Times New Roman Bold" panose="02020603050405020304" charset="0"/>
                <a:cs typeface="Times New Roman Bold" panose="02020603050405020304" charset="0"/>
              </a:rPr>
              <a:t> FSB response</a:t>
            </a:r>
          </a:p>
          <a:p>
            <a:endParaRPr lang="en-US" altLang="zh-CN" sz="2400" dirty="0">
              <a:latin typeface="Times New Roman Regular" panose="02020603050405020304" charset="0"/>
              <a:cs typeface="Times New Roman Regular" panose="02020603050405020304" charset="0"/>
            </a:endParaRPr>
          </a:p>
          <a:p>
            <a:r>
              <a:rPr lang="en-US" altLang="zh-CN" sz="2400" b="1" dirty="0">
                <a:latin typeface="Times New Roman Bold" panose="02020603050405020304" charset="0"/>
                <a:cs typeface="Times New Roman Bold" panose="02020603050405020304" charset="0"/>
              </a:rPr>
              <a:t>FSB core emphasis:</a:t>
            </a:r>
          </a:p>
          <a:p>
            <a:r>
              <a:rPr lang="en-US" altLang="zh-CN" sz="2400" dirty="0">
                <a:latin typeface="Times New Roman Regular" panose="02020603050405020304" charset="0"/>
                <a:cs typeface="Times New Roman Regular" panose="02020603050405020304" charset="0"/>
              </a:rPr>
              <a:t>Sound reserve asset management</a:t>
            </a:r>
          </a:p>
          <a:p>
            <a:r>
              <a:rPr lang="en-US" altLang="zh-CN" sz="2400" dirty="0">
                <a:latin typeface="Times New Roman Regular" panose="02020603050405020304" charset="0"/>
                <a:cs typeface="Times New Roman Regular" panose="02020603050405020304" charset="0"/>
              </a:rPr>
              <a:t>Redemption at par in a timely manner</a:t>
            </a:r>
          </a:p>
          <a:p>
            <a:r>
              <a:rPr lang="en-US" altLang="zh-CN" sz="2400" dirty="0">
                <a:latin typeface="Times New Roman Regular" panose="02020603050405020304" charset="0"/>
                <a:cs typeface="Times New Roman Regular" panose="02020603050405020304" charset="0"/>
              </a:rPr>
              <a:t>Transparency about reserve composition</a:t>
            </a:r>
          </a:p>
          <a:p>
            <a:endParaRPr lang="en-US" altLang="zh-CN" sz="2400" dirty="0">
              <a:latin typeface="Times New Roman Regular" panose="02020603050405020304" charset="0"/>
              <a:cs typeface="Times New Roman Regular" panose="0202060305040502030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2"/>
            </p:custDataLst>
          </p:nvPr>
        </p:nvSpPr>
        <p:spPr>
          <a:xfrm>
            <a:off x="6212840" y="2020570"/>
            <a:ext cx="4121150" cy="1824990"/>
          </a:xfrm>
        </p:spPr>
        <p:txBody>
          <a:bodyPr>
            <a:normAutofit/>
          </a:bodyPr>
          <a:lstStyle/>
          <a:p>
            <a:r>
              <a:rPr lang="en-US" altLang="zh-CN">
                <a:latin typeface="Times New Roman" panose="02020503050405090304" charset="0"/>
                <a:cs typeface="Times New Roman" panose="02020503050405090304" charset="0"/>
              </a:rPr>
              <a:t>Thanks！</a:t>
            </a:r>
          </a:p>
        </p:txBody>
      </p:sp>
      <p:sp>
        <p:nvSpPr>
          <p:cNvPr id="10" name="署名"/>
          <p:cNvSpPr>
            <a:spLocks noGrp="1"/>
          </p:cNvSpPr>
          <p:nvPr>
            <p:ph type="body" sz="quarter" idx="17"/>
            <p:custDataLst>
              <p:tags r:id="rId3"/>
            </p:custDataLst>
          </p:nvPr>
        </p:nvSpPr>
        <p:spPr>
          <a:xfrm>
            <a:off x="6974205" y="5505450"/>
            <a:ext cx="4546600" cy="739140"/>
          </a:xfrm>
        </p:spPr>
        <p:txBody>
          <a:bodyPr/>
          <a:lstStyle/>
          <a:p>
            <a:pPr algn="r"/>
            <a:r>
              <a:rPr lang="en-US" altLang="zh-CN" b="1">
                <a:solidFill>
                  <a:schemeClr val="tx1"/>
                </a:solidFill>
                <a:latin typeface="Times New Roman" panose="02020503050405090304" charset="0"/>
                <a:cs typeface="Times New Roman" panose="02020503050405090304" charset="0"/>
              </a:rPr>
              <a:t>University of Zurich ｜ Faculty of Law</a:t>
            </a: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Bild der Universität Zürich, Hauptgebäude, mit Blick auf die Stadt Zürich und den See">
            <a:extLst>
              <a:ext uri="{FF2B5EF4-FFF2-40B4-BE49-F238E27FC236}">
                <a16:creationId xmlns:a16="http://schemas.microsoft.com/office/drawing/2014/main" id="{E5DCA94E-CAB6-FCA3-E880-07A66649C2F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15" b="15"/>
          <a:stretch/>
        </p:blipFill>
        <p:spPr/>
      </p:pic>
      <p:sp>
        <p:nvSpPr>
          <p:cNvPr id="3" name="Datumsplatzhalter 2">
            <a:extLst>
              <a:ext uri="{FF2B5EF4-FFF2-40B4-BE49-F238E27FC236}">
                <a16:creationId xmlns:a16="http://schemas.microsoft.com/office/drawing/2014/main" id="{D8F2E9ED-D9A3-3E95-83DB-4DDCC225259F}"/>
              </a:ext>
            </a:extLst>
          </p:cNvPr>
          <p:cNvSpPr>
            <a:spLocks noGrp="1"/>
          </p:cNvSpPr>
          <p:nvPr>
            <p:ph type="dt" sz="half" idx="10"/>
          </p:nvPr>
        </p:nvSpPr>
        <p:spPr/>
        <p:txBody>
          <a:bodyPr/>
          <a:lstStyle/>
          <a:p>
            <a:r>
              <a:rPr lang="nl-NL" noProof="0"/>
              <a:t>18/04/2026</a:t>
            </a:r>
            <a:endParaRPr lang="de-CH" noProof="0"/>
          </a:p>
        </p:txBody>
      </p:sp>
      <p:sp>
        <p:nvSpPr>
          <p:cNvPr id="4" name="Fußzeilenplatzhalter 3">
            <a:extLst>
              <a:ext uri="{FF2B5EF4-FFF2-40B4-BE49-F238E27FC236}">
                <a16:creationId xmlns:a16="http://schemas.microsoft.com/office/drawing/2014/main" id="{0AC6C720-09ED-5B7D-9311-DEFC1F8A5752}"/>
              </a:ext>
            </a:extLst>
          </p:cNvPr>
          <p:cNvSpPr>
            <a:spLocks noGrp="1"/>
          </p:cNvSpPr>
          <p:nvPr>
            <p:ph type="ftr" sz="quarter" idx="11"/>
          </p:nvPr>
        </p:nvSpPr>
        <p:spPr/>
        <p:txBody>
          <a:bodyPr/>
          <a:lstStyle/>
          <a:p>
            <a:r>
              <a:rPr lang="de-CH" noProof="0"/>
              <a:t>Business Judgment Rule: A Comparative Analysis of Switzerland and the Netherlands	</a:t>
            </a:r>
          </a:p>
        </p:txBody>
      </p:sp>
      <p:sp>
        <p:nvSpPr>
          <p:cNvPr id="5" name="Foliennummernplatzhalter 4">
            <a:extLst>
              <a:ext uri="{FF2B5EF4-FFF2-40B4-BE49-F238E27FC236}">
                <a16:creationId xmlns:a16="http://schemas.microsoft.com/office/drawing/2014/main" id="{243B0546-3404-FCCD-7325-DD5ADB767C9C}"/>
              </a:ext>
            </a:extLst>
          </p:cNvPr>
          <p:cNvSpPr>
            <a:spLocks noGrp="1"/>
          </p:cNvSpPr>
          <p:nvPr>
            <p:ph type="sldNum" sz="quarter" idx="12"/>
          </p:nvPr>
        </p:nvSpPr>
        <p:spPr/>
        <p:txBody>
          <a:bodyPr/>
          <a:lstStyle/>
          <a:p>
            <a:r>
              <a:rPr lang="de-CH" noProof="0"/>
              <a:t> </a:t>
            </a:r>
          </a:p>
        </p:txBody>
      </p:sp>
      <p:sp>
        <p:nvSpPr>
          <p:cNvPr id="2" name="Textplatzhalter 1">
            <a:extLst>
              <a:ext uri="{FF2B5EF4-FFF2-40B4-BE49-F238E27FC236}">
                <a16:creationId xmlns:a16="http://schemas.microsoft.com/office/drawing/2014/main" id="{3D97D1C2-1418-EA65-76B9-30FF79D4BF4D}"/>
              </a:ext>
            </a:extLst>
          </p:cNvPr>
          <p:cNvSpPr>
            <a:spLocks noGrp="1"/>
          </p:cNvSpPr>
          <p:nvPr>
            <p:ph type="body" sz="quarter" idx="14"/>
          </p:nvPr>
        </p:nvSpPr>
        <p:spPr/>
        <p:txBody>
          <a:bodyPr/>
          <a:lstStyle/>
          <a:p>
            <a:pPr marL="0" indent="0">
              <a:buNone/>
            </a:pPr>
            <a:r>
              <a:rPr lang="de-DE" dirty="0"/>
              <a:t>Rechtswissenschaftliche Fakultät</a:t>
            </a:r>
            <a:endParaRPr lang="nl-NL" dirty="0"/>
          </a:p>
        </p:txBody>
      </p:sp>
      <p:sp>
        <p:nvSpPr>
          <p:cNvPr id="10" name="Textplatzhalter 9">
            <a:extLst>
              <a:ext uri="{FF2B5EF4-FFF2-40B4-BE49-F238E27FC236}">
                <a16:creationId xmlns:a16="http://schemas.microsoft.com/office/drawing/2014/main" id="{9BC23377-90C3-368B-0A70-D0D871F199E1}"/>
              </a:ext>
            </a:extLst>
          </p:cNvPr>
          <p:cNvSpPr>
            <a:spLocks noGrp="1"/>
          </p:cNvSpPr>
          <p:nvPr>
            <p:ph type="body" sz="quarter" idx="15"/>
          </p:nvPr>
        </p:nvSpPr>
        <p:spPr>
          <a:xfrm>
            <a:off x="1" y="2440388"/>
            <a:ext cx="8180559" cy="2206979"/>
          </a:xfrm>
        </p:spPr>
        <p:txBody>
          <a:bodyPr/>
          <a:lstStyle/>
          <a:p>
            <a:pPr marL="0" indent="0">
              <a:buNone/>
            </a:pPr>
            <a:r>
              <a:rPr lang="de-DE" dirty="0"/>
              <a:t>International Financial Law</a:t>
            </a:r>
            <a:endParaRPr lang="de-DE" noProof="0" dirty="0"/>
          </a:p>
          <a:p>
            <a:pPr lvl="1"/>
            <a:r>
              <a:rPr lang="nl-NL" i="1" dirty="0"/>
              <a:t>The </a:t>
            </a:r>
            <a:r>
              <a:rPr lang="nl-NL" i="1" dirty="0" err="1"/>
              <a:t>implementation</a:t>
            </a:r>
            <a:r>
              <a:rPr lang="nl-NL" i="1" dirty="0"/>
              <a:t> of </a:t>
            </a:r>
            <a:r>
              <a:rPr lang="nl-NL" i="1" dirty="0" err="1"/>
              <a:t>Basel</a:t>
            </a:r>
            <a:r>
              <a:rPr lang="nl-NL" i="1" dirty="0"/>
              <a:t> III in Switzerland </a:t>
            </a:r>
            <a:r>
              <a:rPr lang="nl-NL" i="1" dirty="0" err="1"/>
              <a:t>and</a:t>
            </a:r>
            <a:r>
              <a:rPr lang="nl-NL" i="1" dirty="0"/>
              <a:t> Credit Suisse crisis</a:t>
            </a:r>
            <a:endParaRPr lang="en-GB" i="1" noProof="0" dirty="0"/>
          </a:p>
          <a:p>
            <a:pPr lvl="2"/>
            <a:r>
              <a:rPr lang="en-GB" i="1" noProof="0" dirty="0"/>
              <a:t> Prof. Dr. Kern Alexander</a:t>
            </a:r>
          </a:p>
          <a:p>
            <a:pPr lvl="2"/>
            <a:r>
              <a:rPr lang="en-GB" noProof="0" dirty="0"/>
              <a:t>Presented by: Hugo Vermeeren</a:t>
            </a:r>
          </a:p>
          <a:p>
            <a:pPr lvl="2"/>
            <a:r>
              <a:rPr lang="en-GB" dirty="0"/>
              <a:t>11 May 2026</a:t>
            </a:r>
            <a:endParaRPr lang="en-GB" noProof="0" dirty="0"/>
          </a:p>
        </p:txBody>
      </p:sp>
    </p:spTree>
    <p:extLst>
      <p:ext uri="{BB962C8B-B14F-4D97-AF65-F5344CB8AC3E}">
        <p14:creationId xmlns:p14="http://schemas.microsoft.com/office/powerpoint/2010/main" val="28498057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CEF321-1F96-4F4C-4690-46EE5C2FAE65}"/>
              </a:ext>
            </a:extLst>
          </p:cNvPr>
          <p:cNvSpPr>
            <a:spLocks noGrp="1"/>
          </p:cNvSpPr>
          <p:nvPr>
            <p:ph type="title"/>
          </p:nvPr>
        </p:nvSpPr>
        <p:spPr>
          <a:xfrm>
            <a:off x="1350462" y="242179"/>
            <a:ext cx="9776486" cy="625944"/>
          </a:xfrm>
        </p:spPr>
        <p:txBody>
          <a:bodyPr>
            <a:normAutofit fontScale="90000"/>
          </a:bodyPr>
          <a:lstStyle/>
          <a:p>
            <a:pPr algn="ctr"/>
            <a:r>
              <a:rPr lang="en-GB" dirty="0">
                <a:latin typeface="+mn-lt"/>
              </a:rPr>
              <a:t>What is Basel III</a:t>
            </a:r>
            <a:endParaRPr lang="en-US" dirty="0">
              <a:latin typeface="+mn-lt"/>
            </a:endParaRPr>
          </a:p>
        </p:txBody>
      </p:sp>
      <p:sp>
        <p:nvSpPr>
          <p:cNvPr id="4" name="Tijdelijke aanduiding voor datum 3">
            <a:extLst>
              <a:ext uri="{FF2B5EF4-FFF2-40B4-BE49-F238E27FC236}">
                <a16:creationId xmlns:a16="http://schemas.microsoft.com/office/drawing/2014/main" id="{9A3821DE-5887-98C7-633E-78F2D26FBB22}"/>
              </a:ext>
            </a:extLst>
          </p:cNvPr>
          <p:cNvSpPr>
            <a:spLocks noGrp="1"/>
          </p:cNvSpPr>
          <p:nvPr>
            <p:ph type="dt" sz="half" idx="10"/>
          </p:nvPr>
        </p:nvSpPr>
        <p:spPr/>
        <p:txBody>
          <a:bodyPr/>
          <a:lstStyle/>
          <a:p>
            <a:r>
              <a:rPr lang="nl-NL" dirty="0"/>
              <a:t>11</a:t>
            </a:r>
            <a:r>
              <a:rPr lang="nl-NL" noProof="0" dirty="0"/>
              <a:t>/05/2026</a:t>
            </a:r>
            <a:endParaRPr lang="en-GB" noProof="0" dirty="0"/>
          </a:p>
        </p:txBody>
      </p:sp>
      <p:sp>
        <p:nvSpPr>
          <p:cNvPr id="5" name="Tijdelijke aanduiding voor voettekst 4">
            <a:extLst>
              <a:ext uri="{FF2B5EF4-FFF2-40B4-BE49-F238E27FC236}">
                <a16:creationId xmlns:a16="http://schemas.microsoft.com/office/drawing/2014/main" id="{40180FA1-C06B-F502-D472-AA020219BED5}"/>
              </a:ext>
            </a:extLst>
          </p:cNvPr>
          <p:cNvSpPr>
            <a:spLocks noGrp="1"/>
          </p:cNvSpPr>
          <p:nvPr>
            <p:ph type="ftr" sz="quarter" idx="11"/>
          </p:nvPr>
        </p:nvSpPr>
        <p:spPr>
          <a:xfrm>
            <a:off x="4038600" y="6391975"/>
            <a:ext cx="4114800" cy="365125"/>
          </a:xfrm>
        </p:spPr>
        <p:txBody>
          <a:bodyPr/>
          <a:lstStyle/>
          <a:p>
            <a:r>
              <a:rPr lang="en-GB" noProof="0" dirty="0"/>
              <a:t>The implementation of Basel III in Switzerland and Credit Suisse crisis</a:t>
            </a:r>
          </a:p>
        </p:txBody>
      </p:sp>
      <p:sp>
        <p:nvSpPr>
          <p:cNvPr id="6" name="Tijdelijke aanduiding voor dianummer 5">
            <a:extLst>
              <a:ext uri="{FF2B5EF4-FFF2-40B4-BE49-F238E27FC236}">
                <a16:creationId xmlns:a16="http://schemas.microsoft.com/office/drawing/2014/main" id="{378B15D2-C3FB-944A-EB6F-766E942A9C38}"/>
              </a:ext>
            </a:extLst>
          </p:cNvPr>
          <p:cNvSpPr>
            <a:spLocks noGrp="1"/>
          </p:cNvSpPr>
          <p:nvPr>
            <p:ph type="sldNum" sz="quarter" idx="12"/>
          </p:nvPr>
        </p:nvSpPr>
        <p:spPr/>
        <p:txBody>
          <a:bodyPr/>
          <a:lstStyle/>
          <a:p>
            <a:fld id="{442AD375-037F-43D0-B059-5172DA06796A}" type="slidenum">
              <a:rPr lang="en-GB" noProof="0" smtClean="0"/>
              <a:pPr/>
              <a:t>32</a:t>
            </a:fld>
            <a:endParaRPr lang="en-GB" noProof="0" dirty="0"/>
          </a:p>
        </p:txBody>
      </p:sp>
      <p:grpSp>
        <p:nvGrpSpPr>
          <p:cNvPr id="12" name="Groep 11">
            <a:extLst>
              <a:ext uri="{FF2B5EF4-FFF2-40B4-BE49-F238E27FC236}">
                <a16:creationId xmlns:a16="http://schemas.microsoft.com/office/drawing/2014/main" id="{F3A3A854-CEAE-0828-3542-8A4B6770F184}"/>
              </a:ext>
            </a:extLst>
          </p:cNvPr>
          <p:cNvGrpSpPr/>
          <p:nvPr/>
        </p:nvGrpSpPr>
        <p:grpSpPr>
          <a:xfrm>
            <a:off x="1511799" y="197475"/>
            <a:ext cx="9329738" cy="732026"/>
            <a:chOff x="1323210" y="517551"/>
            <a:chExt cx="9329738" cy="732026"/>
          </a:xfrm>
        </p:grpSpPr>
        <p:cxnSp>
          <p:nvCxnSpPr>
            <p:cNvPr id="10" name="Rechte verbindingslijn 9">
              <a:extLst>
                <a:ext uri="{FF2B5EF4-FFF2-40B4-BE49-F238E27FC236}">
                  <a16:creationId xmlns:a16="http://schemas.microsoft.com/office/drawing/2014/main" id="{0AFD23BB-DD35-3B53-CC35-CC1A124BA38D}"/>
                </a:ext>
              </a:extLst>
            </p:cNvPr>
            <p:cNvCxnSpPr/>
            <p:nvPr/>
          </p:nvCxnSpPr>
          <p:spPr>
            <a:xfrm>
              <a:off x="1323210" y="1249577"/>
              <a:ext cx="932973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Rechte verbindingslijn 10">
              <a:extLst>
                <a:ext uri="{FF2B5EF4-FFF2-40B4-BE49-F238E27FC236}">
                  <a16:creationId xmlns:a16="http://schemas.microsoft.com/office/drawing/2014/main" id="{B0C339D7-CC74-B836-99CE-4E56506DFA1F}"/>
                </a:ext>
              </a:extLst>
            </p:cNvPr>
            <p:cNvCxnSpPr/>
            <p:nvPr/>
          </p:nvCxnSpPr>
          <p:spPr>
            <a:xfrm>
              <a:off x="1323210" y="517551"/>
              <a:ext cx="9329738"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3" name="Shape 2">
            <a:extLst>
              <a:ext uri="{FF2B5EF4-FFF2-40B4-BE49-F238E27FC236}">
                <a16:creationId xmlns:a16="http://schemas.microsoft.com/office/drawing/2014/main" id="{8411CE95-7E9C-77FA-0712-F85A51BF0F8D}"/>
              </a:ext>
            </a:extLst>
          </p:cNvPr>
          <p:cNvSpPr/>
          <p:nvPr/>
        </p:nvSpPr>
        <p:spPr>
          <a:xfrm>
            <a:off x="715879" y="1642116"/>
            <a:ext cx="3493585" cy="3194569"/>
          </a:xfrm>
          <a:prstGeom prst="rect">
            <a:avLst/>
          </a:prstGeom>
          <a:solidFill>
            <a:srgbClr val="FFFFFF"/>
          </a:solidFill>
          <a:ln w="12700">
            <a:solidFill>
              <a:srgbClr val="D0D6E8"/>
            </a:solidFill>
            <a:prstDash val="solid"/>
          </a:ln>
        </p:spPr>
        <p:txBody>
          <a:bodyPr/>
          <a:lstStyle/>
          <a:p>
            <a:endParaRPr lang="en-US"/>
          </a:p>
        </p:txBody>
      </p:sp>
      <p:sp>
        <p:nvSpPr>
          <p:cNvPr id="14" name="Shape 3">
            <a:extLst>
              <a:ext uri="{FF2B5EF4-FFF2-40B4-BE49-F238E27FC236}">
                <a16:creationId xmlns:a16="http://schemas.microsoft.com/office/drawing/2014/main" id="{E0F7357F-1847-584F-2588-44A41E677F63}"/>
              </a:ext>
            </a:extLst>
          </p:cNvPr>
          <p:cNvSpPr/>
          <p:nvPr/>
        </p:nvSpPr>
        <p:spPr>
          <a:xfrm>
            <a:off x="715879" y="1642116"/>
            <a:ext cx="3493585" cy="73158"/>
          </a:xfrm>
          <a:prstGeom prst="rect">
            <a:avLst/>
          </a:prstGeom>
          <a:solidFill>
            <a:srgbClr val="2A6BAD"/>
          </a:solidFill>
          <a:ln w="12700">
            <a:solidFill>
              <a:srgbClr val="2A6BAD"/>
            </a:solidFill>
            <a:prstDash val="solid"/>
          </a:ln>
        </p:spPr>
        <p:txBody>
          <a:bodyPr/>
          <a:lstStyle/>
          <a:p>
            <a:endParaRPr lang="en-US"/>
          </a:p>
        </p:txBody>
      </p:sp>
      <p:sp>
        <p:nvSpPr>
          <p:cNvPr id="15" name="Shape 4">
            <a:extLst>
              <a:ext uri="{FF2B5EF4-FFF2-40B4-BE49-F238E27FC236}">
                <a16:creationId xmlns:a16="http://schemas.microsoft.com/office/drawing/2014/main" id="{D5F7A5D3-BF44-6942-B4BB-3C9F9EE0E269}"/>
              </a:ext>
            </a:extLst>
          </p:cNvPr>
          <p:cNvSpPr/>
          <p:nvPr/>
        </p:nvSpPr>
        <p:spPr>
          <a:xfrm>
            <a:off x="2055086" y="1666502"/>
            <a:ext cx="815170" cy="853510"/>
          </a:xfrm>
          <a:prstGeom prst="ellipse">
            <a:avLst/>
          </a:prstGeom>
          <a:solidFill>
            <a:srgbClr val="2A6BAD"/>
          </a:solidFill>
          <a:ln w="12700">
            <a:solidFill>
              <a:srgbClr val="2A6BAD"/>
            </a:solidFill>
            <a:prstDash val="solid"/>
          </a:ln>
        </p:spPr>
        <p:txBody>
          <a:bodyPr/>
          <a:lstStyle/>
          <a:p>
            <a:endParaRPr lang="en-US"/>
          </a:p>
        </p:txBody>
      </p:sp>
      <p:sp>
        <p:nvSpPr>
          <p:cNvPr id="16" name="Text 5">
            <a:extLst>
              <a:ext uri="{FF2B5EF4-FFF2-40B4-BE49-F238E27FC236}">
                <a16:creationId xmlns:a16="http://schemas.microsoft.com/office/drawing/2014/main" id="{B2868B5F-F889-8E75-7CD8-375ACA4AA1E8}"/>
              </a:ext>
            </a:extLst>
          </p:cNvPr>
          <p:cNvSpPr/>
          <p:nvPr/>
        </p:nvSpPr>
        <p:spPr>
          <a:xfrm>
            <a:off x="2055086" y="1666502"/>
            <a:ext cx="815170" cy="853510"/>
          </a:xfrm>
          <a:prstGeom prst="rect">
            <a:avLst/>
          </a:prstGeom>
          <a:noFill/>
          <a:ln/>
        </p:spPr>
        <p:txBody>
          <a:bodyPr wrap="square" lIns="0" tIns="0" rIns="0" bIns="0" rtlCol="0" anchor="ctr"/>
          <a:lstStyle/>
          <a:p>
            <a:pPr marL="0" indent="0" algn="ctr">
              <a:buNone/>
            </a:pPr>
            <a:r>
              <a:rPr lang="en-US" sz="1600" b="1">
                <a:solidFill>
                  <a:srgbClr val="FFFFFF"/>
                </a:solidFill>
                <a:ea typeface="Calibri" pitchFamily="34" charset="-122"/>
                <a:cs typeface="Calibri" pitchFamily="34" charset="-120"/>
              </a:rPr>
              <a:t>1</a:t>
            </a:r>
            <a:endParaRPr lang="en-US" sz="1600" dirty="0"/>
          </a:p>
        </p:txBody>
      </p:sp>
      <p:sp>
        <p:nvSpPr>
          <p:cNvPr id="17" name="Text 6">
            <a:extLst>
              <a:ext uri="{FF2B5EF4-FFF2-40B4-BE49-F238E27FC236}">
                <a16:creationId xmlns:a16="http://schemas.microsoft.com/office/drawing/2014/main" id="{655BE58C-E022-C99A-55CF-8FC8046BF9D8}"/>
              </a:ext>
            </a:extLst>
          </p:cNvPr>
          <p:cNvSpPr/>
          <p:nvPr/>
        </p:nvSpPr>
        <p:spPr>
          <a:xfrm>
            <a:off x="878913" y="2617557"/>
            <a:ext cx="3167517" cy="536493"/>
          </a:xfrm>
          <a:prstGeom prst="rect">
            <a:avLst/>
          </a:prstGeom>
          <a:noFill/>
          <a:ln/>
        </p:spPr>
        <p:txBody>
          <a:bodyPr wrap="square" lIns="0" tIns="0" rIns="0" bIns="0" rtlCol="0" anchor="ctr"/>
          <a:lstStyle/>
          <a:p>
            <a:pPr algn="ctr"/>
            <a:r>
              <a:rPr lang="en-US" sz="1200" b="1">
                <a:solidFill>
                  <a:srgbClr val="0F1B3C"/>
                </a:solidFill>
                <a:ea typeface="Calibri" pitchFamily="34" charset="-122"/>
                <a:cs typeface="Calibri" pitchFamily="34" charset="-120"/>
              </a:rPr>
              <a:t>Minimum Capital Requirements</a:t>
            </a:r>
            <a:endParaRPr lang="en-US" sz="1200" dirty="0"/>
          </a:p>
        </p:txBody>
      </p:sp>
      <p:sp>
        <p:nvSpPr>
          <p:cNvPr id="18" name="Text 7">
            <a:extLst>
              <a:ext uri="{FF2B5EF4-FFF2-40B4-BE49-F238E27FC236}">
                <a16:creationId xmlns:a16="http://schemas.microsoft.com/office/drawing/2014/main" id="{E89D6D1D-A152-3C94-F13C-002B5460DE37}"/>
              </a:ext>
            </a:extLst>
          </p:cNvPr>
          <p:cNvSpPr/>
          <p:nvPr/>
        </p:nvSpPr>
        <p:spPr>
          <a:xfrm>
            <a:off x="878913" y="3154050"/>
            <a:ext cx="3167517" cy="317018"/>
          </a:xfrm>
          <a:prstGeom prst="rect">
            <a:avLst/>
          </a:prstGeom>
          <a:noFill/>
          <a:ln/>
        </p:spPr>
        <p:txBody>
          <a:bodyPr wrap="square" lIns="0" tIns="0" rIns="0" bIns="0" rtlCol="0" anchor="ctr"/>
          <a:lstStyle/>
          <a:p>
            <a:pPr marL="0" indent="0" algn="ctr">
              <a:buNone/>
            </a:pPr>
            <a:endParaRPr lang="en-US" sz="1000" dirty="0"/>
          </a:p>
        </p:txBody>
      </p:sp>
      <p:sp>
        <p:nvSpPr>
          <p:cNvPr id="19" name="Text 8">
            <a:extLst>
              <a:ext uri="{FF2B5EF4-FFF2-40B4-BE49-F238E27FC236}">
                <a16:creationId xmlns:a16="http://schemas.microsoft.com/office/drawing/2014/main" id="{1F3F1672-55C9-CF24-C098-1732F0D630DA}"/>
              </a:ext>
            </a:extLst>
          </p:cNvPr>
          <p:cNvSpPr/>
          <p:nvPr/>
        </p:nvSpPr>
        <p:spPr>
          <a:xfrm>
            <a:off x="878913" y="3154050"/>
            <a:ext cx="3167517" cy="1219301"/>
          </a:xfrm>
          <a:prstGeom prst="rect">
            <a:avLst/>
          </a:prstGeom>
          <a:noFill/>
          <a:ln/>
        </p:spPr>
        <p:txBody>
          <a:bodyPr wrap="square" lIns="0" tIns="0" rIns="0" bIns="0" rtlCol="0" anchor="ctr"/>
          <a:lstStyle/>
          <a:p>
            <a:r>
              <a:rPr lang="en-US" sz="1100">
                <a:solidFill>
                  <a:srgbClr val="4A4A4A"/>
                </a:solidFill>
                <a:cs typeface="Calibri" pitchFamily="34" charset="-120"/>
              </a:rPr>
              <a:t>How much capital a bank must hold against its risks, and what kind of capital counts.</a:t>
            </a:r>
            <a:endParaRPr lang="en-US" sz="1100" dirty="0">
              <a:solidFill>
                <a:srgbClr val="4A4A4A"/>
              </a:solidFill>
              <a:cs typeface="Calibri" pitchFamily="34" charset="-120"/>
            </a:endParaRPr>
          </a:p>
        </p:txBody>
      </p:sp>
      <p:sp>
        <p:nvSpPr>
          <p:cNvPr id="20" name="Shape 9">
            <a:extLst>
              <a:ext uri="{FF2B5EF4-FFF2-40B4-BE49-F238E27FC236}">
                <a16:creationId xmlns:a16="http://schemas.microsoft.com/office/drawing/2014/main" id="{15721B2E-87D8-5C84-92A3-AD1F0DA393F2}"/>
              </a:ext>
            </a:extLst>
          </p:cNvPr>
          <p:cNvSpPr/>
          <p:nvPr/>
        </p:nvSpPr>
        <p:spPr>
          <a:xfrm>
            <a:off x="4349208" y="1642116"/>
            <a:ext cx="3493585" cy="3194569"/>
          </a:xfrm>
          <a:prstGeom prst="rect">
            <a:avLst/>
          </a:prstGeom>
          <a:solidFill>
            <a:srgbClr val="FFFFFF"/>
          </a:solidFill>
          <a:ln w="12700">
            <a:solidFill>
              <a:srgbClr val="D0D6E8"/>
            </a:solidFill>
            <a:prstDash val="solid"/>
          </a:ln>
        </p:spPr>
        <p:txBody>
          <a:bodyPr/>
          <a:lstStyle/>
          <a:p>
            <a:endParaRPr lang="en-US"/>
          </a:p>
        </p:txBody>
      </p:sp>
      <p:sp>
        <p:nvSpPr>
          <p:cNvPr id="21" name="Shape 10">
            <a:extLst>
              <a:ext uri="{FF2B5EF4-FFF2-40B4-BE49-F238E27FC236}">
                <a16:creationId xmlns:a16="http://schemas.microsoft.com/office/drawing/2014/main" id="{30E32701-5702-2EE0-C5B2-6518CB18AAD5}"/>
              </a:ext>
            </a:extLst>
          </p:cNvPr>
          <p:cNvSpPr/>
          <p:nvPr/>
        </p:nvSpPr>
        <p:spPr>
          <a:xfrm>
            <a:off x="4349208" y="1642116"/>
            <a:ext cx="3493585" cy="73158"/>
          </a:xfrm>
          <a:prstGeom prst="rect">
            <a:avLst/>
          </a:prstGeom>
          <a:solidFill>
            <a:srgbClr val="2A6BAD"/>
          </a:solidFill>
          <a:ln w="12700">
            <a:solidFill>
              <a:srgbClr val="2A6BAD"/>
            </a:solidFill>
            <a:prstDash val="solid"/>
          </a:ln>
        </p:spPr>
        <p:txBody>
          <a:bodyPr/>
          <a:lstStyle/>
          <a:p>
            <a:endParaRPr lang="en-US"/>
          </a:p>
        </p:txBody>
      </p:sp>
      <p:sp>
        <p:nvSpPr>
          <p:cNvPr id="22" name="Shape 11">
            <a:extLst>
              <a:ext uri="{FF2B5EF4-FFF2-40B4-BE49-F238E27FC236}">
                <a16:creationId xmlns:a16="http://schemas.microsoft.com/office/drawing/2014/main" id="{12B9696A-FA48-90DB-9B7F-13E2E5BEC1F6}"/>
              </a:ext>
            </a:extLst>
          </p:cNvPr>
          <p:cNvSpPr/>
          <p:nvPr/>
        </p:nvSpPr>
        <p:spPr>
          <a:xfrm>
            <a:off x="5688415" y="1666502"/>
            <a:ext cx="815170" cy="853510"/>
          </a:xfrm>
          <a:prstGeom prst="ellipse">
            <a:avLst/>
          </a:prstGeom>
          <a:solidFill>
            <a:srgbClr val="2A6BAD"/>
          </a:solidFill>
          <a:ln w="12700">
            <a:solidFill>
              <a:srgbClr val="2A6BAD"/>
            </a:solidFill>
            <a:prstDash val="solid"/>
          </a:ln>
        </p:spPr>
        <p:txBody>
          <a:bodyPr/>
          <a:lstStyle/>
          <a:p>
            <a:endParaRPr lang="en-US"/>
          </a:p>
        </p:txBody>
      </p:sp>
      <p:sp>
        <p:nvSpPr>
          <p:cNvPr id="23" name="Text 12">
            <a:extLst>
              <a:ext uri="{FF2B5EF4-FFF2-40B4-BE49-F238E27FC236}">
                <a16:creationId xmlns:a16="http://schemas.microsoft.com/office/drawing/2014/main" id="{2243859D-8F01-4BE8-1AF2-F5D321032936}"/>
              </a:ext>
            </a:extLst>
          </p:cNvPr>
          <p:cNvSpPr/>
          <p:nvPr/>
        </p:nvSpPr>
        <p:spPr>
          <a:xfrm>
            <a:off x="5688415" y="1666502"/>
            <a:ext cx="815170" cy="853510"/>
          </a:xfrm>
          <a:prstGeom prst="rect">
            <a:avLst/>
          </a:prstGeom>
          <a:noFill/>
          <a:ln/>
        </p:spPr>
        <p:txBody>
          <a:bodyPr wrap="square" lIns="0" tIns="0" rIns="0" bIns="0" rtlCol="0" anchor="ctr"/>
          <a:lstStyle/>
          <a:p>
            <a:pPr marL="0" indent="0" algn="ctr">
              <a:buNone/>
            </a:pPr>
            <a:r>
              <a:rPr lang="en-US" sz="1600" b="1">
                <a:solidFill>
                  <a:srgbClr val="FFFFFF"/>
                </a:solidFill>
                <a:ea typeface="Calibri" pitchFamily="34" charset="-122"/>
                <a:cs typeface="Calibri" pitchFamily="34" charset="-120"/>
              </a:rPr>
              <a:t>2</a:t>
            </a:r>
            <a:endParaRPr lang="en-US" sz="1600" dirty="0"/>
          </a:p>
        </p:txBody>
      </p:sp>
      <p:sp>
        <p:nvSpPr>
          <p:cNvPr id="24" name="Text 13">
            <a:extLst>
              <a:ext uri="{FF2B5EF4-FFF2-40B4-BE49-F238E27FC236}">
                <a16:creationId xmlns:a16="http://schemas.microsoft.com/office/drawing/2014/main" id="{9D47592E-4296-10B0-A1F6-3F263AA7AF32}"/>
              </a:ext>
            </a:extLst>
          </p:cNvPr>
          <p:cNvSpPr/>
          <p:nvPr/>
        </p:nvSpPr>
        <p:spPr>
          <a:xfrm>
            <a:off x="4512242" y="2617557"/>
            <a:ext cx="3167517" cy="536493"/>
          </a:xfrm>
          <a:prstGeom prst="rect">
            <a:avLst/>
          </a:prstGeom>
          <a:noFill/>
          <a:ln/>
        </p:spPr>
        <p:txBody>
          <a:bodyPr wrap="square" lIns="0" tIns="0" rIns="0" bIns="0" rtlCol="0" anchor="ctr"/>
          <a:lstStyle/>
          <a:p>
            <a:pPr algn="ctr"/>
            <a:r>
              <a:rPr lang="en-US" sz="1200" b="1">
                <a:solidFill>
                  <a:srgbClr val="0F1B3C"/>
                </a:solidFill>
                <a:ea typeface="Calibri" pitchFamily="34" charset="-122"/>
                <a:cs typeface="Calibri" pitchFamily="34" charset="-120"/>
              </a:rPr>
              <a:t>Supervisory Review</a:t>
            </a:r>
            <a:endParaRPr lang="en-US" sz="1200" dirty="0"/>
          </a:p>
        </p:txBody>
      </p:sp>
      <p:sp>
        <p:nvSpPr>
          <p:cNvPr id="25" name="Text 14">
            <a:extLst>
              <a:ext uri="{FF2B5EF4-FFF2-40B4-BE49-F238E27FC236}">
                <a16:creationId xmlns:a16="http://schemas.microsoft.com/office/drawing/2014/main" id="{E4C3CC53-CC73-E7B9-B226-4C84D813125A}"/>
              </a:ext>
            </a:extLst>
          </p:cNvPr>
          <p:cNvSpPr/>
          <p:nvPr/>
        </p:nvSpPr>
        <p:spPr>
          <a:xfrm>
            <a:off x="4512242" y="3154050"/>
            <a:ext cx="3167517" cy="317018"/>
          </a:xfrm>
          <a:prstGeom prst="rect">
            <a:avLst/>
          </a:prstGeom>
          <a:noFill/>
          <a:ln/>
        </p:spPr>
        <p:txBody>
          <a:bodyPr wrap="square" lIns="0" tIns="0" rIns="0" bIns="0" rtlCol="0" anchor="ctr"/>
          <a:lstStyle/>
          <a:p>
            <a:pPr marL="0" indent="0" algn="ctr">
              <a:buNone/>
            </a:pPr>
            <a:endParaRPr lang="en-US" sz="1000" dirty="0"/>
          </a:p>
        </p:txBody>
      </p:sp>
      <p:sp>
        <p:nvSpPr>
          <p:cNvPr id="26" name="Text 15">
            <a:extLst>
              <a:ext uri="{FF2B5EF4-FFF2-40B4-BE49-F238E27FC236}">
                <a16:creationId xmlns:a16="http://schemas.microsoft.com/office/drawing/2014/main" id="{011C9253-D0FB-4D65-6E58-609CE1E3D641}"/>
              </a:ext>
            </a:extLst>
          </p:cNvPr>
          <p:cNvSpPr/>
          <p:nvPr/>
        </p:nvSpPr>
        <p:spPr>
          <a:xfrm>
            <a:off x="4512242" y="3154050"/>
            <a:ext cx="3167517" cy="1219301"/>
          </a:xfrm>
          <a:prstGeom prst="rect">
            <a:avLst/>
          </a:prstGeom>
          <a:noFill/>
          <a:ln/>
        </p:spPr>
        <p:txBody>
          <a:bodyPr wrap="square" lIns="0" tIns="0" rIns="0" bIns="0" rtlCol="0" anchor="ctr"/>
          <a:lstStyle/>
          <a:p>
            <a:pPr marL="0" indent="0">
              <a:buNone/>
            </a:pPr>
            <a:r>
              <a:rPr lang="en-US" sz="1100">
                <a:solidFill>
                  <a:srgbClr val="4A4A4A"/>
                </a:solidFill>
                <a:ea typeface="Calibri" pitchFamily="34" charset="-122"/>
                <a:cs typeface="Calibri" pitchFamily="34" charset="-120"/>
              </a:rPr>
              <a:t>Regulators assess whether internal governance and risk management processes are sound.</a:t>
            </a:r>
            <a:endParaRPr lang="en-US" sz="1100" dirty="0">
              <a:solidFill>
                <a:srgbClr val="4A4A4A"/>
              </a:solidFill>
              <a:ea typeface="Calibri" pitchFamily="34" charset="-122"/>
              <a:cs typeface="Calibri" pitchFamily="34" charset="-120"/>
            </a:endParaRPr>
          </a:p>
        </p:txBody>
      </p:sp>
      <p:sp>
        <p:nvSpPr>
          <p:cNvPr id="27" name="Shape 16">
            <a:extLst>
              <a:ext uri="{FF2B5EF4-FFF2-40B4-BE49-F238E27FC236}">
                <a16:creationId xmlns:a16="http://schemas.microsoft.com/office/drawing/2014/main" id="{8E50EFC7-6CA4-513D-BB6F-3ED77CAC7B4F}"/>
              </a:ext>
            </a:extLst>
          </p:cNvPr>
          <p:cNvSpPr/>
          <p:nvPr/>
        </p:nvSpPr>
        <p:spPr>
          <a:xfrm>
            <a:off x="7982536" y="1642116"/>
            <a:ext cx="3493585" cy="3194569"/>
          </a:xfrm>
          <a:prstGeom prst="rect">
            <a:avLst/>
          </a:prstGeom>
          <a:solidFill>
            <a:srgbClr val="FFFFFF"/>
          </a:solidFill>
          <a:ln w="12700">
            <a:solidFill>
              <a:srgbClr val="D0D6E8"/>
            </a:solidFill>
            <a:prstDash val="solid"/>
          </a:ln>
        </p:spPr>
        <p:txBody>
          <a:bodyPr/>
          <a:lstStyle/>
          <a:p>
            <a:endParaRPr lang="en-US"/>
          </a:p>
        </p:txBody>
      </p:sp>
      <p:sp>
        <p:nvSpPr>
          <p:cNvPr id="28" name="Shape 17">
            <a:extLst>
              <a:ext uri="{FF2B5EF4-FFF2-40B4-BE49-F238E27FC236}">
                <a16:creationId xmlns:a16="http://schemas.microsoft.com/office/drawing/2014/main" id="{D31C519E-6313-5152-CB08-47A7229676A1}"/>
              </a:ext>
            </a:extLst>
          </p:cNvPr>
          <p:cNvSpPr/>
          <p:nvPr/>
        </p:nvSpPr>
        <p:spPr>
          <a:xfrm>
            <a:off x="7982536" y="1642116"/>
            <a:ext cx="3493585" cy="73158"/>
          </a:xfrm>
          <a:prstGeom prst="rect">
            <a:avLst/>
          </a:prstGeom>
          <a:solidFill>
            <a:srgbClr val="2A6BAD"/>
          </a:solidFill>
          <a:ln w="12700">
            <a:solidFill>
              <a:srgbClr val="2A6BAD"/>
            </a:solidFill>
            <a:prstDash val="solid"/>
          </a:ln>
        </p:spPr>
        <p:txBody>
          <a:bodyPr/>
          <a:lstStyle/>
          <a:p>
            <a:endParaRPr lang="en-US"/>
          </a:p>
        </p:txBody>
      </p:sp>
      <p:sp>
        <p:nvSpPr>
          <p:cNvPr id="29" name="Shape 18">
            <a:extLst>
              <a:ext uri="{FF2B5EF4-FFF2-40B4-BE49-F238E27FC236}">
                <a16:creationId xmlns:a16="http://schemas.microsoft.com/office/drawing/2014/main" id="{9BA52C5C-FA2F-CF16-576C-BD7AF231094F}"/>
              </a:ext>
            </a:extLst>
          </p:cNvPr>
          <p:cNvSpPr/>
          <p:nvPr/>
        </p:nvSpPr>
        <p:spPr>
          <a:xfrm>
            <a:off x="9321743" y="1666502"/>
            <a:ext cx="815170" cy="853510"/>
          </a:xfrm>
          <a:prstGeom prst="ellipse">
            <a:avLst/>
          </a:prstGeom>
          <a:solidFill>
            <a:srgbClr val="2A6BAD"/>
          </a:solidFill>
          <a:ln w="12700">
            <a:solidFill>
              <a:srgbClr val="2A6BAD"/>
            </a:solidFill>
            <a:prstDash val="solid"/>
          </a:ln>
        </p:spPr>
        <p:txBody>
          <a:bodyPr/>
          <a:lstStyle/>
          <a:p>
            <a:endParaRPr lang="en-US"/>
          </a:p>
        </p:txBody>
      </p:sp>
      <p:sp>
        <p:nvSpPr>
          <p:cNvPr id="30" name="Text 19">
            <a:extLst>
              <a:ext uri="{FF2B5EF4-FFF2-40B4-BE49-F238E27FC236}">
                <a16:creationId xmlns:a16="http://schemas.microsoft.com/office/drawing/2014/main" id="{DBD3C90E-4426-BC6D-9631-C91855491A82}"/>
              </a:ext>
            </a:extLst>
          </p:cNvPr>
          <p:cNvSpPr/>
          <p:nvPr/>
        </p:nvSpPr>
        <p:spPr>
          <a:xfrm>
            <a:off x="9321743" y="1666502"/>
            <a:ext cx="815170" cy="853510"/>
          </a:xfrm>
          <a:prstGeom prst="rect">
            <a:avLst/>
          </a:prstGeom>
          <a:noFill/>
          <a:ln/>
        </p:spPr>
        <p:txBody>
          <a:bodyPr wrap="square" lIns="0" tIns="0" rIns="0" bIns="0" rtlCol="0" anchor="ctr"/>
          <a:lstStyle/>
          <a:p>
            <a:pPr marL="0" indent="0" algn="ctr">
              <a:buNone/>
            </a:pPr>
            <a:r>
              <a:rPr lang="en-US" sz="1600" b="1" dirty="0">
                <a:solidFill>
                  <a:srgbClr val="FFFFFF"/>
                </a:solidFill>
                <a:ea typeface="Calibri" pitchFamily="34" charset="-122"/>
                <a:cs typeface="Calibri" pitchFamily="34" charset="-120"/>
              </a:rPr>
              <a:t>3</a:t>
            </a:r>
            <a:endParaRPr lang="en-US" sz="1600" dirty="0"/>
          </a:p>
        </p:txBody>
      </p:sp>
      <p:sp>
        <p:nvSpPr>
          <p:cNvPr id="31" name="Text 20">
            <a:extLst>
              <a:ext uri="{FF2B5EF4-FFF2-40B4-BE49-F238E27FC236}">
                <a16:creationId xmlns:a16="http://schemas.microsoft.com/office/drawing/2014/main" id="{A27A4985-A40C-CCA4-BEF0-68E7D56CF338}"/>
              </a:ext>
            </a:extLst>
          </p:cNvPr>
          <p:cNvSpPr/>
          <p:nvPr/>
        </p:nvSpPr>
        <p:spPr>
          <a:xfrm>
            <a:off x="8145570" y="2617557"/>
            <a:ext cx="3167517" cy="536493"/>
          </a:xfrm>
          <a:prstGeom prst="rect">
            <a:avLst/>
          </a:prstGeom>
          <a:noFill/>
          <a:ln/>
        </p:spPr>
        <p:txBody>
          <a:bodyPr wrap="square" lIns="0" tIns="0" rIns="0" bIns="0" rtlCol="0" anchor="ctr"/>
          <a:lstStyle/>
          <a:p>
            <a:pPr marL="0" indent="0" algn="ctr">
              <a:buNone/>
            </a:pPr>
            <a:r>
              <a:rPr lang="en-US" sz="1200" b="1">
                <a:solidFill>
                  <a:srgbClr val="1A1A1A"/>
                </a:solidFill>
                <a:ea typeface="Calibri" pitchFamily="34" charset="-122"/>
                <a:cs typeface="Calibri" pitchFamily="34" charset="-120"/>
              </a:rPr>
              <a:t>Market Discipline</a:t>
            </a:r>
            <a:endParaRPr lang="en-US" sz="1200" dirty="0"/>
          </a:p>
        </p:txBody>
      </p:sp>
      <p:sp>
        <p:nvSpPr>
          <p:cNvPr id="32" name="Text 21">
            <a:extLst>
              <a:ext uri="{FF2B5EF4-FFF2-40B4-BE49-F238E27FC236}">
                <a16:creationId xmlns:a16="http://schemas.microsoft.com/office/drawing/2014/main" id="{9D59F211-D3EE-EC62-7B1B-04D020C1F0F2}"/>
              </a:ext>
            </a:extLst>
          </p:cNvPr>
          <p:cNvSpPr/>
          <p:nvPr/>
        </p:nvSpPr>
        <p:spPr>
          <a:xfrm>
            <a:off x="8145570" y="3154050"/>
            <a:ext cx="3167517" cy="317018"/>
          </a:xfrm>
          <a:prstGeom prst="rect">
            <a:avLst/>
          </a:prstGeom>
          <a:noFill/>
          <a:ln/>
        </p:spPr>
        <p:txBody>
          <a:bodyPr wrap="square" lIns="0" tIns="0" rIns="0" bIns="0" rtlCol="0" anchor="ctr"/>
          <a:lstStyle/>
          <a:p>
            <a:pPr marL="0" indent="0" algn="ctr">
              <a:buNone/>
            </a:pPr>
            <a:endParaRPr lang="en-US" sz="1000" dirty="0"/>
          </a:p>
        </p:txBody>
      </p:sp>
      <p:sp>
        <p:nvSpPr>
          <p:cNvPr id="33" name="Text 22">
            <a:extLst>
              <a:ext uri="{FF2B5EF4-FFF2-40B4-BE49-F238E27FC236}">
                <a16:creationId xmlns:a16="http://schemas.microsoft.com/office/drawing/2014/main" id="{58B90B44-316E-6922-A55A-63FC93321067}"/>
              </a:ext>
            </a:extLst>
          </p:cNvPr>
          <p:cNvSpPr/>
          <p:nvPr/>
        </p:nvSpPr>
        <p:spPr>
          <a:xfrm>
            <a:off x="8145570" y="3154050"/>
            <a:ext cx="3167517" cy="1219301"/>
          </a:xfrm>
          <a:prstGeom prst="rect">
            <a:avLst/>
          </a:prstGeom>
          <a:noFill/>
          <a:ln/>
        </p:spPr>
        <p:txBody>
          <a:bodyPr wrap="square" lIns="0" tIns="0" rIns="0" bIns="0" rtlCol="0" anchor="ctr"/>
          <a:lstStyle/>
          <a:p>
            <a:r>
              <a:rPr lang="en-US" sz="1100">
                <a:solidFill>
                  <a:srgbClr val="4A4A4A"/>
                </a:solidFill>
                <a:cs typeface="Calibri" pitchFamily="34" charset="-120"/>
              </a:rPr>
              <a:t>Banks publicly disclose risk exposures so investors can hold management accountable.</a:t>
            </a:r>
            <a:endParaRPr lang="en-US" sz="1100" dirty="0">
              <a:solidFill>
                <a:srgbClr val="4A4A4A"/>
              </a:solidFill>
              <a:cs typeface="Calibri" pitchFamily="34" charset="-120"/>
            </a:endParaRPr>
          </a:p>
        </p:txBody>
      </p:sp>
      <p:sp>
        <p:nvSpPr>
          <p:cNvPr id="35" name="Shape 24">
            <a:extLst>
              <a:ext uri="{FF2B5EF4-FFF2-40B4-BE49-F238E27FC236}">
                <a16:creationId xmlns:a16="http://schemas.microsoft.com/office/drawing/2014/main" id="{1E1EFB18-CE50-17A8-022C-223652C4D184}"/>
              </a:ext>
            </a:extLst>
          </p:cNvPr>
          <p:cNvSpPr/>
          <p:nvPr/>
        </p:nvSpPr>
        <p:spPr>
          <a:xfrm>
            <a:off x="914445" y="5191498"/>
            <a:ext cx="10363109" cy="632597"/>
          </a:xfrm>
          <a:prstGeom prst="rect">
            <a:avLst/>
          </a:prstGeom>
          <a:solidFill>
            <a:srgbClr val="E8EEF9"/>
          </a:solidFill>
          <a:ln w="12700">
            <a:solidFill>
              <a:srgbClr val="0028A5"/>
            </a:solidFill>
            <a:prstDash val="solid"/>
          </a:ln>
        </p:spPr>
        <p:txBody>
          <a:bodyPr/>
          <a:lstStyle/>
          <a:p>
            <a:endParaRPr lang="en-US"/>
          </a:p>
        </p:txBody>
      </p:sp>
      <p:sp>
        <p:nvSpPr>
          <p:cNvPr id="36" name="Text 25">
            <a:extLst>
              <a:ext uri="{FF2B5EF4-FFF2-40B4-BE49-F238E27FC236}">
                <a16:creationId xmlns:a16="http://schemas.microsoft.com/office/drawing/2014/main" id="{3C910D45-58AB-82D5-E4E2-F8F1D15007BC}"/>
              </a:ext>
            </a:extLst>
          </p:cNvPr>
          <p:cNvSpPr/>
          <p:nvPr/>
        </p:nvSpPr>
        <p:spPr>
          <a:xfrm>
            <a:off x="1061520" y="5225387"/>
            <a:ext cx="3167763" cy="564819"/>
          </a:xfrm>
          <a:prstGeom prst="rect">
            <a:avLst/>
          </a:prstGeom>
          <a:noFill/>
          <a:ln/>
        </p:spPr>
        <p:txBody>
          <a:bodyPr wrap="square" lIns="0" tIns="0" rIns="0" bIns="0" rtlCol="0" anchor="ctr"/>
          <a:lstStyle/>
          <a:p>
            <a:pPr marL="0" indent="0">
              <a:buNone/>
            </a:pPr>
            <a:r>
              <a:rPr lang="en-US" sz="1200" b="1" dirty="0">
                <a:solidFill>
                  <a:srgbClr val="002060"/>
                </a:solidFill>
                <a:ea typeface="Calibri" pitchFamily="34" charset="-122"/>
                <a:cs typeface="Calibri" pitchFamily="34" charset="-120"/>
              </a:rPr>
              <a:t>Key innovation:</a:t>
            </a:r>
            <a:endParaRPr lang="en-US" sz="1200" dirty="0">
              <a:solidFill>
                <a:srgbClr val="002060"/>
              </a:solidFill>
            </a:endParaRPr>
          </a:p>
        </p:txBody>
      </p:sp>
      <p:sp>
        <p:nvSpPr>
          <p:cNvPr id="37" name="Text 26">
            <a:extLst>
              <a:ext uri="{FF2B5EF4-FFF2-40B4-BE49-F238E27FC236}">
                <a16:creationId xmlns:a16="http://schemas.microsoft.com/office/drawing/2014/main" id="{9D77211F-F74E-B5AD-D429-F5BD3A3CDFEE}"/>
              </a:ext>
            </a:extLst>
          </p:cNvPr>
          <p:cNvSpPr/>
          <p:nvPr/>
        </p:nvSpPr>
        <p:spPr>
          <a:xfrm>
            <a:off x="4342417" y="5225387"/>
            <a:ext cx="6788063" cy="564819"/>
          </a:xfrm>
          <a:prstGeom prst="rect">
            <a:avLst/>
          </a:prstGeom>
          <a:noFill/>
          <a:ln/>
        </p:spPr>
        <p:txBody>
          <a:bodyPr wrap="square" lIns="0" tIns="0" rIns="0" bIns="0" rtlCol="0" anchor="ctr"/>
          <a:lstStyle/>
          <a:p>
            <a:r>
              <a:rPr lang="en-US" sz="1200" i="1" dirty="0">
                <a:solidFill>
                  <a:srgbClr val="1E2761"/>
                </a:solidFill>
                <a:ea typeface="Calibri" pitchFamily="34" charset="-122"/>
                <a:cs typeface="Calibri" pitchFamily="34" charset="-120"/>
              </a:rPr>
              <a:t>Basel III asked not just how much capital, but what kind, and what else (liquidity).</a:t>
            </a:r>
            <a:endParaRPr lang="en-US" sz="1200" dirty="0"/>
          </a:p>
        </p:txBody>
      </p:sp>
    </p:spTree>
    <p:extLst>
      <p:ext uri="{BB962C8B-B14F-4D97-AF65-F5344CB8AC3E}">
        <p14:creationId xmlns:p14="http://schemas.microsoft.com/office/powerpoint/2010/main" val="3263122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3613C-2B64-3388-FE8F-F6205A6597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612084-8A10-1C23-6045-0969D0F1B3C1}"/>
              </a:ext>
            </a:extLst>
          </p:cNvPr>
          <p:cNvSpPr>
            <a:spLocks noGrp="1"/>
          </p:cNvSpPr>
          <p:nvPr>
            <p:ph type="title"/>
          </p:nvPr>
        </p:nvSpPr>
        <p:spPr>
          <a:xfrm>
            <a:off x="1350462" y="242179"/>
            <a:ext cx="9776486" cy="625944"/>
          </a:xfrm>
        </p:spPr>
        <p:txBody>
          <a:bodyPr>
            <a:normAutofit fontScale="90000"/>
          </a:bodyPr>
          <a:lstStyle/>
          <a:p>
            <a:pPr algn="ctr"/>
            <a:r>
              <a:rPr lang="en-GB" dirty="0">
                <a:latin typeface="+mn-lt"/>
              </a:rPr>
              <a:t>Capital &amp; Liquidity Requirements</a:t>
            </a:r>
            <a:endParaRPr lang="en-US" dirty="0">
              <a:latin typeface="+mn-lt"/>
            </a:endParaRPr>
          </a:p>
        </p:txBody>
      </p:sp>
      <p:sp>
        <p:nvSpPr>
          <p:cNvPr id="4" name="Tijdelijke aanduiding voor datum 3">
            <a:extLst>
              <a:ext uri="{FF2B5EF4-FFF2-40B4-BE49-F238E27FC236}">
                <a16:creationId xmlns:a16="http://schemas.microsoft.com/office/drawing/2014/main" id="{869DCBF6-5024-9000-CF1F-461DFCF1C493}"/>
              </a:ext>
            </a:extLst>
          </p:cNvPr>
          <p:cNvSpPr>
            <a:spLocks noGrp="1"/>
          </p:cNvSpPr>
          <p:nvPr>
            <p:ph type="dt" sz="half" idx="10"/>
          </p:nvPr>
        </p:nvSpPr>
        <p:spPr/>
        <p:txBody>
          <a:bodyPr/>
          <a:lstStyle/>
          <a:p>
            <a:r>
              <a:rPr lang="nl-NL" dirty="0"/>
              <a:t>11</a:t>
            </a:r>
            <a:r>
              <a:rPr lang="nl-NL" noProof="0" dirty="0"/>
              <a:t>/05/2026</a:t>
            </a:r>
            <a:endParaRPr lang="en-GB" noProof="0" dirty="0"/>
          </a:p>
        </p:txBody>
      </p:sp>
      <p:sp>
        <p:nvSpPr>
          <p:cNvPr id="5" name="Tijdelijke aanduiding voor voettekst 4">
            <a:extLst>
              <a:ext uri="{FF2B5EF4-FFF2-40B4-BE49-F238E27FC236}">
                <a16:creationId xmlns:a16="http://schemas.microsoft.com/office/drawing/2014/main" id="{5DD5D1EB-3EB8-3125-3447-D27D6A7E0143}"/>
              </a:ext>
            </a:extLst>
          </p:cNvPr>
          <p:cNvSpPr>
            <a:spLocks noGrp="1"/>
          </p:cNvSpPr>
          <p:nvPr>
            <p:ph type="ftr" sz="quarter" idx="11"/>
          </p:nvPr>
        </p:nvSpPr>
        <p:spPr>
          <a:xfrm>
            <a:off x="4038600" y="6391975"/>
            <a:ext cx="4114800" cy="365125"/>
          </a:xfrm>
        </p:spPr>
        <p:txBody>
          <a:bodyPr/>
          <a:lstStyle/>
          <a:p>
            <a:r>
              <a:rPr lang="en-GB" noProof="0" dirty="0"/>
              <a:t>The implementation of Basel III in Switzerland and Credit Suisse crisis</a:t>
            </a:r>
          </a:p>
        </p:txBody>
      </p:sp>
      <p:sp>
        <p:nvSpPr>
          <p:cNvPr id="6" name="Tijdelijke aanduiding voor dianummer 5">
            <a:extLst>
              <a:ext uri="{FF2B5EF4-FFF2-40B4-BE49-F238E27FC236}">
                <a16:creationId xmlns:a16="http://schemas.microsoft.com/office/drawing/2014/main" id="{053357EA-34C7-21B4-CF55-9AEE4E8586F3}"/>
              </a:ext>
            </a:extLst>
          </p:cNvPr>
          <p:cNvSpPr>
            <a:spLocks noGrp="1"/>
          </p:cNvSpPr>
          <p:nvPr>
            <p:ph type="sldNum" sz="quarter" idx="12"/>
          </p:nvPr>
        </p:nvSpPr>
        <p:spPr/>
        <p:txBody>
          <a:bodyPr/>
          <a:lstStyle/>
          <a:p>
            <a:fld id="{442AD375-037F-43D0-B059-5172DA06796A}" type="slidenum">
              <a:rPr lang="en-GB" noProof="0" smtClean="0"/>
              <a:pPr/>
              <a:t>33</a:t>
            </a:fld>
            <a:endParaRPr lang="en-GB" noProof="0" dirty="0"/>
          </a:p>
        </p:txBody>
      </p:sp>
      <p:grpSp>
        <p:nvGrpSpPr>
          <p:cNvPr id="12" name="Groep 11">
            <a:extLst>
              <a:ext uri="{FF2B5EF4-FFF2-40B4-BE49-F238E27FC236}">
                <a16:creationId xmlns:a16="http://schemas.microsoft.com/office/drawing/2014/main" id="{E6B03F47-C4AA-18EA-FBDF-5A45444971AF}"/>
              </a:ext>
            </a:extLst>
          </p:cNvPr>
          <p:cNvGrpSpPr/>
          <p:nvPr/>
        </p:nvGrpSpPr>
        <p:grpSpPr>
          <a:xfrm>
            <a:off x="1511799" y="197475"/>
            <a:ext cx="9329738" cy="732026"/>
            <a:chOff x="1323210" y="517551"/>
            <a:chExt cx="9329738" cy="732026"/>
          </a:xfrm>
        </p:grpSpPr>
        <p:cxnSp>
          <p:nvCxnSpPr>
            <p:cNvPr id="10" name="Rechte verbindingslijn 9">
              <a:extLst>
                <a:ext uri="{FF2B5EF4-FFF2-40B4-BE49-F238E27FC236}">
                  <a16:creationId xmlns:a16="http://schemas.microsoft.com/office/drawing/2014/main" id="{A4E0336E-6C4E-19AD-2404-B6D50987F775}"/>
                </a:ext>
              </a:extLst>
            </p:cNvPr>
            <p:cNvCxnSpPr/>
            <p:nvPr/>
          </p:nvCxnSpPr>
          <p:spPr>
            <a:xfrm>
              <a:off x="1323210" y="1249577"/>
              <a:ext cx="932973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Rechte verbindingslijn 10">
              <a:extLst>
                <a:ext uri="{FF2B5EF4-FFF2-40B4-BE49-F238E27FC236}">
                  <a16:creationId xmlns:a16="http://schemas.microsoft.com/office/drawing/2014/main" id="{361ABED3-1EBA-15F4-3E4C-326CADEBC171}"/>
                </a:ext>
              </a:extLst>
            </p:cNvPr>
            <p:cNvCxnSpPr/>
            <p:nvPr/>
          </p:nvCxnSpPr>
          <p:spPr>
            <a:xfrm>
              <a:off x="1323210" y="517551"/>
              <a:ext cx="9329738"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7" name="Shape 2">
            <a:extLst>
              <a:ext uri="{FF2B5EF4-FFF2-40B4-BE49-F238E27FC236}">
                <a16:creationId xmlns:a16="http://schemas.microsoft.com/office/drawing/2014/main" id="{65CA8F23-CB43-6180-20CD-83261EF5045E}"/>
              </a:ext>
            </a:extLst>
          </p:cNvPr>
          <p:cNvSpPr/>
          <p:nvPr/>
        </p:nvSpPr>
        <p:spPr>
          <a:xfrm>
            <a:off x="561843" y="1816531"/>
            <a:ext cx="5610717" cy="3224937"/>
          </a:xfrm>
          <a:prstGeom prst="rect">
            <a:avLst/>
          </a:prstGeom>
          <a:solidFill>
            <a:srgbClr val="FFFFFF"/>
          </a:solidFill>
          <a:ln w="12700">
            <a:solidFill>
              <a:srgbClr val="D0D6E8"/>
            </a:solidFill>
            <a:prstDash val="solid"/>
          </a:ln>
        </p:spPr>
        <p:txBody>
          <a:bodyPr/>
          <a:lstStyle/>
          <a:p>
            <a:endParaRPr lang="en-US"/>
          </a:p>
        </p:txBody>
      </p:sp>
      <p:sp>
        <p:nvSpPr>
          <p:cNvPr id="8" name="Shape 3">
            <a:extLst>
              <a:ext uri="{FF2B5EF4-FFF2-40B4-BE49-F238E27FC236}">
                <a16:creationId xmlns:a16="http://schemas.microsoft.com/office/drawing/2014/main" id="{264EAC07-B603-E79A-A8F7-A107D67456B1}"/>
              </a:ext>
            </a:extLst>
          </p:cNvPr>
          <p:cNvSpPr/>
          <p:nvPr/>
        </p:nvSpPr>
        <p:spPr>
          <a:xfrm>
            <a:off x="561843" y="1816531"/>
            <a:ext cx="98650" cy="3224937"/>
          </a:xfrm>
          <a:prstGeom prst="rect">
            <a:avLst/>
          </a:prstGeom>
          <a:solidFill>
            <a:srgbClr val="2A6BAD"/>
          </a:solidFill>
          <a:ln w="12700">
            <a:solidFill>
              <a:srgbClr val="2A6BAD"/>
            </a:solidFill>
            <a:prstDash val="solid"/>
          </a:ln>
        </p:spPr>
        <p:txBody>
          <a:bodyPr/>
          <a:lstStyle/>
          <a:p>
            <a:endParaRPr lang="en-US"/>
          </a:p>
        </p:txBody>
      </p:sp>
      <p:sp>
        <p:nvSpPr>
          <p:cNvPr id="9" name="Text 4">
            <a:extLst>
              <a:ext uri="{FF2B5EF4-FFF2-40B4-BE49-F238E27FC236}">
                <a16:creationId xmlns:a16="http://schemas.microsoft.com/office/drawing/2014/main" id="{3BBA2EF3-3FED-0ACB-1FED-BDBD0AEBDF33}"/>
              </a:ext>
            </a:extLst>
          </p:cNvPr>
          <p:cNvSpPr/>
          <p:nvPr/>
        </p:nvSpPr>
        <p:spPr>
          <a:xfrm>
            <a:off x="808468" y="1873109"/>
            <a:ext cx="5179123" cy="480912"/>
          </a:xfrm>
          <a:prstGeom prst="rect">
            <a:avLst/>
          </a:prstGeom>
          <a:noFill/>
          <a:ln/>
        </p:spPr>
        <p:txBody>
          <a:bodyPr wrap="square" lIns="0" tIns="0" rIns="0" bIns="0" rtlCol="0" anchor="ctr"/>
          <a:lstStyle/>
          <a:p>
            <a:pPr marL="0" indent="0">
              <a:buNone/>
            </a:pPr>
            <a:r>
              <a:rPr lang="en-US" sz="1300" b="1">
                <a:solidFill>
                  <a:srgbClr val="1A1A1A"/>
                </a:solidFill>
                <a:ea typeface="Calibri" pitchFamily="34" charset="-122"/>
                <a:cs typeface="Calibri" pitchFamily="34" charset="-120"/>
              </a:rPr>
              <a:t>Capital</a:t>
            </a:r>
            <a:endParaRPr lang="en-US" sz="1300" dirty="0"/>
          </a:p>
        </p:txBody>
      </p:sp>
      <p:sp>
        <p:nvSpPr>
          <p:cNvPr id="13" name="Text 5">
            <a:extLst>
              <a:ext uri="{FF2B5EF4-FFF2-40B4-BE49-F238E27FC236}">
                <a16:creationId xmlns:a16="http://schemas.microsoft.com/office/drawing/2014/main" id="{9172486E-4893-5511-BC85-1199D86739E0}"/>
              </a:ext>
            </a:extLst>
          </p:cNvPr>
          <p:cNvSpPr/>
          <p:nvPr/>
        </p:nvSpPr>
        <p:spPr>
          <a:xfrm>
            <a:off x="808468" y="2410598"/>
            <a:ext cx="5179123" cy="2475281"/>
          </a:xfrm>
          <a:prstGeom prst="rect">
            <a:avLst/>
          </a:prstGeom>
          <a:noFill/>
          <a:ln/>
        </p:spPr>
        <p:txBody>
          <a:bodyPr wrap="square" lIns="0" tIns="0" rIns="0" bIns="0" rtlCol="0" anchor="t"/>
          <a:lstStyle/>
          <a:p>
            <a:pPr>
              <a:buSzPct val="100000"/>
            </a:pPr>
            <a:endParaRPr lang="en-US" sz="1150" dirty="0"/>
          </a:p>
        </p:txBody>
      </p:sp>
      <p:sp>
        <p:nvSpPr>
          <p:cNvPr id="14" name="Shape 6">
            <a:extLst>
              <a:ext uri="{FF2B5EF4-FFF2-40B4-BE49-F238E27FC236}">
                <a16:creationId xmlns:a16="http://schemas.microsoft.com/office/drawing/2014/main" id="{055E4171-0A0F-F7AC-73C6-6607F7431750}"/>
              </a:ext>
            </a:extLst>
          </p:cNvPr>
          <p:cNvSpPr/>
          <p:nvPr/>
        </p:nvSpPr>
        <p:spPr>
          <a:xfrm>
            <a:off x="6419185" y="1816531"/>
            <a:ext cx="5610717" cy="3224937"/>
          </a:xfrm>
          <a:prstGeom prst="rect">
            <a:avLst/>
          </a:prstGeom>
          <a:solidFill>
            <a:srgbClr val="FFFFFF"/>
          </a:solidFill>
          <a:ln w="12700">
            <a:solidFill>
              <a:srgbClr val="D0D6E8"/>
            </a:solidFill>
            <a:prstDash val="solid"/>
          </a:ln>
        </p:spPr>
        <p:txBody>
          <a:bodyPr/>
          <a:lstStyle/>
          <a:p>
            <a:endParaRPr lang="en-US"/>
          </a:p>
        </p:txBody>
      </p:sp>
      <p:sp>
        <p:nvSpPr>
          <p:cNvPr id="15" name="Shape 7">
            <a:extLst>
              <a:ext uri="{FF2B5EF4-FFF2-40B4-BE49-F238E27FC236}">
                <a16:creationId xmlns:a16="http://schemas.microsoft.com/office/drawing/2014/main" id="{0DD9972D-510A-175A-3C9E-68065E6AB7A0}"/>
              </a:ext>
            </a:extLst>
          </p:cNvPr>
          <p:cNvSpPr/>
          <p:nvPr/>
        </p:nvSpPr>
        <p:spPr>
          <a:xfrm>
            <a:off x="6419185" y="1816531"/>
            <a:ext cx="98650" cy="3224937"/>
          </a:xfrm>
          <a:prstGeom prst="rect">
            <a:avLst/>
          </a:prstGeom>
          <a:solidFill>
            <a:srgbClr val="2A6BAD"/>
          </a:solidFill>
          <a:ln w="12700">
            <a:solidFill>
              <a:srgbClr val="2A6BAD"/>
            </a:solidFill>
            <a:prstDash val="solid"/>
          </a:ln>
        </p:spPr>
        <p:txBody>
          <a:bodyPr/>
          <a:lstStyle/>
          <a:p>
            <a:endParaRPr lang="en-US"/>
          </a:p>
        </p:txBody>
      </p:sp>
      <p:sp>
        <p:nvSpPr>
          <p:cNvPr id="16" name="Text 8">
            <a:extLst>
              <a:ext uri="{FF2B5EF4-FFF2-40B4-BE49-F238E27FC236}">
                <a16:creationId xmlns:a16="http://schemas.microsoft.com/office/drawing/2014/main" id="{FA9B9872-3DD8-5AAB-E731-6CA5B2CE1FBC}"/>
              </a:ext>
            </a:extLst>
          </p:cNvPr>
          <p:cNvSpPr/>
          <p:nvPr/>
        </p:nvSpPr>
        <p:spPr>
          <a:xfrm>
            <a:off x="6665810" y="1873109"/>
            <a:ext cx="5179123" cy="480912"/>
          </a:xfrm>
          <a:prstGeom prst="rect">
            <a:avLst/>
          </a:prstGeom>
          <a:noFill/>
          <a:ln/>
        </p:spPr>
        <p:txBody>
          <a:bodyPr wrap="square" lIns="0" tIns="0" rIns="0" bIns="0" rtlCol="0" anchor="ctr"/>
          <a:lstStyle/>
          <a:p>
            <a:pPr marL="0" indent="0">
              <a:buNone/>
            </a:pPr>
            <a:r>
              <a:rPr lang="en-US" sz="1300" b="1">
                <a:solidFill>
                  <a:srgbClr val="1A1A1A"/>
                </a:solidFill>
                <a:ea typeface="Calibri" pitchFamily="34" charset="-122"/>
                <a:cs typeface="Calibri" pitchFamily="34" charset="-120"/>
              </a:rPr>
              <a:t>Liquidity</a:t>
            </a:r>
            <a:endParaRPr lang="en-US" sz="1300" dirty="0"/>
          </a:p>
        </p:txBody>
      </p:sp>
      <p:sp>
        <p:nvSpPr>
          <p:cNvPr id="17" name="Text 9">
            <a:extLst>
              <a:ext uri="{FF2B5EF4-FFF2-40B4-BE49-F238E27FC236}">
                <a16:creationId xmlns:a16="http://schemas.microsoft.com/office/drawing/2014/main" id="{BF97F8FF-4448-AD48-7D2E-F3D00874ABCD}"/>
              </a:ext>
            </a:extLst>
          </p:cNvPr>
          <p:cNvSpPr/>
          <p:nvPr/>
        </p:nvSpPr>
        <p:spPr>
          <a:xfrm>
            <a:off x="6665810" y="2410598"/>
            <a:ext cx="5179123" cy="2475281"/>
          </a:xfrm>
          <a:prstGeom prst="rect">
            <a:avLst/>
          </a:prstGeom>
          <a:noFill/>
          <a:ln/>
        </p:spPr>
        <p:txBody>
          <a:bodyPr wrap="square" lIns="0" tIns="0" rIns="0" bIns="0" rtlCol="0" anchor="t"/>
          <a:lstStyle/>
          <a:p>
            <a:pPr>
              <a:buSzPct val="100000"/>
            </a:pPr>
            <a:r>
              <a:rPr lang="en-US" sz="1150"/>
              <a:t>LCR (Liquidity Coverage Ratio)</a:t>
            </a:r>
          </a:p>
          <a:p>
            <a:pPr marL="171450" indent="-171450">
              <a:buSzPct val="100000"/>
              <a:buFont typeface="Arial" panose="020B0604020202020204" pitchFamily="34" charset="0"/>
              <a:buChar char="•"/>
            </a:pPr>
            <a:r>
              <a:rPr lang="en-US" sz="1150"/>
              <a:t>Enough HQLA to cover 30 days of net cash outflows under stress.</a:t>
            </a:r>
          </a:p>
          <a:p>
            <a:pPr marL="171450" indent="-171450">
              <a:buSzPct val="100000"/>
              <a:buFont typeface="Arial" panose="020B0604020202020204" pitchFamily="34" charset="0"/>
              <a:buChar char="•"/>
            </a:pPr>
            <a:endParaRPr lang="en-US" sz="1150"/>
          </a:p>
          <a:p>
            <a:pPr>
              <a:buSzPct val="100000"/>
            </a:pPr>
            <a:endParaRPr lang="en-US" sz="1150"/>
          </a:p>
          <a:p>
            <a:pPr>
              <a:buSzPct val="100000"/>
            </a:pPr>
            <a:r>
              <a:rPr lang="en-US" sz="1150"/>
              <a:t>NSFR (Net Stable Funding Ratio)</a:t>
            </a:r>
          </a:p>
          <a:p>
            <a:pPr marL="171450" indent="-171450">
              <a:buSzPct val="100000"/>
              <a:buFont typeface="Arial" panose="020B0604020202020204" pitchFamily="34" charset="0"/>
              <a:buChar char="•"/>
            </a:pPr>
            <a:r>
              <a:rPr lang="en-US" sz="1150"/>
              <a:t>Long-term assets must be funded by stable sources over 1 year.</a:t>
            </a:r>
          </a:p>
          <a:p>
            <a:pPr marL="171450" indent="-171450">
              <a:buSzPct val="100000"/>
              <a:buFont typeface="Arial" panose="020B0604020202020204" pitchFamily="34" charset="0"/>
              <a:buChar char="•"/>
            </a:pPr>
            <a:endParaRPr lang="en-US" sz="1150"/>
          </a:p>
          <a:p>
            <a:pPr>
              <a:buSzPct val="100000"/>
            </a:pPr>
            <a:endParaRPr lang="en-US" sz="1150"/>
          </a:p>
          <a:p>
            <a:pPr>
              <a:buSzPct val="100000"/>
            </a:pPr>
            <a:endParaRPr lang="en-US" sz="1150"/>
          </a:p>
          <a:p>
            <a:pPr>
              <a:buSzPct val="100000"/>
            </a:pPr>
            <a:endParaRPr lang="en-US" sz="1150"/>
          </a:p>
          <a:p>
            <a:pPr>
              <a:buSzPct val="100000"/>
            </a:pPr>
            <a:endParaRPr lang="en-US" sz="1150"/>
          </a:p>
          <a:p>
            <a:pPr>
              <a:buSzPct val="100000"/>
            </a:pPr>
            <a:endParaRPr lang="en-US" sz="1150" dirty="0"/>
          </a:p>
        </p:txBody>
      </p:sp>
      <p:grpSp>
        <p:nvGrpSpPr>
          <p:cNvPr id="36" name="Groep 35">
            <a:extLst>
              <a:ext uri="{FF2B5EF4-FFF2-40B4-BE49-F238E27FC236}">
                <a16:creationId xmlns:a16="http://schemas.microsoft.com/office/drawing/2014/main" id="{555F0F8D-9D60-EC00-638E-FC66D8AEAEC1}"/>
              </a:ext>
            </a:extLst>
          </p:cNvPr>
          <p:cNvGrpSpPr/>
          <p:nvPr/>
        </p:nvGrpSpPr>
        <p:grpSpPr>
          <a:xfrm>
            <a:off x="787341" y="2377439"/>
            <a:ext cx="5239512" cy="1051560"/>
            <a:chOff x="621792" y="1325880"/>
            <a:chExt cx="5239512" cy="1051560"/>
          </a:xfrm>
        </p:grpSpPr>
        <p:sp>
          <p:nvSpPr>
            <p:cNvPr id="27" name="Shape 3">
              <a:extLst>
                <a:ext uri="{FF2B5EF4-FFF2-40B4-BE49-F238E27FC236}">
                  <a16:creationId xmlns:a16="http://schemas.microsoft.com/office/drawing/2014/main" id="{AEFA7943-FC4D-4A80-E285-325B64860A8F}"/>
                </a:ext>
              </a:extLst>
            </p:cNvPr>
            <p:cNvSpPr/>
            <p:nvPr/>
          </p:nvSpPr>
          <p:spPr>
            <a:xfrm>
              <a:off x="621792" y="1325880"/>
              <a:ext cx="1691640" cy="1051560"/>
            </a:xfrm>
            <a:prstGeom prst="rect">
              <a:avLst/>
            </a:prstGeom>
            <a:solidFill>
              <a:srgbClr val="1E2761"/>
            </a:solidFill>
            <a:ln/>
            <a:effectLst>
              <a:outerShdw blurRad="101600" dist="38100" dir="8100000" algn="bl" rotWithShape="0">
                <a:srgbClr val="000000">
                  <a:alpha val="18000"/>
                </a:srgbClr>
              </a:outerShdw>
            </a:effectLst>
          </p:spPr>
          <p:txBody>
            <a:bodyPr/>
            <a:lstStyle/>
            <a:p>
              <a:endParaRPr lang="en-US"/>
            </a:p>
          </p:txBody>
        </p:sp>
        <p:sp>
          <p:nvSpPr>
            <p:cNvPr id="28" name="Text 4">
              <a:extLst>
                <a:ext uri="{FF2B5EF4-FFF2-40B4-BE49-F238E27FC236}">
                  <a16:creationId xmlns:a16="http://schemas.microsoft.com/office/drawing/2014/main" id="{A6EFF960-1DA7-53F5-6CA6-B5FA69FC4287}"/>
                </a:ext>
              </a:extLst>
            </p:cNvPr>
            <p:cNvSpPr/>
            <p:nvPr/>
          </p:nvSpPr>
          <p:spPr>
            <a:xfrm>
              <a:off x="621792" y="1371600"/>
              <a:ext cx="1691640" cy="566928"/>
            </a:xfrm>
            <a:prstGeom prst="rect">
              <a:avLst/>
            </a:prstGeom>
            <a:noFill/>
            <a:ln/>
          </p:spPr>
          <p:txBody>
            <a:bodyPr wrap="square" lIns="0" tIns="0" rIns="0" bIns="0" rtlCol="0" anchor="ctr"/>
            <a:lstStyle/>
            <a:p>
              <a:pPr marL="0" indent="0" algn="ctr">
                <a:buNone/>
              </a:pPr>
              <a:r>
                <a:rPr lang="en-US" sz="3000" b="1" dirty="0">
                  <a:solidFill>
                    <a:srgbClr val="FFFFFF"/>
                  </a:solidFill>
                  <a:ea typeface="Georgia" pitchFamily="34" charset="-122"/>
                  <a:cs typeface="Georgia" pitchFamily="34" charset="-120"/>
                </a:rPr>
                <a:t>4.5%</a:t>
              </a:r>
              <a:endParaRPr lang="en-US" sz="3000" dirty="0"/>
            </a:p>
          </p:txBody>
        </p:sp>
        <p:sp>
          <p:nvSpPr>
            <p:cNvPr id="29" name="Text 5">
              <a:extLst>
                <a:ext uri="{FF2B5EF4-FFF2-40B4-BE49-F238E27FC236}">
                  <a16:creationId xmlns:a16="http://schemas.microsoft.com/office/drawing/2014/main" id="{C10DA4B7-4B75-2955-0EB1-FE344BF7C117}"/>
                </a:ext>
              </a:extLst>
            </p:cNvPr>
            <p:cNvSpPr/>
            <p:nvPr/>
          </p:nvSpPr>
          <p:spPr>
            <a:xfrm>
              <a:off x="621792" y="1920240"/>
              <a:ext cx="1691640" cy="347472"/>
            </a:xfrm>
            <a:prstGeom prst="rect">
              <a:avLst/>
            </a:prstGeom>
            <a:noFill/>
            <a:ln/>
          </p:spPr>
          <p:txBody>
            <a:bodyPr wrap="square" lIns="0" tIns="0" rIns="0" bIns="0" rtlCol="0" anchor="ctr"/>
            <a:lstStyle/>
            <a:p>
              <a:pPr marL="0" indent="0" algn="ctr">
                <a:buNone/>
              </a:pPr>
              <a:r>
                <a:rPr lang="en-US" sz="1000" dirty="0">
                  <a:solidFill>
                    <a:srgbClr val="D0E8FF"/>
                  </a:solidFill>
                  <a:ea typeface="Calibri" pitchFamily="34" charset="-122"/>
                  <a:cs typeface="Calibri" pitchFamily="34" charset="-120"/>
                </a:rPr>
                <a:t>Min CET1</a:t>
              </a:r>
              <a:endParaRPr lang="en-US" sz="1000" dirty="0"/>
            </a:p>
            <a:p>
              <a:pPr marL="0" indent="0" algn="ctr">
                <a:buNone/>
              </a:pPr>
              <a:r>
                <a:rPr lang="en-US" sz="1000" dirty="0">
                  <a:solidFill>
                    <a:srgbClr val="D0E8FF"/>
                  </a:solidFill>
                  <a:ea typeface="Calibri" pitchFamily="34" charset="-122"/>
                  <a:cs typeface="Calibri" pitchFamily="34" charset="-120"/>
                </a:rPr>
                <a:t>(Risk-Weighted)</a:t>
              </a:r>
              <a:endParaRPr lang="en-US" sz="1000" dirty="0"/>
            </a:p>
          </p:txBody>
        </p:sp>
        <p:sp>
          <p:nvSpPr>
            <p:cNvPr id="30" name="Shape 6">
              <a:extLst>
                <a:ext uri="{FF2B5EF4-FFF2-40B4-BE49-F238E27FC236}">
                  <a16:creationId xmlns:a16="http://schemas.microsoft.com/office/drawing/2014/main" id="{0524783D-30C6-CDA9-6442-8E363B9F1027}"/>
                </a:ext>
              </a:extLst>
            </p:cNvPr>
            <p:cNvSpPr/>
            <p:nvPr/>
          </p:nvSpPr>
          <p:spPr>
            <a:xfrm>
              <a:off x="2395728" y="1325880"/>
              <a:ext cx="1691640" cy="1051560"/>
            </a:xfrm>
            <a:prstGeom prst="rect">
              <a:avLst/>
            </a:prstGeom>
            <a:solidFill>
              <a:srgbClr val="1E2761"/>
            </a:solidFill>
            <a:ln/>
            <a:effectLst>
              <a:outerShdw blurRad="101600" dist="38100" dir="8100000" algn="bl" rotWithShape="0">
                <a:srgbClr val="000000">
                  <a:alpha val="18000"/>
                </a:srgbClr>
              </a:outerShdw>
            </a:effectLst>
          </p:spPr>
          <p:txBody>
            <a:bodyPr/>
            <a:lstStyle/>
            <a:p>
              <a:endParaRPr lang="en-US"/>
            </a:p>
          </p:txBody>
        </p:sp>
        <p:sp>
          <p:nvSpPr>
            <p:cNvPr id="31" name="Text 7">
              <a:extLst>
                <a:ext uri="{FF2B5EF4-FFF2-40B4-BE49-F238E27FC236}">
                  <a16:creationId xmlns:a16="http://schemas.microsoft.com/office/drawing/2014/main" id="{7327A912-8364-7C87-1ECF-BECAD85AFB70}"/>
                </a:ext>
              </a:extLst>
            </p:cNvPr>
            <p:cNvSpPr/>
            <p:nvPr/>
          </p:nvSpPr>
          <p:spPr>
            <a:xfrm>
              <a:off x="2395728" y="1371600"/>
              <a:ext cx="1691640" cy="566928"/>
            </a:xfrm>
            <a:prstGeom prst="rect">
              <a:avLst/>
            </a:prstGeom>
            <a:noFill/>
            <a:ln/>
          </p:spPr>
          <p:txBody>
            <a:bodyPr wrap="square" lIns="0" tIns="0" rIns="0" bIns="0" rtlCol="0" anchor="ctr"/>
            <a:lstStyle/>
            <a:p>
              <a:pPr marL="0" indent="0" algn="ctr">
                <a:buNone/>
              </a:pPr>
              <a:r>
                <a:rPr lang="en-US" sz="3000" b="1" dirty="0">
                  <a:solidFill>
                    <a:srgbClr val="FFFFFF"/>
                  </a:solidFill>
                  <a:ea typeface="Georgia" pitchFamily="34" charset="-122"/>
                  <a:cs typeface="Georgia" pitchFamily="34" charset="-120"/>
                </a:rPr>
                <a:t>6%</a:t>
              </a:r>
              <a:endParaRPr lang="en-US" sz="3000" dirty="0"/>
            </a:p>
          </p:txBody>
        </p:sp>
        <p:sp>
          <p:nvSpPr>
            <p:cNvPr id="32" name="Text 8">
              <a:extLst>
                <a:ext uri="{FF2B5EF4-FFF2-40B4-BE49-F238E27FC236}">
                  <a16:creationId xmlns:a16="http://schemas.microsoft.com/office/drawing/2014/main" id="{97C47F07-ABAA-3933-735B-D8C0A2502EF6}"/>
                </a:ext>
              </a:extLst>
            </p:cNvPr>
            <p:cNvSpPr/>
            <p:nvPr/>
          </p:nvSpPr>
          <p:spPr>
            <a:xfrm>
              <a:off x="2395728" y="1920240"/>
              <a:ext cx="1691640" cy="347472"/>
            </a:xfrm>
            <a:prstGeom prst="rect">
              <a:avLst/>
            </a:prstGeom>
            <a:noFill/>
            <a:ln/>
          </p:spPr>
          <p:txBody>
            <a:bodyPr wrap="square" lIns="0" tIns="0" rIns="0" bIns="0" rtlCol="0" anchor="ctr"/>
            <a:lstStyle/>
            <a:p>
              <a:pPr marL="0" indent="0" algn="ctr">
                <a:buNone/>
              </a:pPr>
              <a:r>
                <a:rPr lang="en-US" sz="1000" dirty="0">
                  <a:solidFill>
                    <a:srgbClr val="D0E8FF"/>
                  </a:solidFill>
                  <a:ea typeface="Calibri" pitchFamily="34" charset="-122"/>
                  <a:cs typeface="Calibri" pitchFamily="34" charset="-120"/>
                </a:rPr>
                <a:t>Total Tier 1</a:t>
              </a:r>
              <a:endParaRPr lang="en-US" sz="1000" dirty="0"/>
            </a:p>
            <a:p>
              <a:pPr marL="0" indent="0" algn="ctr">
                <a:buNone/>
              </a:pPr>
              <a:r>
                <a:rPr lang="en-US" sz="1000" dirty="0">
                  <a:solidFill>
                    <a:srgbClr val="D0E8FF"/>
                  </a:solidFill>
                  <a:ea typeface="Calibri" pitchFamily="34" charset="-122"/>
                  <a:cs typeface="Calibri" pitchFamily="34" charset="-120"/>
                </a:rPr>
                <a:t>Capital</a:t>
              </a:r>
              <a:endParaRPr lang="en-US" sz="1000" dirty="0"/>
            </a:p>
          </p:txBody>
        </p:sp>
        <p:sp>
          <p:nvSpPr>
            <p:cNvPr id="33" name="Shape 9">
              <a:extLst>
                <a:ext uri="{FF2B5EF4-FFF2-40B4-BE49-F238E27FC236}">
                  <a16:creationId xmlns:a16="http://schemas.microsoft.com/office/drawing/2014/main" id="{2259CC67-0739-F020-0A8D-EA3202C47F56}"/>
                </a:ext>
              </a:extLst>
            </p:cNvPr>
            <p:cNvSpPr/>
            <p:nvPr/>
          </p:nvSpPr>
          <p:spPr>
            <a:xfrm>
              <a:off x="4169664" y="1325880"/>
              <a:ext cx="1691640" cy="1051560"/>
            </a:xfrm>
            <a:prstGeom prst="rect">
              <a:avLst/>
            </a:prstGeom>
            <a:solidFill>
              <a:srgbClr val="1E2761"/>
            </a:solidFill>
            <a:ln/>
            <a:effectLst>
              <a:outerShdw blurRad="101600" dist="38100" dir="8100000" algn="bl" rotWithShape="0">
                <a:srgbClr val="000000">
                  <a:alpha val="18000"/>
                </a:srgbClr>
              </a:outerShdw>
            </a:effectLst>
          </p:spPr>
          <p:txBody>
            <a:bodyPr/>
            <a:lstStyle/>
            <a:p>
              <a:endParaRPr lang="en-US"/>
            </a:p>
          </p:txBody>
        </p:sp>
        <p:sp>
          <p:nvSpPr>
            <p:cNvPr id="34" name="Text 10">
              <a:extLst>
                <a:ext uri="{FF2B5EF4-FFF2-40B4-BE49-F238E27FC236}">
                  <a16:creationId xmlns:a16="http://schemas.microsoft.com/office/drawing/2014/main" id="{164FEA11-3973-3712-32E3-0D181C138712}"/>
                </a:ext>
              </a:extLst>
            </p:cNvPr>
            <p:cNvSpPr/>
            <p:nvPr/>
          </p:nvSpPr>
          <p:spPr>
            <a:xfrm>
              <a:off x="4169664" y="1371600"/>
              <a:ext cx="1691640" cy="566928"/>
            </a:xfrm>
            <a:prstGeom prst="rect">
              <a:avLst/>
            </a:prstGeom>
            <a:noFill/>
            <a:ln/>
          </p:spPr>
          <p:txBody>
            <a:bodyPr wrap="square" lIns="0" tIns="0" rIns="0" bIns="0" rtlCol="0" anchor="ctr"/>
            <a:lstStyle/>
            <a:p>
              <a:pPr marL="0" indent="0" algn="ctr">
                <a:buNone/>
              </a:pPr>
              <a:r>
                <a:rPr lang="en-US" sz="3000" b="1" dirty="0">
                  <a:solidFill>
                    <a:srgbClr val="FFFFFF"/>
                  </a:solidFill>
                  <a:ea typeface="Georgia" pitchFamily="34" charset="-122"/>
                  <a:cs typeface="Georgia" pitchFamily="34" charset="-120"/>
                </a:rPr>
                <a:t>8%</a:t>
              </a:r>
              <a:endParaRPr lang="en-US" sz="3000" dirty="0"/>
            </a:p>
          </p:txBody>
        </p:sp>
        <p:sp>
          <p:nvSpPr>
            <p:cNvPr id="35" name="Text 11">
              <a:extLst>
                <a:ext uri="{FF2B5EF4-FFF2-40B4-BE49-F238E27FC236}">
                  <a16:creationId xmlns:a16="http://schemas.microsoft.com/office/drawing/2014/main" id="{357A2F6B-4CA8-71B9-77F6-69CC54E37D44}"/>
                </a:ext>
              </a:extLst>
            </p:cNvPr>
            <p:cNvSpPr/>
            <p:nvPr/>
          </p:nvSpPr>
          <p:spPr>
            <a:xfrm>
              <a:off x="4169664" y="1920240"/>
              <a:ext cx="1691640" cy="347472"/>
            </a:xfrm>
            <a:prstGeom prst="rect">
              <a:avLst/>
            </a:prstGeom>
            <a:noFill/>
            <a:ln/>
          </p:spPr>
          <p:txBody>
            <a:bodyPr wrap="square" lIns="0" tIns="0" rIns="0" bIns="0" rtlCol="0" anchor="ctr"/>
            <a:lstStyle/>
            <a:p>
              <a:pPr marL="0" indent="0" algn="ctr">
                <a:buNone/>
              </a:pPr>
              <a:r>
                <a:rPr lang="en-US" sz="1000" dirty="0">
                  <a:solidFill>
                    <a:srgbClr val="D0E8FF"/>
                  </a:solidFill>
                  <a:ea typeface="Calibri" pitchFamily="34" charset="-122"/>
                  <a:cs typeface="Calibri" pitchFamily="34" charset="-120"/>
                </a:rPr>
                <a:t>Total Capital</a:t>
              </a:r>
              <a:endParaRPr lang="en-US" sz="1000" dirty="0"/>
            </a:p>
            <a:p>
              <a:pPr marL="0" indent="0" algn="ctr">
                <a:buNone/>
              </a:pPr>
              <a:r>
                <a:rPr lang="en-US" sz="1000" dirty="0">
                  <a:solidFill>
                    <a:srgbClr val="D0E8FF"/>
                  </a:solidFill>
                  <a:ea typeface="Calibri" pitchFamily="34" charset="-122"/>
                  <a:cs typeface="Calibri" pitchFamily="34" charset="-120"/>
                </a:rPr>
                <a:t>Requirement</a:t>
              </a:r>
              <a:endParaRPr lang="en-US" sz="1000" dirty="0"/>
            </a:p>
          </p:txBody>
        </p:sp>
      </p:grpSp>
      <p:sp>
        <p:nvSpPr>
          <p:cNvPr id="38" name="Text 9">
            <a:extLst>
              <a:ext uri="{FF2B5EF4-FFF2-40B4-BE49-F238E27FC236}">
                <a16:creationId xmlns:a16="http://schemas.microsoft.com/office/drawing/2014/main" id="{EFBBFD20-735F-990B-C93E-1A99998C49F4}"/>
              </a:ext>
            </a:extLst>
          </p:cNvPr>
          <p:cNvSpPr/>
          <p:nvPr/>
        </p:nvSpPr>
        <p:spPr>
          <a:xfrm>
            <a:off x="826965" y="3514596"/>
            <a:ext cx="5179123" cy="1371284"/>
          </a:xfrm>
          <a:prstGeom prst="rect">
            <a:avLst/>
          </a:prstGeom>
          <a:noFill/>
          <a:ln/>
        </p:spPr>
        <p:txBody>
          <a:bodyPr wrap="square" lIns="0" tIns="0" rIns="0" bIns="0" rtlCol="0" anchor="t"/>
          <a:lstStyle/>
          <a:p>
            <a:pPr>
              <a:buSzPct val="100000"/>
            </a:pPr>
            <a:r>
              <a:rPr lang="en-US" sz="1150" b="1" dirty="0"/>
              <a:t>Additional Buffers</a:t>
            </a:r>
          </a:p>
          <a:p>
            <a:pPr>
              <a:spcAft>
                <a:spcPts val="300"/>
              </a:spcAft>
            </a:pPr>
            <a:r>
              <a:rPr lang="en-US" sz="1200" dirty="0">
                <a:ea typeface="Calibri" pitchFamily="34" charset="-122"/>
                <a:cs typeface="Calibri" pitchFamily="34" charset="-120"/>
              </a:rPr>
              <a:t>Capital Conservation Buffer: +2.5%</a:t>
            </a:r>
            <a:endParaRPr lang="en-US" sz="1200" dirty="0"/>
          </a:p>
          <a:p>
            <a:pPr>
              <a:spcAft>
                <a:spcPts val="300"/>
              </a:spcAft>
            </a:pPr>
            <a:r>
              <a:rPr lang="en-US" sz="1200" dirty="0">
                <a:ea typeface="Calibri" pitchFamily="34" charset="-122"/>
                <a:cs typeface="Calibri" pitchFamily="34" charset="-120"/>
              </a:rPr>
              <a:t>Countercyclical Buffer: up to +2.5%</a:t>
            </a:r>
            <a:endParaRPr lang="en-US" sz="1200" dirty="0"/>
          </a:p>
          <a:p>
            <a:pPr>
              <a:spcAft>
                <a:spcPts val="300"/>
              </a:spcAft>
            </a:pPr>
            <a:r>
              <a:rPr lang="en-US" sz="1200" dirty="0">
                <a:ea typeface="Calibri" pitchFamily="34" charset="-122"/>
                <a:cs typeface="Calibri" pitchFamily="34" charset="-120"/>
              </a:rPr>
              <a:t>G-SIB Surcharge: +1% - 3.5%</a:t>
            </a:r>
            <a:endParaRPr lang="en-US" sz="1200" dirty="0"/>
          </a:p>
          <a:p>
            <a:pPr>
              <a:spcAft>
                <a:spcPts val="300"/>
              </a:spcAft>
            </a:pPr>
            <a:r>
              <a:rPr lang="en-US" sz="1200" dirty="0">
                <a:ea typeface="Calibri" pitchFamily="34" charset="-122"/>
                <a:cs typeface="Calibri" pitchFamily="34" charset="-120"/>
              </a:rPr>
              <a:t>Leverage Ratio Backstop: Tier 1 ≥ 3% of total exposure</a:t>
            </a:r>
            <a:endParaRPr lang="en-US" sz="1200" dirty="0"/>
          </a:p>
          <a:p>
            <a:pPr>
              <a:buSzPct val="100000"/>
            </a:pPr>
            <a:endParaRPr lang="en-US" sz="1150" b="1" dirty="0"/>
          </a:p>
        </p:txBody>
      </p:sp>
    </p:spTree>
    <p:extLst>
      <p:ext uri="{BB962C8B-B14F-4D97-AF65-F5344CB8AC3E}">
        <p14:creationId xmlns:p14="http://schemas.microsoft.com/office/powerpoint/2010/main" val="84368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BA15C-1BD9-98A0-4F43-B26809090DB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D5AA5CC-6F6C-491E-A30D-03A002056CF2}"/>
              </a:ext>
            </a:extLst>
          </p:cNvPr>
          <p:cNvSpPr>
            <a:spLocks noGrp="1"/>
          </p:cNvSpPr>
          <p:nvPr>
            <p:ph type="title"/>
          </p:nvPr>
        </p:nvSpPr>
        <p:spPr>
          <a:xfrm>
            <a:off x="1350462" y="242179"/>
            <a:ext cx="9776486" cy="625944"/>
          </a:xfrm>
        </p:spPr>
        <p:txBody>
          <a:bodyPr>
            <a:normAutofit fontScale="90000"/>
          </a:bodyPr>
          <a:lstStyle/>
          <a:p>
            <a:pPr algn="ctr"/>
            <a:r>
              <a:rPr lang="en-GB" dirty="0">
                <a:latin typeface="+mn-lt"/>
              </a:rPr>
              <a:t>Credit Suisse: A Collapse in Slow Motion</a:t>
            </a:r>
            <a:endParaRPr lang="en-US" dirty="0">
              <a:latin typeface="+mn-lt"/>
            </a:endParaRPr>
          </a:p>
        </p:txBody>
      </p:sp>
      <p:sp>
        <p:nvSpPr>
          <p:cNvPr id="4" name="Tijdelijke aanduiding voor datum 3">
            <a:extLst>
              <a:ext uri="{FF2B5EF4-FFF2-40B4-BE49-F238E27FC236}">
                <a16:creationId xmlns:a16="http://schemas.microsoft.com/office/drawing/2014/main" id="{E5D49CF9-A255-C626-0892-A449C63986F8}"/>
              </a:ext>
            </a:extLst>
          </p:cNvPr>
          <p:cNvSpPr>
            <a:spLocks noGrp="1"/>
          </p:cNvSpPr>
          <p:nvPr>
            <p:ph type="dt" sz="half" idx="10"/>
          </p:nvPr>
        </p:nvSpPr>
        <p:spPr/>
        <p:txBody>
          <a:bodyPr/>
          <a:lstStyle/>
          <a:p>
            <a:r>
              <a:rPr lang="nl-NL" dirty="0"/>
              <a:t>11</a:t>
            </a:r>
            <a:r>
              <a:rPr lang="nl-NL" noProof="0" dirty="0"/>
              <a:t>/05/2026</a:t>
            </a:r>
            <a:endParaRPr lang="en-GB" noProof="0" dirty="0"/>
          </a:p>
        </p:txBody>
      </p:sp>
      <p:sp>
        <p:nvSpPr>
          <p:cNvPr id="5" name="Tijdelijke aanduiding voor voettekst 4">
            <a:extLst>
              <a:ext uri="{FF2B5EF4-FFF2-40B4-BE49-F238E27FC236}">
                <a16:creationId xmlns:a16="http://schemas.microsoft.com/office/drawing/2014/main" id="{06CFC118-CC7A-D3FF-8F7C-AF18FC60B776}"/>
              </a:ext>
            </a:extLst>
          </p:cNvPr>
          <p:cNvSpPr>
            <a:spLocks noGrp="1"/>
          </p:cNvSpPr>
          <p:nvPr>
            <p:ph type="ftr" sz="quarter" idx="11"/>
          </p:nvPr>
        </p:nvSpPr>
        <p:spPr>
          <a:xfrm>
            <a:off x="4038600" y="6391975"/>
            <a:ext cx="4114800" cy="365125"/>
          </a:xfrm>
        </p:spPr>
        <p:txBody>
          <a:bodyPr/>
          <a:lstStyle/>
          <a:p>
            <a:r>
              <a:rPr lang="en-GB" noProof="0" dirty="0"/>
              <a:t>The implementation of Basel III in Switzerland and Credit Suisse crisis</a:t>
            </a:r>
          </a:p>
        </p:txBody>
      </p:sp>
      <p:sp>
        <p:nvSpPr>
          <p:cNvPr id="6" name="Tijdelijke aanduiding voor dianummer 5">
            <a:extLst>
              <a:ext uri="{FF2B5EF4-FFF2-40B4-BE49-F238E27FC236}">
                <a16:creationId xmlns:a16="http://schemas.microsoft.com/office/drawing/2014/main" id="{60BA9F0F-ACE5-A7F6-2DDC-0A262C539F96}"/>
              </a:ext>
            </a:extLst>
          </p:cNvPr>
          <p:cNvSpPr>
            <a:spLocks noGrp="1"/>
          </p:cNvSpPr>
          <p:nvPr>
            <p:ph type="sldNum" sz="quarter" idx="12"/>
          </p:nvPr>
        </p:nvSpPr>
        <p:spPr/>
        <p:txBody>
          <a:bodyPr/>
          <a:lstStyle/>
          <a:p>
            <a:fld id="{442AD375-037F-43D0-B059-5172DA06796A}" type="slidenum">
              <a:rPr lang="en-GB" noProof="0" smtClean="0"/>
              <a:pPr/>
              <a:t>34</a:t>
            </a:fld>
            <a:endParaRPr lang="en-GB" noProof="0" dirty="0"/>
          </a:p>
        </p:txBody>
      </p:sp>
      <p:grpSp>
        <p:nvGrpSpPr>
          <p:cNvPr id="12" name="Groep 11">
            <a:extLst>
              <a:ext uri="{FF2B5EF4-FFF2-40B4-BE49-F238E27FC236}">
                <a16:creationId xmlns:a16="http://schemas.microsoft.com/office/drawing/2014/main" id="{73A17EC6-6088-9793-A1F2-F6C663F3E4D2}"/>
              </a:ext>
            </a:extLst>
          </p:cNvPr>
          <p:cNvGrpSpPr/>
          <p:nvPr/>
        </p:nvGrpSpPr>
        <p:grpSpPr>
          <a:xfrm>
            <a:off x="1511799" y="197475"/>
            <a:ext cx="9329738" cy="732026"/>
            <a:chOff x="1323210" y="517551"/>
            <a:chExt cx="9329738" cy="732026"/>
          </a:xfrm>
        </p:grpSpPr>
        <p:cxnSp>
          <p:nvCxnSpPr>
            <p:cNvPr id="10" name="Rechte verbindingslijn 9">
              <a:extLst>
                <a:ext uri="{FF2B5EF4-FFF2-40B4-BE49-F238E27FC236}">
                  <a16:creationId xmlns:a16="http://schemas.microsoft.com/office/drawing/2014/main" id="{7EF698A0-DD0A-480E-2E92-80966D5F311E}"/>
                </a:ext>
              </a:extLst>
            </p:cNvPr>
            <p:cNvCxnSpPr/>
            <p:nvPr/>
          </p:nvCxnSpPr>
          <p:spPr>
            <a:xfrm>
              <a:off x="1323210" y="1249577"/>
              <a:ext cx="932973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Rechte verbindingslijn 10">
              <a:extLst>
                <a:ext uri="{FF2B5EF4-FFF2-40B4-BE49-F238E27FC236}">
                  <a16:creationId xmlns:a16="http://schemas.microsoft.com/office/drawing/2014/main" id="{D04001A2-6373-99BE-EB05-AF624DE9A647}"/>
                </a:ext>
              </a:extLst>
            </p:cNvPr>
            <p:cNvCxnSpPr/>
            <p:nvPr/>
          </p:nvCxnSpPr>
          <p:spPr>
            <a:xfrm>
              <a:off x="1323210" y="517551"/>
              <a:ext cx="9329738"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6" name="Groep 35">
            <a:extLst>
              <a:ext uri="{FF2B5EF4-FFF2-40B4-BE49-F238E27FC236}">
                <a16:creationId xmlns:a16="http://schemas.microsoft.com/office/drawing/2014/main" id="{DC61B6C5-E1B1-E2E9-91A3-0A4A6205A2BE}"/>
              </a:ext>
            </a:extLst>
          </p:cNvPr>
          <p:cNvGrpSpPr/>
          <p:nvPr/>
        </p:nvGrpSpPr>
        <p:grpSpPr>
          <a:xfrm>
            <a:off x="662940" y="1371599"/>
            <a:ext cx="10690860" cy="4252723"/>
            <a:chOff x="662940" y="1371600"/>
            <a:chExt cx="8412480" cy="2761488"/>
          </a:xfrm>
        </p:grpSpPr>
        <p:sp>
          <p:nvSpPr>
            <p:cNvPr id="14" name="Text 7">
              <a:extLst>
                <a:ext uri="{FF2B5EF4-FFF2-40B4-BE49-F238E27FC236}">
                  <a16:creationId xmlns:a16="http://schemas.microsoft.com/office/drawing/2014/main" id="{658702A5-B25F-12DD-00C9-2D0AB1B8BB21}"/>
                </a:ext>
              </a:extLst>
            </p:cNvPr>
            <p:cNvSpPr/>
            <p:nvPr/>
          </p:nvSpPr>
          <p:spPr>
            <a:xfrm>
              <a:off x="662940" y="3035808"/>
              <a:ext cx="1508760" cy="1097280"/>
            </a:xfrm>
            <a:prstGeom prst="rect">
              <a:avLst/>
            </a:prstGeom>
            <a:noFill/>
            <a:ln/>
          </p:spPr>
          <p:txBody>
            <a:bodyPr wrap="square" lIns="0" tIns="0" rIns="0" bIns="0" rtlCol="0" anchor="ctr"/>
            <a:lstStyle/>
            <a:p>
              <a:pPr marL="0" indent="0" algn="ctr">
                <a:buNone/>
              </a:pPr>
              <a:r>
                <a:rPr lang="en-US" sz="1100" dirty="0">
                  <a:ea typeface="Calibri" pitchFamily="34" charset="-122"/>
                  <a:cs typeface="Calibri" pitchFamily="34" charset="-120"/>
                </a:rPr>
                <a:t>One of the world's most prestigious banks, a global G-SIB.</a:t>
              </a:r>
              <a:endParaRPr lang="en-US" sz="1100" dirty="0"/>
            </a:p>
          </p:txBody>
        </p:sp>
        <p:sp>
          <p:nvSpPr>
            <p:cNvPr id="19" name="Text 12">
              <a:extLst>
                <a:ext uri="{FF2B5EF4-FFF2-40B4-BE49-F238E27FC236}">
                  <a16:creationId xmlns:a16="http://schemas.microsoft.com/office/drawing/2014/main" id="{494EB330-E23E-5F1B-DF76-81669F1F6578}"/>
                </a:ext>
              </a:extLst>
            </p:cNvPr>
            <p:cNvSpPr/>
            <p:nvPr/>
          </p:nvSpPr>
          <p:spPr>
            <a:xfrm>
              <a:off x="2388870" y="3035808"/>
              <a:ext cx="1508760" cy="1097280"/>
            </a:xfrm>
            <a:prstGeom prst="rect">
              <a:avLst/>
            </a:prstGeom>
            <a:noFill/>
            <a:ln/>
          </p:spPr>
          <p:txBody>
            <a:bodyPr wrap="square" lIns="0" tIns="0" rIns="0" bIns="0" rtlCol="0" anchor="ctr"/>
            <a:lstStyle/>
            <a:p>
              <a:pPr marL="0" indent="0" algn="ctr">
                <a:buNone/>
              </a:pPr>
              <a:r>
                <a:rPr lang="en-US" sz="1100" dirty="0">
                  <a:ea typeface="Calibri" pitchFamily="34" charset="-122"/>
                  <a:cs typeface="Calibri" pitchFamily="34" charset="-120"/>
                </a:rPr>
                <a:t>$5.5B loss from Archegos + Greensill Capital scandal.</a:t>
              </a:r>
              <a:endParaRPr lang="en-US" sz="1100" dirty="0"/>
            </a:p>
          </p:txBody>
        </p:sp>
        <p:sp>
          <p:nvSpPr>
            <p:cNvPr id="24" name="Text 17">
              <a:extLst>
                <a:ext uri="{FF2B5EF4-FFF2-40B4-BE49-F238E27FC236}">
                  <a16:creationId xmlns:a16="http://schemas.microsoft.com/office/drawing/2014/main" id="{747116D7-2A37-F92E-1BA5-6A91F521222E}"/>
                </a:ext>
              </a:extLst>
            </p:cNvPr>
            <p:cNvSpPr/>
            <p:nvPr/>
          </p:nvSpPr>
          <p:spPr>
            <a:xfrm>
              <a:off x="4114800" y="3035808"/>
              <a:ext cx="1508760" cy="1097280"/>
            </a:xfrm>
            <a:prstGeom prst="rect">
              <a:avLst/>
            </a:prstGeom>
            <a:noFill/>
            <a:ln/>
          </p:spPr>
          <p:txBody>
            <a:bodyPr wrap="square" lIns="0" tIns="0" rIns="0" bIns="0" rtlCol="0" anchor="ctr"/>
            <a:lstStyle/>
            <a:p>
              <a:pPr marL="0" indent="0" algn="ctr">
                <a:buNone/>
              </a:pPr>
              <a:r>
                <a:rPr lang="en-US" sz="1100" dirty="0">
                  <a:ea typeface="Calibri" pitchFamily="34" charset="-122"/>
                  <a:cs typeface="Calibri" pitchFamily="34" charset="-120"/>
                </a:rPr>
                <a:t>Espionage scandal, repeated CEO changes, client outflows.</a:t>
              </a:r>
              <a:endParaRPr lang="en-US" sz="1100" dirty="0"/>
            </a:p>
          </p:txBody>
        </p:sp>
        <p:sp>
          <p:nvSpPr>
            <p:cNvPr id="29" name="Text 22">
              <a:extLst>
                <a:ext uri="{FF2B5EF4-FFF2-40B4-BE49-F238E27FC236}">
                  <a16:creationId xmlns:a16="http://schemas.microsoft.com/office/drawing/2014/main" id="{2459AFC2-7881-4599-3C4F-84E95E65FBBB}"/>
                </a:ext>
              </a:extLst>
            </p:cNvPr>
            <p:cNvSpPr/>
            <p:nvPr/>
          </p:nvSpPr>
          <p:spPr>
            <a:xfrm>
              <a:off x="5840730" y="3035808"/>
              <a:ext cx="1508760" cy="1097280"/>
            </a:xfrm>
            <a:prstGeom prst="rect">
              <a:avLst/>
            </a:prstGeom>
            <a:noFill/>
            <a:ln/>
          </p:spPr>
          <p:txBody>
            <a:bodyPr wrap="square" lIns="0" tIns="0" rIns="0" bIns="0" rtlCol="0" anchor="ctr"/>
            <a:lstStyle/>
            <a:p>
              <a:pPr marL="0" indent="0" algn="ctr">
                <a:buNone/>
              </a:pPr>
              <a:r>
                <a:rPr lang="en-US" sz="1100" dirty="0">
                  <a:ea typeface="Calibri" pitchFamily="34" charset="-122"/>
                  <a:cs typeface="Calibri" pitchFamily="34" charset="-120"/>
                </a:rPr>
                <a:t>SNB announces CHF 50 billion emergency liquidity facility.</a:t>
              </a:r>
              <a:endParaRPr lang="en-US" sz="1100" dirty="0"/>
            </a:p>
          </p:txBody>
        </p:sp>
        <p:grpSp>
          <p:nvGrpSpPr>
            <p:cNvPr id="35" name="Groep 34">
              <a:extLst>
                <a:ext uri="{FF2B5EF4-FFF2-40B4-BE49-F238E27FC236}">
                  <a16:creationId xmlns:a16="http://schemas.microsoft.com/office/drawing/2014/main" id="{4057DFA6-1E06-DDFD-6D06-7FE0D1124725}"/>
                </a:ext>
              </a:extLst>
            </p:cNvPr>
            <p:cNvGrpSpPr/>
            <p:nvPr/>
          </p:nvGrpSpPr>
          <p:grpSpPr>
            <a:xfrm>
              <a:off x="662940" y="1371600"/>
              <a:ext cx="8412480" cy="1581912"/>
              <a:chOff x="662940" y="1371600"/>
              <a:chExt cx="8412480" cy="1581912"/>
            </a:xfrm>
          </p:grpSpPr>
          <p:sp>
            <p:nvSpPr>
              <p:cNvPr id="3" name="Shape 2">
                <a:extLst>
                  <a:ext uri="{FF2B5EF4-FFF2-40B4-BE49-F238E27FC236}">
                    <a16:creationId xmlns:a16="http://schemas.microsoft.com/office/drawing/2014/main" id="{CD058874-54C5-85F1-4DCD-F4D315A72AF3}"/>
                  </a:ext>
                </a:extLst>
              </p:cNvPr>
              <p:cNvSpPr/>
              <p:nvPr/>
            </p:nvSpPr>
            <p:spPr>
              <a:xfrm>
                <a:off x="1417320" y="2788920"/>
                <a:ext cx="6903720" cy="0"/>
              </a:xfrm>
              <a:prstGeom prst="line">
                <a:avLst/>
              </a:prstGeom>
              <a:noFill/>
              <a:ln w="25400">
                <a:solidFill>
                  <a:srgbClr val="1E2761"/>
                </a:solidFill>
                <a:prstDash val="solid"/>
              </a:ln>
            </p:spPr>
            <p:txBody>
              <a:bodyPr/>
              <a:lstStyle/>
              <a:p>
                <a:endParaRPr lang="en-US"/>
              </a:p>
            </p:txBody>
          </p:sp>
          <p:sp>
            <p:nvSpPr>
              <p:cNvPr id="7" name="Shape 3">
                <a:extLst>
                  <a:ext uri="{FF2B5EF4-FFF2-40B4-BE49-F238E27FC236}">
                    <a16:creationId xmlns:a16="http://schemas.microsoft.com/office/drawing/2014/main" id="{ADE1CEE7-4C1E-8969-35A9-6262A5EA1AAF}"/>
                  </a:ext>
                </a:extLst>
              </p:cNvPr>
              <p:cNvSpPr/>
              <p:nvPr/>
            </p:nvSpPr>
            <p:spPr>
              <a:xfrm>
                <a:off x="1252728" y="2624328"/>
                <a:ext cx="329184" cy="329184"/>
              </a:xfrm>
              <a:prstGeom prst="ellipse">
                <a:avLst/>
              </a:prstGeom>
              <a:solidFill>
                <a:srgbClr val="1E2761"/>
              </a:solidFill>
              <a:ln w="12700">
                <a:solidFill>
                  <a:srgbClr val="1E2761"/>
                </a:solidFill>
                <a:prstDash val="solid"/>
              </a:ln>
            </p:spPr>
            <p:txBody>
              <a:bodyPr/>
              <a:lstStyle/>
              <a:p>
                <a:endParaRPr lang="en-US"/>
              </a:p>
            </p:txBody>
          </p:sp>
          <p:sp>
            <p:nvSpPr>
              <p:cNvPr id="8" name="Text 4">
                <a:extLst>
                  <a:ext uri="{FF2B5EF4-FFF2-40B4-BE49-F238E27FC236}">
                    <a16:creationId xmlns:a16="http://schemas.microsoft.com/office/drawing/2014/main" id="{B283A31F-EEF0-D5B6-A9F4-5156F698A572}"/>
                  </a:ext>
                </a:extLst>
              </p:cNvPr>
              <p:cNvSpPr/>
              <p:nvPr/>
            </p:nvSpPr>
            <p:spPr>
              <a:xfrm>
                <a:off x="662940" y="1371600"/>
                <a:ext cx="1508760" cy="411480"/>
              </a:xfrm>
              <a:prstGeom prst="rect">
                <a:avLst/>
              </a:prstGeom>
              <a:noFill/>
              <a:ln/>
            </p:spPr>
            <p:txBody>
              <a:bodyPr wrap="square" lIns="0" tIns="0" rIns="0" bIns="0" rtlCol="0" anchor="ctr"/>
              <a:lstStyle/>
              <a:p>
                <a:pPr marL="0" indent="0" algn="ctr">
                  <a:buNone/>
                </a:pPr>
                <a:r>
                  <a:rPr lang="en-US" sz="1600" b="1" dirty="0">
                    <a:solidFill>
                      <a:srgbClr val="1E2761"/>
                    </a:solidFill>
                    <a:ea typeface="Georgia" pitchFamily="34" charset="-122"/>
                    <a:cs typeface="Georgia" pitchFamily="34" charset="-120"/>
                  </a:rPr>
                  <a:t>1856</a:t>
                </a:r>
                <a:endParaRPr lang="en-US" sz="1600" dirty="0"/>
              </a:p>
            </p:txBody>
          </p:sp>
          <p:sp>
            <p:nvSpPr>
              <p:cNvPr id="9" name="Text 5">
                <a:extLst>
                  <a:ext uri="{FF2B5EF4-FFF2-40B4-BE49-F238E27FC236}">
                    <a16:creationId xmlns:a16="http://schemas.microsoft.com/office/drawing/2014/main" id="{6D96B56C-9A1B-CB39-A102-D004B4F7B9F2}"/>
                  </a:ext>
                </a:extLst>
              </p:cNvPr>
              <p:cNvSpPr/>
              <p:nvPr/>
            </p:nvSpPr>
            <p:spPr>
              <a:xfrm>
                <a:off x="662940" y="1783080"/>
                <a:ext cx="1508760" cy="365760"/>
              </a:xfrm>
              <a:prstGeom prst="rect">
                <a:avLst/>
              </a:prstGeom>
              <a:noFill/>
              <a:ln/>
            </p:spPr>
            <p:txBody>
              <a:bodyPr wrap="square" lIns="0" tIns="0" rIns="0" bIns="0" rtlCol="0" anchor="ctr"/>
              <a:lstStyle/>
              <a:p>
                <a:pPr marL="0" indent="0" algn="ctr">
                  <a:buNone/>
                </a:pPr>
                <a:r>
                  <a:rPr lang="en-US" sz="1100" b="1" dirty="0">
                    <a:solidFill>
                      <a:srgbClr val="0F1B3C"/>
                    </a:solidFill>
                    <a:ea typeface="Calibri" pitchFamily="34" charset="-122"/>
                    <a:cs typeface="Calibri" pitchFamily="34" charset="-120"/>
                  </a:rPr>
                  <a:t>Founded</a:t>
                </a:r>
                <a:endParaRPr lang="en-US" sz="1100" dirty="0"/>
              </a:p>
            </p:txBody>
          </p:sp>
          <p:sp>
            <p:nvSpPr>
              <p:cNvPr id="13" name="Shape 6">
                <a:extLst>
                  <a:ext uri="{FF2B5EF4-FFF2-40B4-BE49-F238E27FC236}">
                    <a16:creationId xmlns:a16="http://schemas.microsoft.com/office/drawing/2014/main" id="{F116B66E-03E5-7439-593E-9436989A1270}"/>
                  </a:ext>
                </a:extLst>
              </p:cNvPr>
              <p:cNvSpPr/>
              <p:nvPr/>
            </p:nvSpPr>
            <p:spPr>
              <a:xfrm>
                <a:off x="1417320" y="2148840"/>
                <a:ext cx="0" cy="475488"/>
              </a:xfrm>
              <a:prstGeom prst="line">
                <a:avLst/>
              </a:prstGeom>
              <a:noFill/>
              <a:ln w="12700">
                <a:solidFill>
                  <a:srgbClr val="6B7FA3"/>
                </a:solidFill>
                <a:prstDash val="dash"/>
              </a:ln>
            </p:spPr>
            <p:txBody>
              <a:bodyPr/>
              <a:lstStyle/>
              <a:p>
                <a:endParaRPr lang="en-US"/>
              </a:p>
            </p:txBody>
          </p:sp>
          <p:sp>
            <p:nvSpPr>
              <p:cNvPr id="15" name="Shape 8">
                <a:extLst>
                  <a:ext uri="{FF2B5EF4-FFF2-40B4-BE49-F238E27FC236}">
                    <a16:creationId xmlns:a16="http://schemas.microsoft.com/office/drawing/2014/main" id="{C7C10C79-5142-30DE-AC1F-2DC0797C65DD}"/>
                  </a:ext>
                </a:extLst>
              </p:cNvPr>
              <p:cNvSpPr/>
              <p:nvPr/>
            </p:nvSpPr>
            <p:spPr>
              <a:xfrm>
                <a:off x="2978658" y="2624328"/>
                <a:ext cx="329184" cy="329184"/>
              </a:xfrm>
              <a:prstGeom prst="ellipse">
                <a:avLst/>
              </a:prstGeom>
              <a:solidFill>
                <a:srgbClr val="1E2761"/>
              </a:solidFill>
              <a:ln w="12700">
                <a:solidFill>
                  <a:srgbClr val="1E2761"/>
                </a:solidFill>
                <a:prstDash val="solid"/>
              </a:ln>
            </p:spPr>
            <p:txBody>
              <a:bodyPr/>
              <a:lstStyle/>
              <a:p>
                <a:endParaRPr lang="en-US"/>
              </a:p>
            </p:txBody>
          </p:sp>
          <p:sp>
            <p:nvSpPr>
              <p:cNvPr id="16" name="Text 9">
                <a:extLst>
                  <a:ext uri="{FF2B5EF4-FFF2-40B4-BE49-F238E27FC236}">
                    <a16:creationId xmlns:a16="http://schemas.microsoft.com/office/drawing/2014/main" id="{E68A7D17-E91C-7A3C-D111-6B5A32D71293}"/>
                  </a:ext>
                </a:extLst>
              </p:cNvPr>
              <p:cNvSpPr/>
              <p:nvPr/>
            </p:nvSpPr>
            <p:spPr>
              <a:xfrm>
                <a:off x="2388870" y="1371600"/>
                <a:ext cx="1508760" cy="411480"/>
              </a:xfrm>
              <a:prstGeom prst="rect">
                <a:avLst/>
              </a:prstGeom>
              <a:noFill/>
              <a:ln/>
            </p:spPr>
            <p:txBody>
              <a:bodyPr wrap="square" lIns="0" tIns="0" rIns="0" bIns="0" rtlCol="0" anchor="ctr"/>
              <a:lstStyle/>
              <a:p>
                <a:pPr marL="0" indent="0" algn="ctr">
                  <a:buNone/>
                </a:pPr>
                <a:r>
                  <a:rPr lang="en-US" sz="1600" b="1" dirty="0">
                    <a:solidFill>
                      <a:srgbClr val="1E2761"/>
                    </a:solidFill>
                    <a:ea typeface="Georgia" pitchFamily="34" charset="-122"/>
                    <a:cs typeface="Georgia" pitchFamily="34" charset="-120"/>
                  </a:rPr>
                  <a:t>2021</a:t>
                </a:r>
                <a:endParaRPr lang="en-US" sz="1600" dirty="0"/>
              </a:p>
            </p:txBody>
          </p:sp>
          <p:sp>
            <p:nvSpPr>
              <p:cNvPr id="17" name="Text 10">
                <a:extLst>
                  <a:ext uri="{FF2B5EF4-FFF2-40B4-BE49-F238E27FC236}">
                    <a16:creationId xmlns:a16="http://schemas.microsoft.com/office/drawing/2014/main" id="{AF7C90CF-A0CC-1D7B-9EB7-805B7B538083}"/>
                  </a:ext>
                </a:extLst>
              </p:cNvPr>
              <p:cNvSpPr/>
              <p:nvPr/>
            </p:nvSpPr>
            <p:spPr>
              <a:xfrm>
                <a:off x="2388870" y="1783080"/>
                <a:ext cx="1508760" cy="365760"/>
              </a:xfrm>
              <a:prstGeom prst="rect">
                <a:avLst/>
              </a:prstGeom>
              <a:noFill/>
              <a:ln/>
            </p:spPr>
            <p:txBody>
              <a:bodyPr wrap="square" lIns="0" tIns="0" rIns="0" bIns="0" rtlCol="0" anchor="ctr"/>
              <a:lstStyle/>
              <a:p>
                <a:pPr marL="0" indent="0" algn="ctr">
                  <a:buNone/>
                </a:pPr>
                <a:r>
                  <a:rPr lang="en-US" sz="1100" b="1" dirty="0">
                    <a:solidFill>
                      <a:srgbClr val="0F1B3C"/>
                    </a:solidFill>
                    <a:ea typeface="Calibri" pitchFamily="34" charset="-122"/>
                    <a:cs typeface="Calibri" pitchFamily="34" charset="-120"/>
                  </a:rPr>
                  <a:t>Twin Disasters</a:t>
                </a:r>
                <a:endParaRPr lang="en-US" sz="1100" dirty="0"/>
              </a:p>
            </p:txBody>
          </p:sp>
          <p:sp>
            <p:nvSpPr>
              <p:cNvPr id="18" name="Shape 11">
                <a:extLst>
                  <a:ext uri="{FF2B5EF4-FFF2-40B4-BE49-F238E27FC236}">
                    <a16:creationId xmlns:a16="http://schemas.microsoft.com/office/drawing/2014/main" id="{3E9185F1-51B9-F914-6450-E42409C20272}"/>
                  </a:ext>
                </a:extLst>
              </p:cNvPr>
              <p:cNvSpPr/>
              <p:nvPr/>
            </p:nvSpPr>
            <p:spPr>
              <a:xfrm>
                <a:off x="3143250" y="2148840"/>
                <a:ext cx="0" cy="475488"/>
              </a:xfrm>
              <a:prstGeom prst="line">
                <a:avLst/>
              </a:prstGeom>
              <a:noFill/>
              <a:ln w="12700">
                <a:solidFill>
                  <a:srgbClr val="6B7FA3"/>
                </a:solidFill>
                <a:prstDash val="dash"/>
              </a:ln>
            </p:spPr>
            <p:txBody>
              <a:bodyPr/>
              <a:lstStyle/>
              <a:p>
                <a:endParaRPr lang="en-US"/>
              </a:p>
            </p:txBody>
          </p:sp>
          <p:sp>
            <p:nvSpPr>
              <p:cNvPr id="20" name="Shape 13">
                <a:extLst>
                  <a:ext uri="{FF2B5EF4-FFF2-40B4-BE49-F238E27FC236}">
                    <a16:creationId xmlns:a16="http://schemas.microsoft.com/office/drawing/2014/main" id="{BFA9182F-69FF-8499-7A4E-05F011F3EBBF}"/>
                  </a:ext>
                </a:extLst>
              </p:cNvPr>
              <p:cNvSpPr/>
              <p:nvPr/>
            </p:nvSpPr>
            <p:spPr>
              <a:xfrm>
                <a:off x="4704588" y="2624328"/>
                <a:ext cx="329184" cy="329184"/>
              </a:xfrm>
              <a:prstGeom prst="ellipse">
                <a:avLst/>
              </a:prstGeom>
              <a:solidFill>
                <a:srgbClr val="1E2761"/>
              </a:solidFill>
              <a:ln w="12700">
                <a:solidFill>
                  <a:srgbClr val="1E2761"/>
                </a:solidFill>
                <a:prstDash val="solid"/>
              </a:ln>
            </p:spPr>
            <p:txBody>
              <a:bodyPr/>
              <a:lstStyle/>
              <a:p>
                <a:endParaRPr lang="en-US"/>
              </a:p>
            </p:txBody>
          </p:sp>
          <p:sp>
            <p:nvSpPr>
              <p:cNvPr id="21" name="Text 14">
                <a:extLst>
                  <a:ext uri="{FF2B5EF4-FFF2-40B4-BE49-F238E27FC236}">
                    <a16:creationId xmlns:a16="http://schemas.microsoft.com/office/drawing/2014/main" id="{8A50DC3E-8C73-3EBF-42DF-30652857F559}"/>
                  </a:ext>
                </a:extLst>
              </p:cNvPr>
              <p:cNvSpPr/>
              <p:nvPr/>
            </p:nvSpPr>
            <p:spPr>
              <a:xfrm>
                <a:off x="4114800" y="1371600"/>
                <a:ext cx="1508760" cy="411480"/>
              </a:xfrm>
              <a:prstGeom prst="rect">
                <a:avLst/>
              </a:prstGeom>
              <a:noFill/>
              <a:ln/>
            </p:spPr>
            <p:txBody>
              <a:bodyPr wrap="square" lIns="0" tIns="0" rIns="0" bIns="0" rtlCol="0" anchor="ctr"/>
              <a:lstStyle/>
              <a:p>
                <a:pPr marL="0" indent="0" algn="ctr">
                  <a:buNone/>
                </a:pPr>
                <a:r>
                  <a:rPr lang="en-US" sz="1600" b="1" dirty="0">
                    <a:solidFill>
                      <a:srgbClr val="1E2761"/>
                    </a:solidFill>
                    <a:ea typeface="Georgia" pitchFamily="34" charset="-122"/>
                    <a:cs typeface="Georgia" pitchFamily="34" charset="-120"/>
                  </a:rPr>
                  <a:t>2022</a:t>
                </a:r>
                <a:endParaRPr lang="en-US" sz="1600" dirty="0"/>
              </a:p>
            </p:txBody>
          </p:sp>
          <p:sp>
            <p:nvSpPr>
              <p:cNvPr id="22" name="Text 15">
                <a:extLst>
                  <a:ext uri="{FF2B5EF4-FFF2-40B4-BE49-F238E27FC236}">
                    <a16:creationId xmlns:a16="http://schemas.microsoft.com/office/drawing/2014/main" id="{954C7323-2CF5-42D1-C4BD-7B204098F415}"/>
                  </a:ext>
                </a:extLst>
              </p:cNvPr>
              <p:cNvSpPr/>
              <p:nvPr/>
            </p:nvSpPr>
            <p:spPr>
              <a:xfrm>
                <a:off x="4114800" y="1783080"/>
                <a:ext cx="1508760" cy="365760"/>
              </a:xfrm>
              <a:prstGeom prst="rect">
                <a:avLst/>
              </a:prstGeom>
              <a:noFill/>
              <a:ln/>
            </p:spPr>
            <p:txBody>
              <a:bodyPr wrap="square" lIns="0" tIns="0" rIns="0" bIns="0" rtlCol="0" anchor="ctr"/>
              <a:lstStyle/>
              <a:p>
                <a:pPr marL="0" indent="0" algn="ctr">
                  <a:buNone/>
                </a:pPr>
                <a:r>
                  <a:rPr lang="en-US" sz="1100" b="1" dirty="0">
                    <a:solidFill>
                      <a:srgbClr val="0F1B3C"/>
                    </a:solidFill>
                    <a:ea typeface="Calibri" pitchFamily="34" charset="-122"/>
                    <a:cs typeface="Calibri" pitchFamily="34" charset="-120"/>
                  </a:rPr>
                  <a:t>Confidence Collapses</a:t>
                </a:r>
                <a:endParaRPr lang="en-US" sz="1100" dirty="0"/>
              </a:p>
            </p:txBody>
          </p:sp>
          <p:sp>
            <p:nvSpPr>
              <p:cNvPr id="23" name="Shape 16">
                <a:extLst>
                  <a:ext uri="{FF2B5EF4-FFF2-40B4-BE49-F238E27FC236}">
                    <a16:creationId xmlns:a16="http://schemas.microsoft.com/office/drawing/2014/main" id="{9F7C111D-DC99-40FE-A627-870DF18519A0}"/>
                  </a:ext>
                </a:extLst>
              </p:cNvPr>
              <p:cNvSpPr/>
              <p:nvPr/>
            </p:nvSpPr>
            <p:spPr>
              <a:xfrm>
                <a:off x="4869180" y="2148840"/>
                <a:ext cx="0" cy="475488"/>
              </a:xfrm>
              <a:prstGeom prst="line">
                <a:avLst/>
              </a:prstGeom>
              <a:noFill/>
              <a:ln w="12700">
                <a:solidFill>
                  <a:srgbClr val="6B7FA3"/>
                </a:solidFill>
                <a:prstDash val="dash"/>
              </a:ln>
            </p:spPr>
            <p:txBody>
              <a:bodyPr/>
              <a:lstStyle/>
              <a:p>
                <a:endParaRPr lang="en-US"/>
              </a:p>
            </p:txBody>
          </p:sp>
          <p:sp>
            <p:nvSpPr>
              <p:cNvPr id="25" name="Shape 18">
                <a:extLst>
                  <a:ext uri="{FF2B5EF4-FFF2-40B4-BE49-F238E27FC236}">
                    <a16:creationId xmlns:a16="http://schemas.microsoft.com/office/drawing/2014/main" id="{42C0753D-EDCA-667E-120D-608EDEF9C9A5}"/>
                  </a:ext>
                </a:extLst>
              </p:cNvPr>
              <p:cNvSpPr/>
              <p:nvPr/>
            </p:nvSpPr>
            <p:spPr>
              <a:xfrm>
                <a:off x="6430518" y="2624328"/>
                <a:ext cx="329184" cy="329184"/>
              </a:xfrm>
              <a:prstGeom prst="ellipse">
                <a:avLst/>
              </a:prstGeom>
              <a:solidFill>
                <a:srgbClr val="1E2761"/>
              </a:solidFill>
              <a:ln w="12700">
                <a:solidFill>
                  <a:srgbClr val="1E2761"/>
                </a:solidFill>
                <a:prstDash val="solid"/>
              </a:ln>
            </p:spPr>
            <p:txBody>
              <a:bodyPr/>
              <a:lstStyle/>
              <a:p>
                <a:endParaRPr lang="en-US"/>
              </a:p>
            </p:txBody>
          </p:sp>
          <p:sp>
            <p:nvSpPr>
              <p:cNvPr id="26" name="Text 19">
                <a:extLst>
                  <a:ext uri="{FF2B5EF4-FFF2-40B4-BE49-F238E27FC236}">
                    <a16:creationId xmlns:a16="http://schemas.microsoft.com/office/drawing/2014/main" id="{2B02C542-1070-27ED-FC69-0282D6559FC5}"/>
                  </a:ext>
                </a:extLst>
              </p:cNvPr>
              <p:cNvSpPr/>
              <p:nvPr/>
            </p:nvSpPr>
            <p:spPr>
              <a:xfrm>
                <a:off x="5840730" y="1371600"/>
                <a:ext cx="1508760" cy="411480"/>
              </a:xfrm>
              <a:prstGeom prst="rect">
                <a:avLst/>
              </a:prstGeom>
              <a:noFill/>
              <a:ln/>
            </p:spPr>
            <p:txBody>
              <a:bodyPr wrap="square" lIns="0" tIns="0" rIns="0" bIns="0" rtlCol="0" anchor="ctr"/>
              <a:lstStyle/>
              <a:p>
                <a:pPr marL="0" indent="0" algn="ctr">
                  <a:buNone/>
                </a:pPr>
                <a:r>
                  <a:rPr lang="en-US" sz="1600" b="1" dirty="0">
                    <a:solidFill>
                      <a:srgbClr val="1E2761"/>
                    </a:solidFill>
                    <a:ea typeface="Georgia" pitchFamily="34" charset="-122"/>
                    <a:cs typeface="Georgia" pitchFamily="34" charset="-120"/>
                  </a:rPr>
                  <a:t>Jan 2023</a:t>
                </a:r>
                <a:endParaRPr lang="en-US" sz="1600" dirty="0"/>
              </a:p>
            </p:txBody>
          </p:sp>
          <p:sp>
            <p:nvSpPr>
              <p:cNvPr id="27" name="Text 20">
                <a:extLst>
                  <a:ext uri="{FF2B5EF4-FFF2-40B4-BE49-F238E27FC236}">
                    <a16:creationId xmlns:a16="http://schemas.microsoft.com/office/drawing/2014/main" id="{0F7E81D1-535D-D781-8CC5-B230FC2D877C}"/>
                  </a:ext>
                </a:extLst>
              </p:cNvPr>
              <p:cNvSpPr/>
              <p:nvPr/>
            </p:nvSpPr>
            <p:spPr>
              <a:xfrm>
                <a:off x="5840730" y="1783080"/>
                <a:ext cx="1508760" cy="365760"/>
              </a:xfrm>
              <a:prstGeom prst="rect">
                <a:avLst/>
              </a:prstGeom>
              <a:noFill/>
              <a:ln/>
            </p:spPr>
            <p:txBody>
              <a:bodyPr wrap="square" lIns="0" tIns="0" rIns="0" bIns="0" rtlCol="0" anchor="ctr"/>
              <a:lstStyle/>
              <a:p>
                <a:pPr marL="0" indent="0" algn="ctr">
                  <a:buNone/>
                </a:pPr>
                <a:r>
                  <a:rPr lang="en-US" sz="1100" b="1" dirty="0">
                    <a:solidFill>
                      <a:srgbClr val="0F1B3C"/>
                    </a:solidFill>
                    <a:ea typeface="Calibri" pitchFamily="34" charset="-122"/>
                    <a:cs typeface="Calibri" pitchFamily="34" charset="-120"/>
                  </a:rPr>
                  <a:t>Emergency Line</a:t>
                </a:r>
                <a:endParaRPr lang="en-US" sz="1100" dirty="0"/>
              </a:p>
            </p:txBody>
          </p:sp>
          <p:sp>
            <p:nvSpPr>
              <p:cNvPr id="28" name="Shape 21">
                <a:extLst>
                  <a:ext uri="{FF2B5EF4-FFF2-40B4-BE49-F238E27FC236}">
                    <a16:creationId xmlns:a16="http://schemas.microsoft.com/office/drawing/2014/main" id="{A8909901-25F9-10F4-BEB5-5F1DF02F376D}"/>
                  </a:ext>
                </a:extLst>
              </p:cNvPr>
              <p:cNvSpPr/>
              <p:nvPr/>
            </p:nvSpPr>
            <p:spPr>
              <a:xfrm>
                <a:off x="6595110" y="2148840"/>
                <a:ext cx="0" cy="475488"/>
              </a:xfrm>
              <a:prstGeom prst="line">
                <a:avLst/>
              </a:prstGeom>
              <a:noFill/>
              <a:ln w="12700">
                <a:solidFill>
                  <a:srgbClr val="6B7FA3"/>
                </a:solidFill>
                <a:prstDash val="dash"/>
              </a:ln>
            </p:spPr>
            <p:txBody>
              <a:bodyPr/>
              <a:lstStyle/>
              <a:p>
                <a:endParaRPr lang="en-US"/>
              </a:p>
            </p:txBody>
          </p:sp>
          <p:sp>
            <p:nvSpPr>
              <p:cNvPr id="30" name="Shape 23">
                <a:extLst>
                  <a:ext uri="{FF2B5EF4-FFF2-40B4-BE49-F238E27FC236}">
                    <a16:creationId xmlns:a16="http://schemas.microsoft.com/office/drawing/2014/main" id="{8462192C-1228-AC09-AE87-D5F7580BA039}"/>
                  </a:ext>
                </a:extLst>
              </p:cNvPr>
              <p:cNvSpPr/>
              <p:nvPr/>
            </p:nvSpPr>
            <p:spPr>
              <a:xfrm>
                <a:off x="8156448" y="2624328"/>
                <a:ext cx="329184" cy="329184"/>
              </a:xfrm>
              <a:prstGeom prst="ellipse">
                <a:avLst/>
              </a:prstGeom>
              <a:solidFill>
                <a:srgbClr val="C0392B"/>
              </a:solidFill>
              <a:ln w="12700">
                <a:solidFill>
                  <a:srgbClr val="C0392B"/>
                </a:solidFill>
                <a:prstDash val="solid"/>
              </a:ln>
            </p:spPr>
            <p:txBody>
              <a:bodyPr/>
              <a:lstStyle/>
              <a:p>
                <a:endParaRPr lang="en-US"/>
              </a:p>
            </p:txBody>
          </p:sp>
          <p:sp>
            <p:nvSpPr>
              <p:cNvPr id="31" name="Text 24">
                <a:extLst>
                  <a:ext uri="{FF2B5EF4-FFF2-40B4-BE49-F238E27FC236}">
                    <a16:creationId xmlns:a16="http://schemas.microsoft.com/office/drawing/2014/main" id="{D681E246-1A7C-58E8-03E3-C4F0C00B6306}"/>
                  </a:ext>
                </a:extLst>
              </p:cNvPr>
              <p:cNvSpPr/>
              <p:nvPr/>
            </p:nvSpPr>
            <p:spPr>
              <a:xfrm>
                <a:off x="7566660" y="1371600"/>
                <a:ext cx="1508760" cy="411480"/>
              </a:xfrm>
              <a:prstGeom prst="rect">
                <a:avLst/>
              </a:prstGeom>
              <a:noFill/>
              <a:ln/>
            </p:spPr>
            <p:txBody>
              <a:bodyPr wrap="square" lIns="0" tIns="0" rIns="0" bIns="0" rtlCol="0" anchor="ctr"/>
              <a:lstStyle/>
              <a:p>
                <a:pPr marL="0" indent="0" algn="ctr">
                  <a:buNone/>
                </a:pPr>
                <a:r>
                  <a:rPr lang="en-US" sz="1600" b="1" dirty="0">
                    <a:solidFill>
                      <a:srgbClr val="C0392B"/>
                    </a:solidFill>
                    <a:ea typeface="Georgia" pitchFamily="34" charset="-122"/>
                    <a:cs typeface="Georgia" pitchFamily="34" charset="-120"/>
                  </a:rPr>
                  <a:t>Mar 2023</a:t>
                </a:r>
                <a:endParaRPr lang="en-US" sz="1600" dirty="0"/>
              </a:p>
            </p:txBody>
          </p:sp>
          <p:sp>
            <p:nvSpPr>
              <p:cNvPr id="32" name="Text 25">
                <a:extLst>
                  <a:ext uri="{FF2B5EF4-FFF2-40B4-BE49-F238E27FC236}">
                    <a16:creationId xmlns:a16="http://schemas.microsoft.com/office/drawing/2014/main" id="{9C7B5CFC-348F-D641-A9DB-19D0D2009921}"/>
                  </a:ext>
                </a:extLst>
              </p:cNvPr>
              <p:cNvSpPr/>
              <p:nvPr/>
            </p:nvSpPr>
            <p:spPr>
              <a:xfrm>
                <a:off x="7566660" y="1783080"/>
                <a:ext cx="1508760" cy="365760"/>
              </a:xfrm>
              <a:prstGeom prst="rect">
                <a:avLst/>
              </a:prstGeom>
              <a:noFill/>
              <a:ln/>
            </p:spPr>
            <p:txBody>
              <a:bodyPr wrap="square" lIns="0" tIns="0" rIns="0" bIns="0" rtlCol="0" anchor="ctr"/>
              <a:lstStyle/>
              <a:p>
                <a:pPr marL="0" indent="0" algn="ctr">
                  <a:buNone/>
                </a:pPr>
                <a:r>
                  <a:rPr lang="en-US" sz="1100" b="1" dirty="0">
                    <a:solidFill>
                      <a:srgbClr val="0F1B3C"/>
                    </a:solidFill>
                    <a:ea typeface="Calibri" pitchFamily="34" charset="-122"/>
                    <a:cs typeface="Calibri" pitchFamily="34" charset="-120"/>
                  </a:rPr>
                  <a:t>UBS Takeover</a:t>
                </a:r>
                <a:endParaRPr lang="en-US" sz="1100" dirty="0"/>
              </a:p>
            </p:txBody>
          </p:sp>
          <p:sp>
            <p:nvSpPr>
              <p:cNvPr id="33" name="Shape 26">
                <a:extLst>
                  <a:ext uri="{FF2B5EF4-FFF2-40B4-BE49-F238E27FC236}">
                    <a16:creationId xmlns:a16="http://schemas.microsoft.com/office/drawing/2014/main" id="{72C6267D-19B8-7622-BB4F-773EC6A8B62E}"/>
                  </a:ext>
                </a:extLst>
              </p:cNvPr>
              <p:cNvSpPr/>
              <p:nvPr/>
            </p:nvSpPr>
            <p:spPr>
              <a:xfrm>
                <a:off x="8321040" y="2148840"/>
                <a:ext cx="0" cy="475488"/>
              </a:xfrm>
              <a:prstGeom prst="line">
                <a:avLst/>
              </a:prstGeom>
              <a:noFill/>
              <a:ln w="12700">
                <a:solidFill>
                  <a:srgbClr val="6B7FA3"/>
                </a:solidFill>
                <a:prstDash val="dash"/>
              </a:ln>
            </p:spPr>
            <p:txBody>
              <a:bodyPr/>
              <a:lstStyle/>
              <a:p>
                <a:endParaRPr lang="en-US"/>
              </a:p>
            </p:txBody>
          </p:sp>
        </p:grpSp>
        <p:sp>
          <p:nvSpPr>
            <p:cNvPr id="34" name="Text 27">
              <a:extLst>
                <a:ext uri="{FF2B5EF4-FFF2-40B4-BE49-F238E27FC236}">
                  <a16:creationId xmlns:a16="http://schemas.microsoft.com/office/drawing/2014/main" id="{9EB54B9F-8E67-BE44-F2E0-AFCCCB04FE9B}"/>
                </a:ext>
              </a:extLst>
            </p:cNvPr>
            <p:cNvSpPr/>
            <p:nvPr/>
          </p:nvSpPr>
          <p:spPr>
            <a:xfrm>
              <a:off x="7566660" y="3035808"/>
              <a:ext cx="1508760" cy="1097280"/>
            </a:xfrm>
            <a:prstGeom prst="rect">
              <a:avLst/>
            </a:prstGeom>
            <a:noFill/>
            <a:ln/>
          </p:spPr>
          <p:txBody>
            <a:bodyPr wrap="square" lIns="0" tIns="0" rIns="0" bIns="0" rtlCol="0" anchor="ctr"/>
            <a:lstStyle/>
            <a:p>
              <a:pPr marL="0" indent="0" algn="ctr">
                <a:buNone/>
              </a:pPr>
              <a:r>
                <a:rPr lang="en-US" sz="1100" dirty="0">
                  <a:ea typeface="Calibri" pitchFamily="34" charset="-122"/>
                  <a:cs typeface="Calibri" pitchFamily="34" charset="-120"/>
                </a:rPr>
                <a:t>Forced sale to UBS at CHF 3B </a:t>
              </a:r>
            </a:p>
            <a:p>
              <a:pPr marL="0" indent="0" algn="ctr">
                <a:buNone/>
              </a:pPr>
              <a:r>
                <a:rPr lang="en-US" sz="1100" dirty="0">
                  <a:ea typeface="Calibri" pitchFamily="34" charset="-122"/>
                  <a:cs typeface="Calibri" pitchFamily="34" charset="-120"/>
                </a:rPr>
                <a:t>a fraction of book value.</a:t>
              </a:r>
              <a:endParaRPr lang="en-US" sz="1100" dirty="0"/>
            </a:p>
          </p:txBody>
        </p:sp>
      </p:grpSp>
    </p:spTree>
    <p:extLst>
      <p:ext uri="{BB962C8B-B14F-4D97-AF65-F5344CB8AC3E}">
        <p14:creationId xmlns:p14="http://schemas.microsoft.com/office/powerpoint/2010/main" val="1788880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DE6DA-3E2C-96EE-B877-E3F6A3AB40A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1C567C5-AE17-2644-22FA-CA123011EB4C}"/>
              </a:ext>
            </a:extLst>
          </p:cNvPr>
          <p:cNvSpPr>
            <a:spLocks noGrp="1"/>
          </p:cNvSpPr>
          <p:nvPr>
            <p:ph type="title"/>
          </p:nvPr>
        </p:nvSpPr>
        <p:spPr>
          <a:xfrm>
            <a:off x="1350462" y="242179"/>
            <a:ext cx="9776486" cy="625944"/>
          </a:xfrm>
        </p:spPr>
        <p:txBody>
          <a:bodyPr>
            <a:normAutofit fontScale="90000"/>
          </a:bodyPr>
          <a:lstStyle/>
          <a:p>
            <a:pPr algn="ctr"/>
            <a:r>
              <a:rPr lang="en-GB" dirty="0">
                <a:latin typeface="+mn-lt"/>
              </a:rPr>
              <a:t>Where the Framework Fell Short</a:t>
            </a:r>
            <a:endParaRPr lang="en-US" dirty="0">
              <a:latin typeface="+mn-lt"/>
            </a:endParaRPr>
          </a:p>
        </p:txBody>
      </p:sp>
      <p:sp>
        <p:nvSpPr>
          <p:cNvPr id="4" name="Tijdelijke aanduiding voor datum 3">
            <a:extLst>
              <a:ext uri="{FF2B5EF4-FFF2-40B4-BE49-F238E27FC236}">
                <a16:creationId xmlns:a16="http://schemas.microsoft.com/office/drawing/2014/main" id="{574D8E1F-F71D-8160-61FB-1CB3F1DB9C29}"/>
              </a:ext>
            </a:extLst>
          </p:cNvPr>
          <p:cNvSpPr>
            <a:spLocks noGrp="1"/>
          </p:cNvSpPr>
          <p:nvPr>
            <p:ph type="dt" sz="half" idx="10"/>
          </p:nvPr>
        </p:nvSpPr>
        <p:spPr/>
        <p:txBody>
          <a:bodyPr/>
          <a:lstStyle/>
          <a:p>
            <a:r>
              <a:rPr lang="nl-NL" dirty="0"/>
              <a:t>11</a:t>
            </a:r>
            <a:r>
              <a:rPr lang="nl-NL" noProof="0" dirty="0"/>
              <a:t>/05/2026</a:t>
            </a:r>
            <a:endParaRPr lang="en-GB" noProof="0" dirty="0"/>
          </a:p>
        </p:txBody>
      </p:sp>
      <p:sp>
        <p:nvSpPr>
          <p:cNvPr id="5" name="Tijdelijke aanduiding voor voettekst 4">
            <a:extLst>
              <a:ext uri="{FF2B5EF4-FFF2-40B4-BE49-F238E27FC236}">
                <a16:creationId xmlns:a16="http://schemas.microsoft.com/office/drawing/2014/main" id="{186241EC-40BC-B3E4-A88F-7AB2C75A5031}"/>
              </a:ext>
            </a:extLst>
          </p:cNvPr>
          <p:cNvSpPr>
            <a:spLocks noGrp="1"/>
          </p:cNvSpPr>
          <p:nvPr>
            <p:ph type="ftr" sz="quarter" idx="11"/>
          </p:nvPr>
        </p:nvSpPr>
        <p:spPr>
          <a:xfrm>
            <a:off x="4038600" y="6391975"/>
            <a:ext cx="4114800" cy="365125"/>
          </a:xfrm>
        </p:spPr>
        <p:txBody>
          <a:bodyPr/>
          <a:lstStyle/>
          <a:p>
            <a:r>
              <a:rPr lang="en-GB" noProof="0" dirty="0"/>
              <a:t>The implementation of Basel III in Switzerland and Credit Suisse crisis</a:t>
            </a:r>
          </a:p>
        </p:txBody>
      </p:sp>
      <p:sp>
        <p:nvSpPr>
          <p:cNvPr id="6" name="Tijdelijke aanduiding voor dianummer 5">
            <a:extLst>
              <a:ext uri="{FF2B5EF4-FFF2-40B4-BE49-F238E27FC236}">
                <a16:creationId xmlns:a16="http://schemas.microsoft.com/office/drawing/2014/main" id="{799FE3F3-BF4D-72EE-0EC6-EFFF730B8814}"/>
              </a:ext>
            </a:extLst>
          </p:cNvPr>
          <p:cNvSpPr>
            <a:spLocks noGrp="1"/>
          </p:cNvSpPr>
          <p:nvPr>
            <p:ph type="sldNum" sz="quarter" idx="12"/>
          </p:nvPr>
        </p:nvSpPr>
        <p:spPr/>
        <p:txBody>
          <a:bodyPr/>
          <a:lstStyle/>
          <a:p>
            <a:fld id="{442AD375-037F-43D0-B059-5172DA06796A}" type="slidenum">
              <a:rPr lang="en-GB" noProof="0" smtClean="0"/>
              <a:pPr/>
              <a:t>35</a:t>
            </a:fld>
            <a:endParaRPr lang="en-GB" noProof="0" dirty="0"/>
          </a:p>
        </p:txBody>
      </p:sp>
      <p:grpSp>
        <p:nvGrpSpPr>
          <p:cNvPr id="12" name="Groep 11">
            <a:extLst>
              <a:ext uri="{FF2B5EF4-FFF2-40B4-BE49-F238E27FC236}">
                <a16:creationId xmlns:a16="http://schemas.microsoft.com/office/drawing/2014/main" id="{697CBC68-1850-F079-24C1-CEFA45ECF8B1}"/>
              </a:ext>
            </a:extLst>
          </p:cNvPr>
          <p:cNvGrpSpPr/>
          <p:nvPr/>
        </p:nvGrpSpPr>
        <p:grpSpPr>
          <a:xfrm>
            <a:off x="1511799" y="197475"/>
            <a:ext cx="9329738" cy="732026"/>
            <a:chOff x="1323210" y="517551"/>
            <a:chExt cx="9329738" cy="732026"/>
          </a:xfrm>
        </p:grpSpPr>
        <p:cxnSp>
          <p:nvCxnSpPr>
            <p:cNvPr id="10" name="Rechte verbindingslijn 9">
              <a:extLst>
                <a:ext uri="{FF2B5EF4-FFF2-40B4-BE49-F238E27FC236}">
                  <a16:creationId xmlns:a16="http://schemas.microsoft.com/office/drawing/2014/main" id="{AEBD707C-1650-D621-6959-4C605814793C}"/>
                </a:ext>
              </a:extLst>
            </p:cNvPr>
            <p:cNvCxnSpPr/>
            <p:nvPr/>
          </p:nvCxnSpPr>
          <p:spPr>
            <a:xfrm>
              <a:off x="1323210" y="1249577"/>
              <a:ext cx="932973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Rechte verbindingslijn 10">
              <a:extLst>
                <a:ext uri="{FF2B5EF4-FFF2-40B4-BE49-F238E27FC236}">
                  <a16:creationId xmlns:a16="http://schemas.microsoft.com/office/drawing/2014/main" id="{C0D53CD6-307C-F54A-EB31-B016B097A45D}"/>
                </a:ext>
              </a:extLst>
            </p:cNvPr>
            <p:cNvCxnSpPr/>
            <p:nvPr/>
          </p:nvCxnSpPr>
          <p:spPr>
            <a:xfrm>
              <a:off x="1323210" y="517551"/>
              <a:ext cx="9329738"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3" name="Shape 1">
            <a:extLst>
              <a:ext uri="{FF2B5EF4-FFF2-40B4-BE49-F238E27FC236}">
                <a16:creationId xmlns:a16="http://schemas.microsoft.com/office/drawing/2014/main" id="{461B4C51-90A1-D4E3-6298-E544E447DCDC}"/>
              </a:ext>
            </a:extLst>
          </p:cNvPr>
          <p:cNvSpPr/>
          <p:nvPr/>
        </p:nvSpPr>
        <p:spPr>
          <a:xfrm>
            <a:off x="1065050" y="1140592"/>
            <a:ext cx="5051840" cy="23546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7" name="Shape 2">
            <a:extLst>
              <a:ext uri="{FF2B5EF4-FFF2-40B4-BE49-F238E27FC236}">
                <a16:creationId xmlns:a16="http://schemas.microsoft.com/office/drawing/2014/main" id="{0D24D391-9051-49D2-481A-DBB2A33FFE6D}"/>
              </a:ext>
            </a:extLst>
          </p:cNvPr>
          <p:cNvSpPr/>
          <p:nvPr/>
        </p:nvSpPr>
        <p:spPr>
          <a:xfrm>
            <a:off x="1065050" y="1140592"/>
            <a:ext cx="78584" cy="2354680"/>
          </a:xfrm>
          <a:prstGeom prst="rect">
            <a:avLst/>
          </a:prstGeom>
          <a:solidFill>
            <a:srgbClr val="2A6BAD"/>
          </a:solidFill>
          <a:ln w="12700">
            <a:solidFill>
              <a:srgbClr val="2A6BAD"/>
            </a:solidFill>
            <a:prstDash val="solid"/>
          </a:ln>
        </p:spPr>
        <p:txBody>
          <a:bodyPr/>
          <a:lstStyle/>
          <a:p>
            <a:endParaRPr lang="en-US"/>
          </a:p>
        </p:txBody>
      </p:sp>
      <p:sp>
        <p:nvSpPr>
          <p:cNvPr id="8" name="Text 3">
            <a:extLst>
              <a:ext uri="{FF2B5EF4-FFF2-40B4-BE49-F238E27FC236}">
                <a16:creationId xmlns:a16="http://schemas.microsoft.com/office/drawing/2014/main" id="{51FD00A3-F9E9-509A-25C8-4023865A6702}"/>
              </a:ext>
            </a:extLst>
          </p:cNvPr>
          <p:cNvSpPr/>
          <p:nvPr/>
        </p:nvSpPr>
        <p:spPr>
          <a:xfrm>
            <a:off x="1267124" y="1281873"/>
            <a:ext cx="4602787" cy="412069"/>
          </a:xfrm>
          <a:prstGeom prst="rect">
            <a:avLst/>
          </a:prstGeom>
          <a:noFill/>
          <a:ln/>
        </p:spPr>
        <p:txBody>
          <a:bodyPr wrap="square" lIns="0" tIns="0" rIns="0" bIns="0" rtlCol="0" anchor="ctr"/>
          <a:lstStyle/>
          <a:p>
            <a:pPr marL="0" indent="0" algn="l">
              <a:buNone/>
            </a:pPr>
            <a:r>
              <a:rPr lang="en-US" sz="1300" b="1" dirty="0">
                <a:solidFill>
                  <a:srgbClr val="1E2761"/>
                </a:solidFill>
                <a:ea typeface="Georgia" pitchFamily="34" charset="-122"/>
                <a:cs typeface="Georgia" pitchFamily="34" charset="-120"/>
              </a:rPr>
              <a:t>Capital Ratios</a:t>
            </a:r>
            <a:endParaRPr lang="en-US" sz="1300" dirty="0"/>
          </a:p>
        </p:txBody>
      </p:sp>
      <p:sp>
        <p:nvSpPr>
          <p:cNvPr id="9" name="Text 4">
            <a:extLst>
              <a:ext uri="{FF2B5EF4-FFF2-40B4-BE49-F238E27FC236}">
                <a16:creationId xmlns:a16="http://schemas.microsoft.com/office/drawing/2014/main" id="{7925A8B4-4E57-7F18-1541-FA5E50C5AB73}"/>
              </a:ext>
            </a:extLst>
          </p:cNvPr>
          <p:cNvSpPr/>
          <p:nvPr/>
        </p:nvSpPr>
        <p:spPr>
          <a:xfrm>
            <a:off x="1267124" y="1752809"/>
            <a:ext cx="4602787" cy="1589409"/>
          </a:xfrm>
          <a:prstGeom prst="rect">
            <a:avLst/>
          </a:prstGeom>
          <a:noFill/>
          <a:ln/>
        </p:spPr>
        <p:txBody>
          <a:bodyPr wrap="square" lIns="0" tIns="0" rIns="0" bIns="0" rtlCol="0" anchor="ctr"/>
          <a:lstStyle/>
          <a:p>
            <a:pPr marL="0" indent="0" algn="l">
              <a:spcAft>
                <a:spcPts val="200"/>
              </a:spcAft>
              <a:buNone/>
            </a:pPr>
            <a:r>
              <a:rPr lang="en-US" sz="1050" dirty="0">
                <a:solidFill>
                  <a:srgbClr val="0F1B3C"/>
                </a:solidFill>
                <a:ea typeface="Calibri" pitchFamily="34" charset="-122"/>
                <a:cs typeface="Calibri" pitchFamily="34" charset="-120"/>
              </a:rPr>
              <a:t>Credit Suisse met its ratios - but they were being eroded by large operating losses that markets could see, even if regulators were slow to act.</a:t>
            </a:r>
            <a:endParaRPr lang="en-US" sz="1050" dirty="0"/>
          </a:p>
        </p:txBody>
      </p:sp>
      <p:sp>
        <p:nvSpPr>
          <p:cNvPr id="13" name="Shape 5">
            <a:extLst>
              <a:ext uri="{FF2B5EF4-FFF2-40B4-BE49-F238E27FC236}">
                <a16:creationId xmlns:a16="http://schemas.microsoft.com/office/drawing/2014/main" id="{50663351-EBFB-7F73-85C3-4C0E1273E168}"/>
              </a:ext>
            </a:extLst>
          </p:cNvPr>
          <p:cNvSpPr/>
          <p:nvPr/>
        </p:nvSpPr>
        <p:spPr>
          <a:xfrm>
            <a:off x="6397547" y="1140592"/>
            <a:ext cx="5051840" cy="23546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4" name="Shape 6">
            <a:extLst>
              <a:ext uri="{FF2B5EF4-FFF2-40B4-BE49-F238E27FC236}">
                <a16:creationId xmlns:a16="http://schemas.microsoft.com/office/drawing/2014/main" id="{5345EA49-5EF6-BB2F-8E72-9F109AE3A774}"/>
              </a:ext>
            </a:extLst>
          </p:cNvPr>
          <p:cNvSpPr/>
          <p:nvPr/>
        </p:nvSpPr>
        <p:spPr>
          <a:xfrm>
            <a:off x="6397547" y="1140592"/>
            <a:ext cx="78584" cy="2354680"/>
          </a:xfrm>
          <a:prstGeom prst="rect">
            <a:avLst/>
          </a:prstGeom>
          <a:solidFill>
            <a:srgbClr val="2A6BAD"/>
          </a:solidFill>
          <a:ln w="12700">
            <a:solidFill>
              <a:srgbClr val="2A6BAD"/>
            </a:solidFill>
            <a:prstDash val="solid"/>
          </a:ln>
        </p:spPr>
        <p:txBody>
          <a:bodyPr/>
          <a:lstStyle/>
          <a:p>
            <a:endParaRPr lang="en-US"/>
          </a:p>
        </p:txBody>
      </p:sp>
      <p:sp>
        <p:nvSpPr>
          <p:cNvPr id="15" name="Text 7">
            <a:extLst>
              <a:ext uri="{FF2B5EF4-FFF2-40B4-BE49-F238E27FC236}">
                <a16:creationId xmlns:a16="http://schemas.microsoft.com/office/drawing/2014/main" id="{A703C6AE-4326-9FDA-4E86-674E55334682}"/>
              </a:ext>
            </a:extLst>
          </p:cNvPr>
          <p:cNvSpPr/>
          <p:nvPr/>
        </p:nvSpPr>
        <p:spPr>
          <a:xfrm>
            <a:off x="6599621" y="1281873"/>
            <a:ext cx="4602787" cy="412069"/>
          </a:xfrm>
          <a:prstGeom prst="rect">
            <a:avLst/>
          </a:prstGeom>
          <a:noFill/>
          <a:ln/>
        </p:spPr>
        <p:txBody>
          <a:bodyPr wrap="square" lIns="0" tIns="0" rIns="0" bIns="0" rtlCol="0" anchor="ctr"/>
          <a:lstStyle/>
          <a:p>
            <a:pPr marL="0" indent="0" algn="l">
              <a:buNone/>
            </a:pPr>
            <a:r>
              <a:rPr lang="en-US" sz="1300" b="1" dirty="0">
                <a:solidFill>
                  <a:srgbClr val="1E2761"/>
                </a:solidFill>
                <a:ea typeface="Georgia" pitchFamily="34" charset="-122"/>
                <a:cs typeface="Georgia" pitchFamily="34" charset="-120"/>
              </a:rPr>
              <a:t>Funding Stability</a:t>
            </a:r>
            <a:endParaRPr lang="en-US" sz="1300" dirty="0"/>
          </a:p>
        </p:txBody>
      </p:sp>
      <p:sp>
        <p:nvSpPr>
          <p:cNvPr id="16" name="Text 8">
            <a:extLst>
              <a:ext uri="{FF2B5EF4-FFF2-40B4-BE49-F238E27FC236}">
                <a16:creationId xmlns:a16="http://schemas.microsoft.com/office/drawing/2014/main" id="{CE285F33-E13E-2C27-FD38-4AD7EA1BEDF6}"/>
              </a:ext>
            </a:extLst>
          </p:cNvPr>
          <p:cNvSpPr/>
          <p:nvPr/>
        </p:nvSpPr>
        <p:spPr>
          <a:xfrm>
            <a:off x="6599621" y="1752809"/>
            <a:ext cx="4602787" cy="1589409"/>
          </a:xfrm>
          <a:prstGeom prst="rect">
            <a:avLst/>
          </a:prstGeom>
          <a:noFill/>
          <a:ln/>
        </p:spPr>
        <p:txBody>
          <a:bodyPr wrap="square" lIns="0" tIns="0" rIns="0" bIns="0" rtlCol="0" anchor="ctr"/>
          <a:lstStyle/>
          <a:p>
            <a:pPr marL="0" indent="0" algn="l">
              <a:spcAft>
                <a:spcPts val="200"/>
              </a:spcAft>
              <a:buNone/>
            </a:pPr>
            <a:r>
              <a:rPr lang="en-US" sz="1050" dirty="0">
                <a:solidFill>
                  <a:srgbClr val="0F1B3C"/>
                </a:solidFill>
                <a:ea typeface="Calibri" pitchFamily="34" charset="-122"/>
                <a:cs typeface="Calibri" pitchFamily="34" charset="-120"/>
              </a:rPr>
              <a:t>NSFR was meant to reduce short-term funding risk. Yet CS remained dependent on volatile institutional deposits that fled at the first sign of trouble.</a:t>
            </a:r>
            <a:endParaRPr lang="en-US" sz="1050" dirty="0"/>
          </a:p>
        </p:txBody>
      </p:sp>
      <p:sp>
        <p:nvSpPr>
          <p:cNvPr id="17" name="Shape 9">
            <a:extLst>
              <a:ext uri="{FF2B5EF4-FFF2-40B4-BE49-F238E27FC236}">
                <a16:creationId xmlns:a16="http://schemas.microsoft.com/office/drawing/2014/main" id="{F71A2598-6875-BDFE-C8F5-E10A925DFF06}"/>
              </a:ext>
            </a:extLst>
          </p:cNvPr>
          <p:cNvSpPr/>
          <p:nvPr/>
        </p:nvSpPr>
        <p:spPr>
          <a:xfrm>
            <a:off x="1065050" y="3754287"/>
            <a:ext cx="5051840" cy="23546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8" name="Shape 10">
            <a:extLst>
              <a:ext uri="{FF2B5EF4-FFF2-40B4-BE49-F238E27FC236}">
                <a16:creationId xmlns:a16="http://schemas.microsoft.com/office/drawing/2014/main" id="{ADE15A22-E5D5-2330-B631-01613864F9D8}"/>
              </a:ext>
            </a:extLst>
          </p:cNvPr>
          <p:cNvSpPr/>
          <p:nvPr/>
        </p:nvSpPr>
        <p:spPr>
          <a:xfrm>
            <a:off x="1065050" y="3754287"/>
            <a:ext cx="78584" cy="2354680"/>
          </a:xfrm>
          <a:prstGeom prst="rect">
            <a:avLst/>
          </a:prstGeom>
          <a:solidFill>
            <a:srgbClr val="2A6BAD"/>
          </a:solidFill>
          <a:ln w="12700">
            <a:solidFill>
              <a:srgbClr val="2A6BAD"/>
            </a:solidFill>
            <a:prstDash val="solid"/>
          </a:ln>
        </p:spPr>
        <p:txBody>
          <a:bodyPr/>
          <a:lstStyle/>
          <a:p>
            <a:endParaRPr lang="en-US"/>
          </a:p>
        </p:txBody>
      </p:sp>
      <p:sp>
        <p:nvSpPr>
          <p:cNvPr id="19" name="Text 11">
            <a:extLst>
              <a:ext uri="{FF2B5EF4-FFF2-40B4-BE49-F238E27FC236}">
                <a16:creationId xmlns:a16="http://schemas.microsoft.com/office/drawing/2014/main" id="{9EE8BA08-E077-488B-AF6D-D3B57F4176C9}"/>
              </a:ext>
            </a:extLst>
          </p:cNvPr>
          <p:cNvSpPr/>
          <p:nvPr/>
        </p:nvSpPr>
        <p:spPr>
          <a:xfrm>
            <a:off x="1267124" y="3895568"/>
            <a:ext cx="4602787" cy="412069"/>
          </a:xfrm>
          <a:prstGeom prst="rect">
            <a:avLst/>
          </a:prstGeom>
          <a:noFill/>
          <a:ln/>
        </p:spPr>
        <p:txBody>
          <a:bodyPr wrap="square" lIns="0" tIns="0" rIns="0" bIns="0" rtlCol="0" anchor="ctr"/>
          <a:lstStyle/>
          <a:p>
            <a:pPr marL="0" indent="0" algn="l">
              <a:buNone/>
            </a:pPr>
            <a:r>
              <a:rPr lang="en-US" sz="1300" b="1" dirty="0">
                <a:solidFill>
                  <a:srgbClr val="1E2761"/>
                </a:solidFill>
                <a:ea typeface="Georgia" pitchFamily="34" charset="-122"/>
                <a:cs typeface="Georgia" pitchFamily="34" charset="-120"/>
              </a:rPr>
              <a:t>Governance (Pillar 2)</a:t>
            </a:r>
            <a:endParaRPr lang="en-US" sz="1300" dirty="0"/>
          </a:p>
        </p:txBody>
      </p:sp>
      <p:sp>
        <p:nvSpPr>
          <p:cNvPr id="20" name="Text 12">
            <a:extLst>
              <a:ext uri="{FF2B5EF4-FFF2-40B4-BE49-F238E27FC236}">
                <a16:creationId xmlns:a16="http://schemas.microsoft.com/office/drawing/2014/main" id="{327AF808-8CDD-AC6B-7DD3-54F0955043FB}"/>
              </a:ext>
            </a:extLst>
          </p:cNvPr>
          <p:cNvSpPr/>
          <p:nvPr/>
        </p:nvSpPr>
        <p:spPr>
          <a:xfrm>
            <a:off x="1267124" y="4366504"/>
            <a:ext cx="4602787" cy="1589409"/>
          </a:xfrm>
          <a:prstGeom prst="rect">
            <a:avLst/>
          </a:prstGeom>
          <a:noFill/>
          <a:ln/>
        </p:spPr>
        <p:txBody>
          <a:bodyPr wrap="square" lIns="0" tIns="0" rIns="0" bIns="0" rtlCol="0" anchor="ctr"/>
          <a:lstStyle/>
          <a:p>
            <a:pPr marL="0" indent="0" algn="l">
              <a:spcAft>
                <a:spcPts val="200"/>
              </a:spcAft>
              <a:buNone/>
            </a:pPr>
            <a:r>
              <a:rPr lang="en-US" sz="1050" dirty="0">
                <a:solidFill>
                  <a:srgbClr val="0F1B3C"/>
                </a:solidFill>
                <a:ea typeface="Calibri" pitchFamily="34" charset="-122"/>
                <a:cs typeface="Calibri" pitchFamily="34" charset="-120"/>
              </a:rPr>
              <a:t>Pillar 2 required robust internal oversight. CS had serial management failures, board inaction, and a culture where risk warnings were ignored.</a:t>
            </a:r>
            <a:endParaRPr lang="en-US" sz="1050" dirty="0"/>
          </a:p>
        </p:txBody>
      </p:sp>
      <p:sp>
        <p:nvSpPr>
          <p:cNvPr id="21" name="Shape 13">
            <a:extLst>
              <a:ext uri="{FF2B5EF4-FFF2-40B4-BE49-F238E27FC236}">
                <a16:creationId xmlns:a16="http://schemas.microsoft.com/office/drawing/2014/main" id="{3677CB72-0634-4E3B-43B3-253CC38334E1}"/>
              </a:ext>
            </a:extLst>
          </p:cNvPr>
          <p:cNvSpPr/>
          <p:nvPr/>
        </p:nvSpPr>
        <p:spPr>
          <a:xfrm>
            <a:off x="6397547" y="3754287"/>
            <a:ext cx="5051840" cy="23546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2" name="Shape 14">
            <a:extLst>
              <a:ext uri="{FF2B5EF4-FFF2-40B4-BE49-F238E27FC236}">
                <a16:creationId xmlns:a16="http://schemas.microsoft.com/office/drawing/2014/main" id="{220C6EBB-EDF3-5CDB-7113-34F50A33B0D2}"/>
              </a:ext>
            </a:extLst>
          </p:cNvPr>
          <p:cNvSpPr/>
          <p:nvPr/>
        </p:nvSpPr>
        <p:spPr>
          <a:xfrm>
            <a:off x="6397547" y="3754287"/>
            <a:ext cx="78584" cy="2354680"/>
          </a:xfrm>
          <a:prstGeom prst="rect">
            <a:avLst/>
          </a:prstGeom>
          <a:solidFill>
            <a:srgbClr val="2A6BAD"/>
          </a:solidFill>
          <a:ln w="12700">
            <a:solidFill>
              <a:srgbClr val="2A6BAD"/>
            </a:solidFill>
            <a:prstDash val="solid"/>
          </a:ln>
        </p:spPr>
        <p:txBody>
          <a:bodyPr/>
          <a:lstStyle/>
          <a:p>
            <a:endParaRPr lang="en-US"/>
          </a:p>
        </p:txBody>
      </p:sp>
      <p:sp>
        <p:nvSpPr>
          <p:cNvPr id="23" name="Text 15">
            <a:extLst>
              <a:ext uri="{FF2B5EF4-FFF2-40B4-BE49-F238E27FC236}">
                <a16:creationId xmlns:a16="http://schemas.microsoft.com/office/drawing/2014/main" id="{251684C5-9044-27AA-708D-2259E9F82AD9}"/>
              </a:ext>
            </a:extLst>
          </p:cNvPr>
          <p:cNvSpPr/>
          <p:nvPr/>
        </p:nvSpPr>
        <p:spPr>
          <a:xfrm>
            <a:off x="6599621" y="3895568"/>
            <a:ext cx="4602787" cy="412069"/>
          </a:xfrm>
          <a:prstGeom prst="rect">
            <a:avLst/>
          </a:prstGeom>
          <a:noFill/>
          <a:ln/>
        </p:spPr>
        <p:txBody>
          <a:bodyPr wrap="square" lIns="0" tIns="0" rIns="0" bIns="0" rtlCol="0" anchor="ctr"/>
          <a:lstStyle/>
          <a:p>
            <a:pPr marL="0" indent="0" algn="l">
              <a:buNone/>
            </a:pPr>
            <a:r>
              <a:rPr lang="en-US" sz="1300" b="1" dirty="0">
                <a:solidFill>
                  <a:srgbClr val="1E2761"/>
                </a:solidFill>
                <a:ea typeface="Georgia" pitchFamily="34" charset="-122"/>
                <a:cs typeface="Georgia" pitchFamily="34" charset="-120"/>
              </a:rPr>
              <a:t>Disclosure (Pillar 3)</a:t>
            </a:r>
            <a:endParaRPr lang="en-US" sz="1300" dirty="0"/>
          </a:p>
        </p:txBody>
      </p:sp>
      <p:sp>
        <p:nvSpPr>
          <p:cNvPr id="24" name="Text 16">
            <a:extLst>
              <a:ext uri="{FF2B5EF4-FFF2-40B4-BE49-F238E27FC236}">
                <a16:creationId xmlns:a16="http://schemas.microsoft.com/office/drawing/2014/main" id="{AF1492A2-0749-0782-2E78-D44F178AA264}"/>
              </a:ext>
            </a:extLst>
          </p:cNvPr>
          <p:cNvSpPr/>
          <p:nvPr/>
        </p:nvSpPr>
        <p:spPr>
          <a:xfrm>
            <a:off x="6599621" y="4366504"/>
            <a:ext cx="4602787" cy="1589409"/>
          </a:xfrm>
          <a:prstGeom prst="rect">
            <a:avLst/>
          </a:prstGeom>
          <a:noFill/>
          <a:ln/>
        </p:spPr>
        <p:txBody>
          <a:bodyPr wrap="square" lIns="0" tIns="0" rIns="0" bIns="0" rtlCol="0" anchor="ctr"/>
          <a:lstStyle/>
          <a:p>
            <a:pPr marL="0" indent="0" algn="l">
              <a:spcAft>
                <a:spcPts val="200"/>
              </a:spcAft>
              <a:buNone/>
            </a:pPr>
            <a:r>
              <a:rPr lang="en-US" sz="1050" dirty="0">
                <a:solidFill>
                  <a:srgbClr val="0F1B3C"/>
                </a:solidFill>
                <a:ea typeface="Calibri" pitchFamily="34" charset="-122"/>
                <a:cs typeface="Calibri" pitchFamily="34" charset="-120"/>
              </a:rPr>
              <a:t>Pillar 3 was meant to let markets price risk. By the time the market fully priced it in, regulatory intervention could not stop the bank run.</a:t>
            </a:r>
            <a:endParaRPr lang="en-US" sz="1050" dirty="0"/>
          </a:p>
        </p:txBody>
      </p:sp>
    </p:spTree>
    <p:extLst>
      <p:ext uri="{BB962C8B-B14F-4D97-AF65-F5344CB8AC3E}">
        <p14:creationId xmlns:p14="http://schemas.microsoft.com/office/powerpoint/2010/main" val="2411772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90184-8402-5F02-A679-42B3DF2839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F70F100-B442-F11A-4C8B-FF2DEA3AC605}"/>
              </a:ext>
            </a:extLst>
          </p:cNvPr>
          <p:cNvSpPr>
            <a:spLocks noGrp="1"/>
          </p:cNvSpPr>
          <p:nvPr>
            <p:ph type="title"/>
          </p:nvPr>
        </p:nvSpPr>
        <p:spPr>
          <a:xfrm>
            <a:off x="1350462" y="242179"/>
            <a:ext cx="9776486" cy="625944"/>
          </a:xfrm>
        </p:spPr>
        <p:txBody>
          <a:bodyPr>
            <a:normAutofit fontScale="90000"/>
          </a:bodyPr>
          <a:lstStyle/>
          <a:p>
            <a:pPr algn="ctr"/>
            <a:r>
              <a:rPr lang="en-GB" dirty="0">
                <a:latin typeface="+mn-lt"/>
                <a:cs typeface="Times New Roman" panose="02020603050405020304" pitchFamily="18" charset="0"/>
              </a:rPr>
              <a:t>Lessons &amp; Swiss Regulatory Response</a:t>
            </a:r>
            <a:endParaRPr lang="en-US" dirty="0">
              <a:latin typeface="+mn-lt"/>
              <a:cs typeface="Times New Roman" panose="02020603050405020304" pitchFamily="18" charset="0"/>
            </a:endParaRPr>
          </a:p>
        </p:txBody>
      </p:sp>
      <p:sp>
        <p:nvSpPr>
          <p:cNvPr id="4" name="Tijdelijke aanduiding voor datum 3">
            <a:extLst>
              <a:ext uri="{FF2B5EF4-FFF2-40B4-BE49-F238E27FC236}">
                <a16:creationId xmlns:a16="http://schemas.microsoft.com/office/drawing/2014/main" id="{55C2B4C3-CE51-6058-364F-DA8D3CDBE1B9}"/>
              </a:ext>
            </a:extLst>
          </p:cNvPr>
          <p:cNvSpPr>
            <a:spLocks noGrp="1"/>
          </p:cNvSpPr>
          <p:nvPr>
            <p:ph type="dt" sz="half" idx="10"/>
          </p:nvPr>
        </p:nvSpPr>
        <p:spPr/>
        <p:txBody>
          <a:bodyPr/>
          <a:lstStyle/>
          <a:p>
            <a:r>
              <a:rPr lang="nl-NL" dirty="0">
                <a:cs typeface="Times New Roman" panose="02020603050405020304" pitchFamily="18" charset="0"/>
              </a:rPr>
              <a:t>11</a:t>
            </a:r>
            <a:r>
              <a:rPr lang="nl-NL" noProof="0" dirty="0">
                <a:cs typeface="Times New Roman" panose="02020603050405020304" pitchFamily="18" charset="0"/>
              </a:rPr>
              <a:t>/05/2026</a:t>
            </a:r>
            <a:endParaRPr lang="en-GB" noProof="0" dirty="0">
              <a:cs typeface="Times New Roman" panose="02020603050405020304" pitchFamily="18" charset="0"/>
            </a:endParaRPr>
          </a:p>
        </p:txBody>
      </p:sp>
      <p:sp>
        <p:nvSpPr>
          <p:cNvPr id="5" name="Tijdelijke aanduiding voor voettekst 4">
            <a:extLst>
              <a:ext uri="{FF2B5EF4-FFF2-40B4-BE49-F238E27FC236}">
                <a16:creationId xmlns:a16="http://schemas.microsoft.com/office/drawing/2014/main" id="{54C9B588-E9D3-594E-61F2-916064620815}"/>
              </a:ext>
            </a:extLst>
          </p:cNvPr>
          <p:cNvSpPr>
            <a:spLocks noGrp="1"/>
          </p:cNvSpPr>
          <p:nvPr>
            <p:ph type="ftr" sz="quarter" idx="11"/>
          </p:nvPr>
        </p:nvSpPr>
        <p:spPr>
          <a:xfrm>
            <a:off x="4038600" y="6391975"/>
            <a:ext cx="4114800" cy="365125"/>
          </a:xfrm>
        </p:spPr>
        <p:txBody>
          <a:bodyPr/>
          <a:lstStyle/>
          <a:p>
            <a:r>
              <a:rPr lang="en-GB" noProof="0" dirty="0">
                <a:cs typeface="Times New Roman" panose="02020603050405020304" pitchFamily="18" charset="0"/>
              </a:rPr>
              <a:t>The implementation of Basel III in Switzerland and Credit Suisse crisis</a:t>
            </a:r>
          </a:p>
        </p:txBody>
      </p:sp>
      <p:sp>
        <p:nvSpPr>
          <p:cNvPr id="6" name="Tijdelijke aanduiding voor dianummer 5">
            <a:extLst>
              <a:ext uri="{FF2B5EF4-FFF2-40B4-BE49-F238E27FC236}">
                <a16:creationId xmlns:a16="http://schemas.microsoft.com/office/drawing/2014/main" id="{13E1882E-B281-7DF7-5BF9-B077A08EBC61}"/>
              </a:ext>
            </a:extLst>
          </p:cNvPr>
          <p:cNvSpPr>
            <a:spLocks noGrp="1"/>
          </p:cNvSpPr>
          <p:nvPr>
            <p:ph type="sldNum" sz="quarter" idx="12"/>
          </p:nvPr>
        </p:nvSpPr>
        <p:spPr/>
        <p:txBody>
          <a:bodyPr/>
          <a:lstStyle/>
          <a:p>
            <a:fld id="{442AD375-037F-43D0-B059-5172DA06796A}" type="slidenum">
              <a:rPr lang="en-GB" noProof="0" smtClean="0">
                <a:cs typeface="Times New Roman" panose="02020603050405020304" pitchFamily="18" charset="0"/>
              </a:rPr>
              <a:pPr/>
              <a:t>36</a:t>
            </a:fld>
            <a:endParaRPr lang="en-GB" noProof="0" dirty="0">
              <a:cs typeface="Times New Roman" panose="02020603050405020304" pitchFamily="18" charset="0"/>
            </a:endParaRPr>
          </a:p>
        </p:txBody>
      </p:sp>
      <p:grpSp>
        <p:nvGrpSpPr>
          <p:cNvPr id="12" name="Groep 11">
            <a:extLst>
              <a:ext uri="{FF2B5EF4-FFF2-40B4-BE49-F238E27FC236}">
                <a16:creationId xmlns:a16="http://schemas.microsoft.com/office/drawing/2014/main" id="{37F0F345-C37B-BEB4-4254-EE8D093AEDAC}"/>
              </a:ext>
            </a:extLst>
          </p:cNvPr>
          <p:cNvGrpSpPr/>
          <p:nvPr/>
        </p:nvGrpSpPr>
        <p:grpSpPr>
          <a:xfrm>
            <a:off x="1511799" y="197475"/>
            <a:ext cx="9329738" cy="732026"/>
            <a:chOff x="1323210" y="517551"/>
            <a:chExt cx="9329738" cy="732026"/>
          </a:xfrm>
        </p:grpSpPr>
        <p:cxnSp>
          <p:nvCxnSpPr>
            <p:cNvPr id="10" name="Rechte verbindingslijn 9">
              <a:extLst>
                <a:ext uri="{FF2B5EF4-FFF2-40B4-BE49-F238E27FC236}">
                  <a16:creationId xmlns:a16="http://schemas.microsoft.com/office/drawing/2014/main" id="{BCB43B23-D7FF-5283-B126-310040B70713}"/>
                </a:ext>
              </a:extLst>
            </p:cNvPr>
            <p:cNvCxnSpPr/>
            <p:nvPr/>
          </p:nvCxnSpPr>
          <p:spPr>
            <a:xfrm>
              <a:off x="1323210" y="1249577"/>
              <a:ext cx="932973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Rechte verbindingslijn 10">
              <a:extLst>
                <a:ext uri="{FF2B5EF4-FFF2-40B4-BE49-F238E27FC236}">
                  <a16:creationId xmlns:a16="http://schemas.microsoft.com/office/drawing/2014/main" id="{D34B6827-D50C-D5CE-4693-64D58BA4DC69}"/>
                </a:ext>
              </a:extLst>
            </p:cNvPr>
            <p:cNvCxnSpPr/>
            <p:nvPr/>
          </p:nvCxnSpPr>
          <p:spPr>
            <a:xfrm>
              <a:off x="1323210" y="517551"/>
              <a:ext cx="9329738"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3" name="Groep 32">
            <a:extLst>
              <a:ext uri="{FF2B5EF4-FFF2-40B4-BE49-F238E27FC236}">
                <a16:creationId xmlns:a16="http://schemas.microsoft.com/office/drawing/2014/main" id="{FCCC5175-8FB0-9A95-E95A-7F5D4AC4F755}"/>
              </a:ext>
            </a:extLst>
          </p:cNvPr>
          <p:cNvGrpSpPr/>
          <p:nvPr/>
        </p:nvGrpSpPr>
        <p:grpSpPr>
          <a:xfrm>
            <a:off x="742611" y="820554"/>
            <a:ext cx="10384337" cy="5216891"/>
            <a:chOff x="457200" y="594360"/>
            <a:chExt cx="8321040" cy="3931920"/>
          </a:xfrm>
        </p:grpSpPr>
        <p:sp>
          <p:nvSpPr>
            <p:cNvPr id="3" name="Shape 0">
              <a:extLst>
                <a:ext uri="{FF2B5EF4-FFF2-40B4-BE49-F238E27FC236}">
                  <a16:creationId xmlns:a16="http://schemas.microsoft.com/office/drawing/2014/main" id="{44E16B6C-9A58-97EB-5E95-3391857BED07}"/>
                </a:ext>
              </a:extLst>
            </p:cNvPr>
            <p:cNvSpPr/>
            <p:nvPr/>
          </p:nvSpPr>
          <p:spPr>
            <a:xfrm>
              <a:off x="457200" y="594360"/>
              <a:ext cx="64008" cy="3931920"/>
            </a:xfrm>
            <a:prstGeom prst="rect">
              <a:avLst/>
            </a:prstGeom>
            <a:solidFill>
              <a:srgbClr val="2A6BAD"/>
            </a:solidFill>
            <a:ln w="12700">
              <a:solidFill>
                <a:srgbClr val="2A6BAD"/>
              </a:solidFill>
              <a:prstDash val="solid"/>
            </a:ln>
          </p:spPr>
          <p:txBody>
            <a:bodyPr/>
            <a:lstStyle/>
            <a:p>
              <a:endParaRPr lang="en-US">
                <a:cs typeface="Times New Roman" panose="02020603050405020304" pitchFamily="18" charset="0"/>
              </a:endParaRPr>
            </a:p>
          </p:txBody>
        </p:sp>
        <p:sp>
          <p:nvSpPr>
            <p:cNvPr id="7" name="Text 2">
              <a:extLst>
                <a:ext uri="{FF2B5EF4-FFF2-40B4-BE49-F238E27FC236}">
                  <a16:creationId xmlns:a16="http://schemas.microsoft.com/office/drawing/2014/main" id="{A96335AC-FA11-034E-0A21-AA53393568A1}"/>
                </a:ext>
              </a:extLst>
            </p:cNvPr>
            <p:cNvSpPr/>
            <p:nvPr/>
          </p:nvSpPr>
          <p:spPr>
            <a:xfrm>
              <a:off x="640080" y="1005840"/>
              <a:ext cx="502920" cy="475488"/>
            </a:xfrm>
            <a:prstGeom prst="rect">
              <a:avLst/>
            </a:prstGeom>
            <a:noFill/>
            <a:ln/>
          </p:spPr>
          <p:txBody>
            <a:bodyPr wrap="square" lIns="0" tIns="0" rIns="0" bIns="0" rtlCol="0" anchor="ctr"/>
            <a:lstStyle/>
            <a:p>
              <a:pPr marL="0" indent="0" algn="l">
                <a:buNone/>
              </a:pPr>
              <a:r>
                <a:rPr lang="en-US" sz="2000" b="1" dirty="0">
                  <a:solidFill>
                    <a:srgbClr val="2A6BAD"/>
                  </a:solidFill>
                  <a:ea typeface="Georgia" pitchFamily="34" charset="-122"/>
                  <a:cs typeface="Times New Roman" panose="02020603050405020304" pitchFamily="18" charset="0"/>
                </a:rPr>
                <a:t>01</a:t>
              </a:r>
              <a:endParaRPr lang="en-US" sz="2000" dirty="0">
                <a:cs typeface="Times New Roman" panose="02020603050405020304" pitchFamily="18" charset="0"/>
              </a:endParaRPr>
            </a:p>
          </p:txBody>
        </p:sp>
        <p:sp>
          <p:nvSpPr>
            <p:cNvPr id="8" name="Text 3">
              <a:extLst>
                <a:ext uri="{FF2B5EF4-FFF2-40B4-BE49-F238E27FC236}">
                  <a16:creationId xmlns:a16="http://schemas.microsoft.com/office/drawing/2014/main" id="{1587DBBE-688A-4C16-9AD2-292D78A326EA}"/>
                </a:ext>
              </a:extLst>
            </p:cNvPr>
            <p:cNvSpPr/>
            <p:nvPr/>
          </p:nvSpPr>
          <p:spPr>
            <a:xfrm>
              <a:off x="1234440" y="1024128"/>
              <a:ext cx="2926080" cy="274320"/>
            </a:xfrm>
            <a:prstGeom prst="rect">
              <a:avLst/>
            </a:prstGeom>
            <a:noFill/>
            <a:ln/>
          </p:spPr>
          <p:txBody>
            <a:bodyPr wrap="square" lIns="0" tIns="0" rIns="0" bIns="0" rtlCol="0" anchor="ctr"/>
            <a:lstStyle/>
            <a:p>
              <a:pPr marL="0" indent="0" algn="l">
                <a:buNone/>
              </a:pPr>
              <a:r>
                <a:rPr lang="en-US" sz="1200" b="1" dirty="0">
                  <a:solidFill>
                    <a:srgbClr val="0F1B3C"/>
                  </a:solidFill>
                  <a:ea typeface="Calibri" pitchFamily="34" charset="-122"/>
                  <a:cs typeface="Times New Roman" panose="02020603050405020304" pitchFamily="18" charset="0"/>
                </a:rPr>
                <a:t>Capital ≠ Survival</a:t>
              </a:r>
              <a:endParaRPr lang="en-US" sz="1200" dirty="0">
                <a:cs typeface="Times New Roman" panose="02020603050405020304" pitchFamily="18" charset="0"/>
              </a:endParaRPr>
            </a:p>
          </p:txBody>
        </p:sp>
        <p:sp>
          <p:nvSpPr>
            <p:cNvPr id="9" name="Text 4">
              <a:extLst>
                <a:ext uri="{FF2B5EF4-FFF2-40B4-BE49-F238E27FC236}">
                  <a16:creationId xmlns:a16="http://schemas.microsoft.com/office/drawing/2014/main" id="{E6696DD2-140B-2897-CB8F-ED8BBFAFC610}"/>
                </a:ext>
              </a:extLst>
            </p:cNvPr>
            <p:cNvSpPr/>
            <p:nvPr/>
          </p:nvSpPr>
          <p:spPr>
            <a:xfrm>
              <a:off x="1234440" y="1280160"/>
              <a:ext cx="2926080" cy="411480"/>
            </a:xfrm>
            <a:prstGeom prst="rect">
              <a:avLst/>
            </a:prstGeom>
            <a:noFill/>
            <a:ln/>
          </p:spPr>
          <p:txBody>
            <a:bodyPr wrap="square" lIns="0" tIns="0" rIns="0" bIns="0" rtlCol="0" anchor="ctr"/>
            <a:lstStyle/>
            <a:p>
              <a:pPr marL="0" indent="0" algn="l">
                <a:buNone/>
              </a:pPr>
              <a:r>
                <a:rPr lang="en-US" sz="1050" dirty="0">
                  <a:solidFill>
                    <a:srgbClr val="6B7FA3"/>
                  </a:solidFill>
                  <a:ea typeface="Calibri" pitchFamily="34" charset="-122"/>
                  <a:cs typeface="Times New Roman" panose="02020603050405020304" pitchFamily="18" charset="0"/>
                </a:rPr>
                <a:t>Meeting every ratio does not protect against a confidence-driven collapse.</a:t>
              </a:r>
              <a:endParaRPr lang="en-US" sz="1050" dirty="0">
                <a:cs typeface="Times New Roman" panose="02020603050405020304" pitchFamily="18" charset="0"/>
              </a:endParaRPr>
            </a:p>
          </p:txBody>
        </p:sp>
        <p:sp>
          <p:nvSpPr>
            <p:cNvPr id="13" name="Text 5">
              <a:extLst>
                <a:ext uri="{FF2B5EF4-FFF2-40B4-BE49-F238E27FC236}">
                  <a16:creationId xmlns:a16="http://schemas.microsoft.com/office/drawing/2014/main" id="{8B1BBC55-1A38-1706-FCAE-12911317634F}"/>
                </a:ext>
              </a:extLst>
            </p:cNvPr>
            <p:cNvSpPr/>
            <p:nvPr/>
          </p:nvSpPr>
          <p:spPr>
            <a:xfrm>
              <a:off x="640080" y="1828800"/>
              <a:ext cx="502920" cy="475488"/>
            </a:xfrm>
            <a:prstGeom prst="rect">
              <a:avLst/>
            </a:prstGeom>
            <a:noFill/>
            <a:ln/>
          </p:spPr>
          <p:txBody>
            <a:bodyPr wrap="square" lIns="0" tIns="0" rIns="0" bIns="0" rtlCol="0" anchor="ctr"/>
            <a:lstStyle/>
            <a:p>
              <a:pPr marL="0" indent="0" algn="l">
                <a:buNone/>
              </a:pPr>
              <a:r>
                <a:rPr lang="en-US" sz="2000" b="1" dirty="0">
                  <a:solidFill>
                    <a:srgbClr val="2A6BAD"/>
                  </a:solidFill>
                  <a:ea typeface="Georgia" pitchFamily="34" charset="-122"/>
                  <a:cs typeface="Times New Roman" panose="02020603050405020304" pitchFamily="18" charset="0"/>
                </a:rPr>
                <a:t>02</a:t>
              </a:r>
              <a:endParaRPr lang="en-US" sz="2000" dirty="0">
                <a:cs typeface="Times New Roman" panose="02020603050405020304" pitchFamily="18" charset="0"/>
              </a:endParaRPr>
            </a:p>
          </p:txBody>
        </p:sp>
        <p:sp>
          <p:nvSpPr>
            <p:cNvPr id="14" name="Text 6">
              <a:extLst>
                <a:ext uri="{FF2B5EF4-FFF2-40B4-BE49-F238E27FC236}">
                  <a16:creationId xmlns:a16="http://schemas.microsoft.com/office/drawing/2014/main" id="{BC3B6914-5211-07DF-6D1F-319435463D9C}"/>
                </a:ext>
              </a:extLst>
            </p:cNvPr>
            <p:cNvSpPr/>
            <p:nvPr/>
          </p:nvSpPr>
          <p:spPr>
            <a:xfrm>
              <a:off x="1234440" y="1847088"/>
              <a:ext cx="2926080" cy="274320"/>
            </a:xfrm>
            <a:prstGeom prst="rect">
              <a:avLst/>
            </a:prstGeom>
            <a:noFill/>
            <a:ln/>
          </p:spPr>
          <p:txBody>
            <a:bodyPr wrap="square" lIns="0" tIns="0" rIns="0" bIns="0" rtlCol="0" anchor="ctr"/>
            <a:lstStyle/>
            <a:p>
              <a:pPr marL="0" indent="0" algn="l">
                <a:buNone/>
              </a:pPr>
              <a:r>
                <a:rPr lang="en-US" sz="1200" b="1" dirty="0">
                  <a:solidFill>
                    <a:srgbClr val="0F1B3C"/>
                  </a:solidFill>
                  <a:ea typeface="Calibri" pitchFamily="34" charset="-122"/>
                  <a:cs typeface="Times New Roman" panose="02020603050405020304" pitchFamily="18" charset="0"/>
                </a:rPr>
                <a:t>Liquidity is the Acute Risk</a:t>
              </a:r>
              <a:endParaRPr lang="en-US" sz="1200" dirty="0">
                <a:cs typeface="Times New Roman" panose="02020603050405020304" pitchFamily="18" charset="0"/>
              </a:endParaRPr>
            </a:p>
          </p:txBody>
        </p:sp>
        <p:sp>
          <p:nvSpPr>
            <p:cNvPr id="15" name="Text 7">
              <a:extLst>
                <a:ext uri="{FF2B5EF4-FFF2-40B4-BE49-F238E27FC236}">
                  <a16:creationId xmlns:a16="http://schemas.microsoft.com/office/drawing/2014/main" id="{9950BEBE-A759-F57C-873F-3CB603AA0F9D}"/>
                </a:ext>
              </a:extLst>
            </p:cNvPr>
            <p:cNvSpPr/>
            <p:nvPr/>
          </p:nvSpPr>
          <p:spPr>
            <a:xfrm>
              <a:off x="1234440" y="2103120"/>
              <a:ext cx="2926080" cy="411480"/>
            </a:xfrm>
            <a:prstGeom prst="rect">
              <a:avLst/>
            </a:prstGeom>
            <a:noFill/>
            <a:ln/>
          </p:spPr>
          <p:txBody>
            <a:bodyPr wrap="square" lIns="0" tIns="0" rIns="0" bIns="0" rtlCol="0" anchor="ctr"/>
            <a:lstStyle/>
            <a:p>
              <a:pPr marL="0" indent="0" algn="l">
                <a:buNone/>
              </a:pPr>
              <a:r>
                <a:rPr lang="en-US" sz="1050" dirty="0">
                  <a:solidFill>
                    <a:srgbClr val="6B7FA3"/>
                  </a:solidFill>
                  <a:ea typeface="Calibri" pitchFamily="34" charset="-122"/>
                  <a:cs typeface="Times New Roman" panose="02020603050405020304" pitchFamily="18" charset="0"/>
                </a:rPr>
                <a:t>CS was technically solvent - but a bank run made it unviable within weeks.</a:t>
              </a:r>
              <a:endParaRPr lang="en-US" sz="1050" dirty="0">
                <a:cs typeface="Times New Roman" panose="02020603050405020304" pitchFamily="18" charset="0"/>
              </a:endParaRPr>
            </a:p>
          </p:txBody>
        </p:sp>
        <p:sp>
          <p:nvSpPr>
            <p:cNvPr id="16" name="Text 8">
              <a:extLst>
                <a:ext uri="{FF2B5EF4-FFF2-40B4-BE49-F238E27FC236}">
                  <a16:creationId xmlns:a16="http://schemas.microsoft.com/office/drawing/2014/main" id="{10955683-DEAC-1E8D-869A-94381807FC4F}"/>
                </a:ext>
              </a:extLst>
            </p:cNvPr>
            <p:cNvSpPr/>
            <p:nvPr/>
          </p:nvSpPr>
          <p:spPr>
            <a:xfrm>
              <a:off x="640080" y="2651760"/>
              <a:ext cx="502920" cy="475488"/>
            </a:xfrm>
            <a:prstGeom prst="rect">
              <a:avLst/>
            </a:prstGeom>
            <a:noFill/>
            <a:ln/>
          </p:spPr>
          <p:txBody>
            <a:bodyPr wrap="square" lIns="0" tIns="0" rIns="0" bIns="0" rtlCol="0" anchor="ctr"/>
            <a:lstStyle/>
            <a:p>
              <a:pPr marL="0" indent="0" algn="l">
                <a:buNone/>
              </a:pPr>
              <a:r>
                <a:rPr lang="en-US" sz="2000" b="1" dirty="0">
                  <a:solidFill>
                    <a:srgbClr val="2A6BAD"/>
                  </a:solidFill>
                  <a:ea typeface="Georgia" pitchFamily="34" charset="-122"/>
                  <a:cs typeface="Times New Roman" panose="02020603050405020304" pitchFamily="18" charset="0"/>
                </a:rPr>
                <a:t>03</a:t>
              </a:r>
              <a:endParaRPr lang="en-US" sz="2000" dirty="0">
                <a:cs typeface="Times New Roman" panose="02020603050405020304" pitchFamily="18" charset="0"/>
              </a:endParaRPr>
            </a:p>
          </p:txBody>
        </p:sp>
        <p:sp>
          <p:nvSpPr>
            <p:cNvPr id="17" name="Text 9">
              <a:extLst>
                <a:ext uri="{FF2B5EF4-FFF2-40B4-BE49-F238E27FC236}">
                  <a16:creationId xmlns:a16="http://schemas.microsoft.com/office/drawing/2014/main" id="{B0A8A562-1323-40DA-FF37-EFBC0EB5D089}"/>
                </a:ext>
              </a:extLst>
            </p:cNvPr>
            <p:cNvSpPr/>
            <p:nvPr/>
          </p:nvSpPr>
          <p:spPr>
            <a:xfrm>
              <a:off x="1234440" y="2670048"/>
              <a:ext cx="2926080" cy="274320"/>
            </a:xfrm>
            <a:prstGeom prst="rect">
              <a:avLst/>
            </a:prstGeom>
            <a:noFill/>
            <a:ln/>
          </p:spPr>
          <p:txBody>
            <a:bodyPr wrap="square" lIns="0" tIns="0" rIns="0" bIns="0" rtlCol="0" anchor="ctr"/>
            <a:lstStyle/>
            <a:p>
              <a:pPr marL="0" indent="0" algn="l">
                <a:buNone/>
              </a:pPr>
              <a:r>
                <a:rPr lang="en-US" sz="1200" b="1" dirty="0">
                  <a:solidFill>
                    <a:srgbClr val="0F1B3C"/>
                  </a:solidFill>
                  <a:ea typeface="Calibri" pitchFamily="34" charset="-122"/>
                  <a:cs typeface="Times New Roman" panose="02020603050405020304" pitchFamily="18" charset="0"/>
                </a:rPr>
                <a:t>Governance Failures are Fatal</a:t>
              </a:r>
              <a:endParaRPr lang="en-US" sz="1200" dirty="0">
                <a:cs typeface="Times New Roman" panose="02020603050405020304" pitchFamily="18" charset="0"/>
              </a:endParaRPr>
            </a:p>
          </p:txBody>
        </p:sp>
        <p:sp>
          <p:nvSpPr>
            <p:cNvPr id="18" name="Text 10">
              <a:extLst>
                <a:ext uri="{FF2B5EF4-FFF2-40B4-BE49-F238E27FC236}">
                  <a16:creationId xmlns:a16="http://schemas.microsoft.com/office/drawing/2014/main" id="{09CC96C6-8967-A360-C4A6-49EB08C1AA6A}"/>
                </a:ext>
              </a:extLst>
            </p:cNvPr>
            <p:cNvSpPr/>
            <p:nvPr/>
          </p:nvSpPr>
          <p:spPr>
            <a:xfrm>
              <a:off x="1234440" y="2926080"/>
              <a:ext cx="2926080" cy="411480"/>
            </a:xfrm>
            <a:prstGeom prst="rect">
              <a:avLst/>
            </a:prstGeom>
            <a:noFill/>
            <a:ln/>
          </p:spPr>
          <p:txBody>
            <a:bodyPr wrap="square" lIns="0" tIns="0" rIns="0" bIns="0" rtlCol="0" anchor="ctr"/>
            <a:lstStyle/>
            <a:p>
              <a:pPr marL="0" indent="0" algn="l">
                <a:buNone/>
              </a:pPr>
              <a:r>
                <a:rPr lang="en-US" sz="1050" dirty="0">
                  <a:solidFill>
                    <a:srgbClr val="6B7FA3"/>
                  </a:solidFill>
                  <a:ea typeface="Calibri" pitchFamily="34" charset="-122"/>
                  <a:cs typeface="Times New Roman" panose="02020603050405020304" pitchFamily="18" charset="0"/>
                </a:rPr>
                <a:t>Repeated scandals destroyed franchise value no capital buffer could restore.</a:t>
              </a:r>
              <a:endParaRPr lang="en-US" sz="1050" dirty="0">
                <a:cs typeface="Times New Roman" panose="02020603050405020304" pitchFamily="18" charset="0"/>
              </a:endParaRPr>
            </a:p>
          </p:txBody>
        </p:sp>
        <p:sp>
          <p:nvSpPr>
            <p:cNvPr id="19" name="Text 11">
              <a:extLst>
                <a:ext uri="{FF2B5EF4-FFF2-40B4-BE49-F238E27FC236}">
                  <a16:creationId xmlns:a16="http://schemas.microsoft.com/office/drawing/2014/main" id="{E7162799-BAE7-C6D1-7B97-C62F4969AC73}"/>
                </a:ext>
              </a:extLst>
            </p:cNvPr>
            <p:cNvSpPr/>
            <p:nvPr/>
          </p:nvSpPr>
          <p:spPr>
            <a:xfrm>
              <a:off x="640080" y="3474720"/>
              <a:ext cx="502920" cy="475488"/>
            </a:xfrm>
            <a:prstGeom prst="rect">
              <a:avLst/>
            </a:prstGeom>
            <a:noFill/>
            <a:ln/>
          </p:spPr>
          <p:txBody>
            <a:bodyPr wrap="square" lIns="0" tIns="0" rIns="0" bIns="0" rtlCol="0" anchor="ctr"/>
            <a:lstStyle/>
            <a:p>
              <a:pPr marL="0" indent="0" algn="l">
                <a:buNone/>
              </a:pPr>
              <a:r>
                <a:rPr lang="en-US" sz="2000" b="1" dirty="0">
                  <a:solidFill>
                    <a:srgbClr val="2A6BAD"/>
                  </a:solidFill>
                  <a:ea typeface="Georgia" pitchFamily="34" charset="-122"/>
                  <a:cs typeface="Times New Roman" panose="02020603050405020304" pitchFamily="18" charset="0"/>
                </a:rPr>
                <a:t>04</a:t>
              </a:r>
              <a:endParaRPr lang="en-US" sz="2000" dirty="0">
                <a:cs typeface="Times New Roman" panose="02020603050405020304" pitchFamily="18" charset="0"/>
              </a:endParaRPr>
            </a:p>
          </p:txBody>
        </p:sp>
        <p:sp>
          <p:nvSpPr>
            <p:cNvPr id="20" name="Text 12">
              <a:extLst>
                <a:ext uri="{FF2B5EF4-FFF2-40B4-BE49-F238E27FC236}">
                  <a16:creationId xmlns:a16="http://schemas.microsoft.com/office/drawing/2014/main" id="{CD38B13D-5F83-A7E7-FAB0-1572C36052D1}"/>
                </a:ext>
              </a:extLst>
            </p:cNvPr>
            <p:cNvSpPr/>
            <p:nvPr/>
          </p:nvSpPr>
          <p:spPr>
            <a:xfrm>
              <a:off x="1234440" y="3493008"/>
              <a:ext cx="2926080" cy="274320"/>
            </a:xfrm>
            <a:prstGeom prst="rect">
              <a:avLst/>
            </a:prstGeom>
            <a:noFill/>
            <a:ln/>
          </p:spPr>
          <p:txBody>
            <a:bodyPr wrap="square" lIns="0" tIns="0" rIns="0" bIns="0" rtlCol="0" anchor="ctr"/>
            <a:lstStyle/>
            <a:p>
              <a:pPr marL="0" indent="0" algn="l">
                <a:buNone/>
              </a:pPr>
              <a:r>
                <a:rPr lang="en-US" sz="1200" b="1" dirty="0">
                  <a:solidFill>
                    <a:srgbClr val="0F1B3C"/>
                  </a:solidFill>
                  <a:ea typeface="Calibri" pitchFamily="34" charset="-122"/>
                  <a:cs typeface="Times New Roman" panose="02020603050405020304" pitchFamily="18" charset="0"/>
                </a:rPr>
                <a:t>Too-Big-To-Fail Unsolved</a:t>
              </a:r>
              <a:endParaRPr lang="en-US" sz="1200" dirty="0">
                <a:cs typeface="Times New Roman" panose="02020603050405020304" pitchFamily="18" charset="0"/>
              </a:endParaRPr>
            </a:p>
          </p:txBody>
        </p:sp>
        <p:sp>
          <p:nvSpPr>
            <p:cNvPr id="21" name="Text 13">
              <a:extLst>
                <a:ext uri="{FF2B5EF4-FFF2-40B4-BE49-F238E27FC236}">
                  <a16:creationId xmlns:a16="http://schemas.microsoft.com/office/drawing/2014/main" id="{0DE4015F-0BC2-FA41-19A2-9A62B531E5EE}"/>
                </a:ext>
              </a:extLst>
            </p:cNvPr>
            <p:cNvSpPr/>
            <p:nvPr/>
          </p:nvSpPr>
          <p:spPr>
            <a:xfrm>
              <a:off x="1234440" y="3749040"/>
              <a:ext cx="2926080" cy="411480"/>
            </a:xfrm>
            <a:prstGeom prst="rect">
              <a:avLst/>
            </a:prstGeom>
            <a:noFill/>
            <a:ln/>
          </p:spPr>
          <p:txBody>
            <a:bodyPr wrap="square" lIns="0" tIns="0" rIns="0" bIns="0" rtlCol="0" anchor="ctr"/>
            <a:lstStyle/>
            <a:p>
              <a:pPr marL="0" indent="0" algn="l">
                <a:buNone/>
              </a:pPr>
              <a:r>
                <a:rPr lang="en-US" sz="1050" dirty="0">
                  <a:solidFill>
                    <a:srgbClr val="6B7FA3"/>
                  </a:solidFill>
                  <a:ea typeface="Calibri" pitchFamily="34" charset="-122"/>
                  <a:cs typeface="Times New Roman" panose="02020603050405020304" pitchFamily="18" charset="0"/>
                </a:rPr>
                <a:t>When a G-SIB faces collapse, governments intervene regardless of Basel III.</a:t>
              </a:r>
              <a:endParaRPr lang="en-US" sz="1050" dirty="0">
                <a:cs typeface="Times New Roman" panose="02020603050405020304" pitchFamily="18" charset="0"/>
              </a:endParaRPr>
            </a:p>
          </p:txBody>
        </p:sp>
        <p:sp>
          <p:nvSpPr>
            <p:cNvPr id="22" name="Shape 14">
              <a:extLst>
                <a:ext uri="{FF2B5EF4-FFF2-40B4-BE49-F238E27FC236}">
                  <a16:creationId xmlns:a16="http://schemas.microsoft.com/office/drawing/2014/main" id="{5AC34786-6B61-5B85-1AB5-950E150F92B0}"/>
                </a:ext>
              </a:extLst>
            </p:cNvPr>
            <p:cNvSpPr/>
            <p:nvPr/>
          </p:nvSpPr>
          <p:spPr>
            <a:xfrm>
              <a:off x="4572000" y="960120"/>
              <a:ext cx="0" cy="3474720"/>
            </a:xfrm>
            <a:prstGeom prst="line">
              <a:avLst/>
            </a:prstGeom>
            <a:noFill/>
            <a:ln w="19050">
              <a:solidFill>
                <a:srgbClr val="C8D8EE"/>
              </a:solidFill>
              <a:prstDash val="solid"/>
            </a:ln>
          </p:spPr>
          <p:txBody>
            <a:bodyPr/>
            <a:lstStyle/>
            <a:p>
              <a:endParaRPr lang="en-US">
                <a:cs typeface="Times New Roman" panose="02020603050405020304" pitchFamily="18" charset="0"/>
              </a:endParaRPr>
            </a:p>
          </p:txBody>
        </p:sp>
        <p:sp>
          <p:nvSpPr>
            <p:cNvPr id="23" name="Text 15">
              <a:extLst>
                <a:ext uri="{FF2B5EF4-FFF2-40B4-BE49-F238E27FC236}">
                  <a16:creationId xmlns:a16="http://schemas.microsoft.com/office/drawing/2014/main" id="{D10FDFBC-B999-5CA8-6A6B-61A98BC97C07}"/>
                </a:ext>
              </a:extLst>
            </p:cNvPr>
            <p:cNvSpPr/>
            <p:nvPr/>
          </p:nvSpPr>
          <p:spPr>
            <a:xfrm>
              <a:off x="4709160" y="914400"/>
              <a:ext cx="4023360" cy="256032"/>
            </a:xfrm>
            <a:prstGeom prst="rect">
              <a:avLst/>
            </a:prstGeom>
            <a:noFill/>
            <a:ln/>
          </p:spPr>
          <p:txBody>
            <a:bodyPr wrap="square" lIns="0" tIns="0" rIns="0" bIns="0" rtlCol="0" anchor="ctr"/>
            <a:lstStyle/>
            <a:p>
              <a:pPr marL="0" indent="0" algn="l">
                <a:buNone/>
              </a:pPr>
              <a:r>
                <a:rPr lang="en-US" sz="900" b="1" kern="0" spc="300" dirty="0">
                  <a:solidFill>
                    <a:srgbClr val="2A6BAD"/>
                  </a:solidFill>
                  <a:ea typeface="Calibri" pitchFamily="34" charset="-122"/>
                  <a:cs typeface="Times New Roman" panose="02020603050405020304" pitchFamily="18" charset="0"/>
                </a:rPr>
                <a:t>SWISS REFORM PROPOSALS</a:t>
              </a:r>
              <a:endParaRPr lang="en-US" sz="900" dirty="0">
                <a:cs typeface="Times New Roman" panose="02020603050405020304" pitchFamily="18" charset="0"/>
              </a:endParaRPr>
            </a:p>
          </p:txBody>
        </p:sp>
        <p:sp>
          <p:nvSpPr>
            <p:cNvPr id="24" name="Shape 16">
              <a:extLst>
                <a:ext uri="{FF2B5EF4-FFF2-40B4-BE49-F238E27FC236}">
                  <a16:creationId xmlns:a16="http://schemas.microsoft.com/office/drawing/2014/main" id="{A413FE12-33E3-E362-BA42-AF5F7F209093}"/>
                </a:ext>
              </a:extLst>
            </p:cNvPr>
            <p:cNvSpPr/>
            <p:nvPr/>
          </p:nvSpPr>
          <p:spPr>
            <a:xfrm>
              <a:off x="4709160" y="1261872"/>
              <a:ext cx="4069080" cy="960120"/>
            </a:xfrm>
            <a:prstGeom prst="rect">
              <a:avLst/>
            </a:prstGeom>
            <a:solidFill>
              <a:srgbClr val="D0E8FF"/>
            </a:solidFill>
            <a:ln/>
            <a:effectLst>
              <a:outerShdw blurRad="76200" dist="25400" dir="8100000" algn="bl" rotWithShape="0">
                <a:srgbClr val="000000">
                  <a:alpha val="12000"/>
                </a:srgbClr>
              </a:outerShdw>
            </a:effectLst>
          </p:spPr>
          <p:txBody>
            <a:bodyPr/>
            <a:lstStyle/>
            <a:p>
              <a:endParaRPr lang="en-US">
                <a:cs typeface="Times New Roman" panose="02020603050405020304" pitchFamily="18" charset="0"/>
              </a:endParaRPr>
            </a:p>
          </p:txBody>
        </p:sp>
        <p:sp>
          <p:nvSpPr>
            <p:cNvPr id="25" name="Text 17">
              <a:extLst>
                <a:ext uri="{FF2B5EF4-FFF2-40B4-BE49-F238E27FC236}">
                  <a16:creationId xmlns:a16="http://schemas.microsoft.com/office/drawing/2014/main" id="{B23E26F5-DF97-CAC6-21C7-E1B59541BD88}"/>
                </a:ext>
              </a:extLst>
            </p:cNvPr>
            <p:cNvSpPr/>
            <p:nvPr/>
          </p:nvSpPr>
          <p:spPr>
            <a:xfrm>
              <a:off x="4818888" y="1353312"/>
              <a:ext cx="3794760" cy="292608"/>
            </a:xfrm>
            <a:prstGeom prst="rect">
              <a:avLst/>
            </a:prstGeom>
            <a:noFill/>
            <a:ln/>
          </p:spPr>
          <p:txBody>
            <a:bodyPr wrap="square" lIns="0" tIns="0" rIns="0" bIns="0" rtlCol="0" anchor="ctr"/>
            <a:lstStyle/>
            <a:p>
              <a:pPr marL="0" indent="0" algn="l">
                <a:buNone/>
              </a:pPr>
              <a:r>
                <a:rPr lang="en-US" sz="1200" b="1" dirty="0">
                  <a:solidFill>
                    <a:srgbClr val="1E2761"/>
                  </a:solidFill>
                  <a:ea typeface="Calibri" pitchFamily="34" charset="-122"/>
                  <a:cs typeface="Times New Roman" panose="02020603050405020304" pitchFamily="18" charset="0"/>
                </a:rPr>
                <a:t>+$24B Capital</a:t>
              </a:r>
              <a:endParaRPr lang="en-US" sz="1200" dirty="0">
                <a:cs typeface="Times New Roman" panose="02020603050405020304" pitchFamily="18" charset="0"/>
              </a:endParaRPr>
            </a:p>
          </p:txBody>
        </p:sp>
        <p:sp>
          <p:nvSpPr>
            <p:cNvPr id="26" name="Text 18">
              <a:extLst>
                <a:ext uri="{FF2B5EF4-FFF2-40B4-BE49-F238E27FC236}">
                  <a16:creationId xmlns:a16="http://schemas.microsoft.com/office/drawing/2014/main" id="{F7A7B259-B420-8956-8085-D6CF80724920}"/>
                </a:ext>
              </a:extLst>
            </p:cNvPr>
            <p:cNvSpPr/>
            <p:nvPr/>
          </p:nvSpPr>
          <p:spPr>
            <a:xfrm>
              <a:off x="4818888" y="1664208"/>
              <a:ext cx="3794760" cy="475488"/>
            </a:xfrm>
            <a:prstGeom prst="rect">
              <a:avLst/>
            </a:prstGeom>
            <a:noFill/>
            <a:ln/>
          </p:spPr>
          <p:txBody>
            <a:bodyPr wrap="square" lIns="0" tIns="0" rIns="0" bIns="0" rtlCol="0" anchor="ctr"/>
            <a:lstStyle/>
            <a:p>
              <a:pPr marL="0" indent="0" algn="l">
                <a:buNone/>
              </a:pPr>
              <a:r>
                <a:rPr lang="en-US" sz="1050" dirty="0">
                  <a:solidFill>
                    <a:srgbClr val="0F1B3C"/>
                  </a:solidFill>
                  <a:ea typeface="Calibri" pitchFamily="34" charset="-122"/>
                  <a:cs typeface="Times New Roman" panose="02020603050405020304" pitchFamily="18" charset="0"/>
                </a:rPr>
                <a:t>UBS required to fully deduct foreign subsidiary investments from CET1.</a:t>
              </a:r>
              <a:endParaRPr lang="en-US" sz="1050" dirty="0">
                <a:cs typeface="Times New Roman" panose="02020603050405020304" pitchFamily="18" charset="0"/>
              </a:endParaRPr>
            </a:p>
          </p:txBody>
        </p:sp>
        <p:sp>
          <p:nvSpPr>
            <p:cNvPr id="27" name="Shape 19">
              <a:extLst>
                <a:ext uri="{FF2B5EF4-FFF2-40B4-BE49-F238E27FC236}">
                  <a16:creationId xmlns:a16="http://schemas.microsoft.com/office/drawing/2014/main" id="{E91E3E6E-1E4A-D9C6-E284-C8BFDDF3887F}"/>
                </a:ext>
              </a:extLst>
            </p:cNvPr>
            <p:cNvSpPr/>
            <p:nvPr/>
          </p:nvSpPr>
          <p:spPr>
            <a:xfrm>
              <a:off x="4709160" y="2359152"/>
              <a:ext cx="4069080" cy="960120"/>
            </a:xfrm>
            <a:prstGeom prst="rect">
              <a:avLst/>
            </a:prstGeom>
            <a:solidFill>
              <a:srgbClr val="D0E8FF"/>
            </a:solidFill>
            <a:ln/>
            <a:effectLst>
              <a:outerShdw blurRad="76200" dist="25400" dir="8100000" algn="bl" rotWithShape="0">
                <a:srgbClr val="000000">
                  <a:alpha val="12000"/>
                </a:srgbClr>
              </a:outerShdw>
            </a:effectLst>
          </p:spPr>
          <p:txBody>
            <a:bodyPr/>
            <a:lstStyle/>
            <a:p>
              <a:endParaRPr lang="en-US">
                <a:cs typeface="Times New Roman" panose="02020603050405020304" pitchFamily="18" charset="0"/>
              </a:endParaRPr>
            </a:p>
          </p:txBody>
        </p:sp>
        <p:sp>
          <p:nvSpPr>
            <p:cNvPr id="28" name="Text 20">
              <a:extLst>
                <a:ext uri="{FF2B5EF4-FFF2-40B4-BE49-F238E27FC236}">
                  <a16:creationId xmlns:a16="http://schemas.microsoft.com/office/drawing/2014/main" id="{A45E4A6B-D39B-45F5-2DA4-AA7D5CFD271D}"/>
                </a:ext>
              </a:extLst>
            </p:cNvPr>
            <p:cNvSpPr/>
            <p:nvPr/>
          </p:nvSpPr>
          <p:spPr>
            <a:xfrm>
              <a:off x="4818888" y="2450592"/>
              <a:ext cx="3794760" cy="292608"/>
            </a:xfrm>
            <a:prstGeom prst="rect">
              <a:avLst/>
            </a:prstGeom>
            <a:noFill/>
            <a:ln/>
          </p:spPr>
          <p:txBody>
            <a:bodyPr wrap="square" lIns="0" tIns="0" rIns="0" bIns="0" rtlCol="0" anchor="ctr"/>
            <a:lstStyle/>
            <a:p>
              <a:pPr marL="0" indent="0" algn="l">
                <a:buNone/>
              </a:pPr>
              <a:r>
                <a:rPr lang="en-US" sz="1200" b="1" dirty="0">
                  <a:solidFill>
                    <a:srgbClr val="1E2761"/>
                  </a:solidFill>
                  <a:ea typeface="Calibri" pitchFamily="34" charset="-122"/>
                  <a:cs typeface="Times New Roman" panose="02020603050405020304" pitchFamily="18" charset="0"/>
                </a:rPr>
                <a:t>Senior Managers Regime</a:t>
              </a:r>
              <a:endParaRPr lang="en-US" sz="1200" dirty="0">
                <a:cs typeface="Times New Roman" panose="02020603050405020304" pitchFamily="18" charset="0"/>
              </a:endParaRPr>
            </a:p>
          </p:txBody>
        </p:sp>
        <p:sp>
          <p:nvSpPr>
            <p:cNvPr id="29" name="Text 21">
              <a:extLst>
                <a:ext uri="{FF2B5EF4-FFF2-40B4-BE49-F238E27FC236}">
                  <a16:creationId xmlns:a16="http://schemas.microsoft.com/office/drawing/2014/main" id="{4B36814F-3DD4-EDFC-36F4-AC83A1FF712F}"/>
                </a:ext>
              </a:extLst>
            </p:cNvPr>
            <p:cNvSpPr/>
            <p:nvPr/>
          </p:nvSpPr>
          <p:spPr>
            <a:xfrm>
              <a:off x="4818888" y="2761488"/>
              <a:ext cx="3794760" cy="475488"/>
            </a:xfrm>
            <a:prstGeom prst="rect">
              <a:avLst/>
            </a:prstGeom>
            <a:noFill/>
            <a:ln/>
          </p:spPr>
          <p:txBody>
            <a:bodyPr wrap="square" lIns="0" tIns="0" rIns="0" bIns="0" rtlCol="0" anchor="ctr"/>
            <a:lstStyle/>
            <a:p>
              <a:pPr marL="0" indent="0" algn="l">
                <a:buNone/>
              </a:pPr>
              <a:r>
                <a:rPr lang="en-US" sz="1050" dirty="0">
                  <a:solidFill>
                    <a:srgbClr val="0F1B3C"/>
                  </a:solidFill>
                  <a:ea typeface="Calibri" pitchFamily="34" charset="-122"/>
                  <a:cs typeface="Times New Roman" panose="02020603050405020304" pitchFamily="18" charset="0"/>
                </a:rPr>
                <a:t>Individual accountability and clawback mechanisms on executive bonuses.</a:t>
              </a:r>
              <a:endParaRPr lang="en-US" sz="1050" dirty="0">
                <a:cs typeface="Times New Roman" panose="02020603050405020304" pitchFamily="18" charset="0"/>
              </a:endParaRPr>
            </a:p>
          </p:txBody>
        </p:sp>
        <p:sp>
          <p:nvSpPr>
            <p:cNvPr id="30" name="Shape 22">
              <a:extLst>
                <a:ext uri="{FF2B5EF4-FFF2-40B4-BE49-F238E27FC236}">
                  <a16:creationId xmlns:a16="http://schemas.microsoft.com/office/drawing/2014/main" id="{B429A9F0-5111-BEDD-C3A0-7D6FAAC57C2F}"/>
                </a:ext>
              </a:extLst>
            </p:cNvPr>
            <p:cNvSpPr/>
            <p:nvPr/>
          </p:nvSpPr>
          <p:spPr>
            <a:xfrm>
              <a:off x="4709160" y="3456432"/>
              <a:ext cx="4069080" cy="960120"/>
            </a:xfrm>
            <a:prstGeom prst="rect">
              <a:avLst/>
            </a:prstGeom>
            <a:solidFill>
              <a:srgbClr val="D0E8FF"/>
            </a:solidFill>
            <a:ln/>
            <a:effectLst>
              <a:outerShdw blurRad="76200" dist="25400" dir="8100000" algn="bl" rotWithShape="0">
                <a:srgbClr val="000000">
                  <a:alpha val="12000"/>
                </a:srgbClr>
              </a:outerShdw>
            </a:effectLst>
          </p:spPr>
          <p:txBody>
            <a:bodyPr/>
            <a:lstStyle/>
            <a:p>
              <a:endParaRPr lang="en-US">
                <a:cs typeface="Times New Roman" panose="02020603050405020304" pitchFamily="18" charset="0"/>
              </a:endParaRPr>
            </a:p>
          </p:txBody>
        </p:sp>
        <p:sp>
          <p:nvSpPr>
            <p:cNvPr id="31" name="Text 23">
              <a:extLst>
                <a:ext uri="{FF2B5EF4-FFF2-40B4-BE49-F238E27FC236}">
                  <a16:creationId xmlns:a16="http://schemas.microsoft.com/office/drawing/2014/main" id="{AF11D977-15DB-C381-2336-F0F0E19EA999}"/>
                </a:ext>
              </a:extLst>
            </p:cNvPr>
            <p:cNvSpPr/>
            <p:nvPr/>
          </p:nvSpPr>
          <p:spPr>
            <a:xfrm>
              <a:off x="4818888" y="3547872"/>
              <a:ext cx="3794760" cy="292608"/>
            </a:xfrm>
            <a:prstGeom prst="rect">
              <a:avLst/>
            </a:prstGeom>
            <a:noFill/>
            <a:ln/>
          </p:spPr>
          <p:txBody>
            <a:bodyPr wrap="square" lIns="0" tIns="0" rIns="0" bIns="0" rtlCol="0" anchor="ctr"/>
            <a:lstStyle/>
            <a:p>
              <a:pPr marL="0" indent="0" algn="l">
                <a:buNone/>
              </a:pPr>
              <a:r>
                <a:rPr lang="en-US" sz="1200" b="1" dirty="0">
                  <a:solidFill>
                    <a:srgbClr val="1E2761"/>
                  </a:solidFill>
                  <a:ea typeface="Calibri" pitchFamily="34" charset="-122"/>
                  <a:cs typeface="Times New Roman" panose="02020603050405020304" pitchFamily="18" charset="0"/>
                </a:rPr>
                <a:t>Timeline</a:t>
              </a:r>
              <a:endParaRPr lang="en-US" sz="1200" dirty="0">
                <a:cs typeface="Times New Roman" panose="02020603050405020304" pitchFamily="18" charset="0"/>
              </a:endParaRPr>
            </a:p>
          </p:txBody>
        </p:sp>
        <p:sp>
          <p:nvSpPr>
            <p:cNvPr id="32" name="Text 24">
              <a:extLst>
                <a:ext uri="{FF2B5EF4-FFF2-40B4-BE49-F238E27FC236}">
                  <a16:creationId xmlns:a16="http://schemas.microsoft.com/office/drawing/2014/main" id="{8E96213C-31C9-BF8D-7973-F842F70E3C89}"/>
                </a:ext>
              </a:extLst>
            </p:cNvPr>
            <p:cNvSpPr/>
            <p:nvPr/>
          </p:nvSpPr>
          <p:spPr>
            <a:xfrm>
              <a:off x="4818888" y="3858768"/>
              <a:ext cx="3794760" cy="475488"/>
            </a:xfrm>
            <a:prstGeom prst="rect">
              <a:avLst/>
            </a:prstGeom>
            <a:noFill/>
            <a:ln/>
          </p:spPr>
          <p:txBody>
            <a:bodyPr wrap="square" lIns="0" tIns="0" rIns="0" bIns="0" rtlCol="0" anchor="ctr"/>
            <a:lstStyle/>
            <a:p>
              <a:pPr marL="0" indent="0" algn="l">
                <a:buNone/>
              </a:pPr>
              <a:r>
                <a:rPr lang="en-US" sz="1050" dirty="0">
                  <a:solidFill>
                    <a:srgbClr val="0F1B3C"/>
                  </a:solidFill>
                  <a:ea typeface="Calibri" pitchFamily="34" charset="-122"/>
                  <a:cs typeface="Times New Roman" panose="02020603050405020304" pitchFamily="18" charset="0"/>
                </a:rPr>
                <a:t>Legislative process through 2026-27, implementation no earlier than 2028.</a:t>
              </a:r>
              <a:endParaRPr lang="en-US" sz="1050" dirty="0">
                <a:cs typeface="Times New Roman" panose="02020603050405020304" pitchFamily="18" charset="0"/>
              </a:endParaRPr>
            </a:p>
          </p:txBody>
        </p:sp>
      </p:grpSp>
    </p:spTree>
    <p:extLst>
      <p:ext uri="{BB962C8B-B14F-4D97-AF65-F5344CB8AC3E}">
        <p14:creationId xmlns:p14="http://schemas.microsoft.com/office/powerpoint/2010/main" val="3110382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F0643-1C13-850D-1953-AFE26431263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931DCC-1D4A-D98B-807D-09B262E6EF40}"/>
              </a:ext>
            </a:extLst>
          </p:cNvPr>
          <p:cNvSpPr>
            <a:spLocks noGrp="1"/>
          </p:cNvSpPr>
          <p:nvPr>
            <p:ph type="title"/>
          </p:nvPr>
        </p:nvSpPr>
        <p:spPr>
          <a:xfrm>
            <a:off x="1511799" y="244800"/>
            <a:ext cx="9329738" cy="625944"/>
          </a:xfrm>
        </p:spPr>
        <p:txBody>
          <a:bodyPr>
            <a:normAutofit fontScale="90000"/>
          </a:bodyPr>
          <a:lstStyle/>
          <a:p>
            <a:pPr algn="ctr"/>
            <a:r>
              <a:rPr lang="en-US" dirty="0">
                <a:latin typeface="+mn-lt"/>
              </a:rPr>
              <a:t>Key Takeaways</a:t>
            </a:r>
          </a:p>
        </p:txBody>
      </p:sp>
      <p:sp>
        <p:nvSpPr>
          <p:cNvPr id="4" name="Tijdelijke aanduiding voor datum 3">
            <a:extLst>
              <a:ext uri="{FF2B5EF4-FFF2-40B4-BE49-F238E27FC236}">
                <a16:creationId xmlns:a16="http://schemas.microsoft.com/office/drawing/2014/main" id="{6ABFBEF6-D224-3B2D-65B2-4168FF3ACA37}"/>
              </a:ext>
            </a:extLst>
          </p:cNvPr>
          <p:cNvSpPr>
            <a:spLocks noGrp="1"/>
          </p:cNvSpPr>
          <p:nvPr>
            <p:ph type="dt" sz="half" idx="10"/>
          </p:nvPr>
        </p:nvSpPr>
        <p:spPr/>
        <p:txBody>
          <a:bodyPr/>
          <a:lstStyle/>
          <a:p>
            <a:r>
              <a:rPr lang="nl-NL" noProof="0">
                <a:solidFill>
                  <a:schemeClr val="tx1"/>
                </a:solidFill>
              </a:rPr>
              <a:t>18/04/2026</a:t>
            </a:r>
            <a:endParaRPr lang="en-GB" noProof="0" dirty="0">
              <a:solidFill>
                <a:schemeClr val="tx1"/>
              </a:solidFill>
            </a:endParaRPr>
          </a:p>
        </p:txBody>
      </p:sp>
      <p:sp>
        <p:nvSpPr>
          <p:cNvPr id="6" name="Tijdelijke aanduiding voor dianummer 5">
            <a:extLst>
              <a:ext uri="{FF2B5EF4-FFF2-40B4-BE49-F238E27FC236}">
                <a16:creationId xmlns:a16="http://schemas.microsoft.com/office/drawing/2014/main" id="{A1151080-4D09-8360-C648-9FD8342B3652}"/>
              </a:ext>
            </a:extLst>
          </p:cNvPr>
          <p:cNvSpPr>
            <a:spLocks noGrp="1"/>
          </p:cNvSpPr>
          <p:nvPr>
            <p:ph type="sldNum" sz="quarter" idx="12"/>
          </p:nvPr>
        </p:nvSpPr>
        <p:spPr/>
        <p:txBody>
          <a:bodyPr/>
          <a:lstStyle/>
          <a:p>
            <a:fld id="{442AD375-037F-43D0-B059-5172DA06796A}" type="slidenum">
              <a:rPr lang="en-GB" noProof="0" smtClean="0">
                <a:solidFill>
                  <a:schemeClr val="tx1"/>
                </a:solidFill>
              </a:rPr>
              <a:pPr/>
              <a:t>37</a:t>
            </a:fld>
            <a:endParaRPr lang="en-GB" noProof="0" dirty="0">
              <a:solidFill>
                <a:schemeClr val="tx1"/>
              </a:solidFill>
            </a:endParaRPr>
          </a:p>
        </p:txBody>
      </p:sp>
      <p:grpSp>
        <p:nvGrpSpPr>
          <p:cNvPr id="8" name="Groep 7">
            <a:extLst>
              <a:ext uri="{FF2B5EF4-FFF2-40B4-BE49-F238E27FC236}">
                <a16:creationId xmlns:a16="http://schemas.microsoft.com/office/drawing/2014/main" id="{7E75DD3F-BB17-2333-B036-23C7CBDED059}"/>
              </a:ext>
            </a:extLst>
          </p:cNvPr>
          <p:cNvGrpSpPr/>
          <p:nvPr/>
        </p:nvGrpSpPr>
        <p:grpSpPr>
          <a:xfrm>
            <a:off x="1511799" y="197475"/>
            <a:ext cx="9329738" cy="732026"/>
            <a:chOff x="1323210" y="517551"/>
            <a:chExt cx="9329738" cy="732026"/>
          </a:xfrm>
        </p:grpSpPr>
        <p:cxnSp>
          <p:nvCxnSpPr>
            <p:cNvPr id="9" name="Rechte verbindingslijn 8">
              <a:extLst>
                <a:ext uri="{FF2B5EF4-FFF2-40B4-BE49-F238E27FC236}">
                  <a16:creationId xmlns:a16="http://schemas.microsoft.com/office/drawing/2014/main" id="{B506BD64-8809-9371-C29F-CBD140F65512}"/>
                </a:ext>
              </a:extLst>
            </p:cNvPr>
            <p:cNvCxnSpPr/>
            <p:nvPr/>
          </p:nvCxnSpPr>
          <p:spPr>
            <a:xfrm>
              <a:off x="1323210" y="1249577"/>
              <a:ext cx="932973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Rechte verbindingslijn 9">
              <a:extLst>
                <a:ext uri="{FF2B5EF4-FFF2-40B4-BE49-F238E27FC236}">
                  <a16:creationId xmlns:a16="http://schemas.microsoft.com/office/drawing/2014/main" id="{B3D9FD62-89DC-25BD-C45D-3CB59243EA18}"/>
                </a:ext>
              </a:extLst>
            </p:cNvPr>
            <p:cNvCxnSpPr/>
            <p:nvPr/>
          </p:nvCxnSpPr>
          <p:spPr>
            <a:xfrm>
              <a:off x="1323210" y="517551"/>
              <a:ext cx="9329738" cy="0"/>
            </a:xfrm>
            <a:prstGeom prst="line">
              <a:avLst/>
            </a:prstGeom>
          </p:spPr>
          <p:style>
            <a:lnRef idx="2">
              <a:schemeClr val="accent1"/>
            </a:lnRef>
            <a:fillRef idx="0">
              <a:schemeClr val="accent1"/>
            </a:fillRef>
            <a:effectRef idx="1">
              <a:schemeClr val="accent1"/>
            </a:effectRef>
            <a:fontRef idx="minor">
              <a:schemeClr val="tx1"/>
            </a:fontRef>
          </p:style>
        </p:cxnSp>
      </p:grpSp>
      <p:graphicFrame>
        <p:nvGraphicFramePr>
          <p:cNvPr id="11" name="Tijdelijke aanduiding voor inhoud 12">
            <a:extLst>
              <a:ext uri="{FF2B5EF4-FFF2-40B4-BE49-F238E27FC236}">
                <a16:creationId xmlns:a16="http://schemas.microsoft.com/office/drawing/2014/main" id="{8EE6FFE5-8FDF-6DEE-2532-673E08609AC7}"/>
              </a:ext>
            </a:extLst>
          </p:cNvPr>
          <p:cNvGraphicFramePr>
            <a:graphicFrameLocks/>
          </p:cNvGraphicFramePr>
          <p:nvPr/>
        </p:nvGraphicFramePr>
        <p:xfrm>
          <a:off x="267719" y="1388367"/>
          <a:ext cx="11650663" cy="5150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 name="Groep 11">
            <a:extLst>
              <a:ext uri="{FF2B5EF4-FFF2-40B4-BE49-F238E27FC236}">
                <a16:creationId xmlns:a16="http://schemas.microsoft.com/office/drawing/2014/main" id="{96C03F1E-6BED-BA99-E20F-BD106BD6C51D}"/>
              </a:ext>
            </a:extLst>
          </p:cNvPr>
          <p:cNvGrpSpPr/>
          <p:nvPr/>
        </p:nvGrpSpPr>
        <p:grpSpPr>
          <a:xfrm>
            <a:off x="832303" y="1434329"/>
            <a:ext cx="10521497" cy="593211"/>
            <a:chOff x="832303" y="1090380"/>
            <a:chExt cx="10521497" cy="593211"/>
          </a:xfrm>
        </p:grpSpPr>
        <p:sp>
          <p:nvSpPr>
            <p:cNvPr id="3" name="Shape 2">
              <a:extLst>
                <a:ext uri="{FF2B5EF4-FFF2-40B4-BE49-F238E27FC236}">
                  <a16:creationId xmlns:a16="http://schemas.microsoft.com/office/drawing/2014/main" id="{0FADAFCA-3BE9-C7CD-3B8B-214DBCEDC6A7}"/>
                </a:ext>
              </a:extLst>
            </p:cNvPr>
            <p:cNvSpPr/>
            <p:nvPr/>
          </p:nvSpPr>
          <p:spPr>
            <a:xfrm>
              <a:off x="832303" y="1090380"/>
              <a:ext cx="10521497" cy="593211"/>
            </a:xfrm>
            <a:prstGeom prst="rect">
              <a:avLst/>
            </a:prstGeom>
            <a:solidFill>
              <a:srgbClr val="E8EEF9"/>
            </a:solidFill>
            <a:ln w="12700">
              <a:solidFill>
                <a:srgbClr val="0028A5"/>
              </a:solidFill>
              <a:prstDash val="solid"/>
            </a:ln>
          </p:spPr>
          <p:txBody>
            <a:bodyPr/>
            <a:lstStyle/>
            <a:p>
              <a:endParaRPr lang="en-US"/>
            </a:p>
          </p:txBody>
        </p:sp>
        <p:sp>
          <p:nvSpPr>
            <p:cNvPr id="7" name="Text 3">
              <a:extLst>
                <a:ext uri="{FF2B5EF4-FFF2-40B4-BE49-F238E27FC236}">
                  <a16:creationId xmlns:a16="http://schemas.microsoft.com/office/drawing/2014/main" id="{1687E07F-C822-8F03-7DE4-EEA34084884D}"/>
                </a:ext>
              </a:extLst>
            </p:cNvPr>
            <p:cNvSpPr/>
            <p:nvPr/>
          </p:nvSpPr>
          <p:spPr>
            <a:xfrm>
              <a:off x="1024631" y="1124604"/>
              <a:ext cx="10182094" cy="524763"/>
            </a:xfrm>
            <a:prstGeom prst="rect">
              <a:avLst/>
            </a:prstGeom>
            <a:noFill/>
            <a:ln/>
          </p:spPr>
          <p:txBody>
            <a:bodyPr wrap="square" lIns="0" tIns="0" rIns="0" bIns="0" rtlCol="0" anchor="ctr"/>
            <a:lstStyle/>
            <a:p>
              <a:pPr algn="ctr"/>
              <a:r>
                <a:rPr lang="en-US" sz="1150" b="1" dirty="0">
                  <a:cs typeface="Calibri" pitchFamily="34" charset="-120"/>
                </a:rPr>
                <a:t>Central finding: Basel III raised the bar, but regulation cannot substitute for governance.</a:t>
              </a:r>
              <a:endParaRPr lang="en-US" sz="1150" dirty="0"/>
            </a:p>
          </p:txBody>
        </p:sp>
      </p:grpSp>
      <p:sp>
        <p:nvSpPr>
          <p:cNvPr id="13" name="Tijdelijke aanduiding voor voettekst 4">
            <a:extLst>
              <a:ext uri="{FF2B5EF4-FFF2-40B4-BE49-F238E27FC236}">
                <a16:creationId xmlns:a16="http://schemas.microsoft.com/office/drawing/2014/main" id="{BA2F14FE-D8CC-5A33-D590-8BC80A4C11F4}"/>
              </a:ext>
            </a:extLst>
          </p:cNvPr>
          <p:cNvSpPr>
            <a:spLocks noGrp="1"/>
          </p:cNvSpPr>
          <p:nvPr>
            <p:ph type="ftr" sz="quarter" idx="11"/>
          </p:nvPr>
        </p:nvSpPr>
        <p:spPr>
          <a:xfrm>
            <a:off x="4038600" y="6391975"/>
            <a:ext cx="4114800" cy="365125"/>
          </a:xfrm>
        </p:spPr>
        <p:txBody>
          <a:bodyPr/>
          <a:lstStyle/>
          <a:p>
            <a:r>
              <a:rPr lang="en-GB" noProof="0" dirty="0">
                <a:cs typeface="Times New Roman" panose="02020603050405020304" pitchFamily="18" charset="0"/>
              </a:rPr>
              <a:t>The implementation of Basel III in Switzerland and Credit Suisse crisis</a:t>
            </a:r>
          </a:p>
        </p:txBody>
      </p:sp>
    </p:spTree>
    <p:extLst>
      <p:ext uri="{BB962C8B-B14F-4D97-AF65-F5344CB8AC3E}">
        <p14:creationId xmlns:p14="http://schemas.microsoft.com/office/powerpoint/2010/main" val="1246503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516B8-4387-DA93-C84E-1FA09B9A2EAA}"/>
            </a:ext>
          </a:extLst>
        </p:cNvPr>
        <p:cNvGrpSpPr/>
        <p:nvPr/>
      </p:nvGrpSpPr>
      <p:grpSpPr>
        <a:xfrm>
          <a:off x="0" y="0"/>
          <a:ext cx="0" cy="0"/>
          <a:chOff x="0" y="0"/>
          <a:chExt cx="0" cy="0"/>
        </a:xfrm>
      </p:grpSpPr>
      <p:pic>
        <p:nvPicPr>
          <p:cNvPr id="8" name="Bildplatzhalter 7" descr="Bild der Universität Zürich, Hauptgebäude, mit Blick auf die Stadt Zürich und den See">
            <a:extLst>
              <a:ext uri="{FF2B5EF4-FFF2-40B4-BE49-F238E27FC236}">
                <a16:creationId xmlns:a16="http://schemas.microsoft.com/office/drawing/2014/main" id="{E9DDBF96-A1CD-478E-B77D-3FE0B628A3C8}"/>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15" b="15"/>
          <a:stretch/>
        </p:blipFill>
        <p:spPr/>
      </p:pic>
      <p:sp>
        <p:nvSpPr>
          <p:cNvPr id="3" name="Datumsplatzhalter 2">
            <a:extLst>
              <a:ext uri="{FF2B5EF4-FFF2-40B4-BE49-F238E27FC236}">
                <a16:creationId xmlns:a16="http://schemas.microsoft.com/office/drawing/2014/main" id="{D2B528A1-6B5B-225E-F757-D8D68A09A338}"/>
              </a:ext>
            </a:extLst>
          </p:cNvPr>
          <p:cNvSpPr>
            <a:spLocks noGrp="1"/>
          </p:cNvSpPr>
          <p:nvPr>
            <p:ph type="dt" sz="half" idx="10"/>
          </p:nvPr>
        </p:nvSpPr>
        <p:spPr/>
        <p:txBody>
          <a:bodyPr/>
          <a:lstStyle/>
          <a:p>
            <a:r>
              <a:rPr lang="nl-NL" noProof="0"/>
              <a:t>18/04/2026</a:t>
            </a:r>
            <a:endParaRPr lang="de-CH" noProof="0"/>
          </a:p>
        </p:txBody>
      </p:sp>
      <p:sp>
        <p:nvSpPr>
          <p:cNvPr id="4" name="Fußzeilenplatzhalter 3">
            <a:extLst>
              <a:ext uri="{FF2B5EF4-FFF2-40B4-BE49-F238E27FC236}">
                <a16:creationId xmlns:a16="http://schemas.microsoft.com/office/drawing/2014/main" id="{56229F76-28A0-25B5-389E-2701456CF27B}"/>
              </a:ext>
            </a:extLst>
          </p:cNvPr>
          <p:cNvSpPr>
            <a:spLocks noGrp="1"/>
          </p:cNvSpPr>
          <p:nvPr>
            <p:ph type="ftr" sz="quarter" idx="11"/>
          </p:nvPr>
        </p:nvSpPr>
        <p:spPr/>
        <p:txBody>
          <a:bodyPr/>
          <a:lstStyle/>
          <a:p>
            <a:r>
              <a:rPr lang="de-CH" noProof="0"/>
              <a:t>Business Judgment Rule: A Comparative Analysis of Switzerland and the Netherlands	</a:t>
            </a:r>
          </a:p>
        </p:txBody>
      </p:sp>
      <p:sp>
        <p:nvSpPr>
          <p:cNvPr id="5" name="Foliennummernplatzhalter 4">
            <a:extLst>
              <a:ext uri="{FF2B5EF4-FFF2-40B4-BE49-F238E27FC236}">
                <a16:creationId xmlns:a16="http://schemas.microsoft.com/office/drawing/2014/main" id="{FF6D74AD-9348-7B7D-E199-03082DF9B321}"/>
              </a:ext>
            </a:extLst>
          </p:cNvPr>
          <p:cNvSpPr>
            <a:spLocks noGrp="1"/>
          </p:cNvSpPr>
          <p:nvPr>
            <p:ph type="sldNum" sz="quarter" idx="12"/>
          </p:nvPr>
        </p:nvSpPr>
        <p:spPr/>
        <p:txBody>
          <a:bodyPr/>
          <a:lstStyle/>
          <a:p>
            <a:r>
              <a:rPr lang="de-CH" noProof="0"/>
              <a:t> </a:t>
            </a:r>
          </a:p>
        </p:txBody>
      </p:sp>
      <p:sp>
        <p:nvSpPr>
          <p:cNvPr id="2" name="Textplatzhalter 1">
            <a:extLst>
              <a:ext uri="{FF2B5EF4-FFF2-40B4-BE49-F238E27FC236}">
                <a16:creationId xmlns:a16="http://schemas.microsoft.com/office/drawing/2014/main" id="{061EDC36-2660-F4A8-C87B-35E5B711BA20}"/>
              </a:ext>
            </a:extLst>
          </p:cNvPr>
          <p:cNvSpPr>
            <a:spLocks noGrp="1"/>
          </p:cNvSpPr>
          <p:nvPr>
            <p:ph type="body" sz="quarter" idx="14"/>
          </p:nvPr>
        </p:nvSpPr>
        <p:spPr/>
        <p:txBody>
          <a:bodyPr/>
          <a:lstStyle/>
          <a:p>
            <a:pPr marL="0" indent="0">
              <a:buNone/>
            </a:pPr>
            <a:r>
              <a:rPr lang="de-DE" dirty="0"/>
              <a:t>Rechtswissenschaftliche Fakultät</a:t>
            </a:r>
            <a:endParaRPr lang="nl-NL" dirty="0"/>
          </a:p>
        </p:txBody>
      </p:sp>
      <p:sp>
        <p:nvSpPr>
          <p:cNvPr id="10" name="Textplatzhalter 9">
            <a:extLst>
              <a:ext uri="{FF2B5EF4-FFF2-40B4-BE49-F238E27FC236}">
                <a16:creationId xmlns:a16="http://schemas.microsoft.com/office/drawing/2014/main" id="{CAB0400E-167A-3E03-E667-59E763B57368}"/>
              </a:ext>
            </a:extLst>
          </p:cNvPr>
          <p:cNvSpPr>
            <a:spLocks noGrp="1"/>
          </p:cNvSpPr>
          <p:nvPr>
            <p:ph type="body" sz="quarter" idx="15"/>
          </p:nvPr>
        </p:nvSpPr>
        <p:spPr>
          <a:xfrm>
            <a:off x="1" y="2440388"/>
            <a:ext cx="8180559" cy="2206979"/>
          </a:xfrm>
        </p:spPr>
        <p:txBody>
          <a:bodyPr/>
          <a:lstStyle/>
          <a:p>
            <a:pPr marL="0" indent="0">
              <a:buNone/>
            </a:pPr>
            <a:r>
              <a:rPr lang="de-DE" dirty="0"/>
              <a:t>International Financial Law</a:t>
            </a:r>
            <a:endParaRPr lang="de-DE" noProof="0" dirty="0"/>
          </a:p>
          <a:p>
            <a:pPr lvl="1"/>
            <a:r>
              <a:rPr lang="nl-NL" i="1" dirty="0"/>
              <a:t>The </a:t>
            </a:r>
            <a:r>
              <a:rPr lang="nl-NL" i="1" dirty="0" err="1"/>
              <a:t>implementation</a:t>
            </a:r>
            <a:r>
              <a:rPr lang="nl-NL" i="1" dirty="0"/>
              <a:t> of </a:t>
            </a:r>
            <a:r>
              <a:rPr lang="nl-NL" i="1" dirty="0" err="1"/>
              <a:t>Basel</a:t>
            </a:r>
            <a:r>
              <a:rPr lang="nl-NL" i="1" dirty="0"/>
              <a:t> III in Switzerland </a:t>
            </a:r>
            <a:r>
              <a:rPr lang="nl-NL" i="1" dirty="0" err="1"/>
              <a:t>and</a:t>
            </a:r>
            <a:r>
              <a:rPr lang="nl-NL" i="1" dirty="0"/>
              <a:t> Credit Suisse crisis</a:t>
            </a:r>
            <a:endParaRPr lang="en-GB" i="1" noProof="0" dirty="0"/>
          </a:p>
          <a:p>
            <a:pPr lvl="2"/>
            <a:r>
              <a:rPr lang="en-GB" i="1" noProof="0" dirty="0"/>
              <a:t> Prof. Dr. Kern Alexander</a:t>
            </a:r>
          </a:p>
          <a:p>
            <a:pPr lvl="2"/>
            <a:r>
              <a:rPr lang="en-GB" noProof="0" dirty="0"/>
              <a:t>Presented by: Hugo Vermeeren</a:t>
            </a:r>
          </a:p>
          <a:p>
            <a:pPr lvl="2"/>
            <a:r>
              <a:rPr lang="en-GB" dirty="0"/>
              <a:t>11 May 2026</a:t>
            </a:r>
            <a:endParaRPr lang="en-GB" noProof="0" dirty="0"/>
          </a:p>
        </p:txBody>
      </p:sp>
    </p:spTree>
    <p:extLst>
      <p:ext uri="{BB962C8B-B14F-4D97-AF65-F5344CB8AC3E}">
        <p14:creationId xmlns:p14="http://schemas.microsoft.com/office/powerpoint/2010/main" val="1869102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Bild der Universität Zürich, Hauptgebäude, mit Blick auf die Stadt Zürich und den See">
            <a:extLst>
              <a:ext uri="{FF2B5EF4-FFF2-40B4-BE49-F238E27FC236}">
                <a16:creationId xmlns:a16="http://schemas.microsoft.com/office/drawing/2014/main" id="{E5DCA94E-CAB6-FCA3-E880-07A66649C2F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15" b="15"/>
          <a:stretch/>
        </p:blipFill>
        <p:spPr/>
      </p:pic>
      <p:sp>
        <p:nvSpPr>
          <p:cNvPr id="3" name="Datumsplatzhalter 2">
            <a:extLst>
              <a:ext uri="{FF2B5EF4-FFF2-40B4-BE49-F238E27FC236}">
                <a16:creationId xmlns:a16="http://schemas.microsoft.com/office/drawing/2014/main" id="{D8F2E9ED-D9A3-3E95-83DB-4DDCC225259F}"/>
              </a:ext>
            </a:extLst>
          </p:cNvPr>
          <p:cNvSpPr>
            <a:spLocks noGrp="1"/>
          </p:cNvSpPr>
          <p:nvPr>
            <p:ph type="dt" sz="half" idx="10"/>
          </p:nvPr>
        </p:nvSpPr>
        <p:spPr/>
        <p:txBody>
          <a:bodyPr/>
          <a:lstStyle/>
          <a:p>
            <a:fld id="{33425472-1357-4723-A5D9-5620F354E52F}" type="datetime1">
              <a:rPr lang="en-GB" noProof="0" smtClean="0"/>
              <a:t>28/05/2026</a:t>
            </a:fld>
            <a:endParaRPr lang="de-CH" noProof="0"/>
          </a:p>
        </p:txBody>
      </p:sp>
      <p:sp>
        <p:nvSpPr>
          <p:cNvPr id="4" name="Fußzeilenplatzhalter 3">
            <a:extLst>
              <a:ext uri="{FF2B5EF4-FFF2-40B4-BE49-F238E27FC236}">
                <a16:creationId xmlns:a16="http://schemas.microsoft.com/office/drawing/2014/main" id="{0AC6C720-09ED-5B7D-9311-DEFC1F8A5752}"/>
              </a:ext>
            </a:extLst>
          </p:cNvPr>
          <p:cNvSpPr>
            <a:spLocks noGrp="1"/>
          </p:cNvSpPr>
          <p:nvPr>
            <p:ph type="ftr" sz="quarter" idx="11"/>
          </p:nvPr>
        </p:nvSpPr>
        <p:spPr/>
        <p:txBody>
          <a:bodyPr/>
          <a:lstStyle/>
          <a:p>
            <a:r>
              <a:rPr lang="de-CH" noProof="0"/>
              <a:t>Securitization and Relationship Lending</a:t>
            </a:r>
          </a:p>
        </p:txBody>
      </p:sp>
      <p:sp>
        <p:nvSpPr>
          <p:cNvPr id="5" name="Foliennummernplatzhalter 4">
            <a:extLst>
              <a:ext uri="{FF2B5EF4-FFF2-40B4-BE49-F238E27FC236}">
                <a16:creationId xmlns:a16="http://schemas.microsoft.com/office/drawing/2014/main" id="{243B0546-3404-FCCD-7325-DD5ADB767C9C}"/>
              </a:ext>
            </a:extLst>
          </p:cNvPr>
          <p:cNvSpPr>
            <a:spLocks noGrp="1"/>
          </p:cNvSpPr>
          <p:nvPr>
            <p:ph type="sldNum" sz="quarter" idx="12"/>
          </p:nvPr>
        </p:nvSpPr>
        <p:spPr/>
        <p:txBody>
          <a:bodyPr/>
          <a:lstStyle/>
          <a:p>
            <a:r>
              <a:rPr lang="de-CH" noProof="0"/>
              <a:t> </a:t>
            </a:r>
          </a:p>
        </p:txBody>
      </p:sp>
      <p:sp>
        <p:nvSpPr>
          <p:cNvPr id="2" name="Textplatzhalter 1">
            <a:extLst>
              <a:ext uri="{FF2B5EF4-FFF2-40B4-BE49-F238E27FC236}">
                <a16:creationId xmlns:a16="http://schemas.microsoft.com/office/drawing/2014/main" id="{3D97D1C2-1418-EA65-76B9-30FF79D4BF4D}"/>
              </a:ext>
            </a:extLst>
          </p:cNvPr>
          <p:cNvSpPr>
            <a:spLocks noGrp="1"/>
          </p:cNvSpPr>
          <p:nvPr>
            <p:ph type="body" sz="quarter" idx="14"/>
          </p:nvPr>
        </p:nvSpPr>
        <p:spPr/>
        <p:txBody>
          <a:bodyPr/>
          <a:lstStyle/>
          <a:p>
            <a:pPr marL="0" indent="0">
              <a:buNone/>
            </a:pPr>
            <a:r>
              <a:rPr lang="de-DE" dirty="0"/>
              <a:t>Faculty </a:t>
            </a:r>
            <a:r>
              <a:rPr lang="de-DE" dirty="0" err="1"/>
              <a:t>of</a:t>
            </a:r>
            <a:r>
              <a:rPr lang="de-DE" dirty="0"/>
              <a:t> Law</a:t>
            </a:r>
          </a:p>
        </p:txBody>
      </p:sp>
      <p:sp>
        <p:nvSpPr>
          <p:cNvPr id="10" name="Textplatzhalter 9">
            <a:extLst>
              <a:ext uri="{FF2B5EF4-FFF2-40B4-BE49-F238E27FC236}">
                <a16:creationId xmlns:a16="http://schemas.microsoft.com/office/drawing/2014/main" id="{9BC23377-90C3-368B-0A70-D0D871F199E1}"/>
              </a:ext>
            </a:extLst>
          </p:cNvPr>
          <p:cNvSpPr>
            <a:spLocks noGrp="1"/>
          </p:cNvSpPr>
          <p:nvPr>
            <p:ph type="body" sz="quarter" idx="15"/>
          </p:nvPr>
        </p:nvSpPr>
        <p:spPr>
          <a:xfrm>
            <a:off x="1" y="2440388"/>
            <a:ext cx="5650828" cy="1689402"/>
          </a:xfrm>
        </p:spPr>
        <p:txBody>
          <a:bodyPr vert="horz" wrap="none" lIns="270000" tIns="154800" rIns="248400" bIns="180000" rtlCol="0" anchor="t">
            <a:spAutoFit/>
          </a:bodyPr>
          <a:lstStyle/>
          <a:p>
            <a:pPr lvl="2"/>
            <a:r>
              <a:rPr lang="en-US" sz="2400" b="1" dirty="0"/>
              <a:t>Is deposit insurance adequate today </a:t>
            </a:r>
            <a:br>
              <a:rPr lang="en-US" sz="2400" b="1" dirty="0"/>
            </a:br>
            <a:r>
              <a:rPr lang="en-US" sz="2400" b="1" dirty="0"/>
              <a:t>to address banking risks problems?</a:t>
            </a:r>
            <a:endParaRPr lang="nl-NL" sz="2400" b="1" dirty="0"/>
          </a:p>
          <a:p>
            <a:pPr lvl="2"/>
            <a:r>
              <a:rPr lang="nl-NL" dirty="0" err="1"/>
              <a:t>By</a:t>
            </a:r>
            <a:r>
              <a:rPr lang="nl-NL" dirty="0"/>
              <a:t> Pepijn Zigterman</a:t>
            </a:r>
            <a:br>
              <a:rPr lang="en-GB" noProof="0" dirty="0"/>
            </a:br>
            <a:fld id="{E48C020E-B3C2-4469-B56B-34864AB95564}" type="datetime4">
              <a:rPr lang="en-GB" dirty="0" smtClean="0"/>
              <a:pPr lvl="2"/>
              <a:t>28 May 2026</a:t>
            </a:fld>
            <a:endParaRPr lang="en-GB" noProof="0" dirty="0"/>
          </a:p>
        </p:txBody>
      </p:sp>
    </p:spTree>
    <p:extLst>
      <p:ext uri="{BB962C8B-B14F-4D97-AF65-F5344CB8AC3E}">
        <p14:creationId xmlns:p14="http://schemas.microsoft.com/office/powerpoint/2010/main" val="8714081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a:latin typeface="Times New Roman Regular" panose="02020603050405020304" charset="0"/>
                <a:cs typeface="Times New Roman Regular" panose="02020603050405020304" charset="0"/>
              </a:rPr>
              <a:t>Why It's Hard-The Real Test Comes Under Pressure</a:t>
            </a:r>
          </a:p>
        </p:txBody>
      </p:sp>
      <p:sp>
        <p:nvSpPr>
          <p:cNvPr id="5" name="灯片编号占位符 4"/>
          <p:cNvSpPr>
            <a:spLocks noGrp="1"/>
          </p:cNvSpPr>
          <p:nvPr>
            <p:ph type="sldNum" sz="quarter" idx="12"/>
          </p:nvPr>
        </p:nvSpPr>
        <p:spPr/>
        <p:txBody>
          <a:bodyPr/>
          <a:lstStyle/>
          <a:p>
            <a:fld id="{442AD375-037F-43D0-B059-5172DA06796A}" type="slidenum">
              <a:rPr lang="en-GB" noProof="0" smtClean="0">
                <a:latin typeface="Times New Roman Regular" panose="02020603050405020304" charset="0"/>
                <a:cs typeface="Times New Roman Regular" panose="02020603050405020304" charset="0"/>
              </a:rPr>
              <a:t>4</a:t>
            </a:fld>
            <a:endParaRPr lang="en-GB" noProof="0" dirty="0">
              <a:latin typeface="Times New Roman Regular" panose="02020603050405020304" charset="0"/>
              <a:cs typeface="Times New Roman Regular" panose="02020603050405020304" charset="0"/>
            </a:endParaRPr>
          </a:p>
        </p:txBody>
      </p:sp>
      <p:graphicFrame>
        <p:nvGraphicFramePr>
          <p:cNvPr id="3" name="表格 2"/>
          <p:cNvGraphicFramePr/>
          <p:nvPr/>
        </p:nvGraphicFramePr>
        <p:xfrm>
          <a:off x="1487805" y="1701165"/>
          <a:ext cx="8911590" cy="1263015"/>
        </p:xfrm>
        <a:graphic>
          <a:graphicData uri="http://schemas.openxmlformats.org/drawingml/2006/table">
            <a:tbl>
              <a:tblPr firstRow="1" bandRow="1">
                <a:tableStyleId>{5C22544A-7EE6-4342-B048-85BDC9FD1C3A}</a:tableStyleId>
              </a:tblPr>
              <a:tblGrid>
                <a:gridCol w="2970530">
                  <a:extLst>
                    <a:ext uri="{9D8B030D-6E8A-4147-A177-3AD203B41FA5}">
                      <a16:colId xmlns:a16="http://schemas.microsoft.com/office/drawing/2014/main" val="20000"/>
                    </a:ext>
                  </a:extLst>
                </a:gridCol>
                <a:gridCol w="2970530">
                  <a:extLst>
                    <a:ext uri="{9D8B030D-6E8A-4147-A177-3AD203B41FA5}">
                      <a16:colId xmlns:a16="http://schemas.microsoft.com/office/drawing/2014/main" val="20001"/>
                    </a:ext>
                  </a:extLst>
                </a:gridCol>
                <a:gridCol w="2970530">
                  <a:extLst>
                    <a:ext uri="{9D8B030D-6E8A-4147-A177-3AD203B41FA5}">
                      <a16:colId xmlns:a16="http://schemas.microsoft.com/office/drawing/2014/main" val="20002"/>
                    </a:ext>
                  </a:extLst>
                </a:gridCol>
              </a:tblGrid>
              <a:tr h="421005">
                <a:tc>
                  <a:txBody>
                    <a:bodyPr/>
                    <a:lstStyle/>
                    <a:p>
                      <a:pPr algn="ctr">
                        <a:buNone/>
                      </a:pPr>
                      <a:endParaRPr lang="zh-CN" altLang="en-US" sz="1800">
                        <a:latin typeface="Times New Roman Regular" panose="02020603050405020304" charset="0"/>
                        <a:cs typeface="Times New Roman Regular" panose="02020603050405020304" charset="0"/>
                      </a:endParaRPr>
                    </a:p>
                  </a:txBody>
                  <a:tcPr/>
                </a:tc>
                <a:tc>
                  <a:txBody>
                    <a:bodyPr/>
                    <a:lstStyle/>
                    <a:p>
                      <a:pPr algn="ctr">
                        <a:buNone/>
                      </a:pPr>
                      <a:r>
                        <a:rPr lang="en-US" altLang="zh-CN" sz="1800">
                          <a:latin typeface="Times New Roman Regular" panose="02020603050405020304" charset="0"/>
                          <a:cs typeface="Times New Roman Regular" panose="02020603050405020304" charset="0"/>
                        </a:rPr>
                        <a:t>Banks</a:t>
                      </a:r>
                    </a:p>
                  </a:txBody>
                  <a:tcPr/>
                </a:tc>
                <a:tc>
                  <a:txBody>
                    <a:bodyPr/>
                    <a:lstStyle/>
                    <a:p>
                      <a:pPr algn="ctr">
                        <a:buNone/>
                      </a:pPr>
                      <a:r>
                        <a:rPr lang="en-US" altLang="zh-CN" sz="1800">
                          <a:latin typeface="Times New Roman Regular" panose="02020603050405020304" charset="0"/>
                          <a:cs typeface="Times New Roman Regular" panose="02020603050405020304" charset="0"/>
                        </a:rPr>
                        <a:t>Stablecoins</a:t>
                      </a:r>
                    </a:p>
                  </a:txBody>
                  <a:tcPr/>
                </a:tc>
                <a:extLst>
                  <a:ext uri="{0D108BD9-81ED-4DB2-BD59-A6C34878D82A}">
                    <a16:rowId xmlns:a16="http://schemas.microsoft.com/office/drawing/2014/main" val="10000"/>
                  </a:ext>
                </a:extLst>
              </a:tr>
              <a:tr h="421005">
                <a:tc>
                  <a:txBody>
                    <a:bodyPr/>
                    <a:lstStyle/>
                    <a:p>
                      <a:pPr algn="ctr">
                        <a:buNone/>
                      </a:pPr>
                      <a:r>
                        <a:rPr lang="en-US" altLang="zh-CN" sz="1800">
                          <a:latin typeface="Times New Roman Regular" panose="02020603050405020304" charset="0"/>
                          <a:cs typeface="Times New Roman Regular" panose="02020603050405020304" charset="0"/>
                        </a:rPr>
                        <a:t>Central bank backstop</a:t>
                      </a:r>
                    </a:p>
                  </a:txBody>
                  <a:tcPr/>
                </a:tc>
                <a:tc>
                  <a:txBody>
                    <a:bodyPr/>
                    <a:lstStyle/>
                    <a:p>
                      <a:pPr algn="ctr">
                        <a:buNone/>
                      </a:pPr>
                      <a:r>
                        <a:rPr lang="zh-CN" altLang="en-US" sz="1800">
                          <a:latin typeface="Times New Roman Regular" panose="02020603050405020304" charset="0"/>
                          <a:cs typeface="Times New Roman Regular" panose="02020603050405020304" charset="0"/>
                        </a:rPr>
                        <a:t>√</a:t>
                      </a:r>
                    </a:p>
                  </a:txBody>
                  <a:tcPr/>
                </a:tc>
                <a:tc>
                  <a:txBody>
                    <a:bodyPr/>
                    <a:lstStyle/>
                    <a:p>
                      <a:pPr algn="ctr">
                        <a:buNone/>
                      </a:pPr>
                      <a:r>
                        <a:rPr lang="zh-CN" altLang="en-US" sz="1800">
                          <a:latin typeface="Times New Roman Regular" panose="02020603050405020304" charset="0"/>
                          <a:cs typeface="Times New Roman Regular" panose="02020603050405020304" charset="0"/>
                        </a:rPr>
                        <a:t>×</a:t>
                      </a:r>
                    </a:p>
                  </a:txBody>
                  <a:tcPr/>
                </a:tc>
                <a:extLst>
                  <a:ext uri="{0D108BD9-81ED-4DB2-BD59-A6C34878D82A}">
                    <a16:rowId xmlns:a16="http://schemas.microsoft.com/office/drawing/2014/main" val="10001"/>
                  </a:ext>
                </a:extLst>
              </a:tr>
              <a:tr h="421005">
                <a:tc>
                  <a:txBody>
                    <a:bodyPr/>
                    <a:lstStyle/>
                    <a:p>
                      <a:pPr algn="ctr">
                        <a:buNone/>
                      </a:pPr>
                      <a:r>
                        <a:rPr lang="en-US" altLang="zh-CN" sz="1800">
                          <a:latin typeface="Times New Roman Regular" panose="02020603050405020304" charset="0"/>
                          <a:cs typeface="Times New Roman Regular" panose="02020603050405020304" charset="0"/>
                        </a:rPr>
                        <a:t>Deposit insurance</a:t>
                      </a:r>
                    </a:p>
                  </a:txBody>
                  <a:tcPr/>
                </a:tc>
                <a:tc>
                  <a:txBody>
                    <a:bodyPr/>
                    <a:lstStyle/>
                    <a:p>
                      <a:pPr algn="ctr">
                        <a:buNone/>
                      </a:pPr>
                      <a:r>
                        <a:rPr lang="zh-CN" altLang="en-US" sz="1800">
                          <a:latin typeface="Times New Roman Regular" panose="02020603050405020304" charset="0"/>
                          <a:cs typeface="Times New Roman Regular" panose="02020603050405020304" charset="0"/>
                        </a:rPr>
                        <a:t>√</a:t>
                      </a:r>
                    </a:p>
                  </a:txBody>
                  <a:tcPr/>
                </a:tc>
                <a:tc>
                  <a:txBody>
                    <a:bodyPr/>
                    <a:lstStyle/>
                    <a:p>
                      <a:pPr algn="ctr">
                        <a:buNone/>
                      </a:pPr>
                      <a:r>
                        <a:rPr lang="zh-CN" altLang="en-US" sz="1800">
                          <a:latin typeface="Times New Roman Regular" panose="02020603050405020304" charset="0"/>
                          <a:cs typeface="Times New Roman Regular" panose="02020603050405020304" charset="0"/>
                        </a:rPr>
                        <a:t>×</a:t>
                      </a:r>
                    </a:p>
                  </a:txBody>
                  <a:tcPr/>
                </a:tc>
                <a:extLst>
                  <a:ext uri="{0D108BD9-81ED-4DB2-BD59-A6C34878D82A}">
                    <a16:rowId xmlns:a16="http://schemas.microsoft.com/office/drawing/2014/main" val="10002"/>
                  </a:ext>
                </a:extLst>
              </a:tr>
            </a:tbl>
          </a:graphicData>
        </a:graphic>
      </p:graphicFrame>
      <p:sp>
        <p:nvSpPr>
          <p:cNvPr id="6" name="文本框 5"/>
          <p:cNvSpPr txBox="1"/>
          <p:nvPr/>
        </p:nvSpPr>
        <p:spPr>
          <a:xfrm>
            <a:off x="2207895" y="3978910"/>
            <a:ext cx="7580630" cy="1358900"/>
          </a:xfrm>
          <a:prstGeom prst="rect">
            <a:avLst/>
          </a:prstGeom>
          <a:noFill/>
        </p:spPr>
        <p:txBody>
          <a:bodyPr wrap="square" lIns="0" tIns="0" rIns="0" bIns="0" rtlCol="0">
            <a:noAutofit/>
          </a:bodyPr>
          <a:lstStyle/>
          <a:p>
            <a:r>
              <a:rPr lang="en-US" altLang="zh-CN" sz="2000" dirty="0">
                <a:latin typeface="Times New Roman Regular" panose="02020603050405020304" charset="0"/>
                <a:cs typeface="Times New Roman Regular" panose="02020603050405020304" charset="0"/>
              </a:rPr>
              <a:t>The system depends on one thing: whether reserves are real and liquid, and whether redemption still works when demand suddenly rises.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B04AE-44CC-96B1-E36C-8240BE002DDA}"/>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32A5E8C6-FA4A-5879-5727-FB92BB350F92}"/>
              </a:ext>
            </a:extLst>
          </p:cNvPr>
          <p:cNvGrpSpPr/>
          <p:nvPr/>
        </p:nvGrpSpPr>
        <p:grpSpPr>
          <a:xfrm>
            <a:off x="471935" y="256905"/>
            <a:ext cx="4531493" cy="1863353"/>
            <a:chOff x="150999" y="116765"/>
            <a:chExt cx="11950698" cy="6835848"/>
          </a:xfrm>
        </p:grpSpPr>
        <p:pic>
          <p:nvPicPr>
            <p:cNvPr id="18" name="Picture 17">
              <a:extLst>
                <a:ext uri="{FF2B5EF4-FFF2-40B4-BE49-F238E27FC236}">
                  <a16:creationId xmlns:a16="http://schemas.microsoft.com/office/drawing/2014/main" id="{02D444CB-97A1-C800-605D-806377A522E2}"/>
                </a:ext>
              </a:extLst>
            </p:cNvPr>
            <p:cNvPicPr>
              <a:picLocks noChangeAspect="1"/>
            </p:cNvPicPr>
            <p:nvPr/>
          </p:nvPicPr>
          <p:blipFill>
            <a:blip r:embed="rId2"/>
            <a:stretch>
              <a:fillRect/>
            </a:stretch>
          </p:blipFill>
          <p:spPr>
            <a:xfrm>
              <a:off x="5921403" y="2987428"/>
              <a:ext cx="6180294" cy="3657352"/>
            </a:xfrm>
            <a:prstGeom prst="rect">
              <a:avLst/>
            </a:prstGeom>
          </p:spPr>
        </p:pic>
        <p:graphicFrame>
          <p:nvGraphicFramePr>
            <p:cNvPr id="2" name="Diagram 1">
              <a:extLst>
                <a:ext uri="{FF2B5EF4-FFF2-40B4-BE49-F238E27FC236}">
                  <a16:creationId xmlns:a16="http://schemas.microsoft.com/office/drawing/2014/main" id="{12E59D56-649C-A51C-B032-3EA4DE20A657}"/>
                </a:ext>
              </a:extLst>
            </p:cNvPr>
            <p:cNvGraphicFramePr/>
            <p:nvPr/>
          </p:nvGraphicFramePr>
          <p:xfrm>
            <a:off x="213805" y="116765"/>
            <a:ext cx="11764389" cy="2509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468FA5D8-DE26-18A2-12D2-8E961BFC59D4}"/>
                </a:ext>
              </a:extLst>
            </p:cNvPr>
            <p:cNvPicPr>
              <a:picLocks noChangeAspect="1"/>
            </p:cNvPicPr>
            <p:nvPr/>
          </p:nvPicPr>
          <p:blipFill>
            <a:blip r:embed="rId8"/>
            <a:stretch>
              <a:fillRect/>
            </a:stretch>
          </p:blipFill>
          <p:spPr>
            <a:xfrm>
              <a:off x="150999" y="2909683"/>
              <a:ext cx="5770404" cy="3818054"/>
            </a:xfrm>
            <a:prstGeom prst="rect">
              <a:avLst/>
            </a:prstGeom>
          </p:spPr>
        </p:pic>
        <p:sp>
          <p:nvSpPr>
            <p:cNvPr id="19" name="TextBox 18">
              <a:extLst>
                <a:ext uri="{FF2B5EF4-FFF2-40B4-BE49-F238E27FC236}">
                  <a16:creationId xmlns:a16="http://schemas.microsoft.com/office/drawing/2014/main" id="{FD85049C-DE13-FE47-9530-D28BA7520C06}"/>
                </a:ext>
              </a:extLst>
            </p:cNvPr>
            <p:cNvSpPr txBox="1"/>
            <p:nvPr/>
          </p:nvSpPr>
          <p:spPr>
            <a:xfrm>
              <a:off x="5797898" y="6557427"/>
              <a:ext cx="846706" cy="395186"/>
            </a:xfrm>
            <a:prstGeom prst="rect">
              <a:avLst/>
            </a:prstGeom>
            <a:noFill/>
          </p:spPr>
          <p:txBody>
            <a:bodyPr wrap="square" rtlCol="0">
              <a:spAutoFit/>
            </a:bodyPr>
            <a:lstStyle/>
            <a:p>
              <a:r>
                <a:rPr lang="nl-NL" sz="100" dirty="0"/>
                <a:t>Source: FDIC</a:t>
              </a:r>
            </a:p>
          </p:txBody>
        </p:sp>
      </p:grpSp>
      <p:pic>
        <p:nvPicPr>
          <p:cNvPr id="52" name="Content Placeholder 4">
            <a:extLst>
              <a:ext uri="{FF2B5EF4-FFF2-40B4-BE49-F238E27FC236}">
                <a16:creationId xmlns:a16="http://schemas.microsoft.com/office/drawing/2014/main" id="{C02C0EDB-E2D7-3F35-884E-9EFCF3225E09}"/>
              </a:ext>
            </a:extLst>
          </p:cNvPr>
          <p:cNvPicPr>
            <a:picLocks noChangeAspect="1"/>
          </p:cNvPicPr>
          <p:nvPr/>
        </p:nvPicPr>
        <p:blipFill>
          <a:blip r:embed="rId9"/>
          <a:stretch>
            <a:fillRect/>
          </a:stretch>
        </p:blipFill>
        <p:spPr>
          <a:xfrm>
            <a:off x="2493335" y="5211001"/>
            <a:ext cx="2159676" cy="1139230"/>
          </a:xfrm>
          <a:prstGeom prst="rect">
            <a:avLst/>
          </a:prstGeom>
        </p:spPr>
      </p:pic>
      <p:graphicFrame>
        <p:nvGraphicFramePr>
          <p:cNvPr id="46" name="Diagram 45">
            <a:extLst>
              <a:ext uri="{FF2B5EF4-FFF2-40B4-BE49-F238E27FC236}">
                <a16:creationId xmlns:a16="http://schemas.microsoft.com/office/drawing/2014/main" id="{39DB001D-09F0-6C9A-D3C4-AEF2B4E29D50}"/>
              </a:ext>
            </a:extLst>
          </p:cNvPr>
          <p:cNvGraphicFramePr/>
          <p:nvPr/>
        </p:nvGraphicFramePr>
        <p:xfrm>
          <a:off x="7586139" y="4527958"/>
          <a:ext cx="4225812" cy="120529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47" name="Group 46">
            <a:extLst>
              <a:ext uri="{FF2B5EF4-FFF2-40B4-BE49-F238E27FC236}">
                <a16:creationId xmlns:a16="http://schemas.microsoft.com/office/drawing/2014/main" id="{45295030-DB24-B7EA-55DD-6B8BC28DE5E6}"/>
              </a:ext>
            </a:extLst>
          </p:cNvPr>
          <p:cNvGrpSpPr/>
          <p:nvPr/>
        </p:nvGrpSpPr>
        <p:grpSpPr>
          <a:xfrm>
            <a:off x="8290433" y="5257623"/>
            <a:ext cx="2791594" cy="1281969"/>
            <a:chOff x="2112240" y="2112264"/>
            <a:chExt cx="7967520" cy="5112915"/>
          </a:xfrm>
        </p:grpSpPr>
        <p:pic>
          <p:nvPicPr>
            <p:cNvPr id="48" name="Picture 47">
              <a:extLst>
                <a:ext uri="{FF2B5EF4-FFF2-40B4-BE49-F238E27FC236}">
                  <a16:creationId xmlns:a16="http://schemas.microsoft.com/office/drawing/2014/main" id="{150699FB-18AF-2D6A-1A76-7B0BB9AEAEB2}"/>
                </a:ext>
              </a:extLst>
            </p:cNvPr>
            <p:cNvPicPr>
              <a:picLocks noChangeAspect="1"/>
            </p:cNvPicPr>
            <p:nvPr/>
          </p:nvPicPr>
          <p:blipFill>
            <a:blip r:embed="rId15"/>
            <a:stretch>
              <a:fillRect/>
            </a:stretch>
          </p:blipFill>
          <p:spPr>
            <a:xfrm>
              <a:off x="2112240" y="2112264"/>
              <a:ext cx="7967520" cy="4428523"/>
            </a:xfrm>
            <a:prstGeom prst="rect">
              <a:avLst/>
            </a:prstGeom>
          </p:spPr>
        </p:pic>
        <p:sp>
          <p:nvSpPr>
            <p:cNvPr id="49" name="TextBox 48">
              <a:extLst>
                <a:ext uri="{FF2B5EF4-FFF2-40B4-BE49-F238E27FC236}">
                  <a16:creationId xmlns:a16="http://schemas.microsoft.com/office/drawing/2014/main" id="{632CCF65-051B-E649-1595-2C619F8908D6}"/>
                </a:ext>
              </a:extLst>
            </p:cNvPr>
            <p:cNvSpPr txBox="1"/>
            <p:nvPr/>
          </p:nvSpPr>
          <p:spPr>
            <a:xfrm>
              <a:off x="2112240" y="6488670"/>
              <a:ext cx="1698296" cy="736509"/>
            </a:xfrm>
            <a:prstGeom prst="rect">
              <a:avLst/>
            </a:prstGeom>
            <a:noFill/>
          </p:spPr>
          <p:txBody>
            <a:bodyPr wrap="none" rtlCol="0">
              <a:spAutoFit/>
            </a:bodyPr>
            <a:lstStyle/>
            <a:p>
              <a:r>
                <a:rPr lang="nl-NL" sz="600" dirty="0"/>
                <a:t>Source: WSJ</a:t>
              </a:r>
            </a:p>
          </p:txBody>
        </p:sp>
      </p:grpSp>
      <p:grpSp>
        <p:nvGrpSpPr>
          <p:cNvPr id="3" name="Group 2">
            <a:extLst>
              <a:ext uri="{FF2B5EF4-FFF2-40B4-BE49-F238E27FC236}">
                <a16:creationId xmlns:a16="http://schemas.microsoft.com/office/drawing/2014/main" id="{DB890AEB-CA6C-870D-B56D-A182A374AF5C}"/>
              </a:ext>
            </a:extLst>
          </p:cNvPr>
          <p:cNvGrpSpPr/>
          <p:nvPr/>
        </p:nvGrpSpPr>
        <p:grpSpPr>
          <a:xfrm>
            <a:off x="347472" y="155448"/>
            <a:ext cx="11568848" cy="6547102"/>
            <a:chOff x="1361327" y="719666"/>
            <a:chExt cx="9528476" cy="5418666"/>
          </a:xfrm>
        </p:grpSpPr>
        <p:sp>
          <p:nvSpPr>
            <p:cNvPr id="4" name="Freeform: Shape 3">
              <a:extLst>
                <a:ext uri="{FF2B5EF4-FFF2-40B4-BE49-F238E27FC236}">
                  <a16:creationId xmlns:a16="http://schemas.microsoft.com/office/drawing/2014/main" id="{999C56C9-C711-E9C5-1163-7750C4C262AD}"/>
                </a:ext>
              </a:extLst>
            </p:cNvPr>
            <p:cNvSpPr/>
            <p:nvPr/>
          </p:nvSpPr>
          <p:spPr>
            <a:xfrm>
              <a:off x="6941311" y="4404359"/>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662083" rIns="228590"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5" name="Freeform: Shape 4">
              <a:extLst>
                <a:ext uri="{FF2B5EF4-FFF2-40B4-BE49-F238E27FC236}">
                  <a16:creationId xmlns:a16="http://schemas.microsoft.com/office/drawing/2014/main" id="{D9DEC0ED-558B-3F4D-AAAE-39D638A64FD2}"/>
                </a:ext>
              </a:extLst>
            </p:cNvPr>
            <p:cNvSpPr/>
            <p:nvPr/>
          </p:nvSpPr>
          <p:spPr>
            <a:xfrm>
              <a:off x="1361328" y="4404359"/>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662083" rIns="1031636"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6" name="Freeform: Shape 5">
              <a:extLst>
                <a:ext uri="{FF2B5EF4-FFF2-40B4-BE49-F238E27FC236}">
                  <a16:creationId xmlns:a16="http://schemas.microsoft.com/office/drawing/2014/main" id="{15E1F945-AC1F-3E76-1858-B8E177ECF1C4}"/>
                </a:ext>
              </a:extLst>
            </p:cNvPr>
            <p:cNvSpPr/>
            <p:nvPr/>
          </p:nvSpPr>
          <p:spPr>
            <a:xfrm>
              <a:off x="6941311" y="719666"/>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228590" rIns="228590" bIns="662083" numCol="1" spcCol="1270" anchor="t" anchorCtr="0">
              <a:noAutofit/>
            </a:bodyPr>
            <a:lstStyle/>
            <a:p>
              <a:pPr marL="0" lvl="1" algn="l" defTabSz="1733550">
                <a:lnSpc>
                  <a:spcPct val="90000"/>
                </a:lnSpc>
                <a:spcBef>
                  <a:spcPct val="0"/>
                </a:spcBef>
                <a:spcAft>
                  <a:spcPct val="15000"/>
                </a:spcAft>
              </a:pPr>
              <a:endParaRPr lang="en-US" sz="800" kern="1200" noProof="0"/>
            </a:p>
          </p:txBody>
        </p:sp>
        <p:sp>
          <p:nvSpPr>
            <p:cNvPr id="7" name="Freeform: Shape 6">
              <a:extLst>
                <a:ext uri="{FF2B5EF4-FFF2-40B4-BE49-F238E27FC236}">
                  <a16:creationId xmlns:a16="http://schemas.microsoft.com/office/drawing/2014/main" id="{DBDDF81A-F57D-448E-030F-4D158190C281}"/>
                </a:ext>
              </a:extLst>
            </p:cNvPr>
            <p:cNvSpPr/>
            <p:nvPr/>
          </p:nvSpPr>
          <p:spPr>
            <a:xfrm>
              <a:off x="1361327" y="719666"/>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228590" rIns="1031636" bIns="662083"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8" name="Freeform: Shape 7">
              <a:extLst>
                <a:ext uri="{FF2B5EF4-FFF2-40B4-BE49-F238E27FC236}">
                  <a16:creationId xmlns:a16="http://schemas.microsoft.com/office/drawing/2014/main" id="{EE5EB8F9-6984-E46A-F9CC-6C0705C913C2}"/>
                </a:ext>
              </a:extLst>
            </p:cNvPr>
            <p:cNvSpPr/>
            <p:nvPr/>
          </p:nvSpPr>
          <p:spPr>
            <a:xfrm>
              <a:off x="3695530"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2346282"/>
                  </a:moveTo>
                  <a:cubicBezTo>
                    <a:pt x="0" y="1050466"/>
                    <a:pt x="1050466" y="0"/>
                    <a:pt x="2346282" y="0"/>
                  </a:cubicBezTo>
                  <a:lnTo>
                    <a:pt x="2346282" y="2346282"/>
                  </a:lnTo>
                  <a:lnTo>
                    <a:pt x="0"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9" name="Freeform: Shape 8">
              <a:extLst>
                <a:ext uri="{FF2B5EF4-FFF2-40B4-BE49-F238E27FC236}">
                  <a16:creationId xmlns:a16="http://schemas.microsoft.com/office/drawing/2014/main" id="{8660ECD8-952F-5863-5581-6D6D54B814B3}"/>
                </a:ext>
              </a:extLst>
            </p:cNvPr>
            <p:cNvSpPr/>
            <p:nvPr/>
          </p:nvSpPr>
          <p:spPr>
            <a:xfrm>
              <a:off x="6150186" y="3483185"/>
              <a:ext cx="2346282" cy="2346283"/>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0"/>
                  </a:moveTo>
                  <a:cubicBezTo>
                    <a:pt x="2346282" y="1295816"/>
                    <a:pt x="1295816" y="2346282"/>
                    <a:pt x="0" y="2346282"/>
                  </a:cubicBezTo>
                  <a:lnTo>
                    <a:pt x="0" y="0"/>
                  </a:lnTo>
                  <a:lnTo>
                    <a:pt x="2346282"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270257" rIns="95746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0" name="Freeform: Shape 9">
              <a:extLst>
                <a:ext uri="{FF2B5EF4-FFF2-40B4-BE49-F238E27FC236}">
                  <a16:creationId xmlns:a16="http://schemas.microsoft.com/office/drawing/2014/main" id="{F91E1DCE-30B8-6C84-D49B-2BBE44BD9BD8}"/>
                </a:ext>
              </a:extLst>
            </p:cNvPr>
            <p:cNvSpPr/>
            <p:nvPr/>
          </p:nvSpPr>
          <p:spPr>
            <a:xfrm>
              <a:off x="3695530" y="3483186"/>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2346282"/>
                  </a:moveTo>
                  <a:cubicBezTo>
                    <a:pt x="1050466" y="2346282"/>
                    <a:pt x="0" y="1295816"/>
                    <a:pt x="0" y="0"/>
                  </a:cubicBezTo>
                  <a:lnTo>
                    <a:pt x="2346282" y="0"/>
                  </a:lnTo>
                  <a:lnTo>
                    <a:pt x="2346282"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1" name="Freeform: Shape 10">
              <a:extLst>
                <a:ext uri="{FF2B5EF4-FFF2-40B4-BE49-F238E27FC236}">
                  <a16:creationId xmlns:a16="http://schemas.microsoft.com/office/drawing/2014/main" id="{2EB6DEE5-7097-5F25-F4E2-AFA2DC9130CB}"/>
                </a:ext>
              </a:extLst>
            </p:cNvPr>
            <p:cNvSpPr/>
            <p:nvPr/>
          </p:nvSpPr>
          <p:spPr>
            <a:xfrm>
              <a:off x="6150186"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0"/>
                  </a:moveTo>
                  <a:cubicBezTo>
                    <a:pt x="1295816" y="0"/>
                    <a:pt x="2346282" y="1050466"/>
                    <a:pt x="2346282" y="2346282"/>
                  </a:cubicBezTo>
                  <a:lnTo>
                    <a:pt x="0" y="234628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none" lIns="648000" tIns="612000" rIns="180000" bIns="270256" numCol="1" spcCol="1270" anchor="ctr" anchorCtr="0">
              <a:noAutofit/>
            </a:bodyPr>
            <a:lstStyle/>
            <a:p>
              <a:pPr marL="0" lvl="0" indent="0" algn="ctr" defTabSz="1689100">
                <a:lnSpc>
                  <a:spcPct val="90000"/>
                </a:lnSpc>
                <a:spcBef>
                  <a:spcPct val="0"/>
                </a:spcBef>
                <a:spcAft>
                  <a:spcPct val="35000"/>
                </a:spcAft>
                <a:buNone/>
              </a:pPr>
              <a:endParaRPr lang="en-US" sz="400" kern="1200" noProof="0"/>
            </a:p>
          </p:txBody>
        </p:sp>
      </p:grpSp>
      <p:sp>
        <p:nvSpPr>
          <p:cNvPr id="13" name="Oval 12">
            <a:extLst>
              <a:ext uri="{FF2B5EF4-FFF2-40B4-BE49-F238E27FC236}">
                <a16:creationId xmlns:a16="http://schemas.microsoft.com/office/drawing/2014/main" id="{685E8D02-3326-D7F9-0232-935F09CB035B}"/>
              </a:ext>
            </a:extLst>
          </p:cNvPr>
          <p:cNvSpPr/>
          <p:nvPr/>
        </p:nvSpPr>
        <p:spPr>
          <a:xfrm>
            <a:off x="4596250" y="1936518"/>
            <a:ext cx="2999501" cy="2984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3200" b="1" dirty="0">
                <a:solidFill>
                  <a:schemeClr val="tx1"/>
                </a:solidFill>
                <a:latin typeface="Michroma"/>
              </a:rPr>
              <a:t>U.S. DEPOSIT INSURANCE</a:t>
            </a:r>
            <a:endParaRPr lang="en-US" sz="3200" b="1" noProof="0" dirty="0">
              <a:solidFill>
                <a:schemeClr val="tx1"/>
              </a:solidFill>
              <a:latin typeface="Michroma"/>
            </a:endParaRPr>
          </a:p>
        </p:txBody>
      </p:sp>
      <p:sp>
        <p:nvSpPr>
          <p:cNvPr id="14" name="TextBox 13">
            <a:extLst>
              <a:ext uri="{FF2B5EF4-FFF2-40B4-BE49-F238E27FC236}">
                <a16:creationId xmlns:a16="http://schemas.microsoft.com/office/drawing/2014/main" id="{D60A3F88-2C6D-E37D-550F-C544C197D8F3}"/>
              </a:ext>
            </a:extLst>
          </p:cNvPr>
          <p:cNvSpPr txBox="1"/>
          <p:nvPr/>
        </p:nvSpPr>
        <p:spPr>
          <a:xfrm rot="2658694">
            <a:off x="4850001" y="1745762"/>
            <a:ext cx="4502534" cy="1566020"/>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Current System</a:t>
            </a:r>
            <a:endParaRPr lang="en-US" sz="3000" b="1" noProof="0" dirty="0">
              <a:solidFill>
                <a:schemeClr val="bg1"/>
              </a:solidFill>
            </a:endParaRPr>
          </a:p>
        </p:txBody>
      </p:sp>
      <p:sp>
        <p:nvSpPr>
          <p:cNvPr id="15" name="TextBox 14">
            <a:extLst>
              <a:ext uri="{FF2B5EF4-FFF2-40B4-BE49-F238E27FC236}">
                <a16:creationId xmlns:a16="http://schemas.microsoft.com/office/drawing/2014/main" id="{03760AAE-ED20-B72C-7CD1-E2C315321715}"/>
              </a:ext>
            </a:extLst>
          </p:cNvPr>
          <p:cNvSpPr txBox="1"/>
          <p:nvPr/>
        </p:nvSpPr>
        <p:spPr>
          <a:xfrm rot="19154183">
            <a:off x="2685705" y="1915665"/>
            <a:ext cx="4667895" cy="1117532"/>
          </a:xfrm>
          <a:prstGeom prst="rect">
            <a:avLst/>
          </a:prstGeom>
          <a:noFill/>
        </p:spPr>
        <p:txBody>
          <a:bodyPr wrap="square" rtlCol="0">
            <a:prstTxWarp prst="textButton">
              <a:avLst>
                <a:gd name="adj" fmla="val 13167871"/>
              </a:avLst>
            </a:prstTxWarp>
            <a:spAutoFit/>
          </a:bodyPr>
          <a:lstStyle/>
          <a:p>
            <a:pPr algn="ctr"/>
            <a:r>
              <a:rPr lang="en-US" sz="3000" b="1" dirty="0">
                <a:solidFill>
                  <a:schemeClr val="bg1"/>
                </a:solidFill>
              </a:rPr>
              <a:t>The future system?</a:t>
            </a:r>
            <a:endParaRPr lang="en-US" sz="3000" b="1" noProof="0" dirty="0">
              <a:solidFill>
                <a:schemeClr val="bg1"/>
              </a:solidFill>
            </a:endParaRPr>
          </a:p>
        </p:txBody>
      </p:sp>
      <p:sp>
        <p:nvSpPr>
          <p:cNvPr id="16" name="TextBox 15">
            <a:extLst>
              <a:ext uri="{FF2B5EF4-FFF2-40B4-BE49-F238E27FC236}">
                <a16:creationId xmlns:a16="http://schemas.microsoft.com/office/drawing/2014/main" id="{17B94565-962C-B7E8-709E-2FA0145BFA0D}"/>
              </a:ext>
            </a:extLst>
          </p:cNvPr>
          <p:cNvSpPr txBox="1"/>
          <p:nvPr/>
        </p:nvSpPr>
        <p:spPr>
          <a:xfrm rot="18721420">
            <a:off x="4881967" y="3646015"/>
            <a:ext cx="4480712" cy="1573647"/>
          </a:xfrm>
          <a:prstGeom prst="rect">
            <a:avLst/>
          </a:prstGeom>
          <a:noFill/>
        </p:spPr>
        <p:txBody>
          <a:bodyPr wrap="square" rtlCol="0">
            <a:prstTxWarp prst="textArchDown">
              <a:avLst/>
            </a:prstTxWarp>
            <a:spAutoFit/>
          </a:bodyPr>
          <a:lstStyle/>
          <a:p>
            <a:pPr algn="ctr"/>
            <a:r>
              <a:rPr lang="en-US" sz="3000" b="1" dirty="0">
                <a:solidFill>
                  <a:schemeClr val="bg1"/>
                </a:solidFill>
              </a:rPr>
              <a:t>SVB Collapse</a:t>
            </a:r>
            <a:endParaRPr lang="en-US" sz="3000" b="1" noProof="0" dirty="0">
              <a:solidFill>
                <a:schemeClr val="bg1"/>
              </a:solidFill>
            </a:endParaRPr>
          </a:p>
        </p:txBody>
      </p:sp>
      <p:sp>
        <p:nvSpPr>
          <p:cNvPr id="17" name="TextBox 16">
            <a:extLst>
              <a:ext uri="{FF2B5EF4-FFF2-40B4-BE49-F238E27FC236}">
                <a16:creationId xmlns:a16="http://schemas.microsoft.com/office/drawing/2014/main" id="{77673000-BFA6-20EF-B363-FD6CC9C2A26B}"/>
              </a:ext>
            </a:extLst>
          </p:cNvPr>
          <p:cNvSpPr txBox="1"/>
          <p:nvPr/>
        </p:nvSpPr>
        <p:spPr>
          <a:xfrm rot="2595564">
            <a:off x="2934913" y="3628381"/>
            <a:ext cx="4502534" cy="1566020"/>
          </a:xfrm>
          <a:prstGeom prst="rect">
            <a:avLst/>
          </a:prstGeom>
          <a:noFill/>
        </p:spPr>
        <p:txBody>
          <a:bodyPr wrap="square" rtlCol="0">
            <a:prstTxWarp prst="textArchDown">
              <a:avLst>
                <a:gd name="adj" fmla="val 21057831"/>
              </a:avLst>
            </a:prstTxWarp>
            <a:spAutoFit/>
          </a:bodyPr>
          <a:lstStyle/>
          <a:p>
            <a:pPr algn="ctr"/>
            <a:r>
              <a:rPr lang="en-US" sz="3000" b="1" dirty="0">
                <a:solidFill>
                  <a:schemeClr val="bg1"/>
                </a:solidFill>
              </a:rPr>
              <a:t>Deposit Insurance</a:t>
            </a:r>
          </a:p>
          <a:p>
            <a:pPr algn="ctr"/>
            <a:r>
              <a:rPr lang="en-US" sz="3000" b="1" dirty="0">
                <a:solidFill>
                  <a:schemeClr val="bg1"/>
                </a:solidFill>
              </a:rPr>
              <a:t>In SVB Case</a:t>
            </a:r>
          </a:p>
        </p:txBody>
      </p:sp>
      <p:graphicFrame>
        <p:nvGraphicFramePr>
          <p:cNvPr id="36" name="Diagram 35">
            <a:extLst>
              <a:ext uri="{FF2B5EF4-FFF2-40B4-BE49-F238E27FC236}">
                <a16:creationId xmlns:a16="http://schemas.microsoft.com/office/drawing/2014/main" id="{F46A8065-CED3-6F71-B222-1E2950F009C0}"/>
              </a:ext>
            </a:extLst>
          </p:cNvPr>
          <p:cNvGraphicFramePr/>
          <p:nvPr/>
        </p:nvGraphicFramePr>
        <p:xfrm>
          <a:off x="7492320" y="57744"/>
          <a:ext cx="3060680" cy="2184075"/>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37" name="Picture 4" descr="Federal Deposit Insurance Corporation – Wikipedia">
            <a:extLst>
              <a:ext uri="{FF2B5EF4-FFF2-40B4-BE49-F238E27FC236}">
                <a16:creationId xmlns:a16="http://schemas.microsoft.com/office/drawing/2014/main" id="{19E23828-CCEF-9032-9E8F-E7CA9140072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118291" y="669882"/>
            <a:ext cx="958948" cy="95748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17BDB77F-7BF1-7D03-76D8-4D8C4DB61587}"/>
              </a:ext>
            </a:extLst>
          </p:cNvPr>
          <p:cNvSpPr txBox="1"/>
          <p:nvPr/>
        </p:nvSpPr>
        <p:spPr>
          <a:xfrm>
            <a:off x="8761286" y="161814"/>
            <a:ext cx="631904" cy="307777"/>
          </a:xfrm>
          <a:prstGeom prst="rect">
            <a:avLst/>
          </a:prstGeom>
          <a:noFill/>
        </p:spPr>
        <p:txBody>
          <a:bodyPr wrap="none" rtlCol="0">
            <a:spAutoFit/>
          </a:bodyPr>
          <a:lstStyle/>
          <a:p>
            <a:pPr algn="ctr"/>
            <a:r>
              <a:rPr lang="nl-NL" sz="700" b="1" dirty="0" err="1"/>
              <a:t>Protection</a:t>
            </a:r>
            <a:r>
              <a:rPr lang="nl-NL" sz="700" b="1" dirty="0"/>
              <a:t> </a:t>
            </a:r>
          </a:p>
          <a:p>
            <a:pPr algn="ctr"/>
            <a:r>
              <a:rPr lang="nl-NL" sz="700" b="1" dirty="0"/>
              <a:t>Limit</a:t>
            </a:r>
          </a:p>
        </p:txBody>
      </p:sp>
      <p:sp>
        <p:nvSpPr>
          <p:cNvPr id="39" name="TextBox 38">
            <a:extLst>
              <a:ext uri="{FF2B5EF4-FFF2-40B4-BE49-F238E27FC236}">
                <a16:creationId xmlns:a16="http://schemas.microsoft.com/office/drawing/2014/main" id="{A253760A-2BEB-8DE9-66F3-9682240BA3B8}"/>
              </a:ext>
            </a:extLst>
          </p:cNvPr>
          <p:cNvSpPr txBox="1"/>
          <p:nvPr/>
        </p:nvSpPr>
        <p:spPr>
          <a:xfrm>
            <a:off x="9253748" y="632558"/>
            <a:ext cx="419641" cy="313721"/>
          </a:xfrm>
          <a:prstGeom prst="rect">
            <a:avLst/>
          </a:prstGeom>
          <a:noFill/>
        </p:spPr>
        <p:txBody>
          <a:bodyPr wrap="none" rtlCol="0">
            <a:spAutoFit/>
          </a:bodyPr>
          <a:lstStyle/>
          <a:p>
            <a:pPr algn="ctr"/>
            <a:r>
              <a:rPr lang="nl-NL" sz="800" b="1" dirty="0"/>
              <a:t>Coverage </a:t>
            </a:r>
          </a:p>
          <a:p>
            <a:pPr algn="ctr"/>
            <a:r>
              <a:rPr lang="nl-NL" sz="800" b="1" dirty="0"/>
              <a:t>Scope</a:t>
            </a:r>
          </a:p>
        </p:txBody>
      </p:sp>
      <p:sp>
        <p:nvSpPr>
          <p:cNvPr id="40" name="TextBox 39">
            <a:extLst>
              <a:ext uri="{FF2B5EF4-FFF2-40B4-BE49-F238E27FC236}">
                <a16:creationId xmlns:a16="http://schemas.microsoft.com/office/drawing/2014/main" id="{525E3BAA-4BA8-B759-FF7C-242F5F0685AF}"/>
              </a:ext>
            </a:extLst>
          </p:cNvPr>
          <p:cNvSpPr txBox="1"/>
          <p:nvPr/>
        </p:nvSpPr>
        <p:spPr>
          <a:xfrm>
            <a:off x="9247329" y="1337601"/>
            <a:ext cx="413442" cy="313721"/>
          </a:xfrm>
          <a:prstGeom prst="rect">
            <a:avLst/>
          </a:prstGeom>
          <a:noFill/>
        </p:spPr>
        <p:txBody>
          <a:bodyPr wrap="none" rtlCol="0">
            <a:spAutoFit/>
          </a:bodyPr>
          <a:lstStyle/>
          <a:p>
            <a:pPr algn="ctr"/>
            <a:r>
              <a:rPr lang="nl-NL" sz="800" b="1" dirty="0" err="1"/>
              <a:t>Excluded</a:t>
            </a:r>
            <a:r>
              <a:rPr lang="nl-NL" sz="800" b="1" dirty="0"/>
              <a:t> </a:t>
            </a:r>
          </a:p>
          <a:p>
            <a:pPr algn="ctr"/>
            <a:r>
              <a:rPr lang="nl-NL" sz="800" b="1" dirty="0"/>
              <a:t>Assets</a:t>
            </a:r>
          </a:p>
        </p:txBody>
      </p:sp>
      <p:sp>
        <p:nvSpPr>
          <p:cNvPr id="41" name="TextBox 40">
            <a:extLst>
              <a:ext uri="{FF2B5EF4-FFF2-40B4-BE49-F238E27FC236}">
                <a16:creationId xmlns:a16="http://schemas.microsoft.com/office/drawing/2014/main" id="{EF4C0955-7041-6339-E685-4CC6A7AFF0AD}"/>
              </a:ext>
            </a:extLst>
          </p:cNvPr>
          <p:cNvSpPr txBox="1"/>
          <p:nvPr/>
        </p:nvSpPr>
        <p:spPr>
          <a:xfrm>
            <a:off x="8859670" y="1747835"/>
            <a:ext cx="435137" cy="427802"/>
          </a:xfrm>
          <a:prstGeom prst="rect">
            <a:avLst/>
          </a:prstGeom>
          <a:noFill/>
        </p:spPr>
        <p:txBody>
          <a:bodyPr wrap="none" rtlCol="0">
            <a:spAutoFit/>
          </a:bodyPr>
          <a:lstStyle/>
          <a:p>
            <a:pPr algn="ctr"/>
            <a:r>
              <a:rPr lang="nl-NL" sz="800" b="1" dirty="0"/>
              <a:t>2023 </a:t>
            </a:r>
          </a:p>
          <a:p>
            <a:pPr algn="ctr"/>
            <a:r>
              <a:rPr lang="nl-NL" sz="800" b="1" dirty="0"/>
              <a:t>Insurance </a:t>
            </a:r>
          </a:p>
          <a:p>
            <a:pPr algn="ctr"/>
            <a:r>
              <a:rPr lang="nl-NL" sz="800" b="1" dirty="0"/>
              <a:t>Scope</a:t>
            </a:r>
          </a:p>
        </p:txBody>
      </p:sp>
      <p:pic>
        <p:nvPicPr>
          <p:cNvPr id="42" name="Picture 41">
            <a:extLst>
              <a:ext uri="{FF2B5EF4-FFF2-40B4-BE49-F238E27FC236}">
                <a16:creationId xmlns:a16="http://schemas.microsoft.com/office/drawing/2014/main" id="{BF1633AE-95EB-5661-F375-176608E74DC4}"/>
              </a:ext>
            </a:extLst>
          </p:cNvPr>
          <p:cNvPicPr>
            <a:picLocks noChangeAspect="1"/>
          </p:cNvPicPr>
          <p:nvPr/>
        </p:nvPicPr>
        <p:blipFill>
          <a:blip r:embed="rId22"/>
          <a:srcRect t="7766"/>
          <a:stretch>
            <a:fillRect/>
          </a:stretch>
        </p:blipFill>
        <p:spPr>
          <a:xfrm>
            <a:off x="10374504" y="375698"/>
            <a:ext cx="1470024" cy="1687974"/>
          </a:xfrm>
          <a:prstGeom prst="rect">
            <a:avLst/>
          </a:prstGeom>
        </p:spPr>
      </p:pic>
      <p:sp>
        <p:nvSpPr>
          <p:cNvPr id="43" name="TextBox 42">
            <a:extLst>
              <a:ext uri="{FF2B5EF4-FFF2-40B4-BE49-F238E27FC236}">
                <a16:creationId xmlns:a16="http://schemas.microsoft.com/office/drawing/2014/main" id="{37F89282-C00A-AE26-D01C-6815FA5B6152}"/>
              </a:ext>
            </a:extLst>
          </p:cNvPr>
          <p:cNvSpPr txBox="1"/>
          <p:nvPr/>
        </p:nvSpPr>
        <p:spPr>
          <a:xfrm>
            <a:off x="10374504" y="2047621"/>
            <a:ext cx="261578" cy="128340"/>
          </a:xfrm>
          <a:prstGeom prst="rect">
            <a:avLst/>
          </a:prstGeom>
          <a:noFill/>
        </p:spPr>
        <p:txBody>
          <a:bodyPr wrap="none" rtlCol="0">
            <a:spAutoFit/>
          </a:bodyPr>
          <a:lstStyle/>
          <a:p>
            <a:r>
              <a:rPr lang="nl-NL" sz="300" dirty="0"/>
              <a:t>Source: FDIC</a:t>
            </a:r>
          </a:p>
        </p:txBody>
      </p:sp>
      <p:sp>
        <p:nvSpPr>
          <p:cNvPr id="44" name="TextBox 43">
            <a:extLst>
              <a:ext uri="{FF2B5EF4-FFF2-40B4-BE49-F238E27FC236}">
                <a16:creationId xmlns:a16="http://schemas.microsoft.com/office/drawing/2014/main" id="{93858FE3-29E9-6363-6E9F-DBA2D3C6DC8E}"/>
              </a:ext>
            </a:extLst>
          </p:cNvPr>
          <p:cNvSpPr txBox="1"/>
          <p:nvPr/>
        </p:nvSpPr>
        <p:spPr>
          <a:xfrm>
            <a:off x="10210679" y="243221"/>
            <a:ext cx="1705641" cy="169277"/>
          </a:xfrm>
          <a:prstGeom prst="rect">
            <a:avLst/>
          </a:prstGeom>
          <a:noFill/>
        </p:spPr>
        <p:txBody>
          <a:bodyPr wrap="square" rtlCol="0">
            <a:spAutoFit/>
          </a:bodyPr>
          <a:lstStyle/>
          <a:p>
            <a:r>
              <a:rPr lang="nl-NL" sz="500" b="1" dirty="0" err="1">
                <a:solidFill>
                  <a:schemeClr val="accent1"/>
                </a:solidFill>
              </a:rPr>
              <a:t>Uninsured</a:t>
            </a:r>
            <a:r>
              <a:rPr lang="nl-NL" sz="500" b="1" dirty="0">
                <a:solidFill>
                  <a:schemeClr val="accent1"/>
                </a:solidFill>
              </a:rPr>
              <a:t> </a:t>
            </a:r>
            <a:r>
              <a:rPr lang="nl-NL" sz="500" b="1" dirty="0" err="1">
                <a:solidFill>
                  <a:schemeClr val="accent1"/>
                </a:solidFill>
              </a:rPr>
              <a:t>Deposit</a:t>
            </a:r>
            <a:r>
              <a:rPr lang="nl-NL" sz="500" b="1" dirty="0">
                <a:solidFill>
                  <a:schemeClr val="accent1"/>
                </a:solidFill>
              </a:rPr>
              <a:t> as a share of </a:t>
            </a:r>
            <a:r>
              <a:rPr lang="nl-NL" sz="500" b="1" dirty="0" err="1">
                <a:solidFill>
                  <a:schemeClr val="accent1"/>
                </a:solidFill>
              </a:rPr>
              <a:t>Domestic</a:t>
            </a:r>
            <a:r>
              <a:rPr lang="nl-NL" sz="500" b="1" dirty="0">
                <a:solidFill>
                  <a:schemeClr val="accent1"/>
                </a:solidFill>
              </a:rPr>
              <a:t> </a:t>
            </a:r>
            <a:r>
              <a:rPr lang="nl-NL" sz="500" b="1" dirty="0" err="1">
                <a:solidFill>
                  <a:schemeClr val="accent1"/>
                </a:solidFill>
              </a:rPr>
              <a:t>Deposits</a:t>
            </a:r>
            <a:endParaRPr lang="nl-NL" sz="500" b="1" dirty="0">
              <a:solidFill>
                <a:schemeClr val="accent1"/>
              </a:solidFill>
            </a:endParaRPr>
          </a:p>
        </p:txBody>
      </p:sp>
      <p:sp>
        <p:nvSpPr>
          <p:cNvPr id="50" name="Title 1">
            <a:extLst>
              <a:ext uri="{FF2B5EF4-FFF2-40B4-BE49-F238E27FC236}">
                <a16:creationId xmlns:a16="http://schemas.microsoft.com/office/drawing/2014/main" id="{64BF4438-FF9C-DA46-7B09-07D41840D997}"/>
              </a:ext>
            </a:extLst>
          </p:cNvPr>
          <p:cNvSpPr txBox="1">
            <a:spLocks/>
          </p:cNvSpPr>
          <p:nvPr/>
        </p:nvSpPr>
        <p:spPr>
          <a:xfrm>
            <a:off x="617427" y="4895903"/>
            <a:ext cx="1906448" cy="423510"/>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600" dirty="0"/>
              <a:t>Deposit Insurance in SVB’s Case</a:t>
            </a:r>
          </a:p>
        </p:txBody>
      </p:sp>
      <p:sp>
        <p:nvSpPr>
          <p:cNvPr id="51" name="TextBox 50">
            <a:extLst>
              <a:ext uri="{FF2B5EF4-FFF2-40B4-BE49-F238E27FC236}">
                <a16:creationId xmlns:a16="http://schemas.microsoft.com/office/drawing/2014/main" id="{9544513C-8550-792E-2E7B-5A131C6D8097}"/>
              </a:ext>
            </a:extLst>
          </p:cNvPr>
          <p:cNvSpPr txBox="1"/>
          <p:nvPr/>
        </p:nvSpPr>
        <p:spPr>
          <a:xfrm>
            <a:off x="380049" y="5427824"/>
            <a:ext cx="2245000" cy="1139230"/>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700" dirty="0"/>
              <a:t>90% of deposits were uninsured</a:t>
            </a:r>
          </a:p>
          <a:p>
            <a:pPr marL="285750" indent="-228600">
              <a:lnSpc>
                <a:spcPct val="90000"/>
              </a:lnSpc>
              <a:spcAft>
                <a:spcPts val="600"/>
              </a:spcAft>
              <a:buFont typeface="Arial" panose="020B0604020202020204" pitchFamily="34" charset="0"/>
              <a:buChar char="•"/>
            </a:pPr>
            <a:r>
              <a:rPr lang="en-US" sz="700" dirty="0"/>
              <a:t>ALL deposits of both SVB and Signature Bank were guaranteed by FDIC</a:t>
            </a:r>
          </a:p>
          <a:p>
            <a:pPr marL="285750" indent="-228600">
              <a:lnSpc>
                <a:spcPct val="90000"/>
              </a:lnSpc>
              <a:spcAft>
                <a:spcPts val="600"/>
              </a:spcAft>
              <a:buFont typeface="Arial" panose="020B0604020202020204" pitchFamily="34" charset="0"/>
              <a:buChar char="•"/>
            </a:pPr>
            <a:r>
              <a:rPr lang="en-US" sz="700" dirty="0"/>
              <a:t>In the FDIC’s report on May 1, 2023, they urged lawmakers to raise the limit</a:t>
            </a:r>
          </a:p>
          <a:p>
            <a:pPr marL="285750" indent="-228600">
              <a:lnSpc>
                <a:spcPct val="90000"/>
              </a:lnSpc>
              <a:spcAft>
                <a:spcPts val="600"/>
              </a:spcAft>
              <a:buFont typeface="Arial" panose="020B0604020202020204" pitchFamily="34" charset="0"/>
              <a:buChar char="•"/>
            </a:pPr>
            <a:r>
              <a:rPr lang="en-US" sz="700" dirty="0"/>
              <a:t>The report also established the possibility of unlimited insurance</a:t>
            </a:r>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p:txBody>
      </p:sp>
    </p:spTree>
    <p:extLst>
      <p:ext uri="{BB962C8B-B14F-4D97-AF65-F5344CB8AC3E}">
        <p14:creationId xmlns:p14="http://schemas.microsoft.com/office/powerpoint/2010/main" val="24226323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447C85E-61B0-BBA6-B495-2329D6048D2C}"/>
              </a:ext>
            </a:extLst>
          </p:cNvPr>
          <p:cNvPicPr>
            <a:picLocks noChangeAspect="1"/>
          </p:cNvPicPr>
          <p:nvPr/>
        </p:nvPicPr>
        <p:blipFill>
          <a:blip r:embed="rId2"/>
          <a:srcRect t="7766"/>
          <a:stretch>
            <a:fillRect/>
          </a:stretch>
        </p:blipFill>
        <p:spPr>
          <a:xfrm>
            <a:off x="7473820" y="998375"/>
            <a:ext cx="4718180" cy="5300243"/>
          </a:xfrm>
          <a:prstGeom prst="rect">
            <a:avLst/>
          </a:prstGeom>
        </p:spPr>
      </p:pic>
      <p:graphicFrame>
        <p:nvGraphicFramePr>
          <p:cNvPr id="3" name="Diagram 2">
            <a:extLst>
              <a:ext uri="{FF2B5EF4-FFF2-40B4-BE49-F238E27FC236}">
                <a16:creationId xmlns:a16="http://schemas.microsoft.com/office/drawing/2014/main" id="{57739AF7-F2BD-2CA7-5CC9-F5785E8F690B}"/>
              </a:ext>
            </a:extLst>
          </p:cNvPr>
          <p:cNvGraphicFramePr/>
          <p:nvPr/>
        </p:nvGraphicFramePr>
        <p:xfrm>
          <a:off x="-1776816" y="0"/>
          <a:ext cx="9823536"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4" descr="Federal Deposit Insurance Corporation – Wikipedia">
            <a:extLst>
              <a:ext uri="{FF2B5EF4-FFF2-40B4-BE49-F238E27FC236}">
                <a16:creationId xmlns:a16="http://schemas.microsoft.com/office/drawing/2014/main" id="{FA7DA4E7-E4FF-1B0A-003B-DC14766D77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5176" y="1922115"/>
            <a:ext cx="3044952" cy="30065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09D21D0-4109-0247-3889-595F9C9DF6B6}"/>
              </a:ext>
            </a:extLst>
          </p:cNvPr>
          <p:cNvSpPr txBox="1"/>
          <p:nvPr/>
        </p:nvSpPr>
        <p:spPr>
          <a:xfrm>
            <a:off x="2455535" y="443980"/>
            <a:ext cx="1709186" cy="830997"/>
          </a:xfrm>
          <a:prstGeom prst="rect">
            <a:avLst/>
          </a:prstGeom>
          <a:noFill/>
        </p:spPr>
        <p:txBody>
          <a:bodyPr wrap="none" rtlCol="0">
            <a:spAutoFit/>
          </a:bodyPr>
          <a:lstStyle/>
          <a:p>
            <a:pPr algn="ctr"/>
            <a:r>
              <a:rPr lang="nl-NL" sz="2400" b="1" dirty="0" err="1"/>
              <a:t>Protection</a:t>
            </a:r>
            <a:r>
              <a:rPr lang="nl-NL" sz="2400" b="1" dirty="0"/>
              <a:t> </a:t>
            </a:r>
          </a:p>
          <a:p>
            <a:pPr algn="ctr"/>
            <a:r>
              <a:rPr lang="nl-NL" sz="2400" b="1" dirty="0"/>
              <a:t>Limit</a:t>
            </a:r>
          </a:p>
        </p:txBody>
      </p:sp>
      <p:sp>
        <p:nvSpPr>
          <p:cNvPr id="6" name="TextBox 5">
            <a:extLst>
              <a:ext uri="{FF2B5EF4-FFF2-40B4-BE49-F238E27FC236}">
                <a16:creationId xmlns:a16="http://schemas.microsoft.com/office/drawing/2014/main" id="{6B5209B6-621C-DBAC-BF21-1C918465D662}"/>
              </a:ext>
            </a:extLst>
          </p:cNvPr>
          <p:cNvSpPr txBox="1"/>
          <p:nvPr/>
        </p:nvSpPr>
        <p:spPr>
          <a:xfrm>
            <a:off x="3710848" y="1922115"/>
            <a:ext cx="1558695" cy="830997"/>
          </a:xfrm>
          <a:prstGeom prst="rect">
            <a:avLst/>
          </a:prstGeom>
          <a:noFill/>
        </p:spPr>
        <p:txBody>
          <a:bodyPr wrap="none" rtlCol="0">
            <a:spAutoFit/>
          </a:bodyPr>
          <a:lstStyle/>
          <a:p>
            <a:pPr algn="ctr"/>
            <a:r>
              <a:rPr lang="nl-NL" sz="2400" b="1" dirty="0"/>
              <a:t>Coverage </a:t>
            </a:r>
          </a:p>
          <a:p>
            <a:pPr algn="ctr"/>
            <a:r>
              <a:rPr lang="nl-NL" sz="2400" b="1" dirty="0"/>
              <a:t>Scope</a:t>
            </a:r>
          </a:p>
        </p:txBody>
      </p:sp>
      <p:sp>
        <p:nvSpPr>
          <p:cNvPr id="7" name="TextBox 6">
            <a:extLst>
              <a:ext uri="{FF2B5EF4-FFF2-40B4-BE49-F238E27FC236}">
                <a16:creationId xmlns:a16="http://schemas.microsoft.com/office/drawing/2014/main" id="{35BB6B3A-5CC5-2E5A-44AD-9DB13890D402}"/>
              </a:ext>
            </a:extLst>
          </p:cNvPr>
          <p:cNvSpPr txBox="1"/>
          <p:nvPr/>
        </p:nvSpPr>
        <p:spPr>
          <a:xfrm>
            <a:off x="3718637" y="4104889"/>
            <a:ext cx="1543115" cy="830997"/>
          </a:xfrm>
          <a:prstGeom prst="rect">
            <a:avLst/>
          </a:prstGeom>
          <a:noFill/>
        </p:spPr>
        <p:txBody>
          <a:bodyPr wrap="none" rtlCol="0">
            <a:spAutoFit/>
          </a:bodyPr>
          <a:lstStyle/>
          <a:p>
            <a:pPr algn="ctr"/>
            <a:r>
              <a:rPr lang="nl-NL" sz="2400" b="1" dirty="0" err="1"/>
              <a:t>Excluded</a:t>
            </a:r>
            <a:r>
              <a:rPr lang="nl-NL" sz="2400" b="1" dirty="0"/>
              <a:t> </a:t>
            </a:r>
          </a:p>
          <a:p>
            <a:pPr algn="ctr"/>
            <a:r>
              <a:rPr lang="nl-NL" sz="2400" b="1" dirty="0"/>
              <a:t>Assets</a:t>
            </a:r>
          </a:p>
        </p:txBody>
      </p:sp>
      <p:sp>
        <p:nvSpPr>
          <p:cNvPr id="8" name="TextBox 7">
            <a:extLst>
              <a:ext uri="{FF2B5EF4-FFF2-40B4-BE49-F238E27FC236}">
                <a16:creationId xmlns:a16="http://schemas.microsoft.com/office/drawing/2014/main" id="{D277C2B5-3B21-EAFB-3C74-976808AEFEC3}"/>
              </a:ext>
            </a:extLst>
          </p:cNvPr>
          <p:cNvSpPr txBox="1"/>
          <p:nvPr/>
        </p:nvSpPr>
        <p:spPr>
          <a:xfrm>
            <a:off x="2487403" y="5453388"/>
            <a:ext cx="1645450" cy="1200329"/>
          </a:xfrm>
          <a:prstGeom prst="rect">
            <a:avLst/>
          </a:prstGeom>
          <a:noFill/>
        </p:spPr>
        <p:txBody>
          <a:bodyPr wrap="none" rtlCol="0">
            <a:spAutoFit/>
          </a:bodyPr>
          <a:lstStyle/>
          <a:p>
            <a:pPr algn="ctr"/>
            <a:r>
              <a:rPr lang="nl-NL" sz="2400" b="1" dirty="0"/>
              <a:t>2023 </a:t>
            </a:r>
          </a:p>
          <a:p>
            <a:pPr algn="ctr"/>
            <a:r>
              <a:rPr lang="nl-NL" sz="2400" b="1" dirty="0"/>
              <a:t>Insurance </a:t>
            </a:r>
          </a:p>
          <a:p>
            <a:pPr algn="ctr"/>
            <a:r>
              <a:rPr lang="nl-NL" sz="2400" b="1" dirty="0"/>
              <a:t>Scope</a:t>
            </a:r>
          </a:p>
        </p:txBody>
      </p:sp>
      <p:sp>
        <p:nvSpPr>
          <p:cNvPr id="11" name="TextBox 10">
            <a:extLst>
              <a:ext uri="{FF2B5EF4-FFF2-40B4-BE49-F238E27FC236}">
                <a16:creationId xmlns:a16="http://schemas.microsoft.com/office/drawing/2014/main" id="{6B42B9B6-40E2-48B3-2B9B-78111D112513}"/>
              </a:ext>
            </a:extLst>
          </p:cNvPr>
          <p:cNvSpPr txBox="1"/>
          <p:nvPr/>
        </p:nvSpPr>
        <p:spPr>
          <a:xfrm>
            <a:off x="7473820" y="6248218"/>
            <a:ext cx="1060996" cy="276999"/>
          </a:xfrm>
          <a:prstGeom prst="rect">
            <a:avLst/>
          </a:prstGeom>
          <a:noFill/>
        </p:spPr>
        <p:txBody>
          <a:bodyPr wrap="none" rtlCol="0">
            <a:spAutoFit/>
          </a:bodyPr>
          <a:lstStyle/>
          <a:p>
            <a:r>
              <a:rPr lang="nl-NL" sz="1200" dirty="0"/>
              <a:t>Source: FDIC</a:t>
            </a:r>
          </a:p>
        </p:txBody>
      </p:sp>
      <p:sp>
        <p:nvSpPr>
          <p:cNvPr id="12" name="TextBox 11">
            <a:extLst>
              <a:ext uri="{FF2B5EF4-FFF2-40B4-BE49-F238E27FC236}">
                <a16:creationId xmlns:a16="http://schemas.microsoft.com/office/drawing/2014/main" id="{566015D4-C43A-372A-53C8-C445DA108B50}"/>
              </a:ext>
            </a:extLst>
          </p:cNvPr>
          <p:cNvSpPr txBox="1"/>
          <p:nvPr/>
        </p:nvSpPr>
        <p:spPr>
          <a:xfrm>
            <a:off x="7368384" y="771776"/>
            <a:ext cx="5501952" cy="338554"/>
          </a:xfrm>
          <a:prstGeom prst="rect">
            <a:avLst/>
          </a:prstGeom>
          <a:noFill/>
        </p:spPr>
        <p:txBody>
          <a:bodyPr wrap="square" rtlCol="0">
            <a:spAutoFit/>
          </a:bodyPr>
          <a:lstStyle/>
          <a:p>
            <a:r>
              <a:rPr lang="nl-NL" sz="1600" b="1" dirty="0" err="1">
                <a:solidFill>
                  <a:schemeClr val="accent1"/>
                </a:solidFill>
              </a:rPr>
              <a:t>Uninsured</a:t>
            </a:r>
            <a:r>
              <a:rPr lang="nl-NL" sz="1600" b="1" dirty="0">
                <a:solidFill>
                  <a:schemeClr val="accent1"/>
                </a:solidFill>
              </a:rPr>
              <a:t> </a:t>
            </a:r>
            <a:r>
              <a:rPr lang="nl-NL" sz="1600" b="1" dirty="0" err="1">
                <a:solidFill>
                  <a:schemeClr val="accent1"/>
                </a:solidFill>
              </a:rPr>
              <a:t>Deposit</a:t>
            </a:r>
            <a:r>
              <a:rPr lang="nl-NL" sz="1600" b="1" dirty="0">
                <a:solidFill>
                  <a:schemeClr val="accent1"/>
                </a:solidFill>
              </a:rPr>
              <a:t> as a share of </a:t>
            </a:r>
            <a:r>
              <a:rPr lang="nl-NL" sz="1600" b="1" dirty="0" err="1">
                <a:solidFill>
                  <a:schemeClr val="accent1"/>
                </a:solidFill>
              </a:rPr>
              <a:t>Domestic</a:t>
            </a:r>
            <a:r>
              <a:rPr lang="nl-NL" sz="1600" b="1" dirty="0">
                <a:solidFill>
                  <a:schemeClr val="accent1"/>
                </a:solidFill>
              </a:rPr>
              <a:t> </a:t>
            </a:r>
            <a:r>
              <a:rPr lang="nl-NL" sz="1600" b="1" dirty="0" err="1">
                <a:solidFill>
                  <a:schemeClr val="accent1"/>
                </a:solidFill>
              </a:rPr>
              <a:t>Deposits</a:t>
            </a:r>
            <a:endParaRPr lang="nl-NL" sz="1600" b="1" dirty="0">
              <a:solidFill>
                <a:schemeClr val="accent1"/>
              </a:solidFill>
            </a:endParaRPr>
          </a:p>
        </p:txBody>
      </p:sp>
    </p:spTree>
    <p:extLst>
      <p:ext uri="{BB962C8B-B14F-4D97-AF65-F5344CB8AC3E}">
        <p14:creationId xmlns:p14="http://schemas.microsoft.com/office/powerpoint/2010/main" val="863741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58D22-9AC2-396E-6F93-2FB065B35249}"/>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E39FBC9A-200A-B4CE-3C44-A144EB89841C}"/>
              </a:ext>
            </a:extLst>
          </p:cNvPr>
          <p:cNvGrpSpPr/>
          <p:nvPr/>
        </p:nvGrpSpPr>
        <p:grpSpPr>
          <a:xfrm>
            <a:off x="471935" y="256905"/>
            <a:ext cx="4531493" cy="1863353"/>
            <a:chOff x="150999" y="116765"/>
            <a:chExt cx="11950698" cy="6835848"/>
          </a:xfrm>
        </p:grpSpPr>
        <p:pic>
          <p:nvPicPr>
            <p:cNvPr id="18" name="Picture 17">
              <a:extLst>
                <a:ext uri="{FF2B5EF4-FFF2-40B4-BE49-F238E27FC236}">
                  <a16:creationId xmlns:a16="http://schemas.microsoft.com/office/drawing/2014/main" id="{99A0A19A-BD19-A4F5-79A6-D57759769B2F}"/>
                </a:ext>
              </a:extLst>
            </p:cNvPr>
            <p:cNvPicPr>
              <a:picLocks noChangeAspect="1"/>
            </p:cNvPicPr>
            <p:nvPr/>
          </p:nvPicPr>
          <p:blipFill>
            <a:blip r:embed="rId2"/>
            <a:stretch>
              <a:fillRect/>
            </a:stretch>
          </p:blipFill>
          <p:spPr>
            <a:xfrm>
              <a:off x="5921403" y="2987428"/>
              <a:ext cx="6180294" cy="3657352"/>
            </a:xfrm>
            <a:prstGeom prst="rect">
              <a:avLst/>
            </a:prstGeom>
          </p:spPr>
        </p:pic>
        <p:graphicFrame>
          <p:nvGraphicFramePr>
            <p:cNvPr id="2" name="Diagram 1">
              <a:extLst>
                <a:ext uri="{FF2B5EF4-FFF2-40B4-BE49-F238E27FC236}">
                  <a16:creationId xmlns:a16="http://schemas.microsoft.com/office/drawing/2014/main" id="{0B8DC145-45D6-215A-B45A-F52550E7FAC9}"/>
                </a:ext>
              </a:extLst>
            </p:cNvPr>
            <p:cNvGraphicFramePr/>
            <p:nvPr/>
          </p:nvGraphicFramePr>
          <p:xfrm>
            <a:off x="213805" y="116765"/>
            <a:ext cx="11764389" cy="2509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2B75FE8E-DDC3-2D8D-8582-6785CD4076F7}"/>
                </a:ext>
              </a:extLst>
            </p:cNvPr>
            <p:cNvPicPr>
              <a:picLocks noChangeAspect="1"/>
            </p:cNvPicPr>
            <p:nvPr/>
          </p:nvPicPr>
          <p:blipFill>
            <a:blip r:embed="rId8"/>
            <a:stretch>
              <a:fillRect/>
            </a:stretch>
          </p:blipFill>
          <p:spPr>
            <a:xfrm>
              <a:off x="150999" y="2909683"/>
              <a:ext cx="5770404" cy="3818054"/>
            </a:xfrm>
            <a:prstGeom prst="rect">
              <a:avLst/>
            </a:prstGeom>
          </p:spPr>
        </p:pic>
        <p:sp>
          <p:nvSpPr>
            <p:cNvPr id="19" name="TextBox 18">
              <a:extLst>
                <a:ext uri="{FF2B5EF4-FFF2-40B4-BE49-F238E27FC236}">
                  <a16:creationId xmlns:a16="http://schemas.microsoft.com/office/drawing/2014/main" id="{2F4A3740-348A-20FA-15ED-309DCDCEBC3D}"/>
                </a:ext>
              </a:extLst>
            </p:cNvPr>
            <p:cNvSpPr txBox="1"/>
            <p:nvPr/>
          </p:nvSpPr>
          <p:spPr>
            <a:xfrm>
              <a:off x="5797898" y="6557427"/>
              <a:ext cx="846706" cy="395186"/>
            </a:xfrm>
            <a:prstGeom prst="rect">
              <a:avLst/>
            </a:prstGeom>
            <a:noFill/>
          </p:spPr>
          <p:txBody>
            <a:bodyPr wrap="square" rtlCol="0">
              <a:spAutoFit/>
            </a:bodyPr>
            <a:lstStyle/>
            <a:p>
              <a:r>
                <a:rPr lang="nl-NL" sz="100" dirty="0"/>
                <a:t>Source: FDIC</a:t>
              </a:r>
            </a:p>
          </p:txBody>
        </p:sp>
      </p:grpSp>
      <p:pic>
        <p:nvPicPr>
          <p:cNvPr id="52" name="Content Placeholder 4">
            <a:extLst>
              <a:ext uri="{FF2B5EF4-FFF2-40B4-BE49-F238E27FC236}">
                <a16:creationId xmlns:a16="http://schemas.microsoft.com/office/drawing/2014/main" id="{53F6C0B3-855D-E4D1-0450-4626C79499F2}"/>
              </a:ext>
            </a:extLst>
          </p:cNvPr>
          <p:cNvPicPr>
            <a:picLocks noChangeAspect="1"/>
          </p:cNvPicPr>
          <p:nvPr/>
        </p:nvPicPr>
        <p:blipFill>
          <a:blip r:embed="rId9"/>
          <a:stretch>
            <a:fillRect/>
          </a:stretch>
        </p:blipFill>
        <p:spPr>
          <a:xfrm>
            <a:off x="2493335" y="5211001"/>
            <a:ext cx="2159676" cy="1139230"/>
          </a:xfrm>
          <a:prstGeom prst="rect">
            <a:avLst/>
          </a:prstGeom>
        </p:spPr>
      </p:pic>
      <p:graphicFrame>
        <p:nvGraphicFramePr>
          <p:cNvPr id="46" name="Diagram 45">
            <a:extLst>
              <a:ext uri="{FF2B5EF4-FFF2-40B4-BE49-F238E27FC236}">
                <a16:creationId xmlns:a16="http://schemas.microsoft.com/office/drawing/2014/main" id="{3752C86F-F111-D048-8ACF-7DF6094E6E73}"/>
              </a:ext>
            </a:extLst>
          </p:cNvPr>
          <p:cNvGraphicFramePr/>
          <p:nvPr/>
        </p:nvGraphicFramePr>
        <p:xfrm>
          <a:off x="7586139" y="4527958"/>
          <a:ext cx="4225812" cy="120529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47" name="Group 46">
            <a:extLst>
              <a:ext uri="{FF2B5EF4-FFF2-40B4-BE49-F238E27FC236}">
                <a16:creationId xmlns:a16="http://schemas.microsoft.com/office/drawing/2014/main" id="{641D30AB-D94B-2A05-68E3-DBB93CE22E9F}"/>
              </a:ext>
            </a:extLst>
          </p:cNvPr>
          <p:cNvGrpSpPr/>
          <p:nvPr/>
        </p:nvGrpSpPr>
        <p:grpSpPr>
          <a:xfrm>
            <a:off x="8290433" y="5257623"/>
            <a:ext cx="2791594" cy="1281969"/>
            <a:chOff x="2112240" y="2112264"/>
            <a:chExt cx="7967520" cy="5112915"/>
          </a:xfrm>
        </p:grpSpPr>
        <p:pic>
          <p:nvPicPr>
            <p:cNvPr id="48" name="Picture 47">
              <a:extLst>
                <a:ext uri="{FF2B5EF4-FFF2-40B4-BE49-F238E27FC236}">
                  <a16:creationId xmlns:a16="http://schemas.microsoft.com/office/drawing/2014/main" id="{60A98F42-5CE9-102C-99D9-233CF8B01C2C}"/>
                </a:ext>
              </a:extLst>
            </p:cNvPr>
            <p:cNvPicPr>
              <a:picLocks noChangeAspect="1"/>
            </p:cNvPicPr>
            <p:nvPr/>
          </p:nvPicPr>
          <p:blipFill>
            <a:blip r:embed="rId15"/>
            <a:stretch>
              <a:fillRect/>
            </a:stretch>
          </p:blipFill>
          <p:spPr>
            <a:xfrm>
              <a:off x="2112240" y="2112264"/>
              <a:ext cx="7967520" cy="4428523"/>
            </a:xfrm>
            <a:prstGeom prst="rect">
              <a:avLst/>
            </a:prstGeom>
          </p:spPr>
        </p:pic>
        <p:sp>
          <p:nvSpPr>
            <p:cNvPr id="49" name="TextBox 48">
              <a:extLst>
                <a:ext uri="{FF2B5EF4-FFF2-40B4-BE49-F238E27FC236}">
                  <a16:creationId xmlns:a16="http://schemas.microsoft.com/office/drawing/2014/main" id="{449BF5F4-0176-7053-E361-0A643B77FE38}"/>
                </a:ext>
              </a:extLst>
            </p:cNvPr>
            <p:cNvSpPr txBox="1"/>
            <p:nvPr/>
          </p:nvSpPr>
          <p:spPr>
            <a:xfrm>
              <a:off x="2112240" y="6488670"/>
              <a:ext cx="1698296" cy="736509"/>
            </a:xfrm>
            <a:prstGeom prst="rect">
              <a:avLst/>
            </a:prstGeom>
            <a:noFill/>
          </p:spPr>
          <p:txBody>
            <a:bodyPr wrap="none" rtlCol="0">
              <a:spAutoFit/>
            </a:bodyPr>
            <a:lstStyle/>
            <a:p>
              <a:r>
                <a:rPr lang="nl-NL" sz="600" dirty="0"/>
                <a:t>Source: WSJ</a:t>
              </a:r>
            </a:p>
          </p:txBody>
        </p:sp>
      </p:grpSp>
      <p:grpSp>
        <p:nvGrpSpPr>
          <p:cNvPr id="3" name="Group 2">
            <a:extLst>
              <a:ext uri="{FF2B5EF4-FFF2-40B4-BE49-F238E27FC236}">
                <a16:creationId xmlns:a16="http://schemas.microsoft.com/office/drawing/2014/main" id="{A3EC5FA9-CE80-DF6C-5719-7A9BB7D434FC}"/>
              </a:ext>
            </a:extLst>
          </p:cNvPr>
          <p:cNvGrpSpPr/>
          <p:nvPr/>
        </p:nvGrpSpPr>
        <p:grpSpPr>
          <a:xfrm>
            <a:off x="347472" y="155448"/>
            <a:ext cx="11568848" cy="6547102"/>
            <a:chOff x="1361327" y="719666"/>
            <a:chExt cx="9528476" cy="5418666"/>
          </a:xfrm>
        </p:grpSpPr>
        <p:sp>
          <p:nvSpPr>
            <p:cNvPr id="4" name="Freeform: Shape 3">
              <a:extLst>
                <a:ext uri="{FF2B5EF4-FFF2-40B4-BE49-F238E27FC236}">
                  <a16:creationId xmlns:a16="http://schemas.microsoft.com/office/drawing/2014/main" id="{97A4F7CE-A17F-DEB9-6B80-94343902D2B5}"/>
                </a:ext>
              </a:extLst>
            </p:cNvPr>
            <p:cNvSpPr/>
            <p:nvPr/>
          </p:nvSpPr>
          <p:spPr>
            <a:xfrm>
              <a:off x="6941311" y="4404359"/>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662083" rIns="228590"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5" name="Freeform: Shape 4">
              <a:extLst>
                <a:ext uri="{FF2B5EF4-FFF2-40B4-BE49-F238E27FC236}">
                  <a16:creationId xmlns:a16="http://schemas.microsoft.com/office/drawing/2014/main" id="{693B3B6D-BA7F-5DA4-93EA-062777B99E6F}"/>
                </a:ext>
              </a:extLst>
            </p:cNvPr>
            <p:cNvSpPr/>
            <p:nvPr/>
          </p:nvSpPr>
          <p:spPr>
            <a:xfrm>
              <a:off x="1361328" y="4404359"/>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662083" rIns="1031636"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6" name="Freeform: Shape 5">
              <a:extLst>
                <a:ext uri="{FF2B5EF4-FFF2-40B4-BE49-F238E27FC236}">
                  <a16:creationId xmlns:a16="http://schemas.microsoft.com/office/drawing/2014/main" id="{5EA3FFB6-8264-8CF5-4C07-FA2D181A61B0}"/>
                </a:ext>
              </a:extLst>
            </p:cNvPr>
            <p:cNvSpPr/>
            <p:nvPr/>
          </p:nvSpPr>
          <p:spPr>
            <a:xfrm>
              <a:off x="6941311" y="719666"/>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228590" rIns="228590" bIns="662083" numCol="1" spcCol="1270" anchor="t" anchorCtr="0">
              <a:noAutofit/>
            </a:bodyPr>
            <a:lstStyle/>
            <a:p>
              <a:pPr marL="0" lvl="1" algn="l" defTabSz="1733550">
                <a:lnSpc>
                  <a:spcPct val="90000"/>
                </a:lnSpc>
                <a:spcBef>
                  <a:spcPct val="0"/>
                </a:spcBef>
                <a:spcAft>
                  <a:spcPct val="15000"/>
                </a:spcAft>
              </a:pPr>
              <a:endParaRPr lang="en-US" sz="800" kern="1200" noProof="0"/>
            </a:p>
          </p:txBody>
        </p:sp>
        <p:sp>
          <p:nvSpPr>
            <p:cNvPr id="7" name="Freeform: Shape 6">
              <a:extLst>
                <a:ext uri="{FF2B5EF4-FFF2-40B4-BE49-F238E27FC236}">
                  <a16:creationId xmlns:a16="http://schemas.microsoft.com/office/drawing/2014/main" id="{F3DCBF9B-0752-BED8-2019-8652E92C0940}"/>
                </a:ext>
              </a:extLst>
            </p:cNvPr>
            <p:cNvSpPr/>
            <p:nvPr/>
          </p:nvSpPr>
          <p:spPr>
            <a:xfrm>
              <a:off x="1361327" y="719666"/>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228590" rIns="1031636" bIns="662083"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8" name="Freeform: Shape 7">
              <a:extLst>
                <a:ext uri="{FF2B5EF4-FFF2-40B4-BE49-F238E27FC236}">
                  <a16:creationId xmlns:a16="http://schemas.microsoft.com/office/drawing/2014/main" id="{46C1491E-3A5E-98D8-7B61-262ADED12004}"/>
                </a:ext>
              </a:extLst>
            </p:cNvPr>
            <p:cNvSpPr/>
            <p:nvPr/>
          </p:nvSpPr>
          <p:spPr>
            <a:xfrm>
              <a:off x="3695530"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2346282"/>
                  </a:moveTo>
                  <a:cubicBezTo>
                    <a:pt x="0" y="1050466"/>
                    <a:pt x="1050466" y="0"/>
                    <a:pt x="2346282" y="0"/>
                  </a:cubicBezTo>
                  <a:lnTo>
                    <a:pt x="2346282" y="2346282"/>
                  </a:lnTo>
                  <a:lnTo>
                    <a:pt x="0"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9" name="Freeform: Shape 8">
              <a:extLst>
                <a:ext uri="{FF2B5EF4-FFF2-40B4-BE49-F238E27FC236}">
                  <a16:creationId xmlns:a16="http://schemas.microsoft.com/office/drawing/2014/main" id="{760F3641-42E1-1E2B-7CF7-6AAFAF4F8691}"/>
                </a:ext>
              </a:extLst>
            </p:cNvPr>
            <p:cNvSpPr/>
            <p:nvPr/>
          </p:nvSpPr>
          <p:spPr>
            <a:xfrm>
              <a:off x="6150186" y="3483185"/>
              <a:ext cx="2346282" cy="2346283"/>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0"/>
                  </a:moveTo>
                  <a:cubicBezTo>
                    <a:pt x="2346282" y="1295816"/>
                    <a:pt x="1295816" y="2346282"/>
                    <a:pt x="0" y="2346282"/>
                  </a:cubicBezTo>
                  <a:lnTo>
                    <a:pt x="0" y="0"/>
                  </a:lnTo>
                  <a:lnTo>
                    <a:pt x="2346282"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270257" rIns="95746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0" name="Freeform: Shape 9">
              <a:extLst>
                <a:ext uri="{FF2B5EF4-FFF2-40B4-BE49-F238E27FC236}">
                  <a16:creationId xmlns:a16="http://schemas.microsoft.com/office/drawing/2014/main" id="{A9B8B225-19BB-E65D-252F-C9A3E9C9F3B2}"/>
                </a:ext>
              </a:extLst>
            </p:cNvPr>
            <p:cNvSpPr/>
            <p:nvPr/>
          </p:nvSpPr>
          <p:spPr>
            <a:xfrm>
              <a:off x="3695530" y="3483186"/>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2346282"/>
                  </a:moveTo>
                  <a:cubicBezTo>
                    <a:pt x="1050466" y="2346282"/>
                    <a:pt x="0" y="1295816"/>
                    <a:pt x="0" y="0"/>
                  </a:cubicBezTo>
                  <a:lnTo>
                    <a:pt x="2346282" y="0"/>
                  </a:lnTo>
                  <a:lnTo>
                    <a:pt x="2346282"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1" name="Freeform: Shape 10">
              <a:extLst>
                <a:ext uri="{FF2B5EF4-FFF2-40B4-BE49-F238E27FC236}">
                  <a16:creationId xmlns:a16="http://schemas.microsoft.com/office/drawing/2014/main" id="{81B95C8D-9CA6-3150-FFEF-8AF41535B004}"/>
                </a:ext>
              </a:extLst>
            </p:cNvPr>
            <p:cNvSpPr/>
            <p:nvPr/>
          </p:nvSpPr>
          <p:spPr>
            <a:xfrm>
              <a:off x="6150186"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0"/>
                  </a:moveTo>
                  <a:cubicBezTo>
                    <a:pt x="1295816" y="0"/>
                    <a:pt x="2346282" y="1050466"/>
                    <a:pt x="2346282" y="2346282"/>
                  </a:cubicBezTo>
                  <a:lnTo>
                    <a:pt x="0" y="234628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none" lIns="648000" tIns="612000" rIns="180000" bIns="270256" numCol="1" spcCol="1270" anchor="ctr" anchorCtr="0">
              <a:noAutofit/>
            </a:bodyPr>
            <a:lstStyle/>
            <a:p>
              <a:pPr marL="0" lvl="0" indent="0" algn="ctr" defTabSz="1689100">
                <a:lnSpc>
                  <a:spcPct val="90000"/>
                </a:lnSpc>
                <a:spcBef>
                  <a:spcPct val="0"/>
                </a:spcBef>
                <a:spcAft>
                  <a:spcPct val="35000"/>
                </a:spcAft>
                <a:buNone/>
              </a:pPr>
              <a:endParaRPr lang="en-US" sz="400" kern="1200" noProof="0"/>
            </a:p>
          </p:txBody>
        </p:sp>
      </p:grpSp>
      <p:sp>
        <p:nvSpPr>
          <p:cNvPr id="13" name="Oval 12">
            <a:extLst>
              <a:ext uri="{FF2B5EF4-FFF2-40B4-BE49-F238E27FC236}">
                <a16:creationId xmlns:a16="http://schemas.microsoft.com/office/drawing/2014/main" id="{A228DE41-4AA4-3E1D-AD54-4A49BC0DF67F}"/>
              </a:ext>
            </a:extLst>
          </p:cNvPr>
          <p:cNvSpPr/>
          <p:nvPr/>
        </p:nvSpPr>
        <p:spPr>
          <a:xfrm>
            <a:off x="4596250" y="1936518"/>
            <a:ext cx="2999501" cy="2984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3200" b="1" dirty="0">
                <a:solidFill>
                  <a:schemeClr val="tx1"/>
                </a:solidFill>
                <a:latin typeface="Michroma"/>
              </a:rPr>
              <a:t>U.S. DEPOSIT INSURANCE</a:t>
            </a:r>
            <a:endParaRPr lang="en-US" sz="3200" b="1" noProof="0" dirty="0">
              <a:solidFill>
                <a:schemeClr val="tx1"/>
              </a:solidFill>
              <a:latin typeface="Michroma"/>
            </a:endParaRPr>
          </a:p>
        </p:txBody>
      </p:sp>
      <p:sp>
        <p:nvSpPr>
          <p:cNvPr id="14" name="TextBox 13">
            <a:extLst>
              <a:ext uri="{FF2B5EF4-FFF2-40B4-BE49-F238E27FC236}">
                <a16:creationId xmlns:a16="http://schemas.microsoft.com/office/drawing/2014/main" id="{553256EA-8AB1-65ED-895C-B7FB9F82F4A9}"/>
              </a:ext>
            </a:extLst>
          </p:cNvPr>
          <p:cNvSpPr txBox="1"/>
          <p:nvPr/>
        </p:nvSpPr>
        <p:spPr>
          <a:xfrm rot="2658694">
            <a:off x="4850001" y="1745762"/>
            <a:ext cx="4502534" cy="1566020"/>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Current System</a:t>
            </a:r>
            <a:endParaRPr lang="en-US" sz="3000" b="1" noProof="0" dirty="0">
              <a:solidFill>
                <a:schemeClr val="bg1"/>
              </a:solidFill>
            </a:endParaRPr>
          </a:p>
        </p:txBody>
      </p:sp>
      <p:sp>
        <p:nvSpPr>
          <p:cNvPr id="15" name="TextBox 14">
            <a:extLst>
              <a:ext uri="{FF2B5EF4-FFF2-40B4-BE49-F238E27FC236}">
                <a16:creationId xmlns:a16="http://schemas.microsoft.com/office/drawing/2014/main" id="{903764CA-41D7-AA12-9A9F-C8433BBD5298}"/>
              </a:ext>
            </a:extLst>
          </p:cNvPr>
          <p:cNvSpPr txBox="1"/>
          <p:nvPr/>
        </p:nvSpPr>
        <p:spPr>
          <a:xfrm rot="19154183">
            <a:off x="2698604" y="1733989"/>
            <a:ext cx="4502534" cy="1065733"/>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The future system?</a:t>
            </a:r>
            <a:endParaRPr lang="en-US" sz="3000" b="1" noProof="0" dirty="0">
              <a:solidFill>
                <a:schemeClr val="bg1"/>
              </a:solidFill>
            </a:endParaRPr>
          </a:p>
        </p:txBody>
      </p:sp>
      <p:sp>
        <p:nvSpPr>
          <p:cNvPr id="16" name="TextBox 15">
            <a:extLst>
              <a:ext uri="{FF2B5EF4-FFF2-40B4-BE49-F238E27FC236}">
                <a16:creationId xmlns:a16="http://schemas.microsoft.com/office/drawing/2014/main" id="{3F6BC2B8-660B-8726-0FCF-7158194FBF0D}"/>
              </a:ext>
            </a:extLst>
          </p:cNvPr>
          <p:cNvSpPr txBox="1"/>
          <p:nvPr/>
        </p:nvSpPr>
        <p:spPr>
          <a:xfrm rot="18721420">
            <a:off x="4881967" y="3646015"/>
            <a:ext cx="4480712" cy="1573647"/>
          </a:xfrm>
          <a:prstGeom prst="rect">
            <a:avLst/>
          </a:prstGeom>
          <a:noFill/>
        </p:spPr>
        <p:txBody>
          <a:bodyPr wrap="square" rtlCol="0">
            <a:prstTxWarp prst="textArchDown">
              <a:avLst/>
            </a:prstTxWarp>
            <a:spAutoFit/>
          </a:bodyPr>
          <a:lstStyle/>
          <a:p>
            <a:pPr algn="ctr"/>
            <a:r>
              <a:rPr lang="en-US" sz="3000" b="1" dirty="0">
                <a:solidFill>
                  <a:schemeClr val="bg1"/>
                </a:solidFill>
              </a:rPr>
              <a:t>SVB Collapse</a:t>
            </a:r>
            <a:endParaRPr lang="en-US" sz="3000" b="1" noProof="0" dirty="0">
              <a:solidFill>
                <a:schemeClr val="bg1"/>
              </a:solidFill>
            </a:endParaRPr>
          </a:p>
        </p:txBody>
      </p:sp>
      <p:sp>
        <p:nvSpPr>
          <p:cNvPr id="17" name="TextBox 16">
            <a:extLst>
              <a:ext uri="{FF2B5EF4-FFF2-40B4-BE49-F238E27FC236}">
                <a16:creationId xmlns:a16="http://schemas.microsoft.com/office/drawing/2014/main" id="{EB23FED7-7E3E-1B2C-7D37-31F75652F4D3}"/>
              </a:ext>
            </a:extLst>
          </p:cNvPr>
          <p:cNvSpPr txBox="1"/>
          <p:nvPr/>
        </p:nvSpPr>
        <p:spPr>
          <a:xfrm rot="2595564">
            <a:off x="2934913" y="3628381"/>
            <a:ext cx="4502534" cy="1566020"/>
          </a:xfrm>
          <a:prstGeom prst="rect">
            <a:avLst/>
          </a:prstGeom>
          <a:noFill/>
        </p:spPr>
        <p:txBody>
          <a:bodyPr wrap="square" rtlCol="0">
            <a:prstTxWarp prst="textArchDown">
              <a:avLst>
                <a:gd name="adj" fmla="val 21057831"/>
              </a:avLst>
            </a:prstTxWarp>
            <a:spAutoFit/>
          </a:bodyPr>
          <a:lstStyle/>
          <a:p>
            <a:pPr algn="ctr"/>
            <a:r>
              <a:rPr lang="en-US" sz="3000" b="1" dirty="0">
                <a:solidFill>
                  <a:schemeClr val="bg1"/>
                </a:solidFill>
              </a:rPr>
              <a:t>Deposit Insurance</a:t>
            </a:r>
          </a:p>
          <a:p>
            <a:pPr algn="ctr"/>
            <a:r>
              <a:rPr lang="en-US" sz="3000" b="1" dirty="0">
                <a:solidFill>
                  <a:schemeClr val="bg1"/>
                </a:solidFill>
              </a:rPr>
              <a:t>In SVB Case</a:t>
            </a:r>
          </a:p>
        </p:txBody>
      </p:sp>
      <p:graphicFrame>
        <p:nvGraphicFramePr>
          <p:cNvPr id="36" name="Diagram 35">
            <a:extLst>
              <a:ext uri="{FF2B5EF4-FFF2-40B4-BE49-F238E27FC236}">
                <a16:creationId xmlns:a16="http://schemas.microsoft.com/office/drawing/2014/main" id="{2863594B-ECE4-E272-88CA-B0F8C82D41DD}"/>
              </a:ext>
            </a:extLst>
          </p:cNvPr>
          <p:cNvGraphicFramePr/>
          <p:nvPr/>
        </p:nvGraphicFramePr>
        <p:xfrm>
          <a:off x="7492320" y="57744"/>
          <a:ext cx="3060680" cy="2184075"/>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37" name="Picture 4" descr="Federal Deposit Insurance Corporation – Wikipedia">
            <a:extLst>
              <a:ext uri="{FF2B5EF4-FFF2-40B4-BE49-F238E27FC236}">
                <a16:creationId xmlns:a16="http://schemas.microsoft.com/office/drawing/2014/main" id="{BC1326EC-4595-AFEF-1B4B-D6C90E4F67F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118291" y="669882"/>
            <a:ext cx="958948" cy="95748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255408D1-2B75-9B89-AF08-ACC56CD855A9}"/>
              </a:ext>
            </a:extLst>
          </p:cNvPr>
          <p:cNvSpPr txBox="1"/>
          <p:nvPr/>
        </p:nvSpPr>
        <p:spPr>
          <a:xfrm>
            <a:off x="8761286" y="161814"/>
            <a:ext cx="631904" cy="307777"/>
          </a:xfrm>
          <a:prstGeom prst="rect">
            <a:avLst/>
          </a:prstGeom>
          <a:noFill/>
        </p:spPr>
        <p:txBody>
          <a:bodyPr wrap="none" rtlCol="0">
            <a:spAutoFit/>
          </a:bodyPr>
          <a:lstStyle/>
          <a:p>
            <a:pPr algn="ctr"/>
            <a:r>
              <a:rPr lang="nl-NL" sz="700" b="1" dirty="0" err="1"/>
              <a:t>Protection</a:t>
            </a:r>
            <a:r>
              <a:rPr lang="nl-NL" sz="700" b="1" dirty="0"/>
              <a:t> </a:t>
            </a:r>
          </a:p>
          <a:p>
            <a:pPr algn="ctr"/>
            <a:r>
              <a:rPr lang="nl-NL" sz="700" b="1" dirty="0"/>
              <a:t>Limit</a:t>
            </a:r>
          </a:p>
        </p:txBody>
      </p:sp>
      <p:sp>
        <p:nvSpPr>
          <p:cNvPr id="39" name="TextBox 38">
            <a:extLst>
              <a:ext uri="{FF2B5EF4-FFF2-40B4-BE49-F238E27FC236}">
                <a16:creationId xmlns:a16="http://schemas.microsoft.com/office/drawing/2014/main" id="{07045284-D6E5-948A-E187-56F8E2A1ACE1}"/>
              </a:ext>
            </a:extLst>
          </p:cNvPr>
          <p:cNvSpPr txBox="1"/>
          <p:nvPr/>
        </p:nvSpPr>
        <p:spPr>
          <a:xfrm>
            <a:off x="9253748" y="632558"/>
            <a:ext cx="419641" cy="313721"/>
          </a:xfrm>
          <a:prstGeom prst="rect">
            <a:avLst/>
          </a:prstGeom>
          <a:noFill/>
        </p:spPr>
        <p:txBody>
          <a:bodyPr wrap="none" rtlCol="0">
            <a:spAutoFit/>
          </a:bodyPr>
          <a:lstStyle/>
          <a:p>
            <a:pPr algn="ctr"/>
            <a:r>
              <a:rPr lang="nl-NL" sz="800" b="1" dirty="0"/>
              <a:t>Coverage </a:t>
            </a:r>
          </a:p>
          <a:p>
            <a:pPr algn="ctr"/>
            <a:r>
              <a:rPr lang="nl-NL" sz="800" b="1" dirty="0"/>
              <a:t>Scope</a:t>
            </a:r>
          </a:p>
        </p:txBody>
      </p:sp>
      <p:sp>
        <p:nvSpPr>
          <p:cNvPr id="40" name="TextBox 39">
            <a:extLst>
              <a:ext uri="{FF2B5EF4-FFF2-40B4-BE49-F238E27FC236}">
                <a16:creationId xmlns:a16="http://schemas.microsoft.com/office/drawing/2014/main" id="{53D550EF-8017-5BAA-6DE4-3CB88387A5F9}"/>
              </a:ext>
            </a:extLst>
          </p:cNvPr>
          <p:cNvSpPr txBox="1"/>
          <p:nvPr/>
        </p:nvSpPr>
        <p:spPr>
          <a:xfrm>
            <a:off x="9247329" y="1337601"/>
            <a:ext cx="413442" cy="313721"/>
          </a:xfrm>
          <a:prstGeom prst="rect">
            <a:avLst/>
          </a:prstGeom>
          <a:noFill/>
        </p:spPr>
        <p:txBody>
          <a:bodyPr wrap="none" rtlCol="0">
            <a:spAutoFit/>
          </a:bodyPr>
          <a:lstStyle/>
          <a:p>
            <a:pPr algn="ctr"/>
            <a:r>
              <a:rPr lang="nl-NL" sz="800" b="1" dirty="0" err="1"/>
              <a:t>Excluded</a:t>
            </a:r>
            <a:r>
              <a:rPr lang="nl-NL" sz="800" b="1" dirty="0"/>
              <a:t> </a:t>
            </a:r>
          </a:p>
          <a:p>
            <a:pPr algn="ctr"/>
            <a:r>
              <a:rPr lang="nl-NL" sz="800" b="1" dirty="0"/>
              <a:t>Assets</a:t>
            </a:r>
          </a:p>
        </p:txBody>
      </p:sp>
      <p:sp>
        <p:nvSpPr>
          <p:cNvPr id="41" name="TextBox 40">
            <a:extLst>
              <a:ext uri="{FF2B5EF4-FFF2-40B4-BE49-F238E27FC236}">
                <a16:creationId xmlns:a16="http://schemas.microsoft.com/office/drawing/2014/main" id="{26EB7F74-D1C4-4891-24A4-9C80C7A76EF6}"/>
              </a:ext>
            </a:extLst>
          </p:cNvPr>
          <p:cNvSpPr txBox="1"/>
          <p:nvPr/>
        </p:nvSpPr>
        <p:spPr>
          <a:xfrm>
            <a:off x="8859670" y="1747835"/>
            <a:ext cx="435137" cy="427802"/>
          </a:xfrm>
          <a:prstGeom prst="rect">
            <a:avLst/>
          </a:prstGeom>
          <a:noFill/>
        </p:spPr>
        <p:txBody>
          <a:bodyPr wrap="none" rtlCol="0">
            <a:spAutoFit/>
          </a:bodyPr>
          <a:lstStyle/>
          <a:p>
            <a:pPr algn="ctr"/>
            <a:r>
              <a:rPr lang="nl-NL" sz="800" b="1" dirty="0"/>
              <a:t>2023 </a:t>
            </a:r>
          </a:p>
          <a:p>
            <a:pPr algn="ctr"/>
            <a:r>
              <a:rPr lang="nl-NL" sz="800" b="1" dirty="0"/>
              <a:t>Insurance </a:t>
            </a:r>
          </a:p>
          <a:p>
            <a:pPr algn="ctr"/>
            <a:r>
              <a:rPr lang="nl-NL" sz="800" b="1" dirty="0"/>
              <a:t>Scope</a:t>
            </a:r>
          </a:p>
        </p:txBody>
      </p:sp>
      <p:pic>
        <p:nvPicPr>
          <p:cNvPr id="42" name="Picture 41">
            <a:extLst>
              <a:ext uri="{FF2B5EF4-FFF2-40B4-BE49-F238E27FC236}">
                <a16:creationId xmlns:a16="http://schemas.microsoft.com/office/drawing/2014/main" id="{88905E95-C599-1C88-E0B1-216D657FE057}"/>
              </a:ext>
            </a:extLst>
          </p:cNvPr>
          <p:cNvPicPr>
            <a:picLocks noChangeAspect="1"/>
          </p:cNvPicPr>
          <p:nvPr/>
        </p:nvPicPr>
        <p:blipFill>
          <a:blip r:embed="rId22"/>
          <a:srcRect t="7766"/>
          <a:stretch>
            <a:fillRect/>
          </a:stretch>
        </p:blipFill>
        <p:spPr>
          <a:xfrm>
            <a:off x="10374504" y="375698"/>
            <a:ext cx="1470024" cy="1687974"/>
          </a:xfrm>
          <a:prstGeom prst="rect">
            <a:avLst/>
          </a:prstGeom>
        </p:spPr>
      </p:pic>
      <p:sp>
        <p:nvSpPr>
          <p:cNvPr id="43" name="TextBox 42">
            <a:extLst>
              <a:ext uri="{FF2B5EF4-FFF2-40B4-BE49-F238E27FC236}">
                <a16:creationId xmlns:a16="http://schemas.microsoft.com/office/drawing/2014/main" id="{44AD7A7A-F13D-445B-7E68-55690DBBC535}"/>
              </a:ext>
            </a:extLst>
          </p:cNvPr>
          <p:cNvSpPr txBox="1"/>
          <p:nvPr/>
        </p:nvSpPr>
        <p:spPr>
          <a:xfrm>
            <a:off x="10374504" y="2047621"/>
            <a:ext cx="261578" cy="128340"/>
          </a:xfrm>
          <a:prstGeom prst="rect">
            <a:avLst/>
          </a:prstGeom>
          <a:noFill/>
        </p:spPr>
        <p:txBody>
          <a:bodyPr wrap="none" rtlCol="0">
            <a:spAutoFit/>
          </a:bodyPr>
          <a:lstStyle/>
          <a:p>
            <a:r>
              <a:rPr lang="nl-NL" sz="300" dirty="0"/>
              <a:t>Source: FDIC</a:t>
            </a:r>
          </a:p>
        </p:txBody>
      </p:sp>
      <p:sp>
        <p:nvSpPr>
          <p:cNvPr id="44" name="TextBox 43">
            <a:extLst>
              <a:ext uri="{FF2B5EF4-FFF2-40B4-BE49-F238E27FC236}">
                <a16:creationId xmlns:a16="http://schemas.microsoft.com/office/drawing/2014/main" id="{2C6A8F5C-5F08-E688-0D66-4D96DF46D001}"/>
              </a:ext>
            </a:extLst>
          </p:cNvPr>
          <p:cNvSpPr txBox="1"/>
          <p:nvPr/>
        </p:nvSpPr>
        <p:spPr>
          <a:xfrm>
            <a:off x="10210679" y="243221"/>
            <a:ext cx="1705641" cy="169277"/>
          </a:xfrm>
          <a:prstGeom prst="rect">
            <a:avLst/>
          </a:prstGeom>
          <a:noFill/>
        </p:spPr>
        <p:txBody>
          <a:bodyPr wrap="square" rtlCol="0">
            <a:spAutoFit/>
          </a:bodyPr>
          <a:lstStyle/>
          <a:p>
            <a:r>
              <a:rPr lang="nl-NL" sz="500" b="1" dirty="0" err="1">
                <a:solidFill>
                  <a:schemeClr val="accent1"/>
                </a:solidFill>
              </a:rPr>
              <a:t>Uninsured</a:t>
            </a:r>
            <a:r>
              <a:rPr lang="nl-NL" sz="500" b="1" dirty="0">
                <a:solidFill>
                  <a:schemeClr val="accent1"/>
                </a:solidFill>
              </a:rPr>
              <a:t> </a:t>
            </a:r>
            <a:r>
              <a:rPr lang="nl-NL" sz="500" b="1" dirty="0" err="1">
                <a:solidFill>
                  <a:schemeClr val="accent1"/>
                </a:solidFill>
              </a:rPr>
              <a:t>Deposit</a:t>
            </a:r>
            <a:r>
              <a:rPr lang="nl-NL" sz="500" b="1" dirty="0">
                <a:solidFill>
                  <a:schemeClr val="accent1"/>
                </a:solidFill>
              </a:rPr>
              <a:t> as a share of </a:t>
            </a:r>
            <a:r>
              <a:rPr lang="nl-NL" sz="500" b="1" dirty="0" err="1">
                <a:solidFill>
                  <a:schemeClr val="accent1"/>
                </a:solidFill>
              </a:rPr>
              <a:t>Domestic</a:t>
            </a:r>
            <a:r>
              <a:rPr lang="nl-NL" sz="500" b="1" dirty="0">
                <a:solidFill>
                  <a:schemeClr val="accent1"/>
                </a:solidFill>
              </a:rPr>
              <a:t> </a:t>
            </a:r>
            <a:r>
              <a:rPr lang="nl-NL" sz="500" b="1" dirty="0" err="1">
                <a:solidFill>
                  <a:schemeClr val="accent1"/>
                </a:solidFill>
              </a:rPr>
              <a:t>Deposits</a:t>
            </a:r>
            <a:endParaRPr lang="nl-NL" sz="500" b="1" dirty="0">
              <a:solidFill>
                <a:schemeClr val="accent1"/>
              </a:solidFill>
            </a:endParaRPr>
          </a:p>
        </p:txBody>
      </p:sp>
      <p:sp>
        <p:nvSpPr>
          <p:cNvPr id="50" name="Title 1">
            <a:extLst>
              <a:ext uri="{FF2B5EF4-FFF2-40B4-BE49-F238E27FC236}">
                <a16:creationId xmlns:a16="http://schemas.microsoft.com/office/drawing/2014/main" id="{14FF3A22-586B-80EE-92BB-A5D762E7EF7C}"/>
              </a:ext>
            </a:extLst>
          </p:cNvPr>
          <p:cNvSpPr txBox="1">
            <a:spLocks/>
          </p:cNvSpPr>
          <p:nvPr/>
        </p:nvSpPr>
        <p:spPr>
          <a:xfrm>
            <a:off x="617427" y="4895903"/>
            <a:ext cx="1906448" cy="423510"/>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600" dirty="0"/>
              <a:t>Deposit Insurance in SVB’s Case</a:t>
            </a:r>
          </a:p>
        </p:txBody>
      </p:sp>
      <p:sp>
        <p:nvSpPr>
          <p:cNvPr id="51" name="TextBox 50">
            <a:extLst>
              <a:ext uri="{FF2B5EF4-FFF2-40B4-BE49-F238E27FC236}">
                <a16:creationId xmlns:a16="http://schemas.microsoft.com/office/drawing/2014/main" id="{6F52AB34-252E-4965-72FF-A3D4FB8958A8}"/>
              </a:ext>
            </a:extLst>
          </p:cNvPr>
          <p:cNvSpPr txBox="1"/>
          <p:nvPr/>
        </p:nvSpPr>
        <p:spPr>
          <a:xfrm>
            <a:off x="380049" y="5427824"/>
            <a:ext cx="2245000" cy="1139230"/>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700" dirty="0"/>
              <a:t>90% of deposits were uninsured</a:t>
            </a:r>
          </a:p>
          <a:p>
            <a:pPr marL="285750" indent="-228600">
              <a:lnSpc>
                <a:spcPct val="90000"/>
              </a:lnSpc>
              <a:spcAft>
                <a:spcPts val="600"/>
              </a:spcAft>
              <a:buFont typeface="Arial" panose="020B0604020202020204" pitchFamily="34" charset="0"/>
              <a:buChar char="•"/>
            </a:pPr>
            <a:r>
              <a:rPr lang="en-US" sz="700" dirty="0"/>
              <a:t>ALL deposits of both SVB and Signature Bank were guaranteed by FDIC</a:t>
            </a:r>
          </a:p>
          <a:p>
            <a:pPr marL="285750" indent="-228600">
              <a:lnSpc>
                <a:spcPct val="90000"/>
              </a:lnSpc>
              <a:spcAft>
                <a:spcPts val="600"/>
              </a:spcAft>
              <a:buFont typeface="Arial" panose="020B0604020202020204" pitchFamily="34" charset="0"/>
              <a:buChar char="•"/>
            </a:pPr>
            <a:r>
              <a:rPr lang="en-US" sz="700" dirty="0"/>
              <a:t>In the FDIC’s report on May 1, 2023, they urged lawmakers to raise the limit</a:t>
            </a:r>
          </a:p>
          <a:p>
            <a:pPr marL="285750" indent="-228600">
              <a:lnSpc>
                <a:spcPct val="90000"/>
              </a:lnSpc>
              <a:spcAft>
                <a:spcPts val="600"/>
              </a:spcAft>
              <a:buFont typeface="Arial" panose="020B0604020202020204" pitchFamily="34" charset="0"/>
              <a:buChar char="•"/>
            </a:pPr>
            <a:r>
              <a:rPr lang="en-US" sz="700" dirty="0"/>
              <a:t>The report also established the possibility of unlimited insurance</a:t>
            </a:r>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p:txBody>
      </p:sp>
    </p:spTree>
    <p:extLst>
      <p:ext uri="{BB962C8B-B14F-4D97-AF65-F5344CB8AC3E}">
        <p14:creationId xmlns:p14="http://schemas.microsoft.com/office/powerpoint/2010/main" val="3032529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3951D91-3753-2B9B-35AE-089B43D02899}"/>
              </a:ext>
            </a:extLst>
          </p:cNvPr>
          <p:cNvGraphicFramePr/>
          <p:nvPr/>
        </p:nvGraphicFramePr>
        <p:xfrm>
          <a:off x="102108" y="-1035981"/>
          <a:ext cx="12060936" cy="4958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a:extLst>
              <a:ext uri="{FF2B5EF4-FFF2-40B4-BE49-F238E27FC236}">
                <a16:creationId xmlns:a16="http://schemas.microsoft.com/office/drawing/2014/main" id="{DFA34D36-49C2-B560-4FD7-D0EED0E2A806}"/>
              </a:ext>
            </a:extLst>
          </p:cNvPr>
          <p:cNvGrpSpPr/>
          <p:nvPr/>
        </p:nvGrpSpPr>
        <p:grpSpPr>
          <a:xfrm>
            <a:off x="2112240" y="1965960"/>
            <a:ext cx="7967520" cy="4784318"/>
            <a:chOff x="2112240" y="2112264"/>
            <a:chExt cx="7967520" cy="4638014"/>
          </a:xfrm>
        </p:grpSpPr>
        <p:pic>
          <p:nvPicPr>
            <p:cNvPr id="3" name="Picture 2">
              <a:extLst>
                <a:ext uri="{FF2B5EF4-FFF2-40B4-BE49-F238E27FC236}">
                  <a16:creationId xmlns:a16="http://schemas.microsoft.com/office/drawing/2014/main" id="{F075483F-D7C6-FF96-E767-6674BF55FA29}"/>
                </a:ext>
              </a:extLst>
            </p:cNvPr>
            <p:cNvPicPr>
              <a:picLocks noChangeAspect="1"/>
            </p:cNvPicPr>
            <p:nvPr/>
          </p:nvPicPr>
          <p:blipFill>
            <a:blip r:embed="rId7"/>
            <a:stretch>
              <a:fillRect/>
            </a:stretch>
          </p:blipFill>
          <p:spPr>
            <a:xfrm>
              <a:off x="2112240" y="2112264"/>
              <a:ext cx="7967520" cy="4428523"/>
            </a:xfrm>
            <a:prstGeom prst="rect">
              <a:avLst/>
            </a:prstGeom>
          </p:spPr>
        </p:pic>
        <p:sp>
          <p:nvSpPr>
            <p:cNvPr id="4" name="TextBox 3">
              <a:extLst>
                <a:ext uri="{FF2B5EF4-FFF2-40B4-BE49-F238E27FC236}">
                  <a16:creationId xmlns:a16="http://schemas.microsoft.com/office/drawing/2014/main" id="{26EB7ADD-70ED-6BD2-2B98-0BA724261D18}"/>
                </a:ext>
              </a:extLst>
            </p:cNvPr>
            <p:cNvSpPr txBox="1"/>
            <p:nvPr/>
          </p:nvSpPr>
          <p:spPr>
            <a:xfrm>
              <a:off x="2112240" y="6488668"/>
              <a:ext cx="938077" cy="261610"/>
            </a:xfrm>
            <a:prstGeom prst="rect">
              <a:avLst/>
            </a:prstGeom>
            <a:noFill/>
          </p:spPr>
          <p:txBody>
            <a:bodyPr wrap="none" rtlCol="0">
              <a:spAutoFit/>
            </a:bodyPr>
            <a:lstStyle/>
            <a:p>
              <a:r>
                <a:rPr lang="nl-NL" sz="1100" dirty="0"/>
                <a:t>Source: WSJ</a:t>
              </a:r>
            </a:p>
          </p:txBody>
        </p:sp>
      </p:grpSp>
    </p:spTree>
    <p:extLst>
      <p:ext uri="{BB962C8B-B14F-4D97-AF65-F5344CB8AC3E}">
        <p14:creationId xmlns:p14="http://schemas.microsoft.com/office/powerpoint/2010/main" val="2011778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A2FDE-787D-AEC3-FCDB-D0A7B666523E}"/>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74092EA8-F398-5978-3F3E-5D92F91FE1F2}"/>
              </a:ext>
            </a:extLst>
          </p:cNvPr>
          <p:cNvGrpSpPr/>
          <p:nvPr/>
        </p:nvGrpSpPr>
        <p:grpSpPr>
          <a:xfrm>
            <a:off x="471935" y="256905"/>
            <a:ext cx="4531493" cy="1863353"/>
            <a:chOff x="150999" y="116765"/>
            <a:chExt cx="11950698" cy="6835848"/>
          </a:xfrm>
        </p:grpSpPr>
        <p:pic>
          <p:nvPicPr>
            <p:cNvPr id="18" name="Picture 17">
              <a:extLst>
                <a:ext uri="{FF2B5EF4-FFF2-40B4-BE49-F238E27FC236}">
                  <a16:creationId xmlns:a16="http://schemas.microsoft.com/office/drawing/2014/main" id="{9775458D-085A-A87C-DD8F-B4F46B089DE5}"/>
                </a:ext>
              </a:extLst>
            </p:cNvPr>
            <p:cNvPicPr>
              <a:picLocks noChangeAspect="1"/>
            </p:cNvPicPr>
            <p:nvPr/>
          </p:nvPicPr>
          <p:blipFill>
            <a:blip r:embed="rId2"/>
            <a:stretch>
              <a:fillRect/>
            </a:stretch>
          </p:blipFill>
          <p:spPr>
            <a:xfrm>
              <a:off x="5921403" y="2987428"/>
              <a:ext cx="6180294" cy="3657352"/>
            </a:xfrm>
            <a:prstGeom prst="rect">
              <a:avLst/>
            </a:prstGeom>
          </p:spPr>
        </p:pic>
        <p:graphicFrame>
          <p:nvGraphicFramePr>
            <p:cNvPr id="2" name="Diagram 1">
              <a:extLst>
                <a:ext uri="{FF2B5EF4-FFF2-40B4-BE49-F238E27FC236}">
                  <a16:creationId xmlns:a16="http://schemas.microsoft.com/office/drawing/2014/main" id="{F6D022D1-8F08-A8F7-1EEC-58CB7A94210C}"/>
                </a:ext>
              </a:extLst>
            </p:cNvPr>
            <p:cNvGraphicFramePr/>
            <p:nvPr/>
          </p:nvGraphicFramePr>
          <p:xfrm>
            <a:off x="213805" y="116765"/>
            <a:ext cx="11764389" cy="2509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15D86C9F-D2D9-E273-F7A4-25C32B932941}"/>
                </a:ext>
              </a:extLst>
            </p:cNvPr>
            <p:cNvPicPr>
              <a:picLocks noChangeAspect="1"/>
            </p:cNvPicPr>
            <p:nvPr/>
          </p:nvPicPr>
          <p:blipFill>
            <a:blip r:embed="rId8"/>
            <a:stretch>
              <a:fillRect/>
            </a:stretch>
          </p:blipFill>
          <p:spPr>
            <a:xfrm>
              <a:off x="150999" y="2909683"/>
              <a:ext cx="5770404" cy="3818054"/>
            </a:xfrm>
            <a:prstGeom prst="rect">
              <a:avLst/>
            </a:prstGeom>
          </p:spPr>
        </p:pic>
        <p:sp>
          <p:nvSpPr>
            <p:cNvPr id="19" name="TextBox 18">
              <a:extLst>
                <a:ext uri="{FF2B5EF4-FFF2-40B4-BE49-F238E27FC236}">
                  <a16:creationId xmlns:a16="http://schemas.microsoft.com/office/drawing/2014/main" id="{4D203C42-13DF-C6FA-76E7-877CE6E80980}"/>
                </a:ext>
              </a:extLst>
            </p:cNvPr>
            <p:cNvSpPr txBox="1"/>
            <p:nvPr/>
          </p:nvSpPr>
          <p:spPr>
            <a:xfrm>
              <a:off x="5797898" y="6557427"/>
              <a:ext cx="846706" cy="395186"/>
            </a:xfrm>
            <a:prstGeom prst="rect">
              <a:avLst/>
            </a:prstGeom>
            <a:noFill/>
          </p:spPr>
          <p:txBody>
            <a:bodyPr wrap="square" rtlCol="0">
              <a:spAutoFit/>
            </a:bodyPr>
            <a:lstStyle/>
            <a:p>
              <a:r>
                <a:rPr lang="nl-NL" sz="100" dirty="0"/>
                <a:t>Source: FDIC</a:t>
              </a:r>
            </a:p>
          </p:txBody>
        </p:sp>
      </p:grpSp>
      <p:pic>
        <p:nvPicPr>
          <p:cNvPr id="52" name="Content Placeholder 4">
            <a:extLst>
              <a:ext uri="{FF2B5EF4-FFF2-40B4-BE49-F238E27FC236}">
                <a16:creationId xmlns:a16="http://schemas.microsoft.com/office/drawing/2014/main" id="{8A411240-75A2-D028-A7B1-63582D1BAEA8}"/>
              </a:ext>
            </a:extLst>
          </p:cNvPr>
          <p:cNvPicPr>
            <a:picLocks noChangeAspect="1"/>
          </p:cNvPicPr>
          <p:nvPr/>
        </p:nvPicPr>
        <p:blipFill>
          <a:blip r:embed="rId9"/>
          <a:stretch>
            <a:fillRect/>
          </a:stretch>
        </p:blipFill>
        <p:spPr>
          <a:xfrm>
            <a:off x="2493335" y="5211001"/>
            <a:ext cx="2159676" cy="1139230"/>
          </a:xfrm>
          <a:prstGeom prst="rect">
            <a:avLst/>
          </a:prstGeom>
        </p:spPr>
      </p:pic>
      <p:graphicFrame>
        <p:nvGraphicFramePr>
          <p:cNvPr id="46" name="Diagram 45">
            <a:extLst>
              <a:ext uri="{FF2B5EF4-FFF2-40B4-BE49-F238E27FC236}">
                <a16:creationId xmlns:a16="http://schemas.microsoft.com/office/drawing/2014/main" id="{5F94C2E6-7DDC-52AB-812C-5FC152C0A329}"/>
              </a:ext>
            </a:extLst>
          </p:cNvPr>
          <p:cNvGraphicFramePr/>
          <p:nvPr/>
        </p:nvGraphicFramePr>
        <p:xfrm>
          <a:off x="7586139" y="4527958"/>
          <a:ext cx="4225812" cy="120529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47" name="Group 46">
            <a:extLst>
              <a:ext uri="{FF2B5EF4-FFF2-40B4-BE49-F238E27FC236}">
                <a16:creationId xmlns:a16="http://schemas.microsoft.com/office/drawing/2014/main" id="{2264CC69-A7EA-5DD3-E168-3775BDED3D94}"/>
              </a:ext>
            </a:extLst>
          </p:cNvPr>
          <p:cNvGrpSpPr/>
          <p:nvPr/>
        </p:nvGrpSpPr>
        <p:grpSpPr>
          <a:xfrm>
            <a:off x="8290433" y="5257623"/>
            <a:ext cx="2791594" cy="1281969"/>
            <a:chOff x="2112240" y="2112264"/>
            <a:chExt cx="7967520" cy="5112915"/>
          </a:xfrm>
        </p:grpSpPr>
        <p:pic>
          <p:nvPicPr>
            <p:cNvPr id="48" name="Picture 47">
              <a:extLst>
                <a:ext uri="{FF2B5EF4-FFF2-40B4-BE49-F238E27FC236}">
                  <a16:creationId xmlns:a16="http://schemas.microsoft.com/office/drawing/2014/main" id="{869766B3-406C-7C04-2832-33BFA1B1F59D}"/>
                </a:ext>
              </a:extLst>
            </p:cNvPr>
            <p:cNvPicPr>
              <a:picLocks noChangeAspect="1"/>
            </p:cNvPicPr>
            <p:nvPr/>
          </p:nvPicPr>
          <p:blipFill>
            <a:blip r:embed="rId15"/>
            <a:stretch>
              <a:fillRect/>
            </a:stretch>
          </p:blipFill>
          <p:spPr>
            <a:xfrm>
              <a:off x="2112240" y="2112264"/>
              <a:ext cx="7967520" cy="4428523"/>
            </a:xfrm>
            <a:prstGeom prst="rect">
              <a:avLst/>
            </a:prstGeom>
          </p:spPr>
        </p:pic>
        <p:sp>
          <p:nvSpPr>
            <p:cNvPr id="49" name="TextBox 48">
              <a:extLst>
                <a:ext uri="{FF2B5EF4-FFF2-40B4-BE49-F238E27FC236}">
                  <a16:creationId xmlns:a16="http://schemas.microsoft.com/office/drawing/2014/main" id="{3D8361D1-BE73-0B9B-C523-DB12B77F9D37}"/>
                </a:ext>
              </a:extLst>
            </p:cNvPr>
            <p:cNvSpPr txBox="1"/>
            <p:nvPr/>
          </p:nvSpPr>
          <p:spPr>
            <a:xfrm>
              <a:off x="2112240" y="6488670"/>
              <a:ext cx="1698296" cy="736509"/>
            </a:xfrm>
            <a:prstGeom prst="rect">
              <a:avLst/>
            </a:prstGeom>
            <a:noFill/>
          </p:spPr>
          <p:txBody>
            <a:bodyPr wrap="none" rtlCol="0">
              <a:spAutoFit/>
            </a:bodyPr>
            <a:lstStyle/>
            <a:p>
              <a:r>
                <a:rPr lang="nl-NL" sz="600" dirty="0"/>
                <a:t>Source: WSJ</a:t>
              </a:r>
            </a:p>
          </p:txBody>
        </p:sp>
      </p:grpSp>
      <p:grpSp>
        <p:nvGrpSpPr>
          <p:cNvPr id="3" name="Group 2">
            <a:extLst>
              <a:ext uri="{FF2B5EF4-FFF2-40B4-BE49-F238E27FC236}">
                <a16:creationId xmlns:a16="http://schemas.microsoft.com/office/drawing/2014/main" id="{B3A713C0-27C6-509D-6578-7D34C37A21B1}"/>
              </a:ext>
            </a:extLst>
          </p:cNvPr>
          <p:cNvGrpSpPr/>
          <p:nvPr/>
        </p:nvGrpSpPr>
        <p:grpSpPr>
          <a:xfrm>
            <a:off x="347472" y="155448"/>
            <a:ext cx="11568848" cy="6547102"/>
            <a:chOff x="1361327" y="719666"/>
            <a:chExt cx="9528476" cy="5418666"/>
          </a:xfrm>
        </p:grpSpPr>
        <p:sp>
          <p:nvSpPr>
            <p:cNvPr id="4" name="Freeform: Shape 3">
              <a:extLst>
                <a:ext uri="{FF2B5EF4-FFF2-40B4-BE49-F238E27FC236}">
                  <a16:creationId xmlns:a16="http://schemas.microsoft.com/office/drawing/2014/main" id="{5718CBB2-AA7D-B860-7B57-A6080332E727}"/>
                </a:ext>
              </a:extLst>
            </p:cNvPr>
            <p:cNvSpPr/>
            <p:nvPr/>
          </p:nvSpPr>
          <p:spPr>
            <a:xfrm>
              <a:off x="6941311" y="4404359"/>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662083" rIns="228590"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5" name="Freeform: Shape 4">
              <a:extLst>
                <a:ext uri="{FF2B5EF4-FFF2-40B4-BE49-F238E27FC236}">
                  <a16:creationId xmlns:a16="http://schemas.microsoft.com/office/drawing/2014/main" id="{AA4C2035-0759-D0C0-141A-430EA08244E2}"/>
                </a:ext>
              </a:extLst>
            </p:cNvPr>
            <p:cNvSpPr/>
            <p:nvPr/>
          </p:nvSpPr>
          <p:spPr>
            <a:xfrm>
              <a:off x="1361328" y="4404359"/>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662083" rIns="1031636"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6" name="Freeform: Shape 5">
              <a:extLst>
                <a:ext uri="{FF2B5EF4-FFF2-40B4-BE49-F238E27FC236}">
                  <a16:creationId xmlns:a16="http://schemas.microsoft.com/office/drawing/2014/main" id="{811F9EC6-9D6F-C6CD-EA8F-E7CCE80BE00C}"/>
                </a:ext>
              </a:extLst>
            </p:cNvPr>
            <p:cNvSpPr/>
            <p:nvPr/>
          </p:nvSpPr>
          <p:spPr>
            <a:xfrm>
              <a:off x="6941311" y="719666"/>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228590" rIns="228590" bIns="662083" numCol="1" spcCol="1270" anchor="t" anchorCtr="0">
              <a:noAutofit/>
            </a:bodyPr>
            <a:lstStyle/>
            <a:p>
              <a:pPr marL="0" lvl="1" algn="l" defTabSz="1733550">
                <a:lnSpc>
                  <a:spcPct val="90000"/>
                </a:lnSpc>
                <a:spcBef>
                  <a:spcPct val="0"/>
                </a:spcBef>
                <a:spcAft>
                  <a:spcPct val="15000"/>
                </a:spcAft>
              </a:pPr>
              <a:endParaRPr lang="en-US" sz="800" kern="1200" noProof="0"/>
            </a:p>
          </p:txBody>
        </p:sp>
        <p:sp>
          <p:nvSpPr>
            <p:cNvPr id="7" name="Freeform: Shape 6">
              <a:extLst>
                <a:ext uri="{FF2B5EF4-FFF2-40B4-BE49-F238E27FC236}">
                  <a16:creationId xmlns:a16="http://schemas.microsoft.com/office/drawing/2014/main" id="{4E53EF70-5BF3-62E8-81F7-A7932B60ABAE}"/>
                </a:ext>
              </a:extLst>
            </p:cNvPr>
            <p:cNvSpPr/>
            <p:nvPr/>
          </p:nvSpPr>
          <p:spPr>
            <a:xfrm>
              <a:off x="1361327" y="719666"/>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228590" rIns="1031636" bIns="662083"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8" name="Freeform: Shape 7">
              <a:extLst>
                <a:ext uri="{FF2B5EF4-FFF2-40B4-BE49-F238E27FC236}">
                  <a16:creationId xmlns:a16="http://schemas.microsoft.com/office/drawing/2014/main" id="{4B2E821C-078E-4543-9C0C-ABDA26F426DA}"/>
                </a:ext>
              </a:extLst>
            </p:cNvPr>
            <p:cNvSpPr/>
            <p:nvPr/>
          </p:nvSpPr>
          <p:spPr>
            <a:xfrm>
              <a:off x="3695530"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2346282"/>
                  </a:moveTo>
                  <a:cubicBezTo>
                    <a:pt x="0" y="1050466"/>
                    <a:pt x="1050466" y="0"/>
                    <a:pt x="2346282" y="0"/>
                  </a:cubicBezTo>
                  <a:lnTo>
                    <a:pt x="2346282" y="2346282"/>
                  </a:lnTo>
                  <a:lnTo>
                    <a:pt x="0"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9" name="Freeform: Shape 8">
              <a:extLst>
                <a:ext uri="{FF2B5EF4-FFF2-40B4-BE49-F238E27FC236}">
                  <a16:creationId xmlns:a16="http://schemas.microsoft.com/office/drawing/2014/main" id="{A1B43630-7B5D-2BE1-1F0A-A64A77B99AF6}"/>
                </a:ext>
              </a:extLst>
            </p:cNvPr>
            <p:cNvSpPr/>
            <p:nvPr/>
          </p:nvSpPr>
          <p:spPr>
            <a:xfrm>
              <a:off x="6150186" y="3483185"/>
              <a:ext cx="2346282" cy="2346283"/>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0"/>
                  </a:moveTo>
                  <a:cubicBezTo>
                    <a:pt x="2346282" y="1295816"/>
                    <a:pt x="1295816" y="2346282"/>
                    <a:pt x="0" y="2346282"/>
                  </a:cubicBezTo>
                  <a:lnTo>
                    <a:pt x="0" y="0"/>
                  </a:lnTo>
                  <a:lnTo>
                    <a:pt x="2346282"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270257" rIns="95746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0" name="Freeform: Shape 9">
              <a:extLst>
                <a:ext uri="{FF2B5EF4-FFF2-40B4-BE49-F238E27FC236}">
                  <a16:creationId xmlns:a16="http://schemas.microsoft.com/office/drawing/2014/main" id="{887CCE3A-2F70-2BD4-152D-FFCF74B05EE7}"/>
                </a:ext>
              </a:extLst>
            </p:cNvPr>
            <p:cNvSpPr/>
            <p:nvPr/>
          </p:nvSpPr>
          <p:spPr>
            <a:xfrm>
              <a:off x="3695530" y="3483186"/>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2346282"/>
                  </a:moveTo>
                  <a:cubicBezTo>
                    <a:pt x="1050466" y="2346282"/>
                    <a:pt x="0" y="1295816"/>
                    <a:pt x="0" y="0"/>
                  </a:cubicBezTo>
                  <a:lnTo>
                    <a:pt x="2346282" y="0"/>
                  </a:lnTo>
                  <a:lnTo>
                    <a:pt x="2346282"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1" name="Freeform: Shape 10">
              <a:extLst>
                <a:ext uri="{FF2B5EF4-FFF2-40B4-BE49-F238E27FC236}">
                  <a16:creationId xmlns:a16="http://schemas.microsoft.com/office/drawing/2014/main" id="{8B197EBE-99AE-0386-B8EA-F8689CB98614}"/>
                </a:ext>
              </a:extLst>
            </p:cNvPr>
            <p:cNvSpPr/>
            <p:nvPr/>
          </p:nvSpPr>
          <p:spPr>
            <a:xfrm>
              <a:off x="6150186"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0"/>
                  </a:moveTo>
                  <a:cubicBezTo>
                    <a:pt x="1295816" y="0"/>
                    <a:pt x="2346282" y="1050466"/>
                    <a:pt x="2346282" y="2346282"/>
                  </a:cubicBezTo>
                  <a:lnTo>
                    <a:pt x="0" y="234628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none" lIns="648000" tIns="612000" rIns="180000" bIns="270256" numCol="1" spcCol="1270" anchor="ctr" anchorCtr="0">
              <a:noAutofit/>
            </a:bodyPr>
            <a:lstStyle/>
            <a:p>
              <a:pPr marL="0" lvl="0" indent="0" algn="ctr" defTabSz="1689100">
                <a:lnSpc>
                  <a:spcPct val="90000"/>
                </a:lnSpc>
                <a:spcBef>
                  <a:spcPct val="0"/>
                </a:spcBef>
                <a:spcAft>
                  <a:spcPct val="35000"/>
                </a:spcAft>
                <a:buNone/>
              </a:pPr>
              <a:endParaRPr lang="en-US" sz="400" kern="1200" noProof="0"/>
            </a:p>
          </p:txBody>
        </p:sp>
      </p:grpSp>
      <p:sp>
        <p:nvSpPr>
          <p:cNvPr id="13" name="Oval 12">
            <a:extLst>
              <a:ext uri="{FF2B5EF4-FFF2-40B4-BE49-F238E27FC236}">
                <a16:creationId xmlns:a16="http://schemas.microsoft.com/office/drawing/2014/main" id="{B7D4F4A6-A154-D2A0-252D-3C998D31E5C3}"/>
              </a:ext>
            </a:extLst>
          </p:cNvPr>
          <p:cNvSpPr/>
          <p:nvPr/>
        </p:nvSpPr>
        <p:spPr>
          <a:xfrm>
            <a:off x="4596250" y="1936518"/>
            <a:ext cx="2999501" cy="2984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3200" b="1" dirty="0">
                <a:solidFill>
                  <a:schemeClr val="tx1"/>
                </a:solidFill>
                <a:latin typeface="Michroma"/>
              </a:rPr>
              <a:t>U.S. DEPOSIT INSURANCE</a:t>
            </a:r>
            <a:endParaRPr lang="en-US" sz="3200" b="1" noProof="0" dirty="0">
              <a:solidFill>
                <a:schemeClr val="tx1"/>
              </a:solidFill>
              <a:latin typeface="Michroma"/>
            </a:endParaRPr>
          </a:p>
        </p:txBody>
      </p:sp>
      <p:sp>
        <p:nvSpPr>
          <p:cNvPr id="14" name="TextBox 13">
            <a:extLst>
              <a:ext uri="{FF2B5EF4-FFF2-40B4-BE49-F238E27FC236}">
                <a16:creationId xmlns:a16="http://schemas.microsoft.com/office/drawing/2014/main" id="{D3FD1927-56AA-B07B-EC4E-536322F3A04E}"/>
              </a:ext>
            </a:extLst>
          </p:cNvPr>
          <p:cNvSpPr txBox="1"/>
          <p:nvPr/>
        </p:nvSpPr>
        <p:spPr>
          <a:xfrm rot="2658694">
            <a:off x="4850001" y="1745762"/>
            <a:ext cx="4502534" cy="1566020"/>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Current System</a:t>
            </a:r>
            <a:endParaRPr lang="en-US" sz="3000" b="1" noProof="0" dirty="0">
              <a:solidFill>
                <a:schemeClr val="bg1"/>
              </a:solidFill>
            </a:endParaRPr>
          </a:p>
        </p:txBody>
      </p:sp>
      <p:sp>
        <p:nvSpPr>
          <p:cNvPr id="15" name="TextBox 14">
            <a:extLst>
              <a:ext uri="{FF2B5EF4-FFF2-40B4-BE49-F238E27FC236}">
                <a16:creationId xmlns:a16="http://schemas.microsoft.com/office/drawing/2014/main" id="{9CD392FD-2A4B-D7AB-9A56-24F292CEABCE}"/>
              </a:ext>
            </a:extLst>
          </p:cNvPr>
          <p:cNvSpPr txBox="1"/>
          <p:nvPr/>
        </p:nvSpPr>
        <p:spPr>
          <a:xfrm rot="19154183">
            <a:off x="2698604" y="1733989"/>
            <a:ext cx="4502534" cy="1065733"/>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The future system?</a:t>
            </a:r>
            <a:endParaRPr lang="en-US" sz="3000" b="1" noProof="0" dirty="0">
              <a:solidFill>
                <a:schemeClr val="bg1"/>
              </a:solidFill>
            </a:endParaRPr>
          </a:p>
        </p:txBody>
      </p:sp>
      <p:sp>
        <p:nvSpPr>
          <p:cNvPr id="16" name="TextBox 15">
            <a:extLst>
              <a:ext uri="{FF2B5EF4-FFF2-40B4-BE49-F238E27FC236}">
                <a16:creationId xmlns:a16="http://schemas.microsoft.com/office/drawing/2014/main" id="{57BB4BC3-53F8-D67D-CED8-2F7830175D4E}"/>
              </a:ext>
            </a:extLst>
          </p:cNvPr>
          <p:cNvSpPr txBox="1"/>
          <p:nvPr/>
        </p:nvSpPr>
        <p:spPr>
          <a:xfrm rot="18721420">
            <a:off x="4881967" y="3646015"/>
            <a:ext cx="4480712" cy="1573647"/>
          </a:xfrm>
          <a:prstGeom prst="rect">
            <a:avLst/>
          </a:prstGeom>
          <a:noFill/>
        </p:spPr>
        <p:txBody>
          <a:bodyPr wrap="square" rtlCol="0">
            <a:prstTxWarp prst="textArchDown">
              <a:avLst/>
            </a:prstTxWarp>
            <a:spAutoFit/>
          </a:bodyPr>
          <a:lstStyle/>
          <a:p>
            <a:pPr algn="ctr"/>
            <a:r>
              <a:rPr lang="en-US" sz="3000" b="1" dirty="0">
                <a:solidFill>
                  <a:schemeClr val="bg1"/>
                </a:solidFill>
              </a:rPr>
              <a:t>SVB Collapse</a:t>
            </a:r>
            <a:endParaRPr lang="en-US" sz="3000" b="1" noProof="0" dirty="0">
              <a:solidFill>
                <a:schemeClr val="bg1"/>
              </a:solidFill>
            </a:endParaRPr>
          </a:p>
        </p:txBody>
      </p:sp>
      <p:sp>
        <p:nvSpPr>
          <p:cNvPr id="17" name="TextBox 16">
            <a:extLst>
              <a:ext uri="{FF2B5EF4-FFF2-40B4-BE49-F238E27FC236}">
                <a16:creationId xmlns:a16="http://schemas.microsoft.com/office/drawing/2014/main" id="{04295BA7-45B4-424A-B719-E8CADB799D28}"/>
              </a:ext>
            </a:extLst>
          </p:cNvPr>
          <p:cNvSpPr txBox="1"/>
          <p:nvPr/>
        </p:nvSpPr>
        <p:spPr>
          <a:xfrm rot="2595564">
            <a:off x="2934913" y="3628381"/>
            <a:ext cx="4502534" cy="1566020"/>
          </a:xfrm>
          <a:prstGeom prst="rect">
            <a:avLst/>
          </a:prstGeom>
          <a:noFill/>
        </p:spPr>
        <p:txBody>
          <a:bodyPr wrap="square" rtlCol="0">
            <a:prstTxWarp prst="textArchDown">
              <a:avLst>
                <a:gd name="adj" fmla="val 21057831"/>
              </a:avLst>
            </a:prstTxWarp>
            <a:spAutoFit/>
          </a:bodyPr>
          <a:lstStyle/>
          <a:p>
            <a:pPr algn="ctr"/>
            <a:r>
              <a:rPr lang="en-US" sz="3000" b="1" dirty="0">
                <a:solidFill>
                  <a:schemeClr val="bg1"/>
                </a:solidFill>
              </a:rPr>
              <a:t>Deposit Insurance</a:t>
            </a:r>
          </a:p>
          <a:p>
            <a:pPr algn="ctr"/>
            <a:r>
              <a:rPr lang="en-US" sz="3000" b="1" dirty="0">
                <a:solidFill>
                  <a:schemeClr val="bg1"/>
                </a:solidFill>
              </a:rPr>
              <a:t>In SVB Case</a:t>
            </a:r>
          </a:p>
        </p:txBody>
      </p:sp>
      <p:graphicFrame>
        <p:nvGraphicFramePr>
          <p:cNvPr id="36" name="Diagram 35">
            <a:extLst>
              <a:ext uri="{FF2B5EF4-FFF2-40B4-BE49-F238E27FC236}">
                <a16:creationId xmlns:a16="http://schemas.microsoft.com/office/drawing/2014/main" id="{32DE7052-F6E0-D8A1-1058-EB012D6EB3DB}"/>
              </a:ext>
            </a:extLst>
          </p:cNvPr>
          <p:cNvGraphicFramePr/>
          <p:nvPr/>
        </p:nvGraphicFramePr>
        <p:xfrm>
          <a:off x="7492320" y="57744"/>
          <a:ext cx="3060680" cy="2184075"/>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37" name="Picture 4" descr="Federal Deposit Insurance Corporation – Wikipedia">
            <a:extLst>
              <a:ext uri="{FF2B5EF4-FFF2-40B4-BE49-F238E27FC236}">
                <a16:creationId xmlns:a16="http://schemas.microsoft.com/office/drawing/2014/main" id="{FA082CC0-99CB-8A16-9314-C60BD9EC36D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118291" y="669882"/>
            <a:ext cx="958948" cy="95748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A2D0C561-E3A2-EFAC-04E2-E35D92C00A44}"/>
              </a:ext>
            </a:extLst>
          </p:cNvPr>
          <p:cNvSpPr txBox="1"/>
          <p:nvPr/>
        </p:nvSpPr>
        <p:spPr>
          <a:xfrm>
            <a:off x="8761286" y="161814"/>
            <a:ext cx="631904" cy="307777"/>
          </a:xfrm>
          <a:prstGeom prst="rect">
            <a:avLst/>
          </a:prstGeom>
          <a:noFill/>
        </p:spPr>
        <p:txBody>
          <a:bodyPr wrap="none" rtlCol="0">
            <a:spAutoFit/>
          </a:bodyPr>
          <a:lstStyle/>
          <a:p>
            <a:pPr algn="ctr"/>
            <a:r>
              <a:rPr lang="nl-NL" sz="700" b="1" dirty="0" err="1"/>
              <a:t>Protection</a:t>
            </a:r>
            <a:r>
              <a:rPr lang="nl-NL" sz="700" b="1" dirty="0"/>
              <a:t> </a:t>
            </a:r>
          </a:p>
          <a:p>
            <a:pPr algn="ctr"/>
            <a:r>
              <a:rPr lang="nl-NL" sz="700" b="1" dirty="0"/>
              <a:t>Limit</a:t>
            </a:r>
          </a:p>
        </p:txBody>
      </p:sp>
      <p:sp>
        <p:nvSpPr>
          <p:cNvPr id="39" name="TextBox 38">
            <a:extLst>
              <a:ext uri="{FF2B5EF4-FFF2-40B4-BE49-F238E27FC236}">
                <a16:creationId xmlns:a16="http://schemas.microsoft.com/office/drawing/2014/main" id="{A4C16D4D-F405-A448-8B3F-DA21F3631D12}"/>
              </a:ext>
            </a:extLst>
          </p:cNvPr>
          <p:cNvSpPr txBox="1"/>
          <p:nvPr/>
        </p:nvSpPr>
        <p:spPr>
          <a:xfrm>
            <a:off x="9253748" y="632558"/>
            <a:ext cx="419641" cy="313721"/>
          </a:xfrm>
          <a:prstGeom prst="rect">
            <a:avLst/>
          </a:prstGeom>
          <a:noFill/>
        </p:spPr>
        <p:txBody>
          <a:bodyPr wrap="none" rtlCol="0">
            <a:spAutoFit/>
          </a:bodyPr>
          <a:lstStyle/>
          <a:p>
            <a:pPr algn="ctr"/>
            <a:r>
              <a:rPr lang="nl-NL" sz="800" b="1" dirty="0"/>
              <a:t>Coverage </a:t>
            </a:r>
          </a:p>
          <a:p>
            <a:pPr algn="ctr"/>
            <a:r>
              <a:rPr lang="nl-NL" sz="800" b="1" dirty="0"/>
              <a:t>Scope</a:t>
            </a:r>
          </a:p>
        </p:txBody>
      </p:sp>
      <p:sp>
        <p:nvSpPr>
          <p:cNvPr id="40" name="TextBox 39">
            <a:extLst>
              <a:ext uri="{FF2B5EF4-FFF2-40B4-BE49-F238E27FC236}">
                <a16:creationId xmlns:a16="http://schemas.microsoft.com/office/drawing/2014/main" id="{08969681-E579-7443-D8E3-12EC9FDFBA63}"/>
              </a:ext>
            </a:extLst>
          </p:cNvPr>
          <p:cNvSpPr txBox="1"/>
          <p:nvPr/>
        </p:nvSpPr>
        <p:spPr>
          <a:xfrm>
            <a:off x="9247329" y="1337601"/>
            <a:ext cx="413442" cy="313721"/>
          </a:xfrm>
          <a:prstGeom prst="rect">
            <a:avLst/>
          </a:prstGeom>
          <a:noFill/>
        </p:spPr>
        <p:txBody>
          <a:bodyPr wrap="none" rtlCol="0">
            <a:spAutoFit/>
          </a:bodyPr>
          <a:lstStyle/>
          <a:p>
            <a:pPr algn="ctr"/>
            <a:r>
              <a:rPr lang="nl-NL" sz="800" b="1" dirty="0" err="1"/>
              <a:t>Excluded</a:t>
            </a:r>
            <a:r>
              <a:rPr lang="nl-NL" sz="800" b="1" dirty="0"/>
              <a:t> </a:t>
            </a:r>
          </a:p>
          <a:p>
            <a:pPr algn="ctr"/>
            <a:r>
              <a:rPr lang="nl-NL" sz="800" b="1" dirty="0"/>
              <a:t>Assets</a:t>
            </a:r>
          </a:p>
        </p:txBody>
      </p:sp>
      <p:sp>
        <p:nvSpPr>
          <p:cNvPr id="41" name="TextBox 40">
            <a:extLst>
              <a:ext uri="{FF2B5EF4-FFF2-40B4-BE49-F238E27FC236}">
                <a16:creationId xmlns:a16="http://schemas.microsoft.com/office/drawing/2014/main" id="{7630D1CD-9806-059C-51E2-791B52562C85}"/>
              </a:ext>
            </a:extLst>
          </p:cNvPr>
          <p:cNvSpPr txBox="1"/>
          <p:nvPr/>
        </p:nvSpPr>
        <p:spPr>
          <a:xfrm>
            <a:off x="8859670" y="1747835"/>
            <a:ext cx="435137" cy="427802"/>
          </a:xfrm>
          <a:prstGeom prst="rect">
            <a:avLst/>
          </a:prstGeom>
          <a:noFill/>
        </p:spPr>
        <p:txBody>
          <a:bodyPr wrap="none" rtlCol="0">
            <a:spAutoFit/>
          </a:bodyPr>
          <a:lstStyle/>
          <a:p>
            <a:pPr algn="ctr"/>
            <a:r>
              <a:rPr lang="nl-NL" sz="800" b="1" dirty="0"/>
              <a:t>2023 </a:t>
            </a:r>
          </a:p>
          <a:p>
            <a:pPr algn="ctr"/>
            <a:r>
              <a:rPr lang="nl-NL" sz="800" b="1" dirty="0"/>
              <a:t>Insurance </a:t>
            </a:r>
          </a:p>
          <a:p>
            <a:pPr algn="ctr"/>
            <a:r>
              <a:rPr lang="nl-NL" sz="800" b="1" dirty="0"/>
              <a:t>Scope</a:t>
            </a:r>
          </a:p>
        </p:txBody>
      </p:sp>
      <p:pic>
        <p:nvPicPr>
          <p:cNvPr id="42" name="Picture 41">
            <a:extLst>
              <a:ext uri="{FF2B5EF4-FFF2-40B4-BE49-F238E27FC236}">
                <a16:creationId xmlns:a16="http://schemas.microsoft.com/office/drawing/2014/main" id="{59BDEA31-67AA-D0AA-192C-B55BDC6F7408}"/>
              </a:ext>
            </a:extLst>
          </p:cNvPr>
          <p:cNvPicPr>
            <a:picLocks noChangeAspect="1"/>
          </p:cNvPicPr>
          <p:nvPr/>
        </p:nvPicPr>
        <p:blipFill>
          <a:blip r:embed="rId22"/>
          <a:srcRect t="7766"/>
          <a:stretch>
            <a:fillRect/>
          </a:stretch>
        </p:blipFill>
        <p:spPr>
          <a:xfrm>
            <a:off x="10374504" y="375698"/>
            <a:ext cx="1470024" cy="1687974"/>
          </a:xfrm>
          <a:prstGeom prst="rect">
            <a:avLst/>
          </a:prstGeom>
        </p:spPr>
      </p:pic>
      <p:sp>
        <p:nvSpPr>
          <p:cNvPr id="43" name="TextBox 42">
            <a:extLst>
              <a:ext uri="{FF2B5EF4-FFF2-40B4-BE49-F238E27FC236}">
                <a16:creationId xmlns:a16="http://schemas.microsoft.com/office/drawing/2014/main" id="{E999E4AF-6305-03B3-A5A7-4E21D36A0FE6}"/>
              </a:ext>
            </a:extLst>
          </p:cNvPr>
          <p:cNvSpPr txBox="1"/>
          <p:nvPr/>
        </p:nvSpPr>
        <p:spPr>
          <a:xfrm>
            <a:off x="10374504" y="2047621"/>
            <a:ext cx="261578" cy="128340"/>
          </a:xfrm>
          <a:prstGeom prst="rect">
            <a:avLst/>
          </a:prstGeom>
          <a:noFill/>
        </p:spPr>
        <p:txBody>
          <a:bodyPr wrap="none" rtlCol="0">
            <a:spAutoFit/>
          </a:bodyPr>
          <a:lstStyle/>
          <a:p>
            <a:r>
              <a:rPr lang="nl-NL" sz="300" dirty="0"/>
              <a:t>Source: FDIC</a:t>
            </a:r>
          </a:p>
        </p:txBody>
      </p:sp>
      <p:sp>
        <p:nvSpPr>
          <p:cNvPr id="44" name="TextBox 43">
            <a:extLst>
              <a:ext uri="{FF2B5EF4-FFF2-40B4-BE49-F238E27FC236}">
                <a16:creationId xmlns:a16="http://schemas.microsoft.com/office/drawing/2014/main" id="{1E001186-4BF5-4921-9051-FF1923274645}"/>
              </a:ext>
            </a:extLst>
          </p:cNvPr>
          <p:cNvSpPr txBox="1"/>
          <p:nvPr/>
        </p:nvSpPr>
        <p:spPr>
          <a:xfrm>
            <a:off x="10210679" y="243221"/>
            <a:ext cx="1705641" cy="169277"/>
          </a:xfrm>
          <a:prstGeom prst="rect">
            <a:avLst/>
          </a:prstGeom>
          <a:noFill/>
        </p:spPr>
        <p:txBody>
          <a:bodyPr wrap="square" rtlCol="0">
            <a:spAutoFit/>
          </a:bodyPr>
          <a:lstStyle/>
          <a:p>
            <a:r>
              <a:rPr lang="nl-NL" sz="500" b="1" dirty="0" err="1">
                <a:solidFill>
                  <a:schemeClr val="accent1"/>
                </a:solidFill>
              </a:rPr>
              <a:t>Uninsured</a:t>
            </a:r>
            <a:r>
              <a:rPr lang="nl-NL" sz="500" b="1" dirty="0">
                <a:solidFill>
                  <a:schemeClr val="accent1"/>
                </a:solidFill>
              </a:rPr>
              <a:t> </a:t>
            </a:r>
            <a:r>
              <a:rPr lang="nl-NL" sz="500" b="1" dirty="0" err="1">
                <a:solidFill>
                  <a:schemeClr val="accent1"/>
                </a:solidFill>
              </a:rPr>
              <a:t>Deposit</a:t>
            </a:r>
            <a:r>
              <a:rPr lang="nl-NL" sz="500" b="1" dirty="0">
                <a:solidFill>
                  <a:schemeClr val="accent1"/>
                </a:solidFill>
              </a:rPr>
              <a:t> as a share of </a:t>
            </a:r>
            <a:r>
              <a:rPr lang="nl-NL" sz="500" b="1" dirty="0" err="1">
                <a:solidFill>
                  <a:schemeClr val="accent1"/>
                </a:solidFill>
              </a:rPr>
              <a:t>Domestic</a:t>
            </a:r>
            <a:r>
              <a:rPr lang="nl-NL" sz="500" b="1" dirty="0">
                <a:solidFill>
                  <a:schemeClr val="accent1"/>
                </a:solidFill>
              </a:rPr>
              <a:t> </a:t>
            </a:r>
            <a:r>
              <a:rPr lang="nl-NL" sz="500" b="1" dirty="0" err="1">
                <a:solidFill>
                  <a:schemeClr val="accent1"/>
                </a:solidFill>
              </a:rPr>
              <a:t>Deposits</a:t>
            </a:r>
            <a:endParaRPr lang="nl-NL" sz="500" b="1" dirty="0">
              <a:solidFill>
                <a:schemeClr val="accent1"/>
              </a:solidFill>
            </a:endParaRPr>
          </a:p>
        </p:txBody>
      </p:sp>
      <p:sp>
        <p:nvSpPr>
          <p:cNvPr id="50" name="Title 1">
            <a:extLst>
              <a:ext uri="{FF2B5EF4-FFF2-40B4-BE49-F238E27FC236}">
                <a16:creationId xmlns:a16="http://schemas.microsoft.com/office/drawing/2014/main" id="{9E831E6F-BCED-C98C-C595-F2CAD6BE24BA}"/>
              </a:ext>
            </a:extLst>
          </p:cNvPr>
          <p:cNvSpPr txBox="1">
            <a:spLocks/>
          </p:cNvSpPr>
          <p:nvPr/>
        </p:nvSpPr>
        <p:spPr>
          <a:xfrm>
            <a:off x="617427" y="4895903"/>
            <a:ext cx="1906448" cy="42351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000" dirty="0"/>
              <a:t>Deposit Insurance in SVB’s Case</a:t>
            </a:r>
          </a:p>
        </p:txBody>
      </p:sp>
      <p:sp>
        <p:nvSpPr>
          <p:cNvPr id="51" name="TextBox 50">
            <a:extLst>
              <a:ext uri="{FF2B5EF4-FFF2-40B4-BE49-F238E27FC236}">
                <a16:creationId xmlns:a16="http://schemas.microsoft.com/office/drawing/2014/main" id="{B612714E-9CCE-16D9-28B2-7D937F65EADA}"/>
              </a:ext>
            </a:extLst>
          </p:cNvPr>
          <p:cNvSpPr txBox="1"/>
          <p:nvPr/>
        </p:nvSpPr>
        <p:spPr>
          <a:xfrm>
            <a:off x="380049" y="5427824"/>
            <a:ext cx="2245000" cy="1139230"/>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700" dirty="0"/>
              <a:t>90% of deposits were uninsured</a:t>
            </a:r>
          </a:p>
          <a:p>
            <a:pPr marL="285750" indent="-228600">
              <a:lnSpc>
                <a:spcPct val="90000"/>
              </a:lnSpc>
              <a:spcAft>
                <a:spcPts val="600"/>
              </a:spcAft>
              <a:buFont typeface="Arial" panose="020B0604020202020204" pitchFamily="34" charset="0"/>
              <a:buChar char="•"/>
            </a:pPr>
            <a:r>
              <a:rPr lang="en-US" sz="700" dirty="0"/>
              <a:t>ALL deposits of both SVB and Signature Bank were guaranteed by FDIC</a:t>
            </a:r>
          </a:p>
          <a:p>
            <a:pPr marL="285750" indent="-228600">
              <a:lnSpc>
                <a:spcPct val="90000"/>
              </a:lnSpc>
              <a:spcAft>
                <a:spcPts val="600"/>
              </a:spcAft>
              <a:buFont typeface="Arial" panose="020B0604020202020204" pitchFamily="34" charset="0"/>
              <a:buChar char="•"/>
            </a:pPr>
            <a:r>
              <a:rPr lang="en-US" sz="700" dirty="0"/>
              <a:t>In the FDIC’s report on May 1, 2023, they urged lawmakers to raise the limit</a:t>
            </a:r>
          </a:p>
          <a:p>
            <a:pPr marL="285750" indent="-228600">
              <a:lnSpc>
                <a:spcPct val="90000"/>
              </a:lnSpc>
              <a:spcAft>
                <a:spcPts val="600"/>
              </a:spcAft>
              <a:buFont typeface="Arial" panose="020B0604020202020204" pitchFamily="34" charset="0"/>
              <a:buChar char="•"/>
            </a:pPr>
            <a:r>
              <a:rPr lang="en-US" sz="700" dirty="0"/>
              <a:t>The report also established the possibility of unlimited insurance</a:t>
            </a:r>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p:txBody>
      </p:sp>
    </p:spTree>
    <p:extLst>
      <p:ext uri="{BB962C8B-B14F-4D97-AF65-F5344CB8AC3E}">
        <p14:creationId xmlns:p14="http://schemas.microsoft.com/office/powerpoint/2010/main" val="7952893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939CB488-BAFC-10B5-3BFF-1FD17E83AAC9}"/>
              </a:ext>
            </a:extLst>
          </p:cNvPr>
          <p:cNvPicPr>
            <a:picLocks noGrp="1" noChangeAspect="1"/>
          </p:cNvPicPr>
          <p:nvPr>
            <p:ph idx="1"/>
          </p:nvPr>
        </p:nvPicPr>
        <p:blipFill>
          <a:blip r:embed="rId2"/>
          <a:stretch>
            <a:fillRect/>
          </a:stretch>
        </p:blipFill>
        <p:spPr>
          <a:xfrm>
            <a:off x="5081963" y="1563624"/>
            <a:ext cx="7072514" cy="3730752"/>
          </a:xfrm>
          <a:prstGeom prst="rect">
            <a:avLst/>
          </a:prstGeom>
        </p:spPr>
      </p:pic>
      <p:sp>
        <p:nvSpPr>
          <p:cNvPr id="5" name="TextBox 4">
            <a:extLst>
              <a:ext uri="{FF2B5EF4-FFF2-40B4-BE49-F238E27FC236}">
                <a16:creationId xmlns:a16="http://schemas.microsoft.com/office/drawing/2014/main" id="{68474F01-D762-F4B6-204B-37BCF721539C}"/>
              </a:ext>
            </a:extLst>
          </p:cNvPr>
          <p:cNvSpPr txBox="1"/>
          <p:nvPr/>
        </p:nvSpPr>
        <p:spPr>
          <a:xfrm>
            <a:off x="146304" y="1746504"/>
            <a:ext cx="4818888" cy="3547872"/>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2400" dirty="0"/>
              <a:t>90% of deposits were uninsured</a:t>
            </a:r>
          </a:p>
          <a:p>
            <a:pPr marL="285750" indent="-228600">
              <a:lnSpc>
                <a:spcPct val="90000"/>
              </a:lnSpc>
              <a:spcAft>
                <a:spcPts val="600"/>
              </a:spcAft>
              <a:buFont typeface="Arial" panose="020B0604020202020204" pitchFamily="34" charset="0"/>
              <a:buChar char="•"/>
            </a:pPr>
            <a:r>
              <a:rPr lang="en-US" sz="2400" dirty="0"/>
              <a:t>ALL deposits of both SVB and Signature Bank were guaranteed by FDIC</a:t>
            </a:r>
          </a:p>
          <a:p>
            <a:pPr marL="285750" indent="-228600">
              <a:lnSpc>
                <a:spcPct val="90000"/>
              </a:lnSpc>
              <a:spcAft>
                <a:spcPts val="600"/>
              </a:spcAft>
              <a:buFont typeface="Arial" panose="020B0604020202020204" pitchFamily="34" charset="0"/>
              <a:buChar char="•"/>
            </a:pPr>
            <a:r>
              <a:rPr lang="en-US" sz="2400" dirty="0"/>
              <a:t>In the FDIC’s report on May 1, 2023, they urged lawmakers to raise the limit</a:t>
            </a:r>
          </a:p>
          <a:p>
            <a:pPr marL="285750" indent="-228600">
              <a:lnSpc>
                <a:spcPct val="90000"/>
              </a:lnSpc>
              <a:spcAft>
                <a:spcPts val="600"/>
              </a:spcAft>
              <a:buFont typeface="Arial" panose="020B0604020202020204" pitchFamily="34" charset="0"/>
              <a:buChar char="•"/>
            </a:pPr>
            <a:r>
              <a:rPr lang="en-US" sz="2400" dirty="0"/>
              <a:t>The report also established the possibility of unlimited insurance</a:t>
            </a:r>
          </a:p>
          <a:p>
            <a:pPr marL="285750" indent="-228600">
              <a:lnSpc>
                <a:spcPct val="90000"/>
              </a:lnSpc>
              <a:spcAft>
                <a:spcPts val="600"/>
              </a:spcAft>
              <a:buFont typeface="Arial" panose="020B0604020202020204" pitchFamily="34" charset="0"/>
              <a:buChar char="•"/>
            </a:pPr>
            <a:endParaRPr lang="en-US" sz="2400" dirty="0"/>
          </a:p>
          <a:p>
            <a:pPr marL="285750" indent="-228600">
              <a:lnSpc>
                <a:spcPct val="90000"/>
              </a:lnSpc>
              <a:spcAft>
                <a:spcPts val="600"/>
              </a:spcAft>
              <a:buFont typeface="Arial" panose="020B0604020202020204" pitchFamily="34" charset="0"/>
              <a:buChar char="•"/>
            </a:pPr>
            <a:endParaRPr lang="en-US" sz="2400" dirty="0"/>
          </a:p>
          <a:p>
            <a:pPr marL="285750" indent="-228600">
              <a:lnSpc>
                <a:spcPct val="90000"/>
              </a:lnSpc>
              <a:spcAft>
                <a:spcPts val="600"/>
              </a:spcAft>
              <a:buFont typeface="Arial" panose="020B0604020202020204" pitchFamily="34" charset="0"/>
              <a:buChar char="•"/>
            </a:pPr>
            <a:endParaRPr lang="en-US" sz="2400" dirty="0"/>
          </a:p>
        </p:txBody>
      </p:sp>
      <p:sp>
        <p:nvSpPr>
          <p:cNvPr id="6" name="Title 1">
            <a:extLst>
              <a:ext uri="{FF2B5EF4-FFF2-40B4-BE49-F238E27FC236}">
                <a16:creationId xmlns:a16="http://schemas.microsoft.com/office/drawing/2014/main" id="{10C25BEC-6697-05D5-1BD3-EFDDBE86F107}"/>
              </a:ext>
            </a:extLst>
          </p:cNvPr>
          <p:cNvSpPr txBox="1">
            <a:spLocks/>
          </p:cNvSpPr>
          <p:nvPr/>
        </p:nvSpPr>
        <p:spPr>
          <a:xfrm>
            <a:off x="253060" y="104446"/>
            <a:ext cx="5660060" cy="108427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Deposit Insurance in SVB’s Case</a:t>
            </a:r>
          </a:p>
        </p:txBody>
      </p:sp>
    </p:spTree>
    <p:extLst>
      <p:ext uri="{BB962C8B-B14F-4D97-AF65-F5344CB8AC3E}">
        <p14:creationId xmlns:p14="http://schemas.microsoft.com/office/powerpoint/2010/main" val="26646767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C63A-9F39-7543-CE16-FCADAE2B9FCE}"/>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EF467D0E-0D9D-25DB-9465-E80F101E14C0}"/>
              </a:ext>
            </a:extLst>
          </p:cNvPr>
          <p:cNvPicPr>
            <a:picLocks noChangeAspect="1"/>
          </p:cNvPicPr>
          <p:nvPr/>
        </p:nvPicPr>
        <p:blipFill>
          <a:blip r:embed="rId2"/>
          <a:stretch>
            <a:fillRect/>
          </a:stretch>
        </p:blipFill>
        <p:spPr>
          <a:xfrm>
            <a:off x="2659970" y="1039406"/>
            <a:ext cx="2343458" cy="996941"/>
          </a:xfrm>
          <a:prstGeom prst="rect">
            <a:avLst/>
          </a:prstGeom>
        </p:spPr>
      </p:pic>
      <p:graphicFrame>
        <p:nvGraphicFramePr>
          <p:cNvPr id="2" name="Diagram 1">
            <a:extLst>
              <a:ext uri="{FF2B5EF4-FFF2-40B4-BE49-F238E27FC236}">
                <a16:creationId xmlns:a16="http://schemas.microsoft.com/office/drawing/2014/main" id="{78CF904A-5B47-6A97-65EE-2E14E7C6EC7E}"/>
              </a:ext>
            </a:extLst>
          </p:cNvPr>
          <p:cNvGraphicFramePr/>
          <p:nvPr/>
        </p:nvGraphicFramePr>
        <p:xfrm>
          <a:off x="495750" y="256905"/>
          <a:ext cx="4460848" cy="6840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33915EC3-6054-3263-A9CA-ACEFB1FAF31B}"/>
              </a:ext>
            </a:extLst>
          </p:cNvPr>
          <p:cNvPicPr>
            <a:picLocks noChangeAspect="1"/>
          </p:cNvPicPr>
          <p:nvPr/>
        </p:nvPicPr>
        <p:blipFill>
          <a:blip r:embed="rId8"/>
          <a:stretch>
            <a:fillRect/>
          </a:stretch>
        </p:blipFill>
        <p:spPr>
          <a:xfrm>
            <a:off x="471935" y="1018214"/>
            <a:ext cx="2188035" cy="1040746"/>
          </a:xfrm>
          <a:prstGeom prst="rect">
            <a:avLst/>
          </a:prstGeom>
        </p:spPr>
      </p:pic>
      <p:sp>
        <p:nvSpPr>
          <p:cNvPr id="19" name="TextBox 18">
            <a:extLst>
              <a:ext uri="{FF2B5EF4-FFF2-40B4-BE49-F238E27FC236}">
                <a16:creationId xmlns:a16="http://schemas.microsoft.com/office/drawing/2014/main" id="{4F44F51C-496E-B99B-0869-4AF4A298450F}"/>
              </a:ext>
            </a:extLst>
          </p:cNvPr>
          <p:cNvSpPr txBox="1"/>
          <p:nvPr/>
        </p:nvSpPr>
        <p:spPr>
          <a:xfrm>
            <a:off x="2613139" y="2012536"/>
            <a:ext cx="321056" cy="107722"/>
          </a:xfrm>
          <a:prstGeom prst="rect">
            <a:avLst/>
          </a:prstGeom>
          <a:noFill/>
        </p:spPr>
        <p:txBody>
          <a:bodyPr wrap="square" rtlCol="0">
            <a:spAutoFit/>
          </a:bodyPr>
          <a:lstStyle/>
          <a:p>
            <a:r>
              <a:rPr lang="nl-NL" sz="100" dirty="0"/>
              <a:t>Source: FDIC</a:t>
            </a:r>
          </a:p>
        </p:txBody>
      </p:sp>
      <p:pic>
        <p:nvPicPr>
          <p:cNvPr id="52" name="Content Placeholder 4">
            <a:extLst>
              <a:ext uri="{FF2B5EF4-FFF2-40B4-BE49-F238E27FC236}">
                <a16:creationId xmlns:a16="http://schemas.microsoft.com/office/drawing/2014/main" id="{E3F80820-B001-3C6F-0710-EAD5810B50B4}"/>
              </a:ext>
            </a:extLst>
          </p:cNvPr>
          <p:cNvPicPr>
            <a:picLocks noChangeAspect="1"/>
          </p:cNvPicPr>
          <p:nvPr/>
        </p:nvPicPr>
        <p:blipFill>
          <a:blip r:embed="rId9"/>
          <a:stretch>
            <a:fillRect/>
          </a:stretch>
        </p:blipFill>
        <p:spPr>
          <a:xfrm>
            <a:off x="2493335" y="5211001"/>
            <a:ext cx="2159676" cy="1139230"/>
          </a:xfrm>
          <a:prstGeom prst="rect">
            <a:avLst/>
          </a:prstGeom>
        </p:spPr>
      </p:pic>
      <p:graphicFrame>
        <p:nvGraphicFramePr>
          <p:cNvPr id="46" name="Diagram 45">
            <a:extLst>
              <a:ext uri="{FF2B5EF4-FFF2-40B4-BE49-F238E27FC236}">
                <a16:creationId xmlns:a16="http://schemas.microsoft.com/office/drawing/2014/main" id="{936FCA46-0920-01E4-1D17-A3EFE427FEF4}"/>
              </a:ext>
            </a:extLst>
          </p:cNvPr>
          <p:cNvGraphicFramePr/>
          <p:nvPr/>
        </p:nvGraphicFramePr>
        <p:xfrm>
          <a:off x="7586139" y="4527958"/>
          <a:ext cx="4225812" cy="120529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47" name="Group 46">
            <a:extLst>
              <a:ext uri="{FF2B5EF4-FFF2-40B4-BE49-F238E27FC236}">
                <a16:creationId xmlns:a16="http://schemas.microsoft.com/office/drawing/2014/main" id="{1D06877F-A038-5C49-9244-890FC6A5EFD4}"/>
              </a:ext>
            </a:extLst>
          </p:cNvPr>
          <p:cNvGrpSpPr/>
          <p:nvPr/>
        </p:nvGrpSpPr>
        <p:grpSpPr>
          <a:xfrm>
            <a:off x="8290433" y="5257623"/>
            <a:ext cx="2791594" cy="1281969"/>
            <a:chOff x="2112240" y="2112264"/>
            <a:chExt cx="7967520" cy="5112915"/>
          </a:xfrm>
        </p:grpSpPr>
        <p:pic>
          <p:nvPicPr>
            <p:cNvPr id="48" name="Picture 47">
              <a:extLst>
                <a:ext uri="{FF2B5EF4-FFF2-40B4-BE49-F238E27FC236}">
                  <a16:creationId xmlns:a16="http://schemas.microsoft.com/office/drawing/2014/main" id="{E4B4E342-69ED-072D-1F8A-C4AD0D5A9CA0}"/>
                </a:ext>
              </a:extLst>
            </p:cNvPr>
            <p:cNvPicPr>
              <a:picLocks noChangeAspect="1"/>
            </p:cNvPicPr>
            <p:nvPr/>
          </p:nvPicPr>
          <p:blipFill>
            <a:blip r:embed="rId15"/>
            <a:stretch>
              <a:fillRect/>
            </a:stretch>
          </p:blipFill>
          <p:spPr>
            <a:xfrm>
              <a:off x="2112240" y="2112264"/>
              <a:ext cx="7967520" cy="4428523"/>
            </a:xfrm>
            <a:prstGeom prst="rect">
              <a:avLst/>
            </a:prstGeom>
          </p:spPr>
        </p:pic>
        <p:sp>
          <p:nvSpPr>
            <p:cNvPr id="49" name="TextBox 48">
              <a:extLst>
                <a:ext uri="{FF2B5EF4-FFF2-40B4-BE49-F238E27FC236}">
                  <a16:creationId xmlns:a16="http://schemas.microsoft.com/office/drawing/2014/main" id="{2306A2D6-F6DF-E823-BF81-4378DCC56DC7}"/>
                </a:ext>
              </a:extLst>
            </p:cNvPr>
            <p:cNvSpPr txBox="1"/>
            <p:nvPr/>
          </p:nvSpPr>
          <p:spPr>
            <a:xfrm>
              <a:off x="2112240" y="6488670"/>
              <a:ext cx="1698296" cy="736509"/>
            </a:xfrm>
            <a:prstGeom prst="rect">
              <a:avLst/>
            </a:prstGeom>
            <a:noFill/>
          </p:spPr>
          <p:txBody>
            <a:bodyPr wrap="none" rtlCol="0">
              <a:spAutoFit/>
            </a:bodyPr>
            <a:lstStyle/>
            <a:p>
              <a:r>
                <a:rPr lang="nl-NL" sz="600" dirty="0"/>
                <a:t>Source: WSJ</a:t>
              </a:r>
            </a:p>
          </p:txBody>
        </p:sp>
      </p:grpSp>
      <p:grpSp>
        <p:nvGrpSpPr>
          <p:cNvPr id="3" name="Group 2">
            <a:extLst>
              <a:ext uri="{FF2B5EF4-FFF2-40B4-BE49-F238E27FC236}">
                <a16:creationId xmlns:a16="http://schemas.microsoft.com/office/drawing/2014/main" id="{422B26E7-F421-2311-B06D-91879CE85ACB}"/>
              </a:ext>
            </a:extLst>
          </p:cNvPr>
          <p:cNvGrpSpPr/>
          <p:nvPr/>
        </p:nvGrpSpPr>
        <p:grpSpPr>
          <a:xfrm>
            <a:off x="347472" y="155448"/>
            <a:ext cx="11568848" cy="6547102"/>
            <a:chOff x="1361327" y="719666"/>
            <a:chExt cx="9528476" cy="5418666"/>
          </a:xfrm>
        </p:grpSpPr>
        <p:sp>
          <p:nvSpPr>
            <p:cNvPr id="4" name="Freeform: Shape 3">
              <a:extLst>
                <a:ext uri="{FF2B5EF4-FFF2-40B4-BE49-F238E27FC236}">
                  <a16:creationId xmlns:a16="http://schemas.microsoft.com/office/drawing/2014/main" id="{AE10EB2A-CC85-4B62-57B4-87AD2F07C697}"/>
                </a:ext>
              </a:extLst>
            </p:cNvPr>
            <p:cNvSpPr/>
            <p:nvPr/>
          </p:nvSpPr>
          <p:spPr>
            <a:xfrm>
              <a:off x="6941311" y="4404359"/>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662083" rIns="228590"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5" name="Freeform: Shape 4">
              <a:extLst>
                <a:ext uri="{FF2B5EF4-FFF2-40B4-BE49-F238E27FC236}">
                  <a16:creationId xmlns:a16="http://schemas.microsoft.com/office/drawing/2014/main" id="{B7A354A1-19F6-77FE-0404-9A41C5A44F28}"/>
                </a:ext>
              </a:extLst>
            </p:cNvPr>
            <p:cNvSpPr/>
            <p:nvPr/>
          </p:nvSpPr>
          <p:spPr>
            <a:xfrm>
              <a:off x="1361328" y="4404359"/>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662083" rIns="1031636"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6" name="Freeform: Shape 5">
              <a:extLst>
                <a:ext uri="{FF2B5EF4-FFF2-40B4-BE49-F238E27FC236}">
                  <a16:creationId xmlns:a16="http://schemas.microsoft.com/office/drawing/2014/main" id="{94A58871-194F-F045-14B9-4FEB1DA46753}"/>
                </a:ext>
              </a:extLst>
            </p:cNvPr>
            <p:cNvSpPr/>
            <p:nvPr/>
          </p:nvSpPr>
          <p:spPr>
            <a:xfrm>
              <a:off x="6941311" y="719666"/>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228590" rIns="228590" bIns="662083" numCol="1" spcCol="1270" anchor="t" anchorCtr="0">
              <a:noAutofit/>
            </a:bodyPr>
            <a:lstStyle/>
            <a:p>
              <a:pPr marL="0" lvl="1" algn="l" defTabSz="1733550">
                <a:lnSpc>
                  <a:spcPct val="90000"/>
                </a:lnSpc>
                <a:spcBef>
                  <a:spcPct val="0"/>
                </a:spcBef>
                <a:spcAft>
                  <a:spcPct val="15000"/>
                </a:spcAft>
              </a:pPr>
              <a:endParaRPr lang="en-US" sz="800" kern="1200" noProof="0"/>
            </a:p>
          </p:txBody>
        </p:sp>
        <p:sp>
          <p:nvSpPr>
            <p:cNvPr id="7" name="Freeform: Shape 6">
              <a:extLst>
                <a:ext uri="{FF2B5EF4-FFF2-40B4-BE49-F238E27FC236}">
                  <a16:creationId xmlns:a16="http://schemas.microsoft.com/office/drawing/2014/main" id="{8CF80DE8-0F84-3FAB-D698-C22894673B09}"/>
                </a:ext>
              </a:extLst>
            </p:cNvPr>
            <p:cNvSpPr/>
            <p:nvPr/>
          </p:nvSpPr>
          <p:spPr>
            <a:xfrm>
              <a:off x="1361327" y="719666"/>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228590" rIns="1031636" bIns="662083"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8" name="Freeform: Shape 7">
              <a:extLst>
                <a:ext uri="{FF2B5EF4-FFF2-40B4-BE49-F238E27FC236}">
                  <a16:creationId xmlns:a16="http://schemas.microsoft.com/office/drawing/2014/main" id="{9F72F7C0-FDF6-DBD0-D5FC-0113E06DD578}"/>
                </a:ext>
              </a:extLst>
            </p:cNvPr>
            <p:cNvSpPr/>
            <p:nvPr/>
          </p:nvSpPr>
          <p:spPr>
            <a:xfrm>
              <a:off x="3695530"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2346282"/>
                  </a:moveTo>
                  <a:cubicBezTo>
                    <a:pt x="0" y="1050466"/>
                    <a:pt x="1050466" y="0"/>
                    <a:pt x="2346282" y="0"/>
                  </a:cubicBezTo>
                  <a:lnTo>
                    <a:pt x="2346282" y="2346282"/>
                  </a:lnTo>
                  <a:lnTo>
                    <a:pt x="0"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9" name="Freeform: Shape 8">
              <a:extLst>
                <a:ext uri="{FF2B5EF4-FFF2-40B4-BE49-F238E27FC236}">
                  <a16:creationId xmlns:a16="http://schemas.microsoft.com/office/drawing/2014/main" id="{D9DDDEE3-ADA2-01D4-2BD1-429B8BCDC00E}"/>
                </a:ext>
              </a:extLst>
            </p:cNvPr>
            <p:cNvSpPr/>
            <p:nvPr/>
          </p:nvSpPr>
          <p:spPr>
            <a:xfrm>
              <a:off x="6150186" y="3483185"/>
              <a:ext cx="2346282" cy="2346283"/>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0"/>
                  </a:moveTo>
                  <a:cubicBezTo>
                    <a:pt x="2346282" y="1295816"/>
                    <a:pt x="1295816" y="2346282"/>
                    <a:pt x="0" y="2346282"/>
                  </a:cubicBezTo>
                  <a:lnTo>
                    <a:pt x="0" y="0"/>
                  </a:lnTo>
                  <a:lnTo>
                    <a:pt x="2346282"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270257" rIns="95746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0" name="Freeform: Shape 9">
              <a:extLst>
                <a:ext uri="{FF2B5EF4-FFF2-40B4-BE49-F238E27FC236}">
                  <a16:creationId xmlns:a16="http://schemas.microsoft.com/office/drawing/2014/main" id="{7B29846F-74A8-182F-0D2B-01745ACC5143}"/>
                </a:ext>
              </a:extLst>
            </p:cNvPr>
            <p:cNvSpPr/>
            <p:nvPr/>
          </p:nvSpPr>
          <p:spPr>
            <a:xfrm>
              <a:off x="3695530" y="3483186"/>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2346282"/>
                  </a:moveTo>
                  <a:cubicBezTo>
                    <a:pt x="1050466" y="2346282"/>
                    <a:pt x="0" y="1295816"/>
                    <a:pt x="0" y="0"/>
                  </a:cubicBezTo>
                  <a:lnTo>
                    <a:pt x="2346282" y="0"/>
                  </a:lnTo>
                  <a:lnTo>
                    <a:pt x="2346282"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1" name="Freeform: Shape 10">
              <a:extLst>
                <a:ext uri="{FF2B5EF4-FFF2-40B4-BE49-F238E27FC236}">
                  <a16:creationId xmlns:a16="http://schemas.microsoft.com/office/drawing/2014/main" id="{02E2AF3C-2371-B09A-8F65-59F47CA19627}"/>
                </a:ext>
              </a:extLst>
            </p:cNvPr>
            <p:cNvSpPr/>
            <p:nvPr/>
          </p:nvSpPr>
          <p:spPr>
            <a:xfrm>
              <a:off x="6150186"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0"/>
                  </a:moveTo>
                  <a:cubicBezTo>
                    <a:pt x="1295816" y="0"/>
                    <a:pt x="2346282" y="1050466"/>
                    <a:pt x="2346282" y="2346282"/>
                  </a:cubicBezTo>
                  <a:lnTo>
                    <a:pt x="0" y="234628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none" lIns="648000" tIns="612000" rIns="180000" bIns="270256" numCol="1" spcCol="1270" anchor="ctr" anchorCtr="0">
              <a:noAutofit/>
            </a:bodyPr>
            <a:lstStyle/>
            <a:p>
              <a:pPr marL="0" lvl="0" indent="0" algn="ctr" defTabSz="1689100">
                <a:lnSpc>
                  <a:spcPct val="90000"/>
                </a:lnSpc>
                <a:spcBef>
                  <a:spcPct val="0"/>
                </a:spcBef>
                <a:spcAft>
                  <a:spcPct val="35000"/>
                </a:spcAft>
                <a:buNone/>
              </a:pPr>
              <a:endParaRPr lang="en-US" sz="400" kern="1200" noProof="0"/>
            </a:p>
          </p:txBody>
        </p:sp>
      </p:grpSp>
      <p:sp>
        <p:nvSpPr>
          <p:cNvPr id="13" name="Oval 12">
            <a:extLst>
              <a:ext uri="{FF2B5EF4-FFF2-40B4-BE49-F238E27FC236}">
                <a16:creationId xmlns:a16="http://schemas.microsoft.com/office/drawing/2014/main" id="{93942B41-1FD9-D06D-7B9D-5E456AFA6E35}"/>
              </a:ext>
            </a:extLst>
          </p:cNvPr>
          <p:cNvSpPr/>
          <p:nvPr/>
        </p:nvSpPr>
        <p:spPr>
          <a:xfrm>
            <a:off x="4596250" y="1936518"/>
            <a:ext cx="2999501" cy="2984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3200" b="1" dirty="0">
                <a:solidFill>
                  <a:schemeClr val="tx1"/>
                </a:solidFill>
                <a:latin typeface="Michroma"/>
              </a:rPr>
              <a:t>U.S. DEPOSIT INSURANCE</a:t>
            </a:r>
            <a:endParaRPr lang="en-US" sz="3200" b="1" noProof="0" dirty="0">
              <a:solidFill>
                <a:schemeClr val="tx1"/>
              </a:solidFill>
              <a:latin typeface="Michroma"/>
            </a:endParaRPr>
          </a:p>
        </p:txBody>
      </p:sp>
      <p:sp>
        <p:nvSpPr>
          <p:cNvPr id="14" name="TextBox 13">
            <a:extLst>
              <a:ext uri="{FF2B5EF4-FFF2-40B4-BE49-F238E27FC236}">
                <a16:creationId xmlns:a16="http://schemas.microsoft.com/office/drawing/2014/main" id="{CED68552-F0FA-C760-3A1B-811ACBA57419}"/>
              </a:ext>
            </a:extLst>
          </p:cNvPr>
          <p:cNvSpPr txBox="1"/>
          <p:nvPr/>
        </p:nvSpPr>
        <p:spPr>
          <a:xfrm rot="2658694">
            <a:off x="4850001" y="1745762"/>
            <a:ext cx="4502534" cy="1566020"/>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Current System</a:t>
            </a:r>
            <a:endParaRPr lang="en-US" sz="3000" b="1" noProof="0" dirty="0">
              <a:solidFill>
                <a:schemeClr val="bg1"/>
              </a:solidFill>
            </a:endParaRPr>
          </a:p>
        </p:txBody>
      </p:sp>
      <p:sp>
        <p:nvSpPr>
          <p:cNvPr id="15" name="TextBox 14">
            <a:extLst>
              <a:ext uri="{FF2B5EF4-FFF2-40B4-BE49-F238E27FC236}">
                <a16:creationId xmlns:a16="http://schemas.microsoft.com/office/drawing/2014/main" id="{64F3D4E2-B02A-3B79-20BC-E99D3C643084}"/>
              </a:ext>
            </a:extLst>
          </p:cNvPr>
          <p:cNvSpPr txBox="1"/>
          <p:nvPr/>
        </p:nvSpPr>
        <p:spPr>
          <a:xfrm rot="19154183">
            <a:off x="2698604" y="1733989"/>
            <a:ext cx="4502534" cy="1065733"/>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The future system?</a:t>
            </a:r>
            <a:endParaRPr lang="en-US" sz="3000" b="1" noProof="0" dirty="0">
              <a:solidFill>
                <a:schemeClr val="bg1"/>
              </a:solidFill>
            </a:endParaRPr>
          </a:p>
        </p:txBody>
      </p:sp>
      <p:sp>
        <p:nvSpPr>
          <p:cNvPr id="16" name="TextBox 15">
            <a:extLst>
              <a:ext uri="{FF2B5EF4-FFF2-40B4-BE49-F238E27FC236}">
                <a16:creationId xmlns:a16="http://schemas.microsoft.com/office/drawing/2014/main" id="{1D7A7F5F-E075-8CA5-49C7-0F285D217A51}"/>
              </a:ext>
            </a:extLst>
          </p:cNvPr>
          <p:cNvSpPr txBox="1"/>
          <p:nvPr/>
        </p:nvSpPr>
        <p:spPr>
          <a:xfrm rot="18721420">
            <a:off x="4881967" y="3646015"/>
            <a:ext cx="4480712" cy="1573647"/>
          </a:xfrm>
          <a:prstGeom prst="rect">
            <a:avLst/>
          </a:prstGeom>
          <a:noFill/>
        </p:spPr>
        <p:txBody>
          <a:bodyPr wrap="square" rtlCol="0">
            <a:prstTxWarp prst="textArchDown">
              <a:avLst/>
            </a:prstTxWarp>
            <a:spAutoFit/>
          </a:bodyPr>
          <a:lstStyle/>
          <a:p>
            <a:pPr algn="ctr"/>
            <a:r>
              <a:rPr lang="en-US" sz="3000" b="1" dirty="0">
                <a:solidFill>
                  <a:schemeClr val="bg1"/>
                </a:solidFill>
              </a:rPr>
              <a:t>SVB Collapse</a:t>
            </a:r>
            <a:endParaRPr lang="en-US" sz="3000" b="1" noProof="0" dirty="0">
              <a:solidFill>
                <a:schemeClr val="bg1"/>
              </a:solidFill>
            </a:endParaRPr>
          </a:p>
        </p:txBody>
      </p:sp>
      <p:sp>
        <p:nvSpPr>
          <p:cNvPr id="17" name="TextBox 16">
            <a:extLst>
              <a:ext uri="{FF2B5EF4-FFF2-40B4-BE49-F238E27FC236}">
                <a16:creationId xmlns:a16="http://schemas.microsoft.com/office/drawing/2014/main" id="{96729052-9329-0AFB-70A0-20FE8BCE7531}"/>
              </a:ext>
            </a:extLst>
          </p:cNvPr>
          <p:cNvSpPr txBox="1"/>
          <p:nvPr/>
        </p:nvSpPr>
        <p:spPr>
          <a:xfrm rot="2595564">
            <a:off x="2934913" y="3628381"/>
            <a:ext cx="4502534" cy="1566020"/>
          </a:xfrm>
          <a:prstGeom prst="rect">
            <a:avLst/>
          </a:prstGeom>
          <a:noFill/>
        </p:spPr>
        <p:txBody>
          <a:bodyPr wrap="square" rtlCol="0">
            <a:prstTxWarp prst="textArchDown">
              <a:avLst>
                <a:gd name="adj" fmla="val 21057831"/>
              </a:avLst>
            </a:prstTxWarp>
            <a:spAutoFit/>
          </a:bodyPr>
          <a:lstStyle/>
          <a:p>
            <a:pPr algn="ctr"/>
            <a:r>
              <a:rPr lang="en-US" sz="3000" b="1" dirty="0">
                <a:solidFill>
                  <a:schemeClr val="bg1"/>
                </a:solidFill>
              </a:rPr>
              <a:t>Deposit Insurance</a:t>
            </a:r>
          </a:p>
          <a:p>
            <a:pPr algn="ctr"/>
            <a:r>
              <a:rPr lang="en-US" sz="3000" b="1" dirty="0">
                <a:solidFill>
                  <a:schemeClr val="bg1"/>
                </a:solidFill>
              </a:rPr>
              <a:t>In SVB Case</a:t>
            </a:r>
          </a:p>
        </p:txBody>
      </p:sp>
      <p:graphicFrame>
        <p:nvGraphicFramePr>
          <p:cNvPr id="36" name="Diagram 35">
            <a:extLst>
              <a:ext uri="{FF2B5EF4-FFF2-40B4-BE49-F238E27FC236}">
                <a16:creationId xmlns:a16="http://schemas.microsoft.com/office/drawing/2014/main" id="{5E1F1D7E-0FA2-8078-6642-C423445DC530}"/>
              </a:ext>
            </a:extLst>
          </p:cNvPr>
          <p:cNvGraphicFramePr/>
          <p:nvPr/>
        </p:nvGraphicFramePr>
        <p:xfrm>
          <a:off x="7492320" y="57744"/>
          <a:ext cx="3060680" cy="2184075"/>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37" name="Picture 4" descr="Federal Deposit Insurance Corporation – Wikipedia">
            <a:extLst>
              <a:ext uri="{FF2B5EF4-FFF2-40B4-BE49-F238E27FC236}">
                <a16:creationId xmlns:a16="http://schemas.microsoft.com/office/drawing/2014/main" id="{3C76C034-8C90-DAF2-0A3C-E95FD1BBA703}"/>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118291" y="669882"/>
            <a:ext cx="958948" cy="95748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A23ED9F8-2C7C-C07B-0DB2-8061CC8DC32F}"/>
              </a:ext>
            </a:extLst>
          </p:cNvPr>
          <p:cNvSpPr txBox="1"/>
          <p:nvPr/>
        </p:nvSpPr>
        <p:spPr>
          <a:xfrm>
            <a:off x="8761286" y="161814"/>
            <a:ext cx="631904" cy="307777"/>
          </a:xfrm>
          <a:prstGeom prst="rect">
            <a:avLst/>
          </a:prstGeom>
          <a:noFill/>
        </p:spPr>
        <p:txBody>
          <a:bodyPr wrap="none" rtlCol="0">
            <a:spAutoFit/>
          </a:bodyPr>
          <a:lstStyle/>
          <a:p>
            <a:pPr algn="ctr"/>
            <a:r>
              <a:rPr lang="nl-NL" sz="700" b="1" dirty="0" err="1"/>
              <a:t>Protection</a:t>
            </a:r>
            <a:r>
              <a:rPr lang="nl-NL" sz="700" b="1" dirty="0"/>
              <a:t> </a:t>
            </a:r>
          </a:p>
          <a:p>
            <a:pPr algn="ctr"/>
            <a:r>
              <a:rPr lang="nl-NL" sz="700" b="1" dirty="0"/>
              <a:t>Limit</a:t>
            </a:r>
          </a:p>
        </p:txBody>
      </p:sp>
      <p:sp>
        <p:nvSpPr>
          <p:cNvPr id="39" name="TextBox 38">
            <a:extLst>
              <a:ext uri="{FF2B5EF4-FFF2-40B4-BE49-F238E27FC236}">
                <a16:creationId xmlns:a16="http://schemas.microsoft.com/office/drawing/2014/main" id="{54D3A7FA-E7A5-152F-4D09-EF44C6E58132}"/>
              </a:ext>
            </a:extLst>
          </p:cNvPr>
          <p:cNvSpPr txBox="1"/>
          <p:nvPr/>
        </p:nvSpPr>
        <p:spPr>
          <a:xfrm>
            <a:off x="9253748" y="632558"/>
            <a:ext cx="419641" cy="313721"/>
          </a:xfrm>
          <a:prstGeom prst="rect">
            <a:avLst/>
          </a:prstGeom>
          <a:noFill/>
        </p:spPr>
        <p:txBody>
          <a:bodyPr wrap="none" rtlCol="0">
            <a:spAutoFit/>
          </a:bodyPr>
          <a:lstStyle/>
          <a:p>
            <a:pPr algn="ctr"/>
            <a:r>
              <a:rPr lang="nl-NL" sz="800" b="1" dirty="0"/>
              <a:t>Coverage </a:t>
            </a:r>
          </a:p>
          <a:p>
            <a:pPr algn="ctr"/>
            <a:r>
              <a:rPr lang="nl-NL" sz="800" b="1" dirty="0"/>
              <a:t>Scope</a:t>
            </a:r>
          </a:p>
        </p:txBody>
      </p:sp>
      <p:sp>
        <p:nvSpPr>
          <p:cNvPr id="40" name="TextBox 39">
            <a:extLst>
              <a:ext uri="{FF2B5EF4-FFF2-40B4-BE49-F238E27FC236}">
                <a16:creationId xmlns:a16="http://schemas.microsoft.com/office/drawing/2014/main" id="{06E2D9EC-6BD6-63F7-EA8B-7EEED3D57CAA}"/>
              </a:ext>
            </a:extLst>
          </p:cNvPr>
          <p:cNvSpPr txBox="1"/>
          <p:nvPr/>
        </p:nvSpPr>
        <p:spPr>
          <a:xfrm>
            <a:off x="9247329" y="1337601"/>
            <a:ext cx="413442" cy="313721"/>
          </a:xfrm>
          <a:prstGeom prst="rect">
            <a:avLst/>
          </a:prstGeom>
          <a:noFill/>
        </p:spPr>
        <p:txBody>
          <a:bodyPr wrap="none" rtlCol="0">
            <a:spAutoFit/>
          </a:bodyPr>
          <a:lstStyle/>
          <a:p>
            <a:pPr algn="ctr"/>
            <a:r>
              <a:rPr lang="nl-NL" sz="800" b="1" dirty="0" err="1"/>
              <a:t>Excluded</a:t>
            </a:r>
            <a:r>
              <a:rPr lang="nl-NL" sz="800" b="1" dirty="0"/>
              <a:t> </a:t>
            </a:r>
          </a:p>
          <a:p>
            <a:pPr algn="ctr"/>
            <a:r>
              <a:rPr lang="nl-NL" sz="800" b="1" dirty="0"/>
              <a:t>Assets</a:t>
            </a:r>
          </a:p>
        </p:txBody>
      </p:sp>
      <p:sp>
        <p:nvSpPr>
          <p:cNvPr id="41" name="TextBox 40">
            <a:extLst>
              <a:ext uri="{FF2B5EF4-FFF2-40B4-BE49-F238E27FC236}">
                <a16:creationId xmlns:a16="http://schemas.microsoft.com/office/drawing/2014/main" id="{B593CD3B-4890-84E5-9A5E-CA179D37E8B4}"/>
              </a:ext>
            </a:extLst>
          </p:cNvPr>
          <p:cNvSpPr txBox="1"/>
          <p:nvPr/>
        </p:nvSpPr>
        <p:spPr>
          <a:xfrm>
            <a:off x="8859670" y="1747835"/>
            <a:ext cx="435137" cy="427802"/>
          </a:xfrm>
          <a:prstGeom prst="rect">
            <a:avLst/>
          </a:prstGeom>
          <a:noFill/>
        </p:spPr>
        <p:txBody>
          <a:bodyPr wrap="none" rtlCol="0">
            <a:spAutoFit/>
          </a:bodyPr>
          <a:lstStyle/>
          <a:p>
            <a:pPr algn="ctr"/>
            <a:r>
              <a:rPr lang="nl-NL" sz="800" b="1" dirty="0"/>
              <a:t>2023 </a:t>
            </a:r>
          </a:p>
          <a:p>
            <a:pPr algn="ctr"/>
            <a:r>
              <a:rPr lang="nl-NL" sz="800" b="1" dirty="0"/>
              <a:t>Insurance </a:t>
            </a:r>
          </a:p>
          <a:p>
            <a:pPr algn="ctr"/>
            <a:r>
              <a:rPr lang="nl-NL" sz="800" b="1" dirty="0"/>
              <a:t>Scope</a:t>
            </a:r>
          </a:p>
        </p:txBody>
      </p:sp>
      <p:pic>
        <p:nvPicPr>
          <p:cNvPr id="42" name="Picture 41">
            <a:extLst>
              <a:ext uri="{FF2B5EF4-FFF2-40B4-BE49-F238E27FC236}">
                <a16:creationId xmlns:a16="http://schemas.microsoft.com/office/drawing/2014/main" id="{260BBA49-FFFF-55AE-3A98-FBAC3F0B97C7}"/>
              </a:ext>
            </a:extLst>
          </p:cNvPr>
          <p:cNvPicPr>
            <a:picLocks noChangeAspect="1"/>
          </p:cNvPicPr>
          <p:nvPr/>
        </p:nvPicPr>
        <p:blipFill>
          <a:blip r:embed="rId22"/>
          <a:srcRect t="7766"/>
          <a:stretch>
            <a:fillRect/>
          </a:stretch>
        </p:blipFill>
        <p:spPr>
          <a:xfrm>
            <a:off x="10374504" y="375698"/>
            <a:ext cx="1470024" cy="1687974"/>
          </a:xfrm>
          <a:prstGeom prst="rect">
            <a:avLst/>
          </a:prstGeom>
        </p:spPr>
      </p:pic>
      <p:sp>
        <p:nvSpPr>
          <p:cNvPr id="43" name="TextBox 42">
            <a:extLst>
              <a:ext uri="{FF2B5EF4-FFF2-40B4-BE49-F238E27FC236}">
                <a16:creationId xmlns:a16="http://schemas.microsoft.com/office/drawing/2014/main" id="{479688DA-D20D-AB6C-6BA1-BB5785506444}"/>
              </a:ext>
            </a:extLst>
          </p:cNvPr>
          <p:cNvSpPr txBox="1"/>
          <p:nvPr/>
        </p:nvSpPr>
        <p:spPr>
          <a:xfrm>
            <a:off x="10374504" y="2047621"/>
            <a:ext cx="261578" cy="128340"/>
          </a:xfrm>
          <a:prstGeom prst="rect">
            <a:avLst/>
          </a:prstGeom>
          <a:noFill/>
        </p:spPr>
        <p:txBody>
          <a:bodyPr wrap="none" rtlCol="0">
            <a:spAutoFit/>
          </a:bodyPr>
          <a:lstStyle/>
          <a:p>
            <a:r>
              <a:rPr lang="nl-NL" sz="300" dirty="0"/>
              <a:t>Source: FDIC</a:t>
            </a:r>
          </a:p>
        </p:txBody>
      </p:sp>
      <p:sp>
        <p:nvSpPr>
          <p:cNvPr id="44" name="TextBox 43">
            <a:extLst>
              <a:ext uri="{FF2B5EF4-FFF2-40B4-BE49-F238E27FC236}">
                <a16:creationId xmlns:a16="http://schemas.microsoft.com/office/drawing/2014/main" id="{2E1C4008-3C5F-47DF-31CE-5F1AB5FFE7D6}"/>
              </a:ext>
            </a:extLst>
          </p:cNvPr>
          <p:cNvSpPr txBox="1"/>
          <p:nvPr/>
        </p:nvSpPr>
        <p:spPr>
          <a:xfrm>
            <a:off x="10210679" y="243221"/>
            <a:ext cx="1705641" cy="169277"/>
          </a:xfrm>
          <a:prstGeom prst="rect">
            <a:avLst/>
          </a:prstGeom>
          <a:noFill/>
        </p:spPr>
        <p:txBody>
          <a:bodyPr wrap="square" rtlCol="0">
            <a:spAutoFit/>
          </a:bodyPr>
          <a:lstStyle/>
          <a:p>
            <a:r>
              <a:rPr lang="nl-NL" sz="500" b="1" dirty="0" err="1">
                <a:solidFill>
                  <a:schemeClr val="accent1"/>
                </a:solidFill>
              </a:rPr>
              <a:t>Uninsured</a:t>
            </a:r>
            <a:r>
              <a:rPr lang="nl-NL" sz="500" b="1" dirty="0">
                <a:solidFill>
                  <a:schemeClr val="accent1"/>
                </a:solidFill>
              </a:rPr>
              <a:t> </a:t>
            </a:r>
            <a:r>
              <a:rPr lang="nl-NL" sz="500" b="1" dirty="0" err="1">
                <a:solidFill>
                  <a:schemeClr val="accent1"/>
                </a:solidFill>
              </a:rPr>
              <a:t>Deposit</a:t>
            </a:r>
            <a:r>
              <a:rPr lang="nl-NL" sz="500" b="1" dirty="0">
                <a:solidFill>
                  <a:schemeClr val="accent1"/>
                </a:solidFill>
              </a:rPr>
              <a:t> as a share of </a:t>
            </a:r>
            <a:r>
              <a:rPr lang="nl-NL" sz="500" b="1" dirty="0" err="1">
                <a:solidFill>
                  <a:schemeClr val="accent1"/>
                </a:solidFill>
              </a:rPr>
              <a:t>Domestic</a:t>
            </a:r>
            <a:r>
              <a:rPr lang="nl-NL" sz="500" b="1" dirty="0">
                <a:solidFill>
                  <a:schemeClr val="accent1"/>
                </a:solidFill>
              </a:rPr>
              <a:t> </a:t>
            </a:r>
            <a:r>
              <a:rPr lang="nl-NL" sz="500" b="1" dirty="0" err="1">
                <a:solidFill>
                  <a:schemeClr val="accent1"/>
                </a:solidFill>
              </a:rPr>
              <a:t>Deposits</a:t>
            </a:r>
            <a:endParaRPr lang="nl-NL" sz="500" b="1" dirty="0">
              <a:solidFill>
                <a:schemeClr val="accent1"/>
              </a:solidFill>
            </a:endParaRPr>
          </a:p>
        </p:txBody>
      </p:sp>
      <p:sp>
        <p:nvSpPr>
          <p:cNvPr id="50" name="Title 1">
            <a:extLst>
              <a:ext uri="{FF2B5EF4-FFF2-40B4-BE49-F238E27FC236}">
                <a16:creationId xmlns:a16="http://schemas.microsoft.com/office/drawing/2014/main" id="{62984339-1D7A-F4F4-25D6-9C684207BA03}"/>
              </a:ext>
            </a:extLst>
          </p:cNvPr>
          <p:cNvSpPr txBox="1">
            <a:spLocks/>
          </p:cNvSpPr>
          <p:nvPr/>
        </p:nvSpPr>
        <p:spPr>
          <a:xfrm>
            <a:off x="617427" y="4895903"/>
            <a:ext cx="1906448" cy="423510"/>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600" dirty="0"/>
              <a:t>Deposit Insurance in SVB’s Case</a:t>
            </a:r>
          </a:p>
        </p:txBody>
      </p:sp>
      <p:sp>
        <p:nvSpPr>
          <p:cNvPr id="51" name="TextBox 50">
            <a:extLst>
              <a:ext uri="{FF2B5EF4-FFF2-40B4-BE49-F238E27FC236}">
                <a16:creationId xmlns:a16="http://schemas.microsoft.com/office/drawing/2014/main" id="{BF34FC37-A2D1-EC94-AB3E-3DE8C2776B35}"/>
              </a:ext>
            </a:extLst>
          </p:cNvPr>
          <p:cNvSpPr txBox="1"/>
          <p:nvPr/>
        </p:nvSpPr>
        <p:spPr>
          <a:xfrm>
            <a:off x="380049" y="5427824"/>
            <a:ext cx="2245000" cy="1139230"/>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700" dirty="0"/>
              <a:t>90% of deposits were uninsured</a:t>
            </a:r>
          </a:p>
          <a:p>
            <a:pPr marL="285750" indent="-228600">
              <a:lnSpc>
                <a:spcPct val="90000"/>
              </a:lnSpc>
              <a:spcAft>
                <a:spcPts val="600"/>
              </a:spcAft>
              <a:buFont typeface="Arial" panose="020B0604020202020204" pitchFamily="34" charset="0"/>
              <a:buChar char="•"/>
            </a:pPr>
            <a:r>
              <a:rPr lang="en-US" sz="700" dirty="0"/>
              <a:t>ALL deposits of both SVB and Signature Bank were guaranteed by FDIC</a:t>
            </a:r>
          </a:p>
          <a:p>
            <a:pPr marL="285750" indent="-228600">
              <a:lnSpc>
                <a:spcPct val="90000"/>
              </a:lnSpc>
              <a:spcAft>
                <a:spcPts val="600"/>
              </a:spcAft>
              <a:buFont typeface="Arial" panose="020B0604020202020204" pitchFamily="34" charset="0"/>
              <a:buChar char="•"/>
            </a:pPr>
            <a:r>
              <a:rPr lang="en-US" sz="700" dirty="0"/>
              <a:t>In the FDIC’s report on May 1, 2023, they urged lawmakers to raise the limit</a:t>
            </a:r>
          </a:p>
          <a:p>
            <a:pPr marL="285750" indent="-228600">
              <a:lnSpc>
                <a:spcPct val="90000"/>
              </a:lnSpc>
              <a:spcAft>
                <a:spcPts val="600"/>
              </a:spcAft>
              <a:buFont typeface="Arial" panose="020B0604020202020204" pitchFamily="34" charset="0"/>
              <a:buChar char="•"/>
            </a:pPr>
            <a:r>
              <a:rPr lang="en-US" sz="700" dirty="0"/>
              <a:t>The report also established the possibility of unlimited insurance</a:t>
            </a:r>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p:txBody>
      </p:sp>
    </p:spTree>
    <p:extLst>
      <p:ext uri="{BB962C8B-B14F-4D97-AF65-F5344CB8AC3E}">
        <p14:creationId xmlns:p14="http://schemas.microsoft.com/office/powerpoint/2010/main" val="1871629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749E5DE-F5EE-0BE8-6C15-3687DDA844FB}"/>
              </a:ext>
            </a:extLst>
          </p:cNvPr>
          <p:cNvGraphicFramePr/>
          <p:nvPr/>
        </p:nvGraphicFramePr>
        <p:xfrm>
          <a:off x="213806" y="116765"/>
          <a:ext cx="11764388" cy="3312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720B2ABC-F2A7-226D-0883-793E7EE0A0A2}"/>
              </a:ext>
            </a:extLst>
          </p:cNvPr>
          <p:cNvPicPr>
            <a:picLocks noChangeAspect="1"/>
          </p:cNvPicPr>
          <p:nvPr/>
        </p:nvPicPr>
        <p:blipFill>
          <a:blip r:embed="rId7"/>
          <a:stretch>
            <a:fillRect/>
          </a:stretch>
        </p:blipFill>
        <p:spPr>
          <a:xfrm>
            <a:off x="27494" y="2957346"/>
            <a:ext cx="5770405" cy="3818053"/>
          </a:xfrm>
          <a:prstGeom prst="rect">
            <a:avLst/>
          </a:prstGeom>
        </p:spPr>
      </p:pic>
      <p:pic>
        <p:nvPicPr>
          <p:cNvPr id="4" name="Picture 3">
            <a:extLst>
              <a:ext uri="{FF2B5EF4-FFF2-40B4-BE49-F238E27FC236}">
                <a16:creationId xmlns:a16="http://schemas.microsoft.com/office/drawing/2014/main" id="{7A405138-4654-CCB5-F5F5-5254C8A00EAC}"/>
              </a:ext>
            </a:extLst>
          </p:cNvPr>
          <p:cNvPicPr>
            <a:picLocks noChangeAspect="1"/>
          </p:cNvPicPr>
          <p:nvPr/>
        </p:nvPicPr>
        <p:blipFill>
          <a:blip r:embed="rId8"/>
          <a:stretch>
            <a:fillRect/>
          </a:stretch>
        </p:blipFill>
        <p:spPr>
          <a:xfrm>
            <a:off x="5797899" y="2957346"/>
            <a:ext cx="6180295" cy="3657353"/>
          </a:xfrm>
          <a:prstGeom prst="rect">
            <a:avLst/>
          </a:prstGeom>
        </p:spPr>
      </p:pic>
      <p:sp>
        <p:nvSpPr>
          <p:cNvPr id="5" name="TextBox 4">
            <a:extLst>
              <a:ext uri="{FF2B5EF4-FFF2-40B4-BE49-F238E27FC236}">
                <a16:creationId xmlns:a16="http://schemas.microsoft.com/office/drawing/2014/main" id="{820CFE92-5EE7-C896-1B53-05C19D203E90}"/>
              </a:ext>
            </a:extLst>
          </p:cNvPr>
          <p:cNvSpPr txBox="1"/>
          <p:nvPr/>
        </p:nvSpPr>
        <p:spPr>
          <a:xfrm>
            <a:off x="5797899" y="6557425"/>
            <a:ext cx="846707" cy="230832"/>
          </a:xfrm>
          <a:prstGeom prst="rect">
            <a:avLst/>
          </a:prstGeom>
          <a:noFill/>
        </p:spPr>
        <p:txBody>
          <a:bodyPr wrap="none" rtlCol="0">
            <a:spAutoFit/>
          </a:bodyPr>
          <a:lstStyle/>
          <a:p>
            <a:r>
              <a:rPr lang="nl-NL" sz="900" dirty="0"/>
              <a:t>Source: FDIC</a:t>
            </a:r>
          </a:p>
        </p:txBody>
      </p:sp>
    </p:spTree>
    <p:extLst>
      <p:ext uri="{BB962C8B-B14F-4D97-AF65-F5344CB8AC3E}">
        <p14:creationId xmlns:p14="http://schemas.microsoft.com/office/powerpoint/2010/main" val="34997759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38FBA-8D39-0754-A8E1-84A8BDFFA0C4}"/>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7BDABC1D-E8DA-FF7E-B26D-1BD92A30D8EB}"/>
              </a:ext>
            </a:extLst>
          </p:cNvPr>
          <p:cNvPicPr>
            <a:picLocks noChangeAspect="1"/>
          </p:cNvPicPr>
          <p:nvPr/>
        </p:nvPicPr>
        <p:blipFill>
          <a:blip r:embed="rId2"/>
          <a:stretch>
            <a:fillRect/>
          </a:stretch>
        </p:blipFill>
        <p:spPr>
          <a:xfrm>
            <a:off x="2659970" y="1039406"/>
            <a:ext cx="2343458" cy="996941"/>
          </a:xfrm>
          <a:prstGeom prst="rect">
            <a:avLst/>
          </a:prstGeom>
        </p:spPr>
      </p:pic>
      <p:graphicFrame>
        <p:nvGraphicFramePr>
          <p:cNvPr id="2" name="Diagram 1">
            <a:extLst>
              <a:ext uri="{FF2B5EF4-FFF2-40B4-BE49-F238E27FC236}">
                <a16:creationId xmlns:a16="http://schemas.microsoft.com/office/drawing/2014/main" id="{8E8C7943-73F9-409B-6B31-29063246FDF8}"/>
              </a:ext>
            </a:extLst>
          </p:cNvPr>
          <p:cNvGraphicFramePr/>
          <p:nvPr/>
        </p:nvGraphicFramePr>
        <p:xfrm>
          <a:off x="495750" y="256905"/>
          <a:ext cx="4460848" cy="6840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667A5650-FC29-E622-54A7-2633E5C964ED}"/>
              </a:ext>
            </a:extLst>
          </p:cNvPr>
          <p:cNvPicPr>
            <a:picLocks noChangeAspect="1"/>
          </p:cNvPicPr>
          <p:nvPr/>
        </p:nvPicPr>
        <p:blipFill>
          <a:blip r:embed="rId8"/>
          <a:stretch>
            <a:fillRect/>
          </a:stretch>
        </p:blipFill>
        <p:spPr>
          <a:xfrm>
            <a:off x="471935" y="1018214"/>
            <a:ext cx="2188035" cy="1040746"/>
          </a:xfrm>
          <a:prstGeom prst="rect">
            <a:avLst/>
          </a:prstGeom>
        </p:spPr>
      </p:pic>
      <p:sp>
        <p:nvSpPr>
          <p:cNvPr id="19" name="TextBox 18">
            <a:extLst>
              <a:ext uri="{FF2B5EF4-FFF2-40B4-BE49-F238E27FC236}">
                <a16:creationId xmlns:a16="http://schemas.microsoft.com/office/drawing/2014/main" id="{957CE557-BB98-1BC2-0C83-4675ED9DDBB7}"/>
              </a:ext>
            </a:extLst>
          </p:cNvPr>
          <p:cNvSpPr txBox="1"/>
          <p:nvPr/>
        </p:nvSpPr>
        <p:spPr>
          <a:xfrm>
            <a:off x="2613139" y="2012536"/>
            <a:ext cx="321056" cy="107722"/>
          </a:xfrm>
          <a:prstGeom prst="rect">
            <a:avLst/>
          </a:prstGeom>
          <a:noFill/>
        </p:spPr>
        <p:txBody>
          <a:bodyPr wrap="square" rtlCol="0">
            <a:spAutoFit/>
          </a:bodyPr>
          <a:lstStyle/>
          <a:p>
            <a:r>
              <a:rPr lang="nl-NL" sz="100" dirty="0"/>
              <a:t>Source: FDIC</a:t>
            </a:r>
          </a:p>
        </p:txBody>
      </p:sp>
      <p:pic>
        <p:nvPicPr>
          <p:cNvPr id="52" name="Content Placeholder 4">
            <a:extLst>
              <a:ext uri="{FF2B5EF4-FFF2-40B4-BE49-F238E27FC236}">
                <a16:creationId xmlns:a16="http://schemas.microsoft.com/office/drawing/2014/main" id="{B521A1BE-7A3D-091A-7FBC-BA2A330577B4}"/>
              </a:ext>
            </a:extLst>
          </p:cNvPr>
          <p:cNvPicPr>
            <a:picLocks noChangeAspect="1"/>
          </p:cNvPicPr>
          <p:nvPr/>
        </p:nvPicPr>
        <p:blipFill>
          <a:blip r:embed="rId9"/>
          <a:stretch>
            <a:fillRect/>
          </a:stretch>
        </p:blipFill>
        <p:spPr>
          <a:xfrm>
            <a:off x="2493335" y="5211001"/>
            <a:ext cx="2159676" cy="1139230"/>
          </a:xfrm>
          <a:prstGeom prst="rect">
            <a:avLst/>
          </a:prstGeom>
        </p:spPr>
      </p:pic>
      <p:graphicFrame>
        <p:nvGraphicFramePr>
          <p:cNvPr id="46" name="Diagram 45">
            <a:extLst>
              <a:ext uri="{FF2B5EF4-FFF2-40B4-BE49-F238E27FC236}">
                <a16:creationId xmlns:a16="http://schemas.microsoft.com/office/drawing/2014/main" id="{DD5E2315-4DBE-AC26-39AC-0B13282BFE5F}"/>
              </a:ext>
            </a:extLst>
          </p:cNvPr>
          <p:cNvGraphicFramePr/>
          <p:nvPr/>
        </p:nvGraphicFramePr>
        <p:xfrm>
          <a:off x="7586139" y="4527958"/>
          <a:ext cx="4225812" cy="120529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47" name="Group 46">
            <a:extLst>
              <a:ext uri="{FF2B5EF4-FFF2-40B4-BE49-F238E27FC236}">
                <a16:creationId xmlns:a16="http://schemas.microsoft.com/office/drawing/2014/main" id="{D897C318-1624-0707-4B1D-661F2639E17E}"/>
              </a:ext>
            </a:extLst>
          </p:cNvPr>
          <p:cNvGrpSpPr/>
          <p:nvPr/>
        </p:nvGrpSpPr>
        <p:grpSpPr>
          <a:xfrm>
            <a:off x="8290433" y="5257623"/>
            <a:ext cx="2791594" cy="1281969"/>
            <a:chOff x="2112240" y="2112264"/>
            <a:chExt cx="7967520" cy="5112915"/>
          </a:xfrm>
        </p:grpSpPr>
        <p:pic>
          <p:nvPicPr>
            <p:cNvPr id="48" name="Picture 47">
              <a:extLst>
                <a:ext uri="{FF2B5EF4-FFF2-40B4-BE49-F238E27FC236}">
                  <a16:creationId xmlns:a16="http://schemas.microsoft.com/office/drawing/2014/main" id="{1DC113F8-5F3E-EB19-22E7-7399258F0098}"/>
                </a:ext>
              </a:extLst>
            </p:cNvPr>
            <p:cNvPicPr>
              <a:picLocks noChangeAspect="1"/>
            </p:cNvPicPr>
            <p:nvPr/>
          </p:nvPicPr>
          <p:blipFill>
            <a:blip r:embed="rId15"/>
            <a:stretch>
              <a:fillRect/>
            </a:stretch>
          </p:blipFill>
          <p:spPr>
            <a:xfrm>
              <a:off x="2112240" y="2112264"/>
              <a:ext cx="7967520" cy="4428523"/>
            </a:xfrm>
            <a:prstGeom prst="rect">
              <a:avLst/>
            </a:prstGeom>
          </p:spPr>
        </p:pic>
        <p:sp>
          <p:nvSpPr>
            <p:cNvPr id="49" name="TextBox 48">
              <a:extLst>
                <a:ext uri="{FF2B5EF4-FFF2-40B4-BE49-F238E27FC236}">
                  <a16:creationId xmlns:a16="http://schemas.microsoft.com/office/drawing/2014/main" id="{96564EA1-67BF-DB3D-022A-34CF7F2D9E1B}"/>
                </a:ext>
              </a:extLst>
            </p:cNvPr>
            <p:cNvSpPr txBox="1"/>
            <p:nvPr/>
          </p:nvSpPr>
          <p:spPr>
            <a:xfrm>
              <a:off x="2112240" y="6488670"/>
              <a:ext cx="1698296" cy="736509"/>
            </a:xfrm>
            <a:prstGeom prst="rect">
              <a:avLst/>
            </a:prstGeom>
            <a:noFill/>
          </p:spPr>
          <p:txBody>
            <a:bodyPr wrap="none" rtlCol="0">
              <a:spAutoFit/>
            </a:bodyPr>
            <a:lstStyle/>
            <a:p>
              <a:r>
                <a:rPr lang="nl-NL" sz="600" dirty="0"/>
                <a:t>Source: WSJ</a:t>
              </a:r>
            </a:p>
          </p:txBody>
        </p:sp>
      </p:grpSp>
      <p:grpSp>
        <p:nvGrpSpPr>
          <p:cNvPr id="3" name="Group 2">
            <a:extLst>
              <a:ext uri="{FF2B5EF4-FFF2-40B4-BE49-F238E27FC236}">
                <a16:creationId xmlns:a16="http://schemas.microsoft.com/office/drawing/2014/main" id="{634E7888-92A6-814C-963A-2585B69EC7D7}"/>
              </a:ext>
            </a:extLst>
          </p:cNvPr>
          <p:cNvGrpSpPr/>
          <p:nvPr/>
        </p:nvGrpSpPr>
        <p:grpSpPr>
          <a:xfrm>
            <a:off x="347472" y="155448"/>
            <a:ext cx="11568848" cy="6547102"/>
            <a:chOff x="1361327" y="719666"/>
            <a:chExt cx="9528476" cy="5418666"/>
          </a:xfrm>
        </p:grpSpPr>
        <p:sp>
          <p:nvSpPr>
            <p:cNvPr id="4" name="Freeform: Shape 3">
              <a:extLst>
                <a:ext uri="{FF2B5EF4-FFF2-40B4-BE49-F238E27FC236}">
                  <a16:creationId xmlns:a16="http://schemas.microsoft.com/office/drawing/2014/main" id="{2064F754-2F46-D5E5-AA17-CD680AE734F6}"/>
                </a:ext>
              </a:extLst>
            </p:cNvPr>
            <p:cNvSpPr/>
            <p:nvPr/>
          </p:nvSpPr>
          <p:spPr>
            <a:xfrm>
              <a:off x="6941311" y="4404359"/>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662083" rIns="228590"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5" name="Freeform: Shape 4">
              <a:extLst>
                <a:ext uri="{FF2B5EF4-FFF2-40B4-BE49-F238E27FC236}">
                  <a16:creationId xmlns:a16="http://schemas.microsoft.com/office/drawing/2014/main" id="{C0449FCD-F3E4-2CC4-2842-A987244E64D3}"/>
                </a:ext>
              </a:extLst>
            </p:cNvPr>
            <p:cNvSpPr/>
            <p:nvPr/>
          </p:nvSpPr>
          <p:spPr>
            <a:xfrm>
              <a:off x="1361328" y="4404359"/>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662083" rIns="1031636" bIns="228590"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6" name="Freeform: Shape 5">
              <a:extLst>
                <a:ext uri="{FF2B5EF4-FFF2-40B4-BE49-F238E27FC236}">
                  <a16:creationId xmlns:a16="http://schemas.microsoft.com/office/drawing/2014/main" id="{13035253-3940-EA47-06FC-54C04BFF5155}"/>
                </a:ext>
              </a:extLst>
            </p:cNvPr>
            <p:cNvSpPr/>
            <p:nvPr/>
          </p:nvSpPr>
          <p:spPr>
            <a:xfrm>
              <a:off x="6941311" y="719666"/>
              <a:ext cx="3948492"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1636" tIns="228590" rIns="228590" bIns="662083" numCol="1" spcCol="1270" anchor="t" anchorCtr="0">
              <a:noAutofit/>
            </a:bodyPr>
            <a:lstStyle/>
            <a:p>
              <a:pPr marL="0" lvl="1" algn="l" defTabSz="1733550">
                <a:lnSpc>
                  <a:spcPct val="90000"/>
                </a:lnSpc>
                <a:spcBef>
                  <a:spcPct val="0"/>
                </a:spcBef>
                <a:spcAft>
                  <a:spcPct val="15000"/>
                </a:spcAft>
              </a:pPr>
              <a:endParaRPr lang="en-US" sz="800" kern="1200" noProof="0"/>
            </a:p>
          </p:txBody>
        </p:sp>
        <p:sp>
          <p:nvSpPr>
            <p:cNvPr id="7" name="Freeform: Shape 6">
              <a:extLst>
                <a:ext uri="{FF2B5EF4-FFF2-40B4-BE49-F238E27FC236}">
                  <a16:creationId xmlns:a16="http://schemas.microsoft.com/office/drawing/2014/main" id="{5EDA2B64-0B05-D495-AA29-8560B1DE018B}"/>
                </a:ext>
              </a:extLst>
            </p:cNvPr>
            <p:cNvSpPr/>
            <p:nvPr/>
          </p:nvSpPr>
          <p:spPr>
            <a:xfrm>
              <a:off x="1361327" y="719666"/>
              <a:ext cx="3889359" cy="1733973"/>
            </a:xfrm>
            <a:custGeom>
              <a:avLst/>
              <a:gdLst>
                <a:gd name="csX0" fmla="*/ 0 w 2676821"/>
                <a:gd name="csY0" fmla="*/ 173397 h 1733973"/>
                <a:gd name="csX1" fmla="*/ 173397 w 2676821"/>
                <a:gd name="csY1" fmla="*/ 0 h 1733973"/>
                <a:gd name="csX2" fmla="*/ 2503424 w 2676821"/>
                <a:gd name="csY2" fmla="*/ 0 h 1733973"/>
                <a:gd name="csX3" fmla="*/ 2676821 w 2676821"/>
                <a:gd name="csY3" fmla="*/ 173397 h 1733973"/>
                <a:gd name="csX4" fmla="*/ 2676821 w 2676821"/>
                <a:gd name="csY4" fmla="*/ 1560576 h 1733973"/>
                <a:gd name="csX5" fmla="*/ 2503424 w 2676821"/>
                <a:gd name="csY5" fmla="*/ 1733973 h 1733973"/>
                <a:gd name="csX6" fmla="*/ 173397 w 2676821"/>
                <a:gd name="csY6" fmla="*/ 1733973 h 1733973"/>
                <a:gd name="csX7" fmla="*/ 0 w 2676821"/>
                <a:gd name="csY7" fmla="*/ 1560576 h 1733973"/>
                <a:gd name="csX8" fmla="*/ 0 w 2676821"/>
                <a:gd name="csY8" fmla="*/ 173397 h 17339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76821" h="1733973">
                  <a:moveTo>
                    <a:pt x="0" y="173397"/>
                  </a:moveTo>
                  <a:cubicBezTo>
                    <a:pt x="0" y="77632"/>
                    <a:pt x="77632" y="0"/>
                    <a:pt x="173397" y="0"/>
                  </a:cubicBezTo>
                  <a:lnTo>
                    <a:pt x="2503424" y="0"/>
                  </a:lnTo>
                  <a:cubicBezTo>
                    <a:pt x="2599189" y="0"/>
                    <a:pt x="2676821" y="77632"/>
                    <a:pt x="2676821" y="173397"/>
                  </a:cubicBezTo>
                  <a:lnTo>
                    <a:pt x="2676821" y="1560576"/>
                  </a:lnTo>
                  <a:cubicBezTo>
                    <a:pt x="2676821" y="1656341"/>
                    <a:pt x="2599189" y="1733973"/>
                    <a:pt x="2503424" y="1733973"/>
                  </a:cubicBezTo>
                  <a:lnTo>
                    <a:pt x="173397" y="1733973"/>
                  </a:lnTo>
                  <a:cubicBezTo>
                    <a:pt x="77632" y="1733973"/>
                    <a:pt x="0" y="1656341"/>
                    <a:pt x="0" y="1560576"/>
                  </a:cubicBezTo>
                  <a:lnTo>
                    <a:pt x="0" y="173397"/>
                  </a:lnTo>
                  <a:close/>
                </a:path>
              </a:pathLst>
            </a:custGeom>
            <a:no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8590" tIns="228590" rIns="1031636" bIns="662083" numCol="1" spcCol="1270" anchor="t" anchorCtr="0">
              <a:noAutofit/>
            </a:bodyPr>
            <a:lstStyle/>
            <a:p>
              <a:pPr marL="285750" lvl="1" indent="-285750" algn="l" defTabSz="1733550">
                <a:lnSpc>
                  <a:spcPct val="90000"/>
                </a:lnSpc>
                <a:spcBef>
                  <a:spcPct val="0"/>
                </a:spcBef>
                <a:spcAft>
                  <a:spcPct val="15000"/>
                </a:spcAft>
                <a:buChar char="•"/>
              </a:pPr>
              <a:endParaRPr lang="en-US" sz="800" kern="1200" noProof="0"/>
            </a:p>
          </p:txBody>
        </p:sp>
        <p:sp>
          <p:nvSpPr>
            <p:cNvPr id="8" name="Freeform: Shape 7">
              <a:extLst>
                <a:ext uri="{FF2B5EF4-FFF2-40B4-BE49-F238E27FC236}">
                  <a16:creationId xmlns:a16="http://schemas.microsoft.com/office/drawing/2014/main" id="{AE0AA48D-2FFF-0868-978C-E4C9ACFA4363}"/>
                </a:ext>
              </a:extLst>
            </p:cNvPr>
            <p:cNvSpPr/>
            <p:nvPr/>
          </p:nvSpPr>
          <p:spPr>
            <a:xfrm>
              <a:off x="3695530"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2346282"/>
                  </a:moveTo>
                  <a:cubicBezTo>
                    <a:pt x="0" y="1050466"/>
                    <a:pt x="1050466" y="0"/>
                    <a:pt x="2346282" y="0"/>
                  </a:cubicBezTo>
                  <a:lnTo>
                    <a:pt x="2346282" y="2346282"/>
                  </a:lnTo>
                  <a:lnTo>
                    <a:pt x="0"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9" name="Freeform: Shape 8">
              <a:extLst>
                <a:ext uri="{FF2B5EF4-FFF2-40B4-BE49-F238E27FC236}">
                  <a16:creationId xmlns:a16="http://schemas.microsoft.com/office/drawing/2014/main" id="{5449F2C4-6D9C-7F90-5F5C-63668E27E50F}"/>
                </a:ext>
              </a:extLst>
            </p:cNvPr>
            <p:cNvSpPr/>
            <p:nvPr/>
          </p:nvSpPr>
          <p:spPr>
            <a:xfrm>
              <a:off x="6150186" y="3483185"/>
              <a:ext cx="2346282" cy="2346283"/>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0"/>
                  </a:moveTo>
                  <a:cubicBezTo>
                    <a:pt x="2346282" y="1295816"/>
                    <a:pt x="1295816" y="2346282"/>
                    <a:pt x="0" y="2346282"/>
                  </a:cubicBezTo>
                  <a:lnTo>
                    <a:pt x="0" y="0"/>
                  </a:lnTo>
                  <a:lnTo>
                    <a:pt x="2346282"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270257" rIns="95746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0" name="Freeform: Shape 9">
              <a:extLst>
                <a:ext uri="{FF2B5EF4-FFF2-40B4-BE49-F238E27FC236}">
                  <a16:creationId xmlns:a16="http://schemas.microsoft.com/office/drawing/2014/main" id="{9FB814BE-5B1F-C44F-D594-6586A7386E6C}"/>
                </a:ext>
              </a:extLst>
            </p:cNvPr>
            <p:cNvSpPr/>
            <p:nvPr/>
          </p:nvSpPr>
          <p:spPr>
            <a:xfrm>
              <a:off x="3695530" y="3483186"/>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2346282" y="2346282"/>
                  </a:moveTo>
                  <a:cubicBezTo>
                    <a:pt x="1050466" y="2346282"/>
                    <a:pt x="0" y="1295816"/>
                    <a:pt x="0" y="0"/>
                  </a:cubicBezTo>
                  <a:lnTo>
                    <a:pt x="2346282" y="0"/>
                  </a:lnTo>
                  <a:lnTo>
                    <a:pt x="2346282" y="23462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marL="0" lvl="0" indent="0" algn="ctr" defTabSz="1689100">
                <a:lnSpc>
                  <a:spcPct val="90000"/>
                </a:lnSpc>
                <a:spcBef>
                  <a:spcPct val="0"/>
                </a:spcBef>
                <a:spcAft>
                  <a:spcPct val="35000"/>
                </a:spcAft>
                <a:buNone/>
              </a:pPr>
              <a:endParaRPr lang="en-US" sz="800" kern="1200" noProof="0"/>
            </a:p>
          </p:txBody>
        </p:sp>
        <p:sp>
          <p:nvSpPr>
            <p:cNvPr id="11" name="Freeform: Shape 10">
              <a:extLst>
                <a:ext uri="{FF2B5EF4-FFF2-40B4-BE49-F238E27FC236}">
                  <a16:creationId xmlns:a16="http://schemas.microsoft.com/office/drawing/2014/main" id="{CA97E8BE-90D3-B8B6-E3C4-C91181946B9B}"/>
                </a:ext>
              </a:extLst>
            </p:cNvPr>
            <p:cNvSpPr/>
            <p:nvPr/>
          </p:nvSpPr>
          <p:spPr>
            <a:xfrm>
              <a:off x="6150186" y="1028530"/>
              <a:ext cx="2346282" cy="2346282"/>
            </a:xfrm>
            <a:custGeom>
              <a:avLst/>
              <a:gdLst>
                <a:gd name="csX0" fmla="*/ 0 w 2346282"/>
                <a:gd name="csY0" fmla="*/ 2346282 h 2346282"/>
                <a:gd name="csX1" fmla="*/ 2346282 w 2346282"/>
                <a:gd name="csY1" fmla="*/ 0 h 2346282"/>
                <a:gd name="csX2" fmla="*/ 2346282 w 2346282"/>
                <a:gd name="csY2" fmla="*/ 2346282 h 2346282"/>
                <a:gd name="csX3" fmla="*/ 0 w 2346282"/>
                <a:gd name="csY3" fmla="*/ 2346282 h 2346282"/>
              </a:gdLst>
              <a:ahLst/>
              <a:cxnLst>
                <a:cxn ang="0">
                  <a:pos x="csX0" y="csY0"/>
                </a:cxn>
                <a:cxn ang="0">
                  <a:pos x="csX1" y="csY1"/>
                </a:cxn>
                <a:cxn ang="0">
                  <a:pos x="csX2" y="csY2"/>
                </a:cxn>
                <a:cxn ang="0">
                  <a:pos x="csX3" y="csY3"/>
                </a:cxn>
              </a:cxnLst>
              <a:rect l="l" t="t" r="r" b="b"/>
              <a:pathLst>
                <a:path w="2346282" h="2346282">
                  <a:moveTo>
                    <a:pt x="0" y="0"/>
                  </a:moveTo>
                  <a:cubicBezTo>
                    <a:pt x="1295816" y="0"/>
                    <a:pt x="2346282" y="1050466"/>
                    <a:pt x="2346282" y="2346282"/>
                  </a:cubicBezTo>
                  <a:lnTo>
                    <a:pt x="0" y="234628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none" lIns="648000" tIns="612000" rIns="180000" bIns="270256" numCol="1" spcCol="1270" anchor="ctr" anchorCtr="0">
              <a:noAutofit/>
            </a:bodyPr>
            <a:lstStyle/>
            <a:p>
              <a:pPr marL="0" lvl="0" indent="0" algn="ctr" defTabSz="1689100">
                <a:lnSpc>
                  <a:spcPct val="90000"/>
                </a:lnSpc>
                <a:spcBef>
                  <a:spcPct val="0"/>
                </a:spcBef>
                <a:spcAft>
                  <a:spcPct val="35000"/>
                </a:spcAft>
                <a:buNone/>
              </a:pPr>
              <a:endParaRPr lang="en-US" sz="400" kern="1200" noProof="0"/>
            </a:p>
          </p:txBody>
        </p:sp>
      </p:grpSp>
      <p:sp>
        <p:nvSpPr>
          <p:cNvPr id="13" name="Oval 12">
            <a:extLst>
              <a:ext uri="{FF2B5EF4-FFF2-40B4-BE49-F238E27FC236}">
                <a16:creationId xmlns:a16="http://schemas.microsoft.com/office/drawing/2014/main" id="{DE02EABA-2B10-21CE-EFFE-C7936A318B83}"/>
              </a:ext>
            </a:extLst>
          </p:cNvPr>
          <p:cNvSpPr/>
          <p:nvPr/>
        </p:nvSpPr>
        <p:spPr>
          <a:xfrm>
            <a:off x="4596250" y="1936518"/>
            <a:ext cx="2999501" cy="298496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3200" b="1" dirty="0">
                <a:solidFill>
                  <a:schemeClr val="tx1"/>
                </a:solidFill>
                <a:latin typeface="Michroma"/>
              </a:rPr>
              <a:t>U.S. DEPOSIT INSURANCE</a:t>
            </a:r>
            <a:endParaRPr lang="en-US" sz="3200" b="1" noProof="0" dirty="0">
              <a:solidFill>
                <a:schemeClr val="tx1"/>
              </a:solidFill>
              <a:latin typeface="Michroma"/>
            </a:endParaRPr>
          </a:p>
        </p:txBody>
      </p:sp>
      <p:sp>
        <p:nvSpPr>
          <p:cNvPr id="14" name="TextBox 13">
            <a:extLst>
              <a:ext uri="{FF2B5EF4-FFF2-40B4-BE49-F238E27FC236}">
                <a16:creationId xmlns:a16="http://schemas.microsoft.com/office/drawing/2014/main" id="{3B2080B0-EB47-D32A-5A62-53F78F31209E}"/>
              </a:ext>
            </a:extLst>
          </p:cNvPr>
          <p:cNvSpPr txBox="1"/>
          <p:nvPr/>
        </p:nvSpPr>
        <p:spPr>
          <a:xfrm rot="2658694">
            <a:off x="4850001" y="1745762"/>
            <a:ext cx="4502534" cy="1566020"/>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Current System</a:t>
            </a:r>
            <a:endParaRPr lang="en-US" sz="3000" b="1" noProof="0" dirty="0">
              <a:solidFill>
                <a:schemeClr val="bg1"/>
              </a:solidFill>
            </a:endParaRPr>
          </a:p>
        </p:txBody>
      </p:sp>
      <p:sp>
        <p:nvSpPr>
          <p:cNvPr id="15" name="TextBox 14">
            <a:extLst>
              <a:ext uri="{FF2B5EF4-FFF2-40B4-BE49-F238E27FC236}">
                <a16:creationId xmlns:a16="http://schemas.microsoft.com/office/drawing/2014/main" id="{C78594C2-7A55-1BD5-78F4-781E3AE90AA5}"/>
              </a:ext>
            </a:extLst>
          </p:cNvPr>
          <p:cNvSpPr txBox="1"/>
          <p:nvPr/>
        </p:nvSpPr>
        <p:spPr>
          <a:xfrm rot="19154183">
            <a:off x="2698604" y="1733989"/>
            <a:ext cx="4502534" cy="1065733"/>
          </a:xfrm>
          <a:prstGeom prst="rect">
            <a:avLst/>
          </a:prstGeom>
          <a:noFill/>
        </p:spPr>
        <p:txBody>
          <a:bodyPr wrap="square" rtlCol="0">
            <a:prstTxWarp prst="textButton">
              <a:avLst>
                <a:gd name="adj" fmla="val 12228035"/>
              </a:avLst>
            </a:prstTxWarp>
            <a:spAutoFit/>
          </a:bodyPr>
          <a:lstStyle/>
          <a:p>
            <a:pPr algn="ctr"/>
            <a:r>
              <a:rPr lang="en-US" sz="3000" b="1" dirty="0">
                <a:solidFill>
                  <a:schemeClr val="bg1"/>
                </a:solidFill>
              </a:rPr>
              <a:t>The future system?</a:t>
            </a:r>
            <a:endParaRPr lang="en-US" sz="3000" b="1" noProof="0" dirty="0">
              <a:solidFill>
                <a:schemeClr val="bg1"/>
              </a:solidFill>
            </a:endParaRPr>
          </a:p>
        </p:txBody>
      </p:sp>
      <p:sp>
        <p:nvSpPr>
          <p:cNvPr id="16" name="TextBox 15">
            <a:extLst>
              <a:ext uri="{FF2B5EF4-FFF2-40B4-BE49-F238E27FC236}">
                <a16:creationId xmlns:a16="http://schemas.microsoft.com/office/drawing/2014/main" id="{A3A50AD7-C047-DA2C-1E1C-FD973EB464D4}"/>
              </a:ext>
            </a:extLst>
          </p:cNvPr>
          <p:cNvSpPr txBox="1"/>
          <p:nvPr/>
        </p:nvSpPr>
        <p:spPr>
          <a:xfrm rot="18721420">
            <a:off x="4881967" y="3646015"/>
            <a:ext cx="4480712" cy="1573647"/>
          </a:xfrm>
          <a:prstGeom prst="rect">
            <a:avLst/>
          </a:prstGeom>
          <a:noFill/>
        </p:spPr>
        <p:txBody>
          <a:bodyPr wrap="square" rtlCol="0">
            <a:prstTxWarp prst="textArchDown">
              <a:avLst/>
            </a:prstTxWarp>
            <a:spAutoFit/>
          </a:bodyPr>
          <a:lstStyle/>
          <a:p>
            <a:pPr algn="ctr"/>
            <a:r>
              <a:rPr lang="en-US" sz="3000" b="1" dirty="0">
                <a:solidFill>
                  <a:schemeClr val="bg1"/>
                </a:solidFill>
              </a:rPr>
              <a:t>SVB Collapse</a:t>
            </a:r>
            <a:endParaRPr lang="en-US" sz="3000" b="1" noProof="0" dirty="0">
              <a:solidFill>
                <a:schemeClr val="bg1"/>
              </a:solidFill>
            </a:endParaRPr>
          </a:p>
        </p:txBody>
      </p:sp>
      <p:sp>
        <p:nvSpPr>
          <p:cNvPr id="17" name="TextBox 16">
            <a:extLst>
              <a:ext uri="{FF2B5EF4-FFF2-40B4-BE49-F238E27FC236}">
                <a16:creationId xmlns:a16="http://schemas.microsoft.com/office/drawing/2014/main" id="{C7C7FC08-9BCB-1D3B-CE9A-B401FE655A05}"/>
              </a:ext>
            </a:extLst>
          </p:cNvPr>
          <p:cNvSpPr txBox="1"/>
          <p:nvPr/>
        </p:nvSpPr>
        <p:spPr>
          <a:xfrm rot="2595564">
            <a:off x="2934913" y="3628381"/>
            <a:ext cx="4502534" cy="1566020"/>
          </a:xfrm>
          <a:prstGeom prst="rect">
            <a:avLst/>
          </a:prstGeom>
          <a:noFill/>
        </p:spPr>
        <p:txBody>
          <a:bodyPr wrap="square" rtlCol="0">
            <a:prstTxWarp prst="textArchDown">
              <a:avLst>
                <a:gd name="adj" fmla="val 21057831"/>
              </a:avLst>
            </a:prstTxWarp>
            <a:spAutoFit/>
          </a:bodyPr>
          <a:lstStyle/>
          <a:p>
            <a:pPr algn="ctr"/>
            <a:r>
              <a:rPr lang="en-US" sz="3000" b="1" dirty="0">
                <a:solidFill>
                  <a:schemeClr val="bg1"/>
                </a:solidFill>
              </a:rPr>
              <a:t>Deposit Insurance</a:t>
            </a:r>
          </a:p>
          <a:p>
            <a:pPr algn="ctr"/>
            <a:r>
              <a:rPr lang="en-US" sz="3000" b="1" dirty="0">
                <a:solidFill>
                  <a:schemeClr val="bg1"/>
                </a:solidFill>
              </a:rPr>
              <a:t>In SVB Case</a:t>
            </a:r>
          </a:p>
        </p:txBody>
      </p:sp>
      <p:graphicFrame>
        <p:nvGraphicFramePr>
          <p:cNvPr id="36" name="Diagram 35">
            <a:extLst>
              <a:ext uri="{FF2B5EF4-FFF2-40B4-BE49-F238E27FC236}">
                <a16:creationId xmlns:a16="http://schemas.microsoft.com/office/drawing/2014/main" id="{5842A5DD-E699-8B57-9584-428BCBA4E0BD}"/>
              </a:ext>
            </a:extLst>
          </p:cNvPr>
          <p:cNvGraphicFramePr/>
          <p:nvPr/>
        </p:nvGraphicFramePr>
        <p:xfrm>
          <a:off x="7492320" y="57744"/>
          <a:ext cx="3060680" cy="2184075"/>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37" name="Picture 4" descr="Federal Deposit Insurance Corporation – Wikipedia">
            <a:extLst>
              <a:ext uri="{FF2B5EF4-FFF2-40B4-BE49-F238E27FC236}">
                <a16:creationId xmlns:a16="http://schemas.microsoft.com/office/drawing/2014/main" id="{FDFFA199-F13C-FAE1-3178-A392C5D68B21}"/>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118291" y="669882"/>
            <a:ext cx="958948" cy="95748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16333898-D9FD-4C55-C9E3-C7E61AA7D195}"/>
              </a:ext>
            </a:extLst>
          </p:cNvPr>
          <p:cNvSpPr txBox="1"/>
          <p:nvPr/>
        </p:nvSpPr>
        <p:spPr>
          <a:xfrm>
            <a:off x="8761286" y="161814"/>
            <a:ext cx="631904" cy="307777"/>
          </a:xfrm>
          <a:prstGeom prst="rect">
            <a:avLst/>
          </a:prstGeom>
          <a:noFill/>
        </p:spPr>
        <p:txBody>
          <a:bodyPr wrap="none" rtlCol="0">
            <a:spAutoFit/>
          </a:bodyPr>
          <a:lstStyle/>
          <a:p>
            <a:pPr algn="ctr"/>
            <a:r>
              <a:rPr lang="nl-NL" sz="700" b="1" dirty="0" err="1"/>
              <a:t>Protection</a:t>
            </a:r>
            <a:r>
              <a:rPr lang="nl-NL" sz="700" b="1" dirty="0"/>
              <a:t> </a:t>
            </a:r>
          </a:p>
          <a:p>
            <a:pPr algn="ctr"/>
            <a:r>
              <a:rPr lang="nl-NL" sz="700" b="1" dirty="0"/>
              <a:t>Limit</a:t>
            </a:r>
          </a:p>
        </p:txBody>
      </p:sp>
      <p:sp>
        <p:nvSpPr>
          <p:cNvPr id="39" name="TextBox 38">
            <a:extLst>
              <a:ext uri="{FF2B5EF4-FFF2-40B4-BE49-F238E27FC236}">
                <a16:creationId xmlns:a16="http://schemas.microsoft.com/office/drawing/2014/main" id="{AC01DDD9-D10C-64F3-9DA5-1FE7D05202C5}"/>
              </a:ext>
            </a:extLst>
          </p:cNvPr>
          <p:cNvSpPr txBox="1"/>
          <p:nvPr/>
        </p:nvSpPr>
        <p:spPr>
          <a:xfrm>
            <a:off x="9253748" y="632558"/>
            <a:ext cx="419641" cy="313721"/>
          </a:xfrm>
          <a:prstGeom prst="rect">
            <a:avLst/>
          </a:prstGeom>
          <a:noFill/>
        </p:spPr>
        <p:txBody>
          <a:bodyPr wrap="none" rtlCol="0">
            <a:spAutoFit/>
          </a:bodyPr>
          <a:lstStyle/>
          <a:p>
            <a:pPr algn="ctr"/>
            <a:r>
              <a:rPr lang="nl-NL" sz="800" b="1" dirty="0"/>
              <a:t>Coverage </a:t>
            </a:r>
          </a:p>
          <a:p>
            <a:pPr algn="ctr"/>
            <a:r>
              <a:rPr lang="nl-NL" sz="800" b="1" dirty="0"/>
              <a:t>Scope</a:t>
            </a:r>
          </a:p>
        </p:txBody>
      </p:sp>
      <p:sp>
        <p:nvSpPr>
          <p:cNvPr id="40" name="TextBox 39">
            <a:extLst>
              <a:ext uri="{FF2B5EF4-FFF2-40B4-BE49-F238E27FC236}">
                <a16:creationId xmlns:a16="http://schemas.microsoft.com/office/drawing/2014/main" id="{9447060B-3FB3-CE6C-A661-F8871602C7E3}"/>
              </a:ext>
            </a:extLst>
          </p:cNvPr>
          <p:cNvSpPr txBox="1"/>
          <p:nvPr/>
        </p:nvSpPr>
        <p:spPr>
          <a:xfrm>
            <a:off x="9247329" y="1337601"/>
            <a:ext cx="413442" cy="313721"/>
          </a:xfrm>
          <a:prstGeom prst="rect">
            <a:avLst/>
          </a:prstGeom>
          <a:noFill/>
        </p:spPr>
        <p:txBody>
          <a:bodyPr wrap="none" rtlCol="0">
            <a:spAutoFit/>
          </a:bodyPr>
          <a:lstStyle/>
          <a:p>
            <a:pPr algn="ctr"/>
            <a:r>
              <a:rPr lang="nl-NL" sz="800" b="1" dirty="0" err="1"/>
              <a:t>Excluded</a:t>
            </a:r>
            <a:r>
              <a:rPr lang="nl-NL" sz="800" b="1" dirty="0"/>
              <a:t> </a:t>
            </a:r>
          </a:p>
          <a:p>
            <a:pPr algn="ctr"/>
            <a:r>
              <a:rPr lang="nl-NL" sz="800" b="1" dirty="0"/>
              <a:t>Assets</a:t>
            </a:r>
          </a:p>
        </p:txBody>
      </p:sp>
      <p:sp>
        <p:nvSpPr>
          <p:cNvPr id="41" name="TextBox 40">
            <a:extLst>
              <a:ext uri="{FF2B5EF4-FFF2-40B4-BE49-F238E27FC236}">
                <a16:creationId xmlns:a16="http://schemas.microsoft.com/office/drawing/2014/main" id="{CBE7BD45-EBAD-A834-C13F-B4BF26F4AF71}"/>
              </a:ext>
            </a:extLst>
          </p:cNvPr>
          <p:cNvSpPr txBox="1"/>
          <p:nvPr/>
        </p:nvSpPr>
        <p:spPr>
          <a:xfrm>
            <a:off x="8859670" y="1747835"/>
            <a:ext cx="435137" cy="427802"/>
          </a:xfrm>
          <a:prstGeom prst="rect">
            <a:avLst/>
          </a:prstGeom>
          <a:noFill/>
        </p:spPr>
        <p:txBody>
          <a:bodyPr wrap="none" rtlCol="0">
            <a:spAutoFit/>
          </a:bodyPr>
          <a:lstStyle/>
          <a:p>
            <a:pPr algn="ctr"/>
            <a:r>
              <a:rPr lang="nl-NL" sz="800" b="1" dirty="0"/>
              <a:t>2023 </a:t>
            </a:r>
          </a:p>
          <a:p>
            <a:pPr algn="ctr"/>
            <a:r>
              <a:rPr lang="nl-NL" sz="800" b="1" dirty="0"/>
              <a:t>Insurance </a:t>
            </a:r>
          </a:p>
          <a:p>
            <a:pPr algn="ctr"/>
            <a:r>
              <a:rPr lang="nl-NL" sz="800" b="1" dirty="0"/>
              <a:t>Scope</a:t>
            </a:r>
          </a:p>
        </p:txBody>
      </p:sp>
      <p:pic>
        <p:nvPicPr>
          <p:cNvPr id="42" name="Picture 41">
            <a:extLst>
              <a:ext uri="{FF2B5EF4-FFF2-40B4-BE49-F238E27FC236}">
                <a16:creationId xmlns:a16="http://schemas.microsoft.com/office/drawing/2014/main" id="{DEE7A1FC-2956-5365-703F-9108CF455CBE}"/>
              </a:ext>
            </a:extLst>
          </p:cNvPr>
          <p:cNvPicPr>
            <a:picLocks noChangeAspect="1"/>
          </p:cNvPicPr>
          <p:nvPr/>
        </p:nvPicPr>
        <p:blipFill>
          <a:blip r:embed="rId22"/>
          <a:srcRect t="7766"/>
          <a:stretch>
            <a:fillRect/>
          </a:stretch>
        </p:blipFill>
        <p:spPr>
          <a:xfrm>
            <a:off x="10374504" y="375698"/>
            <a:ext cx="1470024" cy="1687974"/>
          </a:xfrm>
          <a:prstGeom prst="rect">
            <a:avLst/>
          </a:prstGeom>
        </p:spPr>
      </p:pic>
      <p:sp>
        <p:nvSpPr>
          <p:cNvPr id="43" name="TextBox 42">
            <a:extLst>
              <a:ext uri="{FF2B5EF4-FFF2-40B4-BE49-F238E27FC236}">
                <a16:creationId xmlns:a16="http://schemas.microsoft.com/office/drawing/2014/main" id="{E7C64CBA-6978-8027-6377-BFB819038F4E}"/>
              </a:ext>
            </a:extLst>
          </p:cNvPr>
          <p:cNvSpPr txBox="1"/>
          <p:nvPr/>
        </p:nvSpPr>
        <p:spPr>
          <a:xfrm>
            <a:off x="10374504" y="2047621"/>
            <a:ext cx="261578" cy="128340"/>
          </a:xfrm>
          <a:prstGeom prst="rect">
            <a:avLst/>
          </a:prstGeom>
          <a:noFill/>
        </p:spPr>
        <p:txBody>
          <a:bodyPr wrap="none" rtlCol="0">
            <a:spAutoFit/>
          </a:bodyPr>
          <a:lstStyle/>
          <a:p>
            <a:r>
              <a:rPr lang="nl-NL" sz="300" dirty="0"/>
              <a:t>Source: FDIC</a:t>
            </a:r>
          </a:p>
        </p:txBody>
      </p:sp>
      <p:sp>
        <p:nvSpPr>
          <p:cNvPr id="44" name="TextBox 43">
            <a:extLst>
              <a:ext uri="{FF2B5EF4-FFF2-40B4-BE49-F238E27FC236}">
                <a16:creationId xmlns:a16="http://schemas.microsoft.com/office/drawing/2014/main" id="{57A95BFF-575D-8EFC-755D-73B42B107F5A}"/>
              </a:ext>
            </a:extLst>
          </p:cNvPr>
          <p:cNvSpPr txBox="1"/>
          <p:nvPr/>
        </p:nvSpPr>
        <p:spPr>
          <a:xfrm>
            <a:off x="10210679" y="243221"/>
            <a:ext cx="1705641" cy="169277"/>
          </a:xfrm>
          <a:prstGeom prst="rect">
            <a:avLst/>
          </a:prstGeom>
          <a:noFill/>
        </p:spPr>
        <p:txBody>
          <a:bodyPr wrap="square" rtlCol="0">
            <a:spAutoFit/>
          </a:bodyPr>
          <a:lstStyle/>
          <a:p>
            <a:r>
              <a:rPr lang="nl-NL" sz="500" b="1" dirty="0" err="1">
                <a:solidFill>
                  <a:schemeClr val="accent1"/>
                </a:solidFill>
              </a:rPr>
              <a:t>Uninsured</a:t>
            </a:r>
            <a:r>
              <a:rPr lang="nl-NL" sz="500" b="1" dirty="0">
                <a:solidFill>
                  <a:schemeClr val="accent1"/>
                </a:solidFill>
              </a:rPr>
              <a:t> </a:t>
            </a:r>
            <a:r>
              <a:rPr lang="nl-NL" sz="500" b="1" dirty="0" err="1">
                <a:solidFill>
                  <a:schemeClr val="accent1"/>
                </a:solidFill>
              </a:rPr>
              <a:t>Deposit</a:t>
            </a:r>
            <a:r>
              <a:rPr lang="nl-NL" sz="500" b="1" dirty="0">
                <a:solidFill>
                  <a:schemeClr val="accent1"/>
                </a:solidFill>
              </a:rPr>
              <a:t> as a share of </a:t>
            </a:r>
            <a:r>
              <a:rPr lang="nl-NL" sz="500" b="1" dirty="0" err="1">
                <a:solidFill>
                  <a:schemeClr val="accent1"/>
                </a:solidFill>
              </a:rPr>
              <a:t>Domestic</a:t>
            </a:r>
            <a:r>
              <a:rPr lang="nl-NL" sz="500" b="1" dirty="0">
                <a:solidFill>
                  <a:schemeClr val="accent1"/>
                </a:solidFill>
              </a:rPr>
              <a:t> </a:t>
            </a:r>
            <a:r>
              <a:rPr lang="nl-NL" sz="500" b="1" dirty="0" err="1">
                <a:solidFill>
                  <a:schemeClr val="accent1"/>
                </a:solidFill>
              </a:rPr>
              <a:t>Deposits</a:t>
            </a:r>
            <a:endParaRPr lang="nl-NL" sz="500" b="1" dirty="0">
              <a:solidFill>
                <a:schemeClr val="accent1"/>
              </a:solidFill>
            </a:endParaRPr>
          </a:p>
        </p:txBody>
      </p:sp>
      <p:sp>
        <p:nvSpPr>
          <p:cNvPr id="50" name="Title 1">
            <a:extLst>
              <a:ext uri="{FF2B5EF4-FFF2-40B4-BE49-F238E27FC236}">
                <a16:creationId xmlns:a16="http://schemas.microsoft.com/office/drawing/2014/main" id="{360CD265-B73A-386D-8BE4-9DBEBC25AE66}"/>
              </a:ext>
            </a:extLst>
          </p:cNvPr>
          <p:cNvSpPr txBox="1">
            <a:spLocks/>
          </p:cNvSpPr>
          <p:nvPr/>
        </p:nvSpPr>
        <p:spPr>
          <a:xfrm>
            <a:off x="617427" y="4895903"/>
            <a:ext cx="1906448" cy="423510"/>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600" dirty="0"/>
              <a:t>Deposit Insurance in SVB’s Case</a:t>
            </a:r>
          </a:p>
        </p:txBody>
      </p:sp>
      <p:sp>
        <p:nvSpPr>
          <p:cNvPr id="51" name="TextBox 50">
            <a:extLst>
              <a:ext uri="{FF2B5EF4-FFF2-40B4-BE49-F238E27FC236}">
                <a16:creationId xmlns:a16="http://schemas.microsoft.com/office/drawing/2014/main" id="{5E81BE54-E7E6-EBF5-0631-DA769252E371}"/>
              </a:ext>
            </a:extLst>
          </p:cNvPr>
          <p:cNvSpPr txBox="1"/>
          <p:nvPr/>
        </p:nvSpPr>
        <p:spPr>
          <a:xfrm>
            <a:off x="380049" y="5427824"/>
            <a:ext cx="2245000" cy="1139230"/>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700" dirty="0"/>
              <a:t>90% of deposits were uninsured</a:t>
            </a:r>
          </a:p>
          <a:p>
            <a:pPr marL="285750" indent="-228600">
              <a:lnSpc>
                <a:spcPct val="90000"/>
              </a:lnSpc>
              <a:spcAft>
                <a:spcPts val="600"/>
              </a:spcAft>
              <a:buFont typeface="Arial" panose="020B0604020202020204" pitchFamily="34" charset="0"/>
              <a:buChar char="•"/>
            </a:pPr>
            <a:r>
              <a:rPr lang="en-US" sz="700" dirty="0"/>
              <a:t>ALL deposits of both SVB and Signature Bank were guaranteed by FDIC</a:t>
            </a:r>
          </a:p>
          <a:p>
            <a:pPr marL="285750" indent="-228600">
              <a:lnSpc>
                <a:spcPct val="90000"/>
              </a:lnSpc>
              <a:spcAft>
                <a:spcPts val="600"/>
              </a:spcAft>
              <a:buFont typeface="Arial" panose="020B0604020202020204" pitchFamily="34" charset="0"/>
              <a:buChar char="•"/>
            </a:pPr>
            <a:r>
              <a:rPr lang="en-US" sz="700" dirty="0"/>
              <a:t>In the FDIC’s report on May 1, 2023, they urged lawmakers to raise the limit</a:t>
            </a:r>
          </a:p>
          <a:p>
            <a:pPr marL="285750" indent="-228600">
              <a:lnSpc>
                <a:spcPct val="90000"/>
              </a:lnSpc>
              <a:spcAft>
                <a:spcPts val="600"/>
              </a:spcAft>
              <a:buFont typeface="Arial" panose="020B0604020202020204" pitchFamily="34" charset="0"/>
              <a:buChar char="•"/>
            </a:pPr>
            <a:r>
              <a:rPr lang="en-US" sz="700" dirty="0"/>
              <a:t>The report also established the possibility of unlimited insurance</a:t>
            </a:r>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a:p>
            <a:pPr marL="285750" indent="-228600">
              <a:lnSpc>
                <a:spcPct val="90000"/>
              </a:lnSpc>
              <a:spcAft>
                <a:spcPts val="600"/>
              </a:spcAft>
              <a:buFont typeface="Arial" panose="020B0604020202020204" pitchFamily="34" charset="0"/>
              <a:buChar char="•"/>
            </a:pPr>
            <a:endParaRPr lang="en-US" sz="700" dirty="0"/>
          </a:p>
        </p:txBody>
      </p:sp>
    </p:spTree>
    <p:extLst>
      <p:ext uri="{BB962C8B-B14F-4D97-AF65-F5344CB8AC3E}">
        <p14:creationId xmlns:p14="http://schemas.microsoft.com/office/powerpoint/2010/main" val="1677517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DC41-9C94-CAD8-104B-F6D6C9EBE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D371DF-DBB2-9C6B-2564-96D6E35EF462}"/>
              </a:ext>
            </a:extLst>
          </p:cNvPr>
          <p:cNvSpPr>
            <a:spLocks noGrp="1"/>
          </p:cNvSpPr>
          <p:nvPr>
            <p:ph type="title"/>
          </p:nvPr>
        </p:nvSpPr>
        <p:spPr>
          <a:xfrm>
            <a:off x="838200" y="865505"/>
            <a:ext cx="3002280" cy="960120"/>
          </a:xfrm>
        </p:spPr>
        <p:txBody>
          <a:bodyPr>
            <a:normAutofit/>
          </a:bodyPr>
          <a:lstStyle/>
          <a:p>
            <a:r>
              <a:rPr lang="nl-NL" sz="3200" dirty="0" err="1"/>
              <a:t>References</a:t>
            </a:r>
            <a:endParaRPr lang="nl-NL" sz="3200" dirty="0"/>
          </a:p>
        </p:txBody>
      </p:sp>
      <p:sp>
        <p:nvSpPr>
          <p:cNvPr id="5" name="Content Placeholder 4">
            <a:extLst>
              <a:ext uri="{FF2B5EF4-FFF2-40B4-BE49-F238E27FC236}">
                <a16:creationId xmlns:a16="http://schemas.microsoft.com/office/drawing/2014/main" id="{6B3F75BE-FBB1-088F-6380-55EFBEF27361}"/>
              </a:ext>
            </a:extLst>
          </p:cNvPr>
          <p:cNvSpPr>
            <a:spLocks noGrp="1"/>
          </p:cNvSpPr>
          <p:nvPr>
            <p:ph idx="1"/>
          </p:nvPr>
        </p:nvSpPr>
        <p:spPr/>
        <p:txBody>
          <a:bodyPr>
            <a:normAutofit fontScale="70000" lnSpcReduction="20000"/>
          </a:bodyPr>
          <a:lstStyle/>
          <a:p>
            <a:r>
              <a:rPr lang="en-US" dirty="0"/>
              <a:t>Ackerman A. (2023, May 1). FDIC Signals Support for Narrow Changes to Deposit Insurance. </a:t>
            </a:r>
            <a:r>
              <a:rPr lang="en-US" dirty="0">
                <a:hlinkClick r:id="rId2"/>
              </a:rPr>
              <a:t>https://www.wsj.com/finance/regulation/fdic-signals-support-for-narrow-changes-to-deposit-insurance-43e88530?mod=Searchresults&amp;pos=4&amp;page=1</a:t>
            </a:r>
            <a:endParaRPr lang="nl-NL" dirty="0"/>
          </a:p>
          <a:p>
            <a:r>
              <a:rPr lang="nl-NL" dirty="0" err="1"/>
              <a:t>Ensign</a:t>
            </a:r>
            <a:r>
              <a:rPr lang="nl-NL" dirty="0"/>
              <a:t>, R. L. et al (2023, </a:t>
            </a:r>
            <a:r>
              <a:rPr lang="nl-NL" dirty="0" err="1"/>
              <a:t>March</a:t>
            </a:r>
            <a:r>
              <a:rPr lang="nl-NL" dirty="0"/>
              <a:t> 10). </a:t>
            </a:r>
            <a:r>
              <a:rPr lang="en-US" dirty="0"/>
              <a:t>Silicon Valley Bank Closed by Regulators, FDIC Takes Control. The Wall Street Journal. </a:t>
            </a:r>
            <a:r>
              <a:rPr lang="en-US" dirty="0">
                <a:hlinkClick r:id="rId3"/>
              </a:rPr>
              <a:t>https://www.wsj.com/articles/svb-financial-pulls-capital-raise-explores-alternatives-including-possible-sale-sources-say-11de7522?mod=Searchresults&amp;pos=2&amp;page=1</a:t>
            </a:r>
            <a:endParaRPr lang="en-US" dirty="0"/>
          </a:p>
          <a:p>
            <a:r>
              <a:rPr lang="en-US" dirty="0"/>
              <a:t>FDIC (2023, May 1). Options for Deposit Insurance Reform.</a:t>
            </a:r>
          </a:p>
          <a:p>
            <a:r>
              <a:rPr lang="en-US" dirty="0"/>
              <a:t>FDIC (2026). Risk Review.</a:t>
            </a:r>
          </a:p>
          <a:p>
            <a:r>
              <a:rPr lang="en-US" dirty="0"/>
              <a:t>Santilli P. et al (2023, March 11). Silicon Valley Bank’s Meltdown Visualized. The Wall Street Journal. </a:t>
            </a:r>
            <a:r>
              <a:rPr lang="en-US" dirty="0">
                <a:hlinkClick r:id="rId4"/>
              </a:rPr>
              <a:t>https://www.wsj.com/articles/silicon-valley-banks-meltdown-visualized-3da2263b?mod=Searchresults&amp;pos=8&amp;page=1</a:t>
            </a:r>
            <a:endParaRPr lang="en-US" dirty="0"/>
          </a:p>
          <a:p>
            <a:r>
              <a:rPr lang="en-US" dirty="0"/>
              <a:t>Zuckerman G. et al (2023, March 18). ‘We Never Thought a Bank So Successful Could Collapse So Fast’. The Wall Street Journal. </a:t>
            </a:r>
            <a:r>
              <a:rPr lang="en-US" dirty="0">
                <a:hlinkClick r:id="rId5"/>
              </a:rPr>
              <a:t>https://www.wsj.com/articles/silicon-valley-bank-collapse-ceo-management-cb75f147?mod=Searchresults&amp;pos=3&amp;page=1</a:t>
            </a:r>
            <a:endParaRPr lang="en-US" dirty="0"/>
          </a:p>
        </p:txBody>
      </p:sp>
    </p:spTree>
    <p:extLst>
      <p:ext uri="{BB962C8B-B14F-4D97-AF65-F5344CB8AC3E}">
        <p14:creationId xmlns:p14="http://schemas.microsoft.com/office/powerpoint/2010/main" val="2292093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a:latin typeface="Times New Roman Regular" panose="02020603050405020304" charset="0"/>
                <a:cs typeface="Times New Roman Regular" panose="02020603050405020304" charset="0"/>
              </a:rPr>
              <a:t>The Verification Gap-Disclosure is Not the Same as Verification</a:t>
            </a:r>
          </a:p>
        </p:txBody>
      </p:sp>
      <p:sp>
        <p:nvSpPr>
          <p:cNvPr id="5" name="灯片编号占位符 4"/>
          <p:cNvSpPr>
            <a:spLocks noGrp="1"/>
          </p:cNvSpPr>
          <p:nvPr>
            <p:ph type="sldNum" sz="quarter" idx="12"/>
          </p:nvPr>
        </p:nvSpPr>
        <p:spPr/>
        <p:txBody>
          <a:bodyPr/>
          <a:lstStyle/>
          <a:p>
            <a:fld id="{442AD375-037F-43D0-B059-5172DA06796A}" type="slidenum">
              <a:rPr lang="en-GB" noProof="0" smtClean="0">
                <a:latin typeface="Times New Roman Regular" panose="02020603050405020304" charset="0"/>
                <a:cs typeface="Times New Roman Regular" panose="02020603050405020304" charset="0"/>
              </a:rPr>
              <a:t>5</a:t>
            </a:fld>
            <a:endParaRPr lang="en-GB" noProof="0" dirty="0">
              <a:latin typeface="Times New Roman Regular" panose="02020603050405020304" charset="0"/>
              <a:cs typeface="Times New Roman Regular" panose="02020603050405020304" charset="0"/>
            </a:endParaRPr>
          </a:p>
        </p:txBody>
      </p:sp>
      <p:sp>
        <p:nvSpPr>
          <p:cNvPr id="4" name="圆角矩形 3"/>
          <p:cNvSpPr/>
          <p:nvPr/>
        </p:nvSpPr>
        <p:spPr>
          <a:xfrm>
            <a:off x="838835" y="1485265"/>
            <a:ext cx="2425700" cy="9525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a:t>Framework</a:t>
            </a:r>
          </a:p>
          <a:p>
            <a:pPr algn="ctr"/>
            <a:r>
              <a:rPr lang="en-US" altLang="zh-CN" sz="1400"/>
              <a:t>Reserve disclosure required</a:t>
            </a:r>
          </a:p>
        </p:txBody>
      </p:sp>
      <p:sp>
        <p:nvSpPr>
          <p:cNvPr id="7" name="圆角矩形 6"/>
          <p:cNvSpPr/>
          <p:nvPr/>
        </p:nvSpPr>
        <p:spPr>
          <a:xfrm>
            <a:off x="4367530" y="1485265"/>
            <a:ext cx="2425700" cy="9525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a:t>Periodic audit</a:t>
            </a:r>
          </a:p>
          <a:p>
            <a:pPr algn="ctr"/>
            <a:r>
              <a:rPr lang="en-US" altLang="zh-CN" sz="1400"/>
              <a:t>quarterly or annually</a:t>
            </a:r>
          </a:p>
        </p:txBody>
      </p:sp>
      <p:sp>
        <p:nvSpPr>
          <p:cNvPr id="8" name="圆角矩形 7"/>
          <p:cNvSpPr/>
          <p:nvPr/>
        </p:nvSpPr>
        <p:spPr>
          <a:xfrm>
            <a:off x="7896225" y="1485265"/>
            <a:ext cx="2425700" cy="9525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a:t>Market stress</a:t>
            </a:r>
          </a:p>
          <a:p>
            <a:pPr algn="ctr"/>
            <a:r>
              <a:rPr lang="en-US" altLang="zh-CN" sz="1400"/>
              <a:t>moves in hours</a:t>
            </a:r>
          </a:p>
        </p:txBody>
      </p:sp>
      <p:sp>
        <p:nvSpPr>
          <p:cNvPr id="9" name="右箭头 8"/>
          <p:cNvSpPr/>
          <p:nvPr/>
        </p:nvSpPr>
        <p:spPr>
          <a:xfrm>
            <a:off x="3431540" y="1917065"/>
            <a:ext cx="791845" cy="21590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右箭头 9"/>
          <p:cNvSpPr/>
          <p:nvPr/>
        </p:nvSpPr>
        <p:spPr>
          <a:xfrm>
            <a:off x="6937375" y="1917065"/>
            <a:ext cx="791845" cy="21590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3431540" y="1628775"/>
            <a:ext cx="935355" cy="183515"/>
          </a:xfrm>
          <a:prstGeom prst="rect">
            <a:avLst/>
          </a:prstGeom>
          <a:noFill/>
        </p:spPr>
        <p:txBody>
          <a:bodyPr wrap="square" lIns="0" tIns="0" rIns="0" bIns="0" rtlCol="0">
            <a:noAutofit/>
          </a:bodyPr>
          <a:lstStyle/>
          <a:p>
            <a:r>
              <a:rPr lang="en-US" altLang="zh-CN" dirty="0">
                <a:solidFill>
                  <a:srgbClr val="FF0000"/>
                </a:solidFill>
                <a:latin typeface="Times New Roman Regular" panose="02020603050405020304" charset="0"/>
                <a:cs typeface="Times New Roman Regular" panose="02020603050405020304" charset="0"/>
              </a:rPr>
              <a:t>verified by</a:t>
            </a:r>
          </a:p>
        </p:txBody>
      </p:sp>
      <p:cxnSp>
        <p:nvCxnSpPr>
          <p:cNvPr id="12" name="直接箭头连接符 11"/>
          <p:cNvCxnSpPr>
            <a:stCxn id="7" idx="2"/>
          </p:cNvCxnSpPr>
          <p:nvPr/>
        </p:nvCxnSpPr>
        <p:spPr>
          <a:xfrm>
            <a:off x="5580380" y="2437765"/>
            <a:ext cx="11430" cy="775335"/>
          </a:xfrm>
          <a:prstGeom prst="straightConnector1">
            <a:avLst/>
          </a:prstGeom>
          <a:ln w="9525">
            <a:tailEnd type="arrow"/>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5097145" y="3403600"/>
            <a:ext cx="1778635" cy="521970"/>
          </a:xfrm>
          <a:prstGeom prst="rect">
            <a:avLst/>
          </a:prstGeom>
          <a:noFill/>
        </p:spPr>
        <p:txBody>
          <a:bodyPr wrap="square" lIns="0" tIns="0" rIns="0" bIns="0" rtlCol="0">
            <a:noAutofit/>
          </a:bodyPr>
          <a:lstStyle/>
          <a:p>
            <a:r>
              <a:rPr lang="en-US" altLang="zh-CN" sz="2400" dirty="0">
                <a:solidFill>
                  <a:srgbClr val="FF0000"/>
                </a:solidFill>
              </a:rPr>
              <a:t>The gap</a:t>
            </a:r>
          </a:p>
        </p:txBody>
      </p:sp>
      <p:sp>
        <p:nvSpPr>
          <p:cNvPr id="14" name="文本框 13"/>
          <p:cNvSpPr txBox="1"/>
          <p:nvPr/>
        </p:nvSpPr>
        <p:spPr>
          <a:xfrm>
            <a:off x="3359150" y="3925570"/>
            <a:ext cx="5243830" cy="625475"/>
          </a:xfrm>
          <a:prstGeom prst="rect">
            <a:avLst/>
          </a:prstGeom>
          <a:noFill/>
        </p:spPr>
        <p:txBody>
          <a:bodyPr wrap="square" lIns="0" tIns="0" rIns="0" bIns="0" rtlCol="0">
            <a:noAutofit/>
          </a:bodyPr>
          <a:lstStyle/>
          <a:p>
            <a:r>
              <a:rPr lang="en-US" altLang="zh-CN" dirty="0">
                <a:latin typeface="Times New Roman Regular" panose="02020603050405020304" charset="0"/>
                <a:cs typeface="Times New Roman Regular" panose="02020603050405020304" charset="0"/>
              </a:rPr>
              <a:t>By the time a problem is confirmed, redemption may already have failed.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6705600" cy="6858000"/>
          </a:xfrm>
          <a:prstGeom prst="rect">
            <a:avLst/>
          </a:prstGeom>
          <a:solidFill>
            <a:srgbClr val="1C1C1C"/>
          </a:solidFill>
          <a:ln w="12700">
            <a:solidFill>
              <a:srgbClr val="1C1C1C"/>
            </a:solidFill>
            <a:prstDash val="solid"/>
          </a:ln>
        </p:spPr>
        <p:txBody>
          <a:bodyPr/>
          <a:lstStyle/>
          <a:p>
            <a:endParaRPr lang="en-US" sz="2400" dirty="0"/>
          </a:p>
        </p:txBody>
      </p:sp>
      <p:sp>
        <p:nvSpPr>
          <p:cNvPr id="3" name="Text 1"/>
          <p:cNvSpPr/>
          <p:nvPr/>
        </p:nvSpPr>
        <p:spPr>
          <a:xfrm>
            <a:off x="585216" y="670560"/>
            <a:ext cx="5608320" cy="341376"/>
          </a:xfrm>
          <a:prstGeom prst="rect">
            <a:avLst/>
          </a:prstGeom>
          <a:noFill/>
          <a:ln/>
        </p:spPr>
        <p:txBody>
          <a:bodyPr wrap="square" lIns="0" tIns="0" rIns="0" bIns="0" rtlCol="0" anchor="ctr"/>
          <a:lstStyle/>
          <a:p>
            <a:r>
              <a:rPr lang="en-US" sz="1200" b="1" kern="0" spc="333" dirty="0">
                <a:solidFill>
                  <a:srgbClr val="C4581C"/>
                </a:solidFill>
                <a:latin typeface="Calibri" pitchFamily="34" charset="0"/>
                <a:ea typeface="Calibri" pitchFamily="34" charset="-122"/>
                <a:cs typeface="Calibri" pitchFamily="34" charset="-120"/>
              </a:rPr>
              <a:t>INTERNATIONAL FINANCIAL LAW</a:t>
            </a:r>
            <a:endParaRPr lang="en-US" sz="1200" dirty="0"/>
          </a:p>
        </p:txBody>
      </p:sp>
      <p:sp>
        <p:nvSpPr>
          <p:cNvPr id="4" name="Shape 2"/>
          <p:cNvSpPr/>
          <p:nvPr/>
        </p:nvSpPr>
        <p:spPr>
          <a:xfrm>
            <a:off x="585216" y="1097280"/>
            <a:ext cx="975360" cy="42672"/>
          </a:xfrm>
          <a:prstGeom prst="rect">
            <a:avLst/>
          </a:prstGeom>
          <a:solidFill>
            <a:srgbClr val="C4581C"/>
          </a:solidFill>
          <a:ln w="12700">
            <a:solidFill>
              <a:srgbClr val="C4581C"/>
            </a:solidFill>
            <a:prstDash val="solid"/>
          </a:ln>
        </p:spPr>
        <p:txBody>
          <a:bodyPr/>
          <a:lstStyle/>
          <a:p>
            <a:endParaRPr lang="en-US" sz="2400"/>
          </a:p>
        </p:txBody>
      </p:sp>
      <p:sp>
        <p:nvSpPr>
          <p:cNvPr id="5" name="Text 3"/>
          <p:cNvSpPr/>
          <p:nvPr/>
        </p:nvSpPr>
        <p:spPr>
          <a:xfrm>
            <a:off x="585216" y="1341120"/>
            <a:ext cx="5730240" cy="2682240"/>
          </a:xfrm>
          <a:prstGeom prst="rect">
            <a:avLst/>
          </a:prstGeom>
          <a:noFill/>
          <a:ln/>
        </p:spPr>
        <p:txBody>
          <a:bodyPr wrap="square" lIns="0" tIns="0" rIns="0" bIns="0" rtlCol="0" anchor="t"/>
          <a:lstStyle/>
          <a:p>
            <a:r>
              <a:rPr lang="en-US" sz="4533" dirty="0">
                <a:solidFill>
                  <a:srgbClr val="FFFFFF"/>
                </a:solidFill>
                <a:latin typeface="Georgia" pitchFamily="34" charset="0"/>
                <a:ea typeface="Georgia" pitchFamily="34" charset="-122"/>
                <a:cs typeface="Georgia" pitchFamily="34" charset="-120"/>
              </a:rPr>
              <a:t>The Rationale</a:t>
            </a:r>
            <a:endParaRPr lang="en-US" sz="4533" dirty="0"/>
          </a:p>
          <a:p>
            <a:r>
              <a:rPr lang="en-US" sz="4533" dirty="0">
                <a:solidFill>
                  <a:srgbClr val="FFFFFF"/>
                </a:solidFill>
                <a:latin typeface="Georgia" pitchFamily="34" charset="0"/>
                <a:ea typeface="Georgia" pitchFamily="34" charset="-122"/>
                <a:cs typeface="Georgia" pitchFamily="34" charset="-120"/>
              </a:rPr>
              <a:t>for Bank Capital</a:t>
            </a:r>
            <a:endParaRPr lang="en-US" sz="4533" dirty="0"/>
          </a:p>
          <a:p>
            <a:r>
              <a:rPr lang="en-US" sz="4533" dirty="0">
                <a:solidFill>
                  <a:srgbClr val="FFFFFF"/>
                </a:solidFill>
                <a:latin typeface="Georgia" pitchFamily="34" charset="0"/>
                <a:ea typeface="Georgia" pitchFamily="34" charset="-122"/>
                <a:cs typeface="Georgia" pitchFamily="34" charset="-120"/>
              </a:rPr>
              <a:t>Regulation</a:t>
            </a:r>
            <a:endParaRPr lang="en-US" sz="4533" dirty="0"/>
          </a:p>
        </p:txBody>
      </p:sp>
      <p:sp>
        <p:nvSpPr>
          <p:cNvPr id="6" name="Text 4"/>
          <p:cNvSpPr/>
          <p:nvPr/>
        </p:nvSpPr>
        <p:spPr>
          <a:xfrm>
            <a:off x="585216" y="3925824"/>
            <a:ext cx="5730240" cy="792480"/>
          </a:xfrm>
          <a:prstGeom prst="rect">
            <a:avLst/>
          </a:prstGeom>
          <a:noFill/>
          <a:ln/>
        </p:spPr>
        <p:txBody>
          <a:bodyPr wrap="square" lIns="0" tIns="0" rIns="0" bIns="0" rtlCol="0" anchor="ctr"/>
          <a:lstStyle/>
          <a:p>
            <a:r>
              <a:rPr lang="en-US" sz="3467" dirty="0">
                <a:solidFill>
                  <a:srgbClr val="C4581C"/>
                </a:solidFill>
                <a:latin typeface="Georgia" pitchFamily="34" charset="0"/>
                <a:ea typeface="Georgia" pitchFamily="34" charset="-122"/>
                <a:cs typeface="Georgia" pitchFamily="34" charset="-120"/>
              </a:rPr>
              <a:t>and Basel III</a:t>
            </a:r>
            <a:endParaRPr lang="en-US" sz="3467" dirty="0"/>
          </a:p>
        </p:txBody>
      </p:sp>
      <p:sp>
        <p:nvSpPr>
          <p:cNvPr id="7" name="Text 5"/>
          <p:cNvSpPr/>
          <p:nvPr/>
        </p:nvSpPr>
        <p:spPr>
          <a:xfrm>
            <a:off x="585216" y="6242304"/>
            <a:ext cx="5730240" cy="365760"/>
          </a:xfrm>
          <a:prstGeom prst="rect">
            <a:avLst/>
          </a:prstGeom>
          <a:noFill/>
          <a:ln/>
        </p:spPr>
        <p:txBody>
          <a:bodyPr wrap="square" lIns="0" tIns="0" rIns="0" bIns="0" rtlCol="0" anchor="ctr"/>
          <a:lstStyle/>
          <a:p>
            <a:r>
              <a:rPr lang="en-US" sz="1333" dirty="0">
                <a:solidFill>
                  <a:srgbClr val="888888"/>
                </a:solidFill>
                <a:latin typeface="Calibri" pitchFamily="34" charset="0"/>
                <a:ea typeface="Calibri" pitchFamily="34" charset="-122"/>
                <a:cs typeface="Calibri" pitchFamily="34" charset="-120"/>
              </a:rPr>
              <a:t>Prof. Kern Alexander   University of Zurich</a:t>
            </a:r>
            <a:endParaRPr lang="en-US" sz="1333" dirty="0"/>
          </a:p>
        </p:txBody>
      </p:sp>
      <p:sp>
        <p:nvSpPr>
          <p:cNvPr id="8" name="Text 6"/>
          <p:cNvSpPr/>
          <p:nvPr/>
        </p:nvSpPr>
        <p:spPr>
          <a:xfrm>
            <a:off x="7132320" y="853440"/>
            <a:ext cx="4511040" cy="426720"/>
          </a:xfrm>
          <a:prstGeom prst="rect">
            <a:avLst/>
          </a:prstGeom>
          <a:noFill/>
          <a:ln/>
        </p:spPr>
        <p:txBody>
          <a:bodyPr wrap="square" lIns="0" tIns="0" rIns="0" bIns="0" rtlCol="0" anchor="ctr"/>
          <a:lstStyle/>
          <a:p>
            <a:r>
              <a:rPr lang="en-US" sz="1733" i="1" dirty="0">
                <a:solidFill>
                  <a:srgbClr val="4A4A5A"/>
                </a:solidFill>
                <a:latin typeface="Georgia" pitchFamily="34" charset="0"/>
                <a:ea typeface="Georgia" pitchFamily="34" charset="-122"/>
                <a:cs typeface="Georgia" pitchFamily="34" charset="-120"/>
              </a:rPr>
              <a:t>What this covers</a:t>
            </a:r>
            <a:endParaRPr lang="en-US" sz="1733" dirty="0"/>
          </a:p>
        </p:txBody>
      </p:sp>
      <p:sp>
        <p:nvSpPr>
          <p:cNvPr id="9" name="Shape 7"/>
          <p:cNvSpPr/>
          <p:nvPr/>
        </p:nvSpPr>
        <p:spPr>
          <a:xfrm>
            <a:off x="7132320" y="1341120"/>
            <a:ext cx="4511040" cy="42672"/>
          </a:xfrm>
          <a:prstGeom prst="rect">
            <a:avLst/>
          </a:prstGeom>
          <a:solidFill>
            <a:srgbClr val="C4581C"/>
          </a:solidFill>
          <a:ln w="12700">
            <a:solidFill>
              <a:srgbClr val="C4581C"/>
            </a:solidFill>
            <a:prstDash val="solid"/>
          </a:ln>
        </p:spPr>
        <p:txBody>
          <a:bodyPr/>
          <a:lstStyle/>
          <a:p>
            <a:endParaRPr lang="en-US" sz="2400"/>
          </a:p>
        </p:txBody>
      </p:sp>
      <p:sp>
        <p:nvSpPr>
          <p:cNvPr id="10" name="Text 8"/>
          <p:cNvSpPr/>
          <p:nvPr/>
        </p:nvSpPr>
        <p:spPr>
          <a:xfrm>
            <a:off x="7132320" y="1560576"/>
            <a:ext cx="792480" cy="390144"/>
          </a:xfrm>
          <a:prstGeom prst="rect">
            <a:avLst/>
          </a:prstGeom>
          <a:noFill/>
          <a:ln/>
        </p:spPr>
        <p:txBody>
          <a:bodyPr wrap="square" lIns="0" tIns="0" rIns="0" bIns="0" rtlCol="0" anchor="ctr"/>
          <a:lstStyle/>
          <a:p>
            <a:r>
              <a:rPr lang="en-US" sz="2000" b="1" dirty="0">
                <a:solidFill>
                  <a:srgbClr val="C4581C"/>
                </a:solidFill>
                <a:latin typeface="Georgia" pitchFamily="34" charset="0"/>
                <a:ea typeface="Georgia" pitchFamily="34" charset="-122"/>
                <a:cs typeface="Georgia" pitchFamily="34" charset="-120"/>
              </a:rPr>
              <a:t>Why</a:t>
            </a:r>
            <a:endParaRPr lang="en-US" sz="2000" dirty="0"/>
          </a:p>
        </p:txBody>
      </p:sp>
      <p:sp>
        <p:nvSpPr>
          <p:cNvPr id="11" name="Text 9"/>
          <p:cNvSpPr/>
          <p:nvPr/>
        </p:nvSpPr>
        <p:spPr>
          <a:xfrm>
            <a:off x="7985760" y="1560576"/>
            <a:ext cx="3596640" cy="390144"/>
          </a:xfrm>
          <a:prstGeom prst="rect">
            <a:avLst/>
          </a:prstGeom>
          <a:noFill/>
          <a:ln/>
        </p:spPr>
        <p:txBody>
          <a:bodyPr wrap="square" lIns="0" tIns="0" rIns="0" bIns="0" rtlCol="0" anchor="ctr"/>
          <a:lstStyle/>
          <a:p>
            <a:r>
              <a:rPr lang="en-US" sz="1533" dirty="0">
                <a:solidFill>
                  <a:srgbClr val="4A4A5A"/>
                </a:solidFill>
                <a:latin typeface="Calibri" pitchFamily="34" charset="0"/>
                <a:ea typeface="Calibri" pitchFamily="34" charset="-122"/>
                <a:cs typeface="Calibri" pitchFamily="34" charset="-120"/>
              </a:rPr>
              <a:t>The market failures that make bank capital regulation necessary</a:t>
            </a:r>
            <a:endParaRPr lang="en-US" sz="1533" dirty="0"/>
          </a:p>
        </p:txBody>
      </p:sp>
      <p:sp>
        <p:nvSpPr>
          <p:cNvPr id="12" name="Shape 10"/>
          <p:cNvSpPr/>
          <p:nvPr/>
        </p:nvSpPr>
        <p:spPr>
          <a:xfrm>
            <a:off x="7132320" y="2231136"/>
            <a:ext cx="4511040" cy="18288"/>
          </a:xfrm>
          <a:prstGeom prst="rect">
            <a:avLst/>
          </a:prstGeom>
          <a:solidFill>
            <a:srgbClr val="EDE8DC"/>
          </a:solidFill>
          <a:ln w="12700">
            <a:solidFill>
              <a:srgbClr val="EDE8DC"/>
            </a:solidFill>
            <a:prstDash val="solid"/>
          </a:ln>
        </p:spPr>
        <p:txBody>
          <a:bodyPr/>
          <a:lstStyle/>
          <a:p>
            <a:endParaRPr lang="en-US" sz="2400"/>
          </a:p>
        </p:txBody>
      </p:sp>
      <p:sp>
        <p:nvSpPr>
          <p:cNvPr id="13" name="Text 11"/>
          <p:cNvSpPr/>
          <p:nvPr/>
        </p:nvSpPr>
        <p:spPr>
          <a:xfrm>
            <a:off x="7132320" y="2657856"/>
            <a:ext cx="792480" cy="390144"/>
          </a:xfrm>
          <a:prstGeom prst="rect">
            <a:avLst/>
          </a:prstGeom>
          <a:noFill/>
          <a:ln/>
        </p:spPr>
        <p:txBody>
          <a:bodyPr wrap="square" lIns="0" tIns="0" rIns="0" bIns="0" rtlCol="0" anchor="ctr"/>
          <a:lstStyle/>
          <a:p>
            <a:r>
              <a:rPr lang="en-US" sz="2000" b="1" dirty="0">
                <a:solidFill>
                  <a:srgbClr val="C4581C"/>
                </a:solidFill>
                <a:latin typeface="Georgia" pitchFamily="34" charset="0"/>
                <a:ea typeface="Georgia" pitchFamily="34" charset="-122"/>
                <a:cs typeface="Georgia" pitchFamily="34" charset="-120"/>
              </a:rPr>
              <a:t>How</a:t>
            </a:r>
            <a:endParaRPr lang="en-US" sz="2000" dirty="0"/>
          </a:p>
        </p:txBody>
      </p:sp>
      <p:sp>
        <p:nvSpPr>
          <p:cNvPr id="14" name="Text 12"/>
          <p:cNvSpPr/>
          <p:nvPr/>
        </p:nvSpPr>
        <p:spPr>
          <a:xfrm>
            <a:off x="7985760" y="2657856"/>
            <a:ext cx="3596640" cy="390144"/>
          </a:xfrm>
          <a:prstGeom prst="rect">
            <a:avLst/>
          </a:prstGeom>
          <a:noFill/>
          <a:ln/>
        </p:spPr>
        <p:txBody>
          <a:bodyPr wrap="square" lIns="0" tIns="0" rIns="0" bIns="0" rtlCol="0" anchor="ctr"/>
          <a:lstStyle/>
          <a:p>
            <a:r>
              <a:rPr lang="en-US" sz="1533" dirty="0">
                <a:solidFill>
                  <a:srgbClr val="4A4A5A"/>
                </a:solidFill>
                <a:latin typeface="Calibri" pitchFamily="34" charset="0"/>
                <a:ea typeface="Calibri" pitchFamily="34" charset="-122"/>
                <a:cs typeface="Calibri" pitchFamily="34" charset="-120"/>
              </a:rPr>
              <a:t>The evolution of the Basel framework: I, II, and III</a:t>
            </a:r>
            <a:endParaRPr lang="en-US" sz="1533" dirty="0"/>
          </a:p>
        </p:txBody>
      </p:sp>
      <p:sp>
        <p:nvSpPr>
          <p:cNvPr id="15" name="Shape 13"/>
          <p:cNvSpPr/>
          <p:nvPr/>
        </p:nvSpPr>
        <p:spPr>
          <a:xfrm>
            <a:off x="7132320" y="3328416"/>
            <a:ext cx="4511040" cy="18288"/>
          </a:xfrm>
          <a:prstGeom prst="rect">
            <a:avLst/>
          </a:prstGeom>
          <a:solidFill>
            <a:srgbClr val="EDE8DC"/>
          </a:solidFill>
          <a:ln w="12700">
            <a:solidFill>
              <a:srgbClr val="EDE8DC"/>
            </a:solidFill>
            <a:prstDash val="solid"/>
          </a:ln>
        </p:spPr>
        <p:txBody>
          <a:bodyPr/>
          <a:lstStyle/>
          <a:p>
            <a:endParaRPr lang="en-US" sz="2400"/>
          </a:p>
        </p:txBody>
      </p:sp>
      <p:sp>
        <p:nvSpPr>
          <p:cNvPr id="16" name="Text 14"/>
          <p:cNvSpPr/>
          <p:nvPr/>
        </p:nvSpPr>
        <p:spPr>
          <a:xfrm>
            <a:off x="7132320" y="3755136"/>
            <a:ext cx="792480" cy="390144"/>
          </a:xfrm>
          <a:prstGeom prst="rect">
            <a:avLst/>
          </a:prstGeom>
          <a:noFill/>
          <a:ln/>
        </p:spPr>
        <p:txBody>
          <a:bodyPr wrap="square" lIns="0" tIns="0" rIns="0" bIns="0" rtlCol="0" anchor="ctr"/>
          <a:lstStyle/>
          <a:p>
            <a:r>
              <a:rPr lang="en-US" sz="2000" b="1" dirty="0">
                <a:solidFill>
                  <a:srgbClr val="C4581C"/>
                </a:solidFill>
                <a:latin typeface="Georgia" pitchFamily="34" charset="0"/>
                <a:ea typeface="Georgia" pitchFamily="34" charset="-122"/>
                <a:cs typeface="Georgia" pitchFamily="34" charset="-120"/>
              </a:rPr>
              <a:t>What</a:t>
            </a:r>
            <a:endParaRPr lang="en-US" sz="2000" dirty="0"/>
          </a:p>
        </p:txBody>
      </p:sp>
      <p:sp>
        <p:nvSpPr>
          <p:cNvPr id="17" name="Text 15"/>
          <p:cNvSpPr/>
          <p:nvPr/>
        </p:nvSpPr>
        <p:spPr>
          <a:xfrm>
            <a:off x="7985760" y="3755136"/>
            <a:ext cx="3596640" cy="390144"/>
          </a:xfrm>
          <a:prstGeom prst="rect">
            <a:avLst/>
          </a:prstGeom>
          <a:noFill/>
          <a:ln/>
        </p:spPr>
        <p:txBody>
          <a:bodyPr wrap="square" lIns="0" tIns="0" rIns="0" bIns="0" rtlCol="0" anchor="ctr"/>
          <a:lstStyle/>
          <a:p>
            <a:r>
              <a:rPr lang="en-US" sz="1533" dirty="0">
                <a:solidFill>
                  <a:srgbClr val="4A4A5A"/>
                </a:solidFill>
                <a:latin typeface="Calibri" pitchFamily="34" charset="0"/>
                <a:ea typeface="Calibri" pitchFamily="34" charset="-122"/>
                <a:cs typeface="Calibri" pitchFamily="34" charset="-120"/>
              </a:rPr>
              <a:t>The three innovations Basel III introduced for the first time</a:t>
            </a:r>
            <a:endParaRPr lang="en-US" sz="1533" dirty="0"/>
          </a:p>
        </p:txBody>
      </p:sp>
      <p:sp>
        <p:nvSpPr>
          <p:cNvPr id="18" name="Shape 16"/>
          <p:cNvSpPr/>
          <p:nvPr/>
        </p:nvSpPr>
        <p:spPr>
          <a:xfrm>
            <a:off x="7132320" y="4425696"/>
            <a:ext cx="4511040" cy="18288"/>
          </a:xfrm>
          <a:prstGeom prst="rect">
            <a:avLst/>
          </a:prstGeom>
          <a:solidFill>
            <a:srgbClr val="EDE8DC"/>
          </a:solidFill>
          <a:ln w="12700">
            <a:solidFill>
              <a:srgbClr val="EDE8DC"/>
            </a:solidFill>
            <a:prstDash val="solid"/>
          </a:ln>
        </p:spPr>
        <p:txBody>
          <a:bodyPr/>
          <a:lstStyle/>
          <a:p>
            <a:endParaRPr lang="en-US" sz="2400"/>
          </a:p>
        </p:txBody>
      </p:sp>
      <p:sp>
        <p:nvSpPr>
          <p:cNvPr id="19" name="Text 17"/>
          <p:cNvSpPr/>
          <p:nvPr/>
        </p:nvSpPr>
        <p:spPr>
          <a:xfrm>
            <a:off x="7132320" y="4852416"/>
            <a:ext cx="792480" cy="390144"/>
          </a:xfrm>
          <a:prstGeom prst="rect">
            <a:avLst/>
          </a:prstGeom>
          <a:noFill/>
          <a:ln/>
        </p:spPr>
        <p:txBody>
          <a:bodyPr wrap="square" lIns="0" tIns="0" rIns="0" bIns="0" rtlCol="0" anchor="ctr"/>
          <a:lstStyle/>
          <a:p>
            <a:r>
              <a:rPr lang="en-US" sz="2000" b="1" dirty="0">
                <a:solidFill>
                  <a:srgbClr val="C4581C"/>
                </a:solidFill>
                <a:latin typeface="Georgia" pitchFamily="34" charset="0"/>
                <a:ea typeface="Georgia" pitchFamily="34" charset="-122"/>
                <a:cs typeface="Georgia" pitchFamily="34" charset="-120"/>
              </a:rPr>
              <a:t>Test</a:t>
            </a:r>
            <a:endParaRPr lang="en-US" sz="2000" dirty="0"/>
          </a:p>
        </p:txBody>
      </p:sp>
      <p:sp>
        <p:nvSpPr>
          <p:cNvPr id="20" name="Text 18"/>
          <p:cNvSpPr/>
          <p:nvPr/>
        </p:nvSpPr>
        <p:spPr>
          <a:xfrm>
            <a:off x="7985760" y="4852416"/>
            <a:ext cx="3596640" cy="390144"/>
          </a:xfrm>
          <a:prstGeom prst="rect">
            <a:avLst/>
          </a:prstGeom>
          <a:noFill/>
          <a:ln/>
        </p:spPr>
        <p:txBody>
          <a:bodyPr wrap="square" lIns="0" tIns="0" rIns="0" bIns="0" rtlCol="0" anchor="ctr"/>
          <a:lstStyle/>
          <a:p>
            <a:r>
              <a:rPr lang="en-US" sz="1533" dirty="0">
                <a:solidFill>
                  <a:srgbClr val="4A4A5A"/>
                </a:solidFill>
                <a:latin typeface="Calibri" pitchFamily="34" charset="0"/>
                <a:ea typeface="Calibri" pitchFamily="34" charset="-122"/>
                <a:cs typeface="Calibri" pitchFamily="34" charset="-120"/>
              </a:rPr>
              <a:t>Washington Mutual, SVB, and Credit Suisse as live cases</a:t>
            </a:r>
            <a:endParaRPr lang="en-US" sz="1533"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365760"/>
            <a:ext cx="1463040" cy="1828800"/>
          </a:xfrm>
          <a:prstGeom prst="rect">
            <a:avLst/>
          </a:prstGeom>
          <a:noFill/>
          <a:ln/>
        </p:spPr>
        <p:txBody>
          <a:bodyPr wrap="square" lIns="0" tIns="0" rIns="0" bIns="0" rtlCol="0" anchor="ctr"/>
          <a:lstStyle/>
          <a:p>
            <a:r>
              <a:rPr lang="en-US" sz="12800" dirty="0">
                <a:solidFill>
                  <a:srgbClr val="EDE8DC"/>
                </a:solidFill>
                <a:latin typeface="Georgia" pitchFamily="34" charset="0"/>
                <a:ea typeface="Georgia" pitchFamily="34" charset="-122"/>
                <a:cs typeface="Georgia" pitchFamily="34" charset="-120"/>
              </a:rPr>
              <a:t>I</a:t>
            </a:r>
            <a:endParaRPr lang="en-US" sz="12800" dirty="0"/>
          </a:p>
        </p:txBody>
      </p:sp>
      <p:sp>
        <p:nvSpPr>
          <p:cNvPr id="3" name="Text 1"/>
          <p:cNvSpPr/>
          <p:nvPr/>
        </p:nvSpPr>
        <p:spPr>
          <a:xfrm>
            <a:off x="585216" y="707136"/>
            <a:ext cx="10972800" cy="390144"/>
          </a:xfrm>
          <a:prstGeom prst="rect">
            <a:avLst/>
          </a:prstGeom>
          <a:noFill/>
          <a:ln/>
        </p:spPr>
        <p:txBody>
          <a:bodyPr wrap="square" lIns="0" tIns="0" rIns="0" bIns="0" rtlCol="0" anchor="ctr"/>
          <a:lstStyle/>
          <a:p>
            <a:r>
              <a:rPr lang="en-US" sz="1333" b="1" kern="0" spc="400" dirty="0">
                <a:solidFill>
                  <a:srgbClr val="C4581C"/>
                </a:solidFill>
                <a:latin typeface="Calibri" pitchFamily="34" charset="0"/>
                <a:ea typeface="Calibri" pitchFamily="34" charset="-122"/>
                <a:cs typeface="Calibri" pitchFamily="34" charset="-120"/>
              </a:rPr>
              <a:t>THE RATIONALE</a:t>
            </a:r>
            <a:endParaRPr lang="en-US" sz="1333" dirty="0"/>
          </a:p>
        </p:txBody>
      </p:sp>
      <p:sp>
        <p:nvSpPr>
          <p:cNvPr id="4" name="Text 2"/>
          <p:cNvSpPr/>
          <p:nvPr/>
        </p:nvSpPr>
        <p:spPr>
          <a:xfrm>
            <a:off x="585216" y="1036320"/>
            <a:ext cx="7071360" cy="1706880"/>
          </a:xfrm>
          <a:prstGeom prst="rect">
            <a:avLst/>
          </a:prstGeom>
          <a:noFill/>
          <a:ln/>
        </p:spPr>
        <p:txBody>
          <a:bodyPr wrap="square" lIns="0" tIns="0" rIns="0" bIns="0" rtlCol="0" anchor="ctr"/>
          <a:lstStyle/>
          <a:p>
            <a:r>
              <a:rPr lang="en-US" sz="4267" dirty="0">
                <a:solidFill>
                  <a:srgbClr val="1C1C1C"/>
                </a:solidFill>
                <a:latin typeface="Georgia" pitchFamily="34" charset="0"/>
                <a:ea typeface="Georgia" pitchFamily="34" charset="-122"/>
                <a:cs typeface="Georgia" pitchFamily="34" charset="-120"/>
              </a:rPr>
              <a:t>Why can banks not</a:t>
            </a:r>
            <a:endParaRPr lang="en-US" sz="4267" dirty="0"/>
          </a:p>
          <a:p>
            <a:r>
              <a:rPr lang="en-US" sz="4267" dirty="0">
                <a:solidFill>
                  <a:srgbClr val="1C1C1C"/>
                </a:solidFill>
                <a:latin typeface="Georgia" pitchFamily="34" charset="0"/>
                <a:ea typeface="Georgia" pitchFamily="34" charset="-122"/>
                <a:cs typeface="Georgia" pitchFamily="34" charset="-120"/>
              </a:rPr>
              <a:t>regulate themselves?</a:t>
            </a:r>
            <a:endParaRPr lang="en-US" sz="4267" dirty="0"/>
          </a:p>
        </p:txBody>
      </p:sp>
      <p:sp>
        <p:nvSpPr>
          <p:cNvPr id="5" name="Shape 3"/>
          <p:cNvSpPr/>
          <p:nvPr/>
        </p:nvSpPr>
        <p:spPr>
          <a:xfrm>
            <a:off x="585216" y="2901696"/>
            <a:ext cx="11094720" cy="48768"/>
          </a:xfrm>
          <a:prstGeom prst="rect">
            <a:avLst/>
          </a:prstGeom>
          <a:solidFill>
            <a:srgbClr val="C4581C"/>
          </a:solidFill>
          <a:ln w="12700">
            <a:solidFill>
              <a:srgbClr val="C4581C"/>
            </a:solidFill>
            <a:prstDash val="solid"/>
          </a:ln>
        </p:spPr>
        <p:txBody>
          <a:bodyPr/>
          <a:lstStyle/>
          <a:p>
            <a:endParaRPr lang="en-US" sz="2400"/>
          </a:p>
        </p:txBody>
      </p:sp>
      <p:sp>
        <p:nvSpPr>
          <p:cNvPr id="6" name="Text 4"/>
          <p:cNvSpPr/>
          <p:nvPr/>
        </p:nvSpPr>
        <p:spPr>
          <a:xfrm>
            <a:off x="585216" y="3194304"/>
            <a:ext cx="609600" cy="548640"/>
          </a:xfrm>
          <a:prstGeom prst="rect">
            <a:avLst/>
          </a:prstGeom>
          <a:noFill/>
          <a:ln/>
        </p:spPr>
        <p:txBody>
          <a:bodyPr wrap="square" lIns="0" tIns="0" rIns="0" bIns="0" rtlCol="0" anchor="ctr"/>
          <a:lstStyle/>
          <a:p>
            <a:r>
              <a:rPr lang="en-US" sz="2933" dirty="0">
                <a:solidFill>
                  <a:srgbClr val="C4581C"/>
                </a:solidFill>
                <a:latin typeface="Georgia" pitchFamily="34" charset="0"/>
                <a:ea typeface="Georgia" pitchFamily="34" charset="-122"/>
                <a:cs typeface="Georgia" pitchFamily="34" charset="-120"/>
              </a:rPr>
              <a:t>01</a:t>
            </a:r>
            <a:endParaRPr lang="en-US" sz="2933" dirty="0"/>
          </a:p>
        </p:txBody>
      </p:sp>
      <p:sp>
        <p:nvSpPr>
          <p:cNvPr id="7" name="Text 5"/>
          <p:cNvSpPr/>
          <p:nvPr/>
        </p:nvSpPr>
        <p:spPr>
          <a:xfrm>
            <a:off x="585216" y="3803904"/>
            <a:ext cx="3596640" cy="792480"/>
          </a:xfrm>
          <a:prstGeom prst="rect">
            <a:avLst/>
          </a:prstGeom>
          <a:noFill/>
          <a:ln/>
        </p:spPr>
        <p:txBody>
          <a:bodyPr wrap="square" lIns="0" tIns="0" rIns="0" bIns="0" rtlCol="0" anchor="ctr"/>
          <a:lstStyle/>
          <a:p>
            <a:r>
              <a:rPr lang="en-US" sz="1867" dirty="0">
                <a:solidFill>
                  <a:srgbClr val="1C1C1C"/>
                </a:solidFill>
                <a:latin typeface="Georgia" pitchFamily="34" charset="0"/>
                <a:ea typeface="Georgia" pitchFamily="34" charset="-122"/>
                <a:cs typeface="Georgia" pitchFamily="34" charset="-120"/>
              </a:rPr>
              <a:t>Asymmetric Information</a:t>
            </a:r>
            <a:endParaRPr lang="en-US" sz="1867" dirty="0"/>
          </a:p>
        </p:txBody>
      </p:sp>
      <p:sp>
        <p:nvSpPr>
          <p:cNvPr id="8" name="Text 6"/>
          <p:cNvSpPr/>
          <p:nvPr/>
        </p:nvSpPr>
        <p:spPr>
          <a:xfrm>
            <a:off x="585216" y="4657344"/>
            <a:ext cx="3596640" cy="1767840"/>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Depositors cannot assess the riskiness of a bank's assets. This information gap means market discipline alone cannot protect retail depositors.</a:t>
            </a:r>
            <a:endParaRPr lang="en-US" sz="1467" dirty="0"/>
          </a:p>
        </p:txBody>
      </p:sp>
      <p:sp>
        <p:nvSpPr>
          <p:cNvPr id="9" name="Text 7"/>
          <p:cNvSpPr/>
          <p:nvPr/>
        </p:nvSpPr>
        <p:spPr>
          <a:xfrm>
            <a:off x="4511040" y="3194304"/>
            <a:ext cx="609600" cy="548640"/>
          </a:xfrm>
          <a:prstGeom prst="rect">
            <a:avLst/>
          </a:prstGeom>
          <a:noFill/>
          <a:ln/>
        </p:spPr>
        <p:txBody>
          <a:bodyPr wrap="square" lIns="0" tIns="0" rIns="0" bIns="0" rtlCol="0" anchor="ctr"/>
          <a:lstStyle/>
          <a:p>
            <a:r>
              <a:rPr lang="en-US" sz="2933" dirty="0">
                <a:solidFill>
                  <a:srgbClr val="C4581C"/>
                </a:solidFill>
                <a:latin typeface="Georgia" pitchFamily="34" charset="0"/>
                <a:ea typeface="Georgia" pitchFamily="34" charset="-122"/>
                <a:cs typeface="Georgia" pitchFamily="34" charset="-120"/>
              </a:rPr>
              <a:t>02</a:t>
            </a:r>
            <a:endParaRPr lang="en-US" sz="2933" dirty="0"/>
          </a:p>
        </p:txBody>
      </p:sp>
      <p:sp>
        <p:nvSpPr>
          <p:cNvPr id="10" name="Text 8"/>
          <p:cNvSpPr/>
          <p:nvPr/>
        </p:nvSpPr>
        <p:spPr>
          <a:xfrm>
            <a:off x="4511040" y="3803904"/>
            <a:ext cx="3596640" cy="792480"/>
          </a:xfrm>
          <a:prstGeom prst="rect">
            <a:avLst/>
          </a:prstGeom>
          <a:noFill/>
          <a:ln/>
        </p:spPr>
        <p:txBody>
          <a:bodyPr wrap="square" lIns="0" tIns="0" rIns="0" bIns="0" rtlCol="0" anchor="ctr"/>
          <a:lstStyle/>
          <a:p>
            <a:r>
              <a:rPr lang="en-US" sz="1867" dirty="0">
                <a:solidFill>
                  <a:srgbClr val="1C1C1C"/>
                </a:solidFill>
                <a:latin typeface="Georgia" pitchFamily="34" charset="0"/>
                <a:ea typeface="Georgia" pitchFamily="34" charset="-122"/>
                <a:cs typeface="Georgia" pitchFamily="34" charset="-120"/>
              </a:rPr>
              <a:t>Negative Externalities</a:t>
            </a:r>
            <a:endParaRPr lang="en-US" sz="1867" dirty="0"/>
          </a:p>
        </p:txBody>
      </p:sp>
      <p:sp>
        <p:nvSpPr>
          <p:cNvPr id="11" name="Text 9"/>
          <p:cNvSpPr/>
          <p:nvPr/>
        </p:nvSpPr>
        <p:spPr>
          <a:xfrm>
            <a:off x="4511040" y="4657344"/>
            <a:ext cx="3596640" cy="1767840"/>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One bank's failure cascades to other banks and the wider economy through interbank markets. The cost falls not just on the institution but on society at large.</a:t>
            </a:r>
            <a:endParaRPr lang="en-US" sz="1467" dirty="0"/>
          </a:p>
        </p:txBody>
      </p:sp>
      <p:sp>
        <p:nvSpPr>
          <p:cNvPr id="12" name="Text 10"/>
          <p:cNvSpPr/>
          <p:nvPr/>
        </p:nvSpPr>
        <p:spPr>
          <a:xfrm>
            <a:off x="8436864" y="3194304"/>
            <a:ext cx="609600" cy="548640"/>
          </a:xfrm>
          <a:prstGeom prst="rect">
            <a:avLst/>
          </a:prstGeom>
          <a:noFill/>
          <a:ln/>
        </p:spPr>
        <p:txBody>
          <a:bodyPr wrap="square" lIns="0" tIns="0" rIns="0" bIns="0" rtlCol="0" anchor="ctr"/>
          <a:lstStyle/>
          <a:p>
            <a:r>
              <a:rPr lang="en-US" sz="2933" dirty="0">
                <a:solidFill>
                  <a:srgbClr val="C4581C"/>
                </a:solidFill>
                <a:latin typeface="Georgia" pitchFamily="34" charset="0"/>
                <a:ea typeface="Georgia" pitchFamily="34" charset="-122"/>
                <a:cs typeface="Georgia" pitchFamily="34" charset="-120"/>
              </a:rPr>
              <a:t>03</a:t>
            </a:r>
            <a:endParaRPr lang="en-US" sz="2933" dirty="0"/>
          </a:p>
        </p:txBody>
      </p:sp>
      <p:sp>
        <p:nvSpPr>
          <p:cNvPr id="13" name="Text 11"/>
          <p:cNvSpPr/>
          <p:nvPr/>
        </p:nvSpPr>
        <p:spPr>
          <a:xfrm>
            <a:off x="8436864" y="3803904"/>
            <a:ext cx="3596640" cy="792480"/>
          </a:xfrm>
          <a:prstGeom prst="rect">
            <a:avLst/>
          </a:prstGeom>
          <a:noFill/>
          <a:ln/>
        </p:spPr>
        <p:txBody>
          <a:bodyPr wrap="square" lIns="0" tIns="0" rIns="0" bIns="0" rtlCol="0" anchor="ctr"/>
          <a:lstStyle/>
          <a:p>
            <a:r>
              <a:rPr lang="en-US" sz="1867" dirty="0">
                <a:solidFill>
                  <a:srgbClr val="1C1C1C"/>
                </a:solidFill>
                <a:latin typeface="Georgia" pitchFamily="34" charset="0"/>
                <a:ea typeface="Georgia" pitchFamily="34" charset="-122"/>
                <a:cs typeface="Georgia" pitchFamily="34" charset="-120"/>
              </a:rPr>
              <a:t>Financial Stability as a Public Good</a:t>
            </a:r>
            <a:endParaRPr lang="en-US" sz="1867" dirty="0"/>
          </a:p>
        </p:txBody>
      </p:sp>
      <p:sp>
        <p:nvSpPr>
          <p:cNvPr id="14" name="Text 12"/>
          <p:cNvSpPr/>
          <p:nvPr/>
        </p:nvSpPr>
        <p:spPr>
          <a:xfrm>
            <a:off x="8436864" y="4657344"/>
            <a:ext cx="3596640" cy="1767840"/>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Regulation is necessary because markets fail. Financial stability requires state intervention to internalise the social costs that bank risk-taking imposes on the broader economy.</a:t>
            </a:r>
            <a:endParaRPr lang="en-US" sz="1467"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70560" y="670560"/>
            <a:ext cx="6705600" cy="2194560"/>
          </a:xfrm>
          <a:prstGeom prst="rect">
            <a:avLst/>
          </a:prstGeom>
          <a:noFill/>
          <a:ln/>
        </p:spPr>
        <p:txBody>
          <a:bodyPr wrap="square" lIns="0" tIns="0" rIns="0" bIns="0" rtlCol="0" anchor="t"/>
          <a:lstStyle/>
          <a:p>
            <a:r>
              <a:rPr lang="en-US" sz="2933" dirty="0">
                <a:solidFill>
                  <a:srgbClr val="FFFFFF"/>
                </a:solidFill>
                <a:latin typeface="Georgia" pitchFamily="34" charset="0"/>
                <a:ea typeface="Georgia" pitchFamily="34" charset="-122"/>
                <a:cs typeface="Georgia" pitchFamily="34" charset="-120"/>
              </a:rPr>
              <a:t>"</a:t>
            </a:r>
            <a:r>
              <a:rPr lang="en-US" sz="2933" dirty="0">
                <a:latin typeface="Georgia" pitchFamily="34" charset="0"/>
                <a:ea typeface="Georgia" pitchFamily="34" charset="-122"/>
                <a:cs typeface="Georgia" pitchFamily="34" charset="-120"/>
              </a:rPr>
              <a:t>Most large global</a:t>
            </a:r>
            <a:endParaRPr lang="en-US" sz="2933" dirty="0"/>
          </a:p>
          <a:p>
            <a:r>
              <a:rPr lang="en-US" sz="2933" dirty="0">
                <a:latin typeface="Georgia" pitchFamily="34" charset="0"/>
                <a:ea typeface="Georgia" pitchFamily="34" charset="-122"/>
                <a:cs typeface="Georgia" pitchFamily="34" charset="-120"/>
              </a:rPr>
              <a:t>banking groups operated</a:t>
            </a:r>
            <a:endParaRPr lang="en-US" sz="2933" dirty="0"/>
          </a:p>
          <a:p>
            <a:r>
              <a:rPr lang="en-US" sz="2933" dirty="0">
                <a:latin typeface="Georgia" pitchFamily="34" charset="0"/>
                <a:ea typeface="Georgia" pitchFamily="34" charset="-122"/>
                <a:cs typeface="Georgia" pitchFamily="34" charset="-120"/>
              </a:rPr>
              <a:t>with less than</a:t>
            </a:r>
            <a:endParaRPr lang="en-US" sz="2933" dirty="0"/>
          </a:p>
        </p:txBody>
      </p:sp>
      <p:sp>
        <p:nvSpPr>
          <p:cNvPr id="3" name="Text 1"/>
          <p:cNvSpPr/>
          <p:nvPr/>
        </p:nvSpPr>
        <p:spPr>
          <a:xfrm>
            <a:off x="487680" y="2621280"/>
            <a:ext cx="6705600" cy="2438400"/>
          </a:xfrm>
          <a:prstGeom prst="rect">
            <a:avLst/>
          </a:prstGeom>
          <a:noFill/>
          <a:ln/>
        </p:spPr>
        <p:txBody>
          <a:bodyPr wrap="square" lIns="0" tIns="0" rIns="0" bIns="0" rtlCol="0" anchor="ctr"/>
          <a:lstStyle/>
          <a:p>
            <a:r>
              <a:rPr lang="en-US" sz="14666" dirty="0">
                <a:solidFill>
                  <a:srgbClr val="C4581C"/>
                </a:solidFill>
                <a:latin typeface="Georgia" pitchFamily="34" charset="0"/>
                <a:ea typeface="Georgia" pitchFamily="34" charset="-122"/>
                <a:cs typeface="Georgia" pitchFamily="34" charset="-120"/>
              </a:rPr>
              <a:t>3%</a:t>
            </a:r>
            <a:endParaRPr lang="en-US" sz="14666" dirty="0"/>
          </a:p>
        </p:txBody>
      </p:sp>
      <p:sp>
        <p:nvSpPr>
          <p:cNvPr id="4" name="Text 2"/>
          <p:cNvSpPr/>
          <p:nvPr/>
        </p:nvSpPr>
        <p:spPr>
          <a:xfrm>
            <a:off x="670560" y="4998720"/>
            <a:ext cx="6705600" cy="853440"/>
          </a:xfrm>
          <a:prstGeom prst="rect">
            <a:avLst/>
          </a:prstGeom>
          <a:noFill/>
          <a:ln/>
        </p:spPr>
        <p:txBody>
          <a:bodyPr wrap="square" lIns="0" tIns="0" rIns="0" bIns="0" rtlCol="0" anchor="ctr"/>
          <a:lstStyle/>
          <a:p>
            <a:r>
              <a:rPr lang="en-US" sz="2400" dirty="0">
                <a:latin typeface="Georgia" pitchFamily="34" charset="0"/>
                <a:ea typeface="Georgia" pitchFamily="34" charset="-122"/>
                <a:cs typeface="Georgia" pitchFamily="34" charset="-120"/>
              </a:rPr>
              <a:t>equity capital as a percentage of total assets."</a:t>
            </a:r>
            <a:endParaRPr lang="en-US" sz="2400" dirty="0"/>
          </a:p>
        </p:txBody>
      </p:sp>
      <p:sp>
        <p:nvSpPr>
          <p:cNvPr id="5" name="Shape 3"/>
          <p:cNvSpPr/>
          <p:nvPr/>
        </p:nvSpPr>
        <p:spPr>
          <a:xfrm>
            <a:off x="7741920" y="487680"/>
            <a:ext cx="48768" cy="5913120"/>
          </a:xfrm>
          <a:prstGeom prst="rect">
            <a:avLst/>
          </a:prstGeom>
          <a:solidFill>
            <a:srgbClr val="C4581C"/>
          </a:solidFill>
          <a:ln w="12700">
            <a:solidFill>
              <a:srgbClr val="C4581C"/>
            </a:solidFill>
            <a:prstDash val="solid"/>
          </a:ln>
        </p:spPr>
        <p:txBody>
          <a:bodyPr/>
          <a:lstStyle/>
          <a:p>
            <a:endParaRPr lang="en-US" sz="2400"/>
          </a:p>
        </p:txBody>
      </p:sp>
      <p:sp>
        <p:nvSpPr>
          <p:cNvPr id="6" name="Text 4"/>
          <p:cNvSpPr/>
          <p:nvPr/>
        </p:nvSpPr>
        <p:spPr>
          <a:xfrm>
            <a:off x="8046720" y="670560"/>
            <a:ext cx="3657600" cy="426720"/>
          </a:xfrm>
          <a:prstGeom prst="rect">
            <a:avLst/>
          </a:prstGeom>
          <a:noFill/>
          <a:ln/>
        </p:spPr>
        <p:txBody>
          <a:bodyPr wrap="square" lIns="0" tIns="0" rIns="0" bIns="0" rtlCol="0" anchor="ctr"/>
          <a:lstStyle/>
          <a:p>
            <a:r>
              <a:rPr lang="en-US" sz="1333" b="1" kern="0" spc="267" dirty="0">
                <a:solidFill>
                  <a:srgbClr val="C4581C"/>
                </a:solidFill>
                <a:latin typeface="Calibri" pitchFamily="34" charset="0"/>
                <a:ea typeface="Calibri" pitchFamily="34" charset="-122"/>
                <a:cs typeface="Calibri" pitchFamily="34" charset="-120"/>
              </a:rPr>
              <a:t>What this means</a:t>
            </a:r>
            <a:endParaRPr lang="en-US" sz="1333" dirty="0"/>
          </a:p>
        </p:txBody>
      </p:sp>
      <p:sp>
        <p:nvSpPr>
          <p:cNvPr id="7" name="Text 5"/>
          <p:cNvSpPr/>
          <p:nvPr/>
        </p:nvSpPr>
        <p:spPr>
          <a:xfrm>
            <a:off x="8046720" y="1280160"/>
            <a:ext cx="3657600" cy="1097280"/>
          </a:xfrm>
          <a:prstGeom prst="rect">
            <a:avLst/>
          </a:prstGeom>
          <a:noFill/>
          <a:ln/>
        </p:spPr>
        <p:txBody>
          <a:bodyPr wrap="square" lIns="0" tIns="0" rIns="0" bIns="0" rtlCol="0" anchor="t"/>
          <a:lstStyle/>
          <a:p>
            <a:r>
              <a:rPr lang="en-US" sz="1867" dirty="0">
                <a:latin typeface="Georgia" pitchFamily="34" charset="0"/>
                <a:ea typeface="Georgia" pitchFamily="34" charset="-122"/>
                <a:cs typeface="Georgia" pitchFamily="34" charset="-120"/>
              </a:rPr>
              <a:t>Losses of only 3% on total assets would have left these banks with no equity capital and thus insolvent.</a:t>
            </a:r>
            <a:endParaRPr lang="en-US" sz="1867" dirty="0"/>
          </a:p>
        </p:txBody>
      </p:sp>
      <p:sp>
        <p:nvSpPr>
          <p:cNvPr id="8" name="Shape 6"/>
          <p:cNvSpPr/>
          <p:nvPr/>
        </p:nvSpPr>
        <p:spPr>
          <a:xfrm>
            <a:off x="8046720" y="2560320"/>
            <a:ext cx="3657600" cy="42672"/>
          </a:xfrm>
          <a:prstGeom prst="rect">
            <a:avLst/>
          </a:prstGeom>
          <a:solidFill>
            <a:srgbClr val="444444"/>
          </a:solidFill>
          <a:ln w="12700">
            <a:solidFill>
              <a:srgbClr val="444444"/>
            </a:solidFill>
            <a:prstDash val="solid"/>
          </a:ln>
        </p:spPr>
        <p:txBody>
          <a:bodyPr/>
          <a:lstStyle/>
          <a:p>
            <a:endParaRPr lang="en-US" sz="2400"/>
          </a:p>
        </p:txBody>
      </p:sp>
      <p:sp>
        <p:nvSpPr>
          <p:cNvPr id="9" name="Text 7"/>
          <p:cNvSpPr/>
          <p:nvPr/>
        </p:nvSpPr>
        <p:spPr>
          <a:xfrm>
            <a:off x="8046720" y="2743200"/>
            <a:ext cx="3657600" cy="1706880"/>
          </a:xfrm>
          <a:prstGeom prst="rect">
            <a:avLst/>
          </a:prstGeom>
          <a:noFill/>
          <a:ln/>
        </p:spPr>
        <p:txBody>
          <a:bodyPr wrap="square" lIns="0" tIns="0" rIns="0" bIns="0" rtlCol="0" anchor="t"/>
          <a:lstStyle/>
          <a:p>
            <a:r>
              <a:rPr lang="en-US" sz="1600" dirty="0">
                <a:solidFill>
                  <a:srgbClr val="AAAAAA"/>
                </a:solidFill>
                <a:latin typeface="Calibri" pitchFamily="34" charset="0"/>
                <a:ea typeface="Calibri" pitchFamily="34" charset="-122"/>
                <a:cs typeface="Calibri" pitchFamily="34" charset="-120"/>
              </a:rPr>
              <a:t>When the crisis hit, many systemically important banks could not borrow in interbank markets. Taxpayer bailouts and central bank liquidity schemes were necessary to avoid a collapse of the banking system.</a:t>
            </a:r>
            <a:endParaRPr lang="en-US" sz="1600" dirty="0"/>
          </a:p>
        </p:txBody>
      </p:sp>
      <p:sp>
        <p:nvSpPr>
          <p:cNvPr id="10" name="Shape 8"/>
          <p:cNvSpPr/>
          <p:nvPr/>
        </p:nvSpPr>
        <p:spPr>
          <a:xfrm>
            <a:off x="8046720" y="4632960"/>
            <a:ext cx="3657600" cy="42672"/>
          </a:xfrm>
          <a:prstGeom prst="rect">
            <a:avLst/>
          </a:prstGeom>
          <a:solidFill>
            <a:srgbClr val="444444"/>
          </a:solidFill>
          <a:ln w="12700">
            <a:solidFill>
              <a:srgbClr val="444444"/>
            </a:solidFill>
            <a:prstDash val="solid"/>
          </a:ln>
        </p:spPr>
        <p:txBody>
          <a:bodyPr/>
          <a:lstStyle/>
          <a:p>
            <a:endParaRPr lang="en-US" sz="2400"/>
          </a:p>
        </p:txBody>
      </p:sp>
      <p:sp>
        <p:nvSpPr>
          <p:cNvPr id="11" name="Text 9"/>
          <p:cNvSpPr/>
          <p:nvPr/>
        </p:nvSpPr>
        <p:spPr>
          <a:xfrm>
            <a:off x="8046720" y="4815840"/>
            <a:ext cx="3657600" cy="1219200"/>
          </a:xfrm>
          <a:prstGeom prst="rect">
            <a:avLst/>
          </a:prstGeom>
          <a:noFill/>
          <a:ln/>
        </p:spPr>
        <p:txBody>
          <a:bodyPr wrap="square" lIns="0" tIns="0" rIns="0" bIns="0" rtlCol="0" anchor="t"/>
          <a:lstStyle/>
          <a:p>
            <a:r>
              <a:rPr lang="en-US" sz="1600" dirty="0">
                <a:latin typeface="Calibri" pitchFamily="34" charset="0"/>
                <a:ea typeface="Calibri" pitchFamily="34" charset="-122"/>
                <a:cs typeface="Calibri" pitchFamily="34" charset="-120"/>
              </a:rPr>
              <a:t>This is the core argument for mandatory capital regulation. Without minimum requirements, banks hold too little equity and the cost of failure falls on the public.</a:t>
            </a:r>
            <a:endParaRPr lang="en-US" sz="16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365760"/>
            <a:ext cx="1463040" cy="1828800"/>
          </a:xfrm>
          <a:prstGeom prst="rect">
            <a:avLst/>
          </a:prstGeom>
          <a:noFill/>
          <a:ln/>
        </p:spPr>
        <p:txBody>
          <a:bodyPr wrap="square" lIns="0" tIns="0" rIns="0" bIns="0" rtlCol="0" anchor="ctr"/>
          <a:lstStyle/>
          <a:p>
            <a:r>
              <a:rPr lang="en-US" sz="12800" dirty="0">
                <a:solidFill>
                  <a:srgbClr val="EDE8DC"/>
                </a:solidFill>
                <a:latin typeface="Georgia" pitchFamily="34" charset="0"/>
                <a:ea typeface="Georgia" pitchFamily="34" charset="-122"/>
                <a:cs typeface="Georgia" pitchFamily="34" charset="-120"/>
              </a:rPr>
              <a:t>II</a:t>
            </a:r>
            <a:endParaRPr lang="en-US" sz="12800" dirty="0"/>
          </a:p>
        </p:txBody>
      </p:sp>
      <p:sp>
        <p:nvSpPr>
          <p:cNvPr id="3" name="Text 1"/>
          <p:cNvSpPr/>
          <p:nvPr/>
        </p:nvSpPr>
        <p:spPr>
          <a:xfrm>
            <a:off x="585216" y="707136"/>
            <a:ext cx="10972800" cy="390144"/>
          </a:xfrm>
          <a:prstGeom prst="rect">
            <a:avLst/>
          </a:prstGeom>
          <a:noFill/>
          <a:ln/>
        </p:spPr>
        <p:txBody>
          <a:bodyPr wrap="square" lIns="0" tIns="0" rIns="0" bIns="0" rtlCol="0" anchor="ctr"/>
          <a:lstStyle/>
          <a:p>
            <a:r>
              <a:rPr lang="en-US" sz="1333" b="1" kern="0" spc="400" dirty="0">
                <a:solidFill>
                  <a:srgbClr val="C4581C"/>
                </a:solidFill>
                <a:latin typeface="Calibri" pitchFamily="34" charset="0"/>
                <a:ea typeface="Calibri" pitchFamily="34" charset="-122"/>
                <a:cs typeface="Calibri" pitchFamily="34" charset="-120"/>
              </a:rPr>
              <a:t>THE FRAMEWORK</a:t>
            </a:r>
            <a:endParaRPr lang="en-US" sz="1333" dirty="0"/>
          </a:p>
        </p:txBody>
      </p:sp>
      <p:sp>
        <p:nvSpPr>
          <p:cNvPr id="4" name="Text 2"/>
          <p:cNvSpPr/>
          <p:nvPr/>
        </p:nvSpPr>
        <p:spPr>
          <a:xfrm>
            <a:off x="585216" y="1072896"/>
            <a:ext cx="10972800" cy="633984"/>
          </a:xfrm>
          <a:prstGeom prst="rect">
            <a:avLst/>
          </a:prstGeom>
          <a:noFill/>
          <a:ln/>
        </p:spPr>
        <p:txBody>
          <a:bodyPr wrap="square" lIns="0" tIns="0" rIns="0" bIns="0" rtlCol="0" anchor="ctr"/>
          <a:lstStyle/>
          <a:p>
            <a:r>
              <a:rPr lang="en-US" sz="3200" dirty="0">
                <a:solidFill>
                  <a:srgbClr val="1C1C1C"/>
                </a:solidFill>
                <a:latin typeface="Georgia" pitchFamily="34" charset="0"/>
                <a:ea typeface="Georgia" pitchFamily="34" charset="-122"/>
                <a:cs typeface="Georgia" pitchFamily="34" charset="-120"/>
              </a:rPr>
              <a:t>How the Basel framework evolved</a:t>
            </a:r>
            <a:endParaRPr lang="en-US" sz="3200" dirty="0"/>
          </a:p>
        </p:txBody>
      </p:sp>
      <p:sp>
        <p:nvSpPr>
          <p:cNvPr id="5" name="Shape 3"/>
          <p:cNvSpPr/>
          <p:nvPr/>
        </p:nvSpPr>
        <p:spPr>
          <a:xfrm>
            <a:off x="585216" y="1853184"/>
            <a:ext cx="11094720" cy="48768"/>
          </a:xfrm>
          <a:prstGeom prst="rect">
            <a:avLst/>
          </a:prstGeom>
          <a:solidFill>
            <a:srgbClr val="C4581C"/>
          </a:solidFill>
          <a:ln w="12700">
            <a:solidFill>
              <a:srgbClr val="C4581C"/>
            </a:solidFill>
            <a:prstDash val="solid"/>
          </a:ln>
        </p:spPr>
        <p:txBody>
          <a:bodyPr/>
          <a:lstStyle/>
          <a:p>
            <a:endParaRPr lang="en-US" sz="2400"/>
          </a:p>
        </p:txBody>
      </p:sp>
      <p:sp>
        <p:nvSpPr>
          <p:cNvPr id="6" name="Text 4"/>
          <p:cNvSpPr/>
          <p:nvPr/>
        </p:nvSpPr>
        <p:spPr>
          <a:xfrm>
            <a:off x="585216" y="2048256"/>
            <a:ext cx="3596640" cy="633984"/>
          </a:xfrm>
          <a:prstGeom prst="rect">
            <a:avLst/>
          </a:prstGeom>
          <a:noFill/>
          <a:ln/>
        </p:spPr>
        <p:txBody>
          <a:bodyPr wrap="square" lIns="0" tIns="0" rIns="0" bIns="0" rtlCol="0" anchor="ctr"/>
          <a:lstStyle/>
          <a:p>
            <a:r>
              <a:rPr lang="en-US" sz="3467" dirty="0">
                <a:solidFill>
                  <a:srgbClr val="C4581C"/>
                </a:solidFill>
                <a:latin typeface="Georgia" pitchFamily="34" charset="0"/>
                <a:ea typeface="Georgia" pitchFamily="34" charset="-122"/>
                <a:cs typeface="Georgia" pitchFamily="34" charset="-120"/>
              </a:rPr>
              <a:t>1988</a:t>
            </a:r>
            <a:endParaRPr lang="en-US" sz="3467" dirty="0"/>
          </a:p>
        </p:txBody>
      </p:sp>
      <p:sp>
        <p:nvSpPr>
          <p:cNvPr id="7" name="Text 5"/>
          <p:cNvSpPr/>
          <p:nvPr/>
        </p:nvSpPr>
        <p:spPr>
          <a:xfrm>
            <a:off x="585216" y="2706624"/>
            <a:ext cx="3596640" cy="426720"/>
          </a:xfrm>
          <a:prstGeom prst="rect">
            <a:avLst/>
          </a:prstGeom>
          <a:noFill/>
          <a:ln/>
        </p:spPr>
        <p:txBody>
          <a:bodyPr wrap="square" lIns="0" tIns="0" rIns="0" bIns="0" rtlCol="0" anchor="ctr"/>
          <a:lstStyle/>
          <a:p>
            <a:r>
              <a:rPr lang="en-US" sz="2133" dirty="0">
                <a:solidFill>
                  <a:srgbClr val="1C1C1C"/>
                </a:solidFill>
                <a:latin typeface="Georgia" pitchFamily="34" charset="0"/>
                <a:ea typeface="Georgia" pitchFamily="34" charset="-122"/>
                <a:cs typeface="Georgia" pitchFamily="34" charset="-120"/>
              </a:rPr>
              <a:t>Basel I</a:t>
            </a:r>
            <a:endParaRPr lang="en-US" sz="2133" dirty="0"/>
          </a:p>
        </p:txBody>
      </p:sp>
      <p:sp>
        <p:nvSpPr>
          <p:cNvPr id="8" name="Text 6"/>
          <p:cNvSpPr/>
          <p:nvPr/>
        </p:nvSpPr>
        <p:spPr>
          <a:xfrm>
            <a:off x="585216" y="3194304"/>
            <a:ext cx="3596640" cy="1560576"/>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8% capital against risk-weighted assets in four crude categories. The first international standard, agreed because the 1980s sovereign debt crisis exposed the danger of undercapitalised banks.</a:t>
            </a:r>
            <a:endParaRPr lang="en-US" sz="1467" dirty="0"/>
          </a:p>
        </p:txBody>
      </p:sp>
      <p:sp>
        <p:nvSpPr>
          <p:cNvPr id="9" name="Shape 7"/>
          <p:cNvSpPr/>
          <p:nvPr/>
        </p:nvSpPr>
        <p:spPr>
          <a:xfrm>
            <a:off x="585216" y="4852416"/>
            <a:ext cx="3596640" cy="48768"/>
          </a:xfrm>
          <a:prstGeom prst="rect">
            <a:avLst/>
          </a:prstGeom>
          <a:solidFill>
            <a:srgbClr val="CCCCCC"/>
          </a:solidFill>
          <a:ln w="12700">
            <a:solidFill>
              <a:srgbClr val="CCCCCC"/>
            </a:solidFill>
            <a:prstDash val="solid"/>
          </a:ln>
        </p:spPr>
        <p:txBody>
          <a:bodyPr/>
          <a:lstStyle/>
          <a:p>
            <a:endParaRPr lang="en-US" sz="2400"/>
          </a:p>
        </p:txBody>
      </p:sp>
      <p:sp>
        <p:nvSpPr>
          <p:cNvPr id="10" name="Text 8"/>
          <p:cNvSpPr/>
          <p:nvPr/>
        </p:nvSpPr>
        <p:spPr>
          <a:xfrm>
            <a:off x="585216" y="4974336"/>
            <a:ext cx="3596640" cy="1121664"/>
          </a:xfrm>
          <a:prstGeom prst="rect">
            <a:avLst/>
          </a:prstGeom>
          <a:noFill/>
          <a:ln/>
        </p:spPr>
        <p:txBody>
          <a:bodyPr wrap="square" lIns="0" tIns="0" rIns="0" bIns="0" rtlCol="0" anchor="t"/>
          <a:lstStyle/>
          <a:p>
            <a:r>
              <a:rPr lang="en-US" sz="1400" i="1" dirty="0">
                <a:solidFill>
                  <a:srgbClr val="8A8070"/>
                </a:solidFill>
                <a:latin typeface="Calibri" pitchFamily="34" charset="0"/>
                <a:ea typeface="Calibri" pitchFamily="34" charset="-122"/>
                <a:cs typeface="Calibri" pitchFamily="34" charset="-120"/>
              </a:rPr>
              <a:t>Blunt weights. SIV arbitrage. No trading book, no liquidity rules, no operational risk.</a:t>
            </a:r>
            <a:endParaRPr lang="en-US" sz="1400" dirty="0"/>
          </a:p>
        </p:txBody>
      </p:sp>
      <p:sp>
        <p:nvSpPr>
          <p:cNvPr id="11" name="Text 9"/>
          <p:cNvSpPr/>
          <p:nvPr/>
        </p:nvSpPr>
        <p:spPr>
          <a:xfrm>
            <a:off x="4511040" y="2048256"/>
            <a:ext cx="3596640" cy="633984"/>
          </a:xfrm>
          <a:prstGeom prst="rect">
            <a:avLst/>
          </a:prstGeom>
          <a:noFill/>
          <a:ln/>
        </p:spPr>
        <p:txBody>
          <a:bodyPr wrap="square" lIns="0" tIns="0" rIns="0" bIns="0" rtlCol="0" anchor="ctr"/>
          <a:lstStyle/>
          <a:p>
            <a:r>
              <a:rPr lang="en-US" sz="3467" dirty="0">
                <a:solidFill>
                  <a:srgbClr val="C4581C"/>
                </a:solidFill>
                <a:latin typeface="Georgia" pitchFamily="34" charset="0"/>
                <a:ea typeface="Georgia" pitchFamily="34" charset="-122"/>
                <a:cs typeface="Georgia" pitchFamily="34" charset="-120"/>
              </a:rPr>
              <a:t>2004</a:t>
            </a:r>
            <a:endParaRPr lang="en-US" sz="3467" dirty="0"/>
          </a:p>
        </p:txBody>
      </p:sp>
      <p:sp>
        <p:nvSpPr>
          <p:cNvPr id="12" name="Text 10"/>
          <p:cNvSpPr/>
          <p:nvPr/>
        </p:nvSpPr>
        <p:spPr>
          <a:xfrm>
            <a:off x="4511040" y="2706624"/>
            <a:ext cx="3596640" cy="426720"/>
          </a:xfrm>
          <a:prstGeom prst="rect">
            <a:avLst/>
          </a:prstGeom>
          <a:noFill/>
          <a:ln/>
        </p:spPr>
        <p:txBody>
          <a:bodyPr wrap="square" lIns="0" tIns="0" rIns="0" bIns="0" rtlCol="0" anchor="ctr"/>
          <a:lstStyle/>
          <a:p>
            <a:r>
              <a:rPr lang="en-US" sz="2133" dirty="0">
                <a:solidFill>
                  <a:srgbClr val="1C1C1C"/>
                </a:solidFill>
                <a:latin typeface="Georgia" pitchFamily="34" charset="0"/>
                <a:ea typeface="Georgia" pitchFamily="34" charset="-122"/>
                <a:cs typeface="Georgia" pitchFamily="34" charset="-120"/>
              </a:rPr>
              <a:t>Basel II</a:t>
            </a:r>
            <a:endParaRPr lang="en-US" sz="2133" dirty="0"/>
          </a:p>
        </p:txBody>
      </p:sp>
      <p:sp>
        <p:nvSpPr>
          <p:cNvPr id="13" name="Text 11"/>
          <p:cNvSpPr/>
          <p:nvPr/>
        </p:nvSpPr>
        <p:spPr>
          <a:xfrm>
            <a:off x="4511040" y="3194304"/>
            <a:ext cx="3596640" cy="1560576"/>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Three pillars: internal models, supervisory review, and market disclosure. Banks could use their own models to calculate risk weights, intended to improve accuracy.</a:t>
            </a:r>
            <a:endParaRPr lang="en-US" sz="1467" dirty="0"/>
          </a:p>
        </p:txBody>
      </p:sp>
      <p:sp>
        <p:nvSpPr>
          <p:cNvPr id="14" name="Shape 12"/>
          <p:cNvSpPr/>
          <p:nvPr/>
        </p:nvSpPr>
        <p:spPr>
          <a:xfrm>
            <a:off x="4511040" y="4852416"/>
            <a:ext cx="3596640" cy="48768"/>
          </a:xfrm>
          <a:prstGeom prst="rect">
            <a:avLst/>
          </a:prstGeom>
          <a:solidFill>
            <a:srgbClr val="CCCCCC"/>
          </a:solidFill>
          <a:ln w="12700">
            <a:solidFill>
              <a:srgbClr val="CCCCCC"/>
            </a:solidFill>
            <a:prstDash val="solid"/>
          </a:ln>
        </p:spPr>
        <p:txBody>
          <a:bodyPr/>
          <a:lstStyle/>
          <a:p>
            <a:endParaRPr lang="en-US" sz="2400"/>
          </a:p>
        </p:txBody>
      </p:sp>
      <p:sp>
        <p:nvSpPr>
          <p:cNvPr id="15" name="Text 13"/>
          <p:cNvSpPr/>
          <p:nvPr/>
        </p:nvSpPr>
        <p:spPr>
          <a:xfrm>
            <a:off x="4511040" y="4974336"/>
            <a:ext cx="3596640" cy="1121664"/>
          </a:xfrm>
          <a:prstGeom prst="rect">
            <a:avLst/>
          </a:prstGeom>
          <a:noFill/>
          <a:ln/>
        </p:spPr>
        <p:txBody>
          <a:bodyPr wrap="square" lIns="0" tIns="0" rIns="0" bIns="0" rtlCol="0" anchor="t"/>
          <a:lstStyle/>
          <a:p>
            <a:r>
              <a:rPr lang="en-US" sz="1400" i="1" dirty="0">
                <a:solidFill>
                  <a:srgbClr val="8A8070"/>
                </a:solidFill>
                <a:latin typeface="Calibri" pitchFamily="34" charset="0"/>
                <a:ea typeface="Calibri" pitchFamily="34" charset="-122"/>
                <a:cs typeface="Calibri" pitchFamily="34" charset="-120"/>
              </a:rPr>
              <a:t>Basel II's heavy reliance on value-at-risk models resulted in banks holding inadequate regulatory capital, which contributed substantially to the severity of the financial crisis.</a:t>
            </a:r>
            <a:endParaRPr lang="en-US" sz="1400" dirty="0"/>
          </a:p>
        </p:txBody>
      </p:sp>
      <p:sp>
        <p:nvSpPr>
          <p:cNvPr id="16" name="Text 14"/>
          <p:cNvSpPr/>
          <p:nvPr/>
        </p:nvSpPr>
        <p:spPr>
          <a:xfrm>
            <a:off x="8436864" y="2048256"/>
            <a:ext cx="3596640" cy="633984"/>
          </a:xfrm>
          <a:prstGeom prst="rect">
            <a:avLst/>
          </a:prstGeom>
          <a:noFill/>
          <a:ln/>
        </p:spPr>
        <p:txBody>
          <a:bodyPr wrap="square" lIns="0" tIns="0" rIns="0" bIns="0" rtlCol="0" anchor="ctr"/>
          <a:lstStyle/>
          <a:p>
            <a:r>
              <a:rPr lang="en-US" sz="3467" dirty="0">
                <a:solidFill>
                  <a:srgbClr val="C4581C"/>
                </a:solidFill>
                <a:latin typeface="Georgia" pitchFamily="34" charset="0"/>
                <a:ea typeface="Georgia" pitchFamily="34" charset="-122"/>
                <a:cs typeface="Georgia" pitchFamily="34" charset="-120"/>
              </a:rPr>
              <a:t>2010</a:t>
            </a:r>
            <a:endParaRPr lang="en-US" sz="3467" dirty="0"/>
          </a:p>
        </p:txBody>
      </p:sp>
      <p:sp>
        <p:nvSpPr>
          <p:cNvPr id="17" name="Text 15"/>
          <p:cNvSpPr/>
          <p:nvPr/>
        </p:nvSpPr>
        <p:spPr>
          <a:xfrm>
            <a:off x="8436864" y="2706624"/>
            <a:ext cx="3596640" cy="426720"/>
          </a:xfrm>
          <a:prstGeom prst="rect">
            <a:avLst/>
          </a:prstGeom>
          <a:noFill/>
          <a:ln/>
        </p:spPr>
        <p:txBody>
          <a:bodyPr wrap="square" lIns="0" tIns="0" rIns="0" bIns="0" rtlCol="0" anchor="ctr"/>
          <a:lstStyle/>
          <a:p>
            <a:r>
              <a:rPr lang="en-US" sz="2133" dirty="0">
                <a:solidFill>
                  <a:srgbClr val="1C1C1C"/>
                </a:solidFill>
                <a:latin typeface="Georgia" pitchFamily="34" charset="0"/>
                <a:ea typeface="Georgia" pitchFamily="34" charset="-122"/>
                <a:cs typeface="Georgia" pitchFamily="34" charset="-120"/>
              </a:rPr>
              <a:t>Basel III</a:t>
            </a:r>
            <a:endParaRPr lang="en-US" sz="2133" dirty="0"/>
          </a:p>
        </p:txBody>
      </p:sp>
      <p:sp>
        <p:nvSpPr>
          <p:cNvPr id="18" name="Text 16"/>
          <p:cNvSpPr/>
          <p:nvPr/>
        </p:nvSpPr>
        <p:spPr>
          <a:xfrm>
            <a:off x="8436864" y="3194304"/>
            <a:ext cx="3596640" cy="1560576"/>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Higher quality capital in CET1. Capital buffers: conservation, countercyclical, and G-SIFI surcharge. New leverage ratio backstop. First ever binding international liquidity standards.</a:t>
            </a:r>
            <a:endParaRPr lang="en-US" sz="1467" dirty="0"/>
          </a:p>
        </p:txBody>
      </p:sp>
      <p:sp>
        <p:nvSpPr>
          <p:cNvPr id="19" name="Shape 17"/>
          <p:cNvSpPr/>
          <p:nvPr/>
        </p:nvSpPr>
        <p:spPr>
          <a:xfrm>
            <a:off x="8436864" y="4852416"/>
            <a:ext cx="3596640" cy="48768"/>
          </a:xfrm>
          <a:prstGeom prst="rect">
            <a:avLst/>
          </a:prstGeom>
          <a:solidFill>
            <a:srgbClr val="C4581C"/>
          </a:solidFill>
          <a:ln w="12700">
            <a:solidFill>
              <a:srgbClr val="C4581C"/>
            </a:solidFill>
            <a:prstDash val="solid"/>
          </a:ln>
        </p:spPr>
        <p:txBody>
          <a:bodyPr/>
          <a:lstStyle/>
          <a:p>
            <a:endParaRPr lang="en-US" sz="2400"/>
          </a:p>
        </p:txBody>
      </p:sp>
      <p:sp>
        <p:nvSpPr>
          <p:cNvPr id="20" name="Text 18"/>
          <p:cNvSpPr/>
          <p:nvPr/>
        </p:nvSpPr>
        <p:spPr>
          <a:xfrm>
            <a:off x="8436864" y="4974336"/>
            <a:ext cx="3596640" cy="1121664"/>
          </a:xfrm>
          <a:prstGeom prst="rect">
            <a:avLst/>
          </a:prstGeom>
          <a:noFill/>
          <a:ln/>
        </p:spPr>
        <p:txBody>
          <a:bodyPr wrap="square" lIns="0" tIns="0" rIns="0" bIns="0" rtlCol="0" anchor="t"/>
          <a:lstStyle/>
          <a:p>
            <a:r>
              <a:rPr lang="en-US" sz="1467" dirty="0">
                <a:solidFill>
                  <a:srgbClr val="C4581C"/>
                </a:solidFill>
                <a:latin typeface="Calibri" pitchFamily="34" charset="0"/>
                <a:ea typeface="Calibri" pitchFamily="34" charset="-122"/>
                <a:cs typeface="Calibri" pitchFamily="34" charset="-120"/>
              </a:rPr>
              <a:t>The response to every failure mode 2008 exposed: quality, quantity, leverage, and liquidity addressed together.</a:t>
            </a:r>
            <a:endParaRPr lang="en-US" sz="1467"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365760"/>
            <a:ext cx="1828800" cy="1341120"/>
          </a:xfrm>
          <a:prstGeom prst="rect">
            <a:avLst/>
          </a:prstGeom>
          <a:noFill/>
          <a:ln/>
        </p:spPr>
        <p:txBody>
          <a:bodyPr wrap="square" lIns="0" tIns="0" rIns="0" bIns="0" rtlCol="0" anchor="ctr"/>
          <a:lstStyle/>
          <a:p>
            <a:r>
              <a:rPr lang="en-US" sz="12800" dirty="0">
                <a:solidFill>
                  <a:srgbClr val="EDE8DC"/>
                </a:solidFill>
                <a:latin typeface="Georgia" pitchFamily="34" charset="0"/>
                <a:ea typeface="Georgia" pitchFamily="34" charset="-122"/>
                <a:cs typeface="Georgia" pitchFamily="34" charset="-120"/>
              </a:rPr>
              <a:t>III</a:t>
            </a:r>
            <a:endParaRPr lang="en-US" sz="12800" dirty="0"/>
          </a:p>
        </p:txBody>
      </p:sp>
      <p:sp>
        <p:nvSpPr>
          <p:cNvPr id="3" name="Text 1"/>
          <p:cNvSpPr/>
          <p:nvPr/>
        </p:nvSpPr>
        <p:spPr>
          <a:xfrm>
            <a:off x="585216" y="633984"/>
            <a:ext cx="10972800" cy="390144"/>
          </a:xfrm>
          <a:prstGeom prst="rect">
            <a:avLst/>
          </a:prstGeom>
          <a:noFill/>
          <a:ln/>
        </p:spPr>
        <p:txBody>
          <a:bodyPr wrap="square" lIns="0" tIns="0" rIns="0" bIns="0" rtlCol="0" anchor="ctr"/>
          <a:lstStyle/>
          <a:p>
            <a:r>
              <a:rPr lang="en-US" sz="1333" b="1" kern="0" spc="400" dirty="0">
                <a:solidFill>
                  <a:srgbClr val="C4581C"/>
                </a:solidFill>
                <a:latin typeface="Calibri" pitchFamily="34" charset="0"/>
                <a:ea typeface="Calibri" pitchFamily="34" charset="-122"/>
                <a:cs typeface="Calibri" pitchFamily="34" charset="-120"/>
              </a:rPr>
              <a:t>THE STRUCTURE</a:t>
            </a:r>
            <a:endParaRPr lang="en-US" sz="1333" dirty="0"/>
          </a:p>
        </p:txBody>
      </p:sp>
      <p:sp>
        <p:nvSpPr>
          <p:cNvPr id="4" name="Text 2"/>
          <p:cNvSpPr/>
          <p:nvPr/>
        </p:nvSpPr>
        <p:spPr>
          <a:xfrm>
            <a:off x="585216" y="999744"/>
            <a:ext cx="7924800" cy="548640"/>
          </a:xfrm>
          <a:prstGeom prst="rect">
            <a:avLst/>
          </a:prstGeom>
          <a:noFill/>
          <a:ln/>
        </p:spPr>
        <p:txBody>
          <a:bodyPr wrap="square" lIns="0" tIns="0" rIns="0" bIns="0" rtlCol="0" anchor="ctr"/>
          <a:lstStyle/>
          <a:p>
            <a:r>
              <a:rPr lang="en-US" sz="2667" dirty="0">
                <a:solidFill>
                  <a:srgbClr val="1C1C1C"/>
                </a:solidFill>
                <a:latin typeface="Georgia" pitchFamily="34" charset="0"/>
                <a:ea typeface="Georgia" pitchFamily="34" charset="-122"/>
                <a:cs typeface="Georgia" pitchFamily="34" charset="-120"/>
              </a:rPr>
              <a:t>Basel III's capital stack: quality and quantity</a:t>
            </a:r>
            <a:endParaRPr lang="en-US" sz="2667" dirty="0"/>
          </a:p>
        </p:txBody>
      </p:sp>
      <p:sp>
        <p:nvSpPr>
          <p:cNvPr id="5" name="Shape 3"/>
          <p:cNvSpPr/>
          <p:nvPr/>
        </p:nvSpPr>
        <p:spPr>
          <a:xfrm>
            <a:off x="585216" y="1645920"/>
            <a:ext cx="11094720" cy="48768"/>
          </a:xfrm>
          <a:prstGeom prst="rect">
            <a:avLst/>
          </a:prstGeom>
          <a:solidFill>
            <a:srgbClr val="C4581C"/>
          </a:solidFill>
          <a:ln w="12700">
            <a:solidFill>
              <a:srgbClr val="C4581C"/>
            </a:solidFill>
            <a:prstDash val="solid"/>
          </a:ln>
        </p:spPr>
        <p:txBody>
          <a:bodyPr/>
          <a:lstStyle/>
          <a:p>
            <a:endParaRPr lang="en-US" sz="2400"/>
          </a:p>
        </p:txBody>
      </p:sp>
      <p:sp>
        <p:nvSpPr>
          <p:cNvPr id="6" name="Shape 4"/>
          <p:cNvSpPr/>
          <p:nvPr/>
        </p:nvSpPr>
        <p:spPr>
          <a:xfrm>
            <a:off x="585216" y="5852160"/>
            <a:ext cx="6827520" cy="707136"/>
          </a:xfrm>
          <a:prstGeom prst="rect">
            <a:avLst/>
          </a:prstGeom>
          <a:solidFill>
            <a:srgbClr val="C8C0B0"/>
          </a:solidFill>
          <a:ln w="12700">
            <a:solidFill>
              <a:srgbClr val="C8C0B0"/>
            </a:solidFill>
            <a:prstDash val="solid"/>
          </a:ln>
        </p:spPr>
        <p:txBody>
          <a:bodyPr/>
          <a:lstStyle/>
          <a:p>
            <a:endParaRPr lang="en-US" sz="2400"/>
          </a:p>
        </p:txBody>
      </p:sp>
      <p:sp>
        <p:nvSpPr>
          <p:cNvPr id="7" name="Text 5"/>
          <p:cNvSpPr/>
          <p:nvPr/>
        </p:nvSpPr>
        <p:spPr>
          <a:xfrm>
            <a:off x="768096" y="5900928"/>
            <a:ext cx="6522720" cy="341376"/>
          </a:xfrm>
          <a:prstGeom prst="rect">
            <a:avLst/>
          </a:prstGeom>
          <a:noFill/>
          <a:ln/>
        </p:spPr>
        <p:txBody>
          <a:bodyPr wrap="square" lIns="0" tIns="0" rIns="0" bIns="0" rtlCol="0" anchor="ctr"/>
          <a:lstStyle/>
          <a:p>
            <a:r>
              <a:rPr lang="en-US" sz="1533" b="1" dirty="0">
                <a:solidFill>
                  <a:srgbClr val="1C1C1C"/>
                </a:solidFill>
                <a:latin typeface="Calibri" pitchFamily="34" charset="0"/>
                <a:ea typeface="Calibri" pitchFamily="34" charset="-122"/>
                <a:cs typeface="Calibri" pitchFamily="34" charset="-120"/>
              </a:rPr>
              <a:t>G-SIFI Surcharge</a:t>
            </a:r>
            <a:endParaRPr lang="en-US" sz="1533" dirty="0"/>
          </a:p>
        </p:txBody>
      </p:sp>
      <p:sp>
        <p:nvSpPr>
          <p:cNvPr id="8" name="Text 6"/>
          <p:cNvSpPr/>
          <p:nvPr/>
        </p:nvSpPr>
        <p:spPr>
          <a:xfrm>
            <a:off x="768096" y="6217920"/>
            <a:ext cx="6522720" cy="268224"/>
          </a:xfrm>
          <a:prstGeom prst="rect">
            <a:avLst/>
          </a:prstGeom>
          <a:noFill/>
          <a:ln/>
        </p:spPr>
        <p:txBody>
          <a:bodyPr wrap="square" lIns="0" tIns="0" rIns="0" bIns="0" rtlCol="0" anchor="ctr"/>
          <a:lstStyle/>
          <a:p>
            <a:r>
              <a:rPr lang="en-US" sz="1267" dirty="0">
                <a:solidFill>
                  <a:srgbClr val="555555"/>
                </a:solidFill>
                <a:latin typeface="Calibri" pitchFamily="34" charset="0"/>
                <a:ea typeface="Calibri" pitchFamily="34" charset="-122"/>
                <a:cs typeface="Calibri" pitchFamily="34" charset="-120"/>
              </a:rPr>
              <a:t>1 to 2.5% CET1   Systemically important banks only</a:t>
            </a:r>
            <a:endParaRPr lang="en-US" sz="1267" dirty="0"/>
          </a:p>
        </p:txBody>
      </p:sp>
      <p:sp>
        <p:nvSpPr>
          <p:cNvPr id="9" name="Shape 7"/>
          <p:cNvSpPr/>
          <p:nvPr/>
        </p:nvSpPr>
        <p:spPr>
          <a:xfrm>
            <a:off x="585216" y="5145024"/>
            <a:ext cx="6827520" cy="707136"/>
          </a:xfrm>
          <a:prstGeom prst="rect">
            <a:avLst/>
          </a:prstGeom>
          <a:solidFill>
            <a:srgbClr val="B0A898"/>
          </a:solidFill>
          <a:ln w="12700">
            <a:solidFill>
              <a:srgbClr val="B0A898"/>
            </a:solidFill>
            <a:prstDash val="solid"/>
          </a:ln>
        </p:spPr>
        <p:txBody>
          <a:bodyPr/>
          <a:lstStyle/>
          <a:p>
            <a:endParaRPr lang="en-US" sz="2400"/>
          </a:p>
        </p:txBody>
      </p:sp>
      <p:sp>
        <p:nvSpPr>
          <p:cNvPr id="10" name="Text 8"/>
          <p:cNvSpPr/>
          <p:nvPr/>
        </p:nvSpPr>
        <p:spPr>
          <a:xfrm>
            <a:off x="768096" y="5193792"/>
            <a:ext cx="6522720" cy="341376"/>
          </a:xfrm>
          <a:prstGeom prst="rect">
            <a:avLst/>
          </a:prstGeom>
          <a:noFill/>
          <a:ln/>
        </p:spPr>
        <p:txBody>
          <a:bodyPr wrap="square" lIns="0" tIns="0" rIns="0" bIns="0" rtlCol="0" anchor="ctr"/>
          <a:lstStyle/>
          <a:p>
            <a:r>
              <a:rPr lang="en-US" sz="1533" b="1" dirty="0">
                <a:solidFill>
                  <a:srgbClr val="1C1C1C"/>
                </a:solidFill>
                <a:latin typeface="Calibri" pitchFamily="34" charset="0"/>
                <a:ea typeface="Calibri" pitchFamily="34" charset="-122"/>
                <a:cs typeface="Calibri" pitchFamily="34" charset="-120"/>
              </a:rPr>
              <a:t>Countercyclical Buffer</a:t>
            </a:r>
            <a:endParaRPr lang="en-US" sz="1533" dirty="0"/>
          </a:p>
        </p:txBody>
      </p:sp>
      <p:sp>
        <p:nvSpPr>
          <p:cNvPr id="11" name="Text 9"/>
          <p:cNvSpPr/>
          <p:nvPr/>
        </p:nvSpPr>
        <p:spPr>
          <a:xfrm>
            <a:off x="768096" y="5510784"/>
            <a:ext cx="6522720" cy="268224"/>
          </a:xfrm>
          <a:prstGeom prst="rect">
            <a:avLst/>
          </a:prstGeom>
          <a:noFill/>
          <a:ln/>
        </p:spPr>
        <p:txBody>
          <a:bodyPr wrap="square" lIns="0" tIns="0" rIns="0" bIns="0" rtlCol="0" anchor="ctr"/>
          <a:lstStyle/>
          <a:p>
            <a:r>
              <a:rPr lang="en-US" sz="1267" dirty="0">
                <a:solidFill>
                  <a:srgbClr val="555555"/>
                </a:solidFill>
                <a:latin typeface="Calibri" pitchFamily="34" charset="0"/>
                <a:ea typeface="Calibri" pitchFamily="34" charset="-122"/>
                <a:cs typeface="Calibri" pitchFamily="34" charset="-120"/>
              </a:rPr>
              <a:t>0 to 2.5% CET1   Activated by national supervisors in credit booms</a:t>
            </a:r>
            <a:endParaRPr lang="en-US" sz="1267" dirty="0"/>
          </a:p>
        </p:txBody>
      </p:sp>
      <p:sp>
        <p:nvSpPr>
          <p:cNvPr id="12" name="Shape 10"/>
          <p:cNvSpPr/>
          <p:nvPr/>
        </p:nvSpPr>
        <p:spPr>
          <a:xfrm>
            <a:off x="585216" y="4340352"/>
            <a:ext cx="6827520" cy="804672"/>
          </a:xfrm>
          <a:prstGeom prst="rect">
            <a:avLst/>
          </a:prstGeom>
          <a:solidFill>
            <a:srgbClr val="968E80"/>
          </a:solidFill>
          <a:ln w="12700">
            <a:solidFill>
              <a:srgbClr val="968E80"/>
            </a:solidFill>
            <a:prstDash val="solid"/>
          </a:ln>
        </p:spPr>
        <p:txBody>
          <a:bodyPr/>
          <a:lstStyle/>
          <a:p>
            <a:endParaRPr lang="en-US" sz="2400"/>
          </a:p>
        </p:txBody>
      </p:sp>
      <p:sp>
        <p:nvSpPr>
          <p:cNvPr id="13" name="Text 11"/>
          <p:cNvSpPr/>
          <p:nvPr/>
        </p:nvSpPr>
        <p:spPr>
          <a:xfrm>
            <a:off x="768096" y="4389120"/>
            <a:ext cx="6522720" cy="341376"/>
          </a:xfrm>
          <a:prstGeom prst="rect">
            <a:avLst/>
          </a:prstGeom>
          <a:noFill/>
          <a:ln/>
        </p:spPr>
        <p:txBody>
          <a:bodyPr wrap="square" lIns="0" tIns="0" rIns="0" bIns="0" rtlCol="0" anchor="ctr"/>
          <a:lstStyle/>
          <a:p>
            <a:r>
              <a:rPr lang="en-US" sz="1533" b="1" dirty="0">
                <a:solidFill>
                  <a:srgbClr val="FFFFFF"/>
                </a:solidFill>
                <a:latin typeface="Calibri" pitchFamily="34" charset="0"/>
                <a:ea typeface="Calibri" pitchFamily="34" charset="-122"/>
                <a:cs typeface="Calibri" pitchFamily="34" charset="-120"/>
              </a:rPr>
              <a:t>Capital Conservation Buffer</a:t>
            </a:r>
            <a:endParaRPr lang="en-US" sz="1533" dirty="0"/>
          </a:p>
        </p:txBody>
      </p:sp>
      <p:sp>
        <p:nvSpPr>
          <p:cNvPr id="14" name="Text 12"/>
          <p:cNvSpPr/>
          <p:nvPr/>
        </p:nvSpPr>
        <p:spPr>
          <a:xfrm>
            <a:off x="768096" y="4706112"/>
            <a:ext cx="6522720" cy="268224"/>
          </a:xfrm>
          <a:prstGeom prst="rect">
            <a:avLst/>
          </a:prstGeom>
          <a:noFill/>
          <a:ln/>
        </p:spPr>
        <p:txBody>
          <a:bodyPr wrap="square" lIns="0" tIns="0" rIns="0" bIns="0" rtlCol="0" anchor="ctr"/>
          <a:lstStyle/>
          <a:p>
            <a:r>
              <a:rPr lang="en-US" sz="1267" dirty="0">
                <a:solidFill>
                  <a:srgbClr val="DDDDDD"/>
                </a:solidFill>
                <a:latin typeface="Calibri" pitchFamily="34" charset="0"/>
                <a:ea typeface="Calibri" pitchFamily="34" charset="-122"/>
                <a:cs typeface="Calibri" pitchFamily="34" charset="-120"/>
              </a:rPr>
              <a:t>2.5% CET1   Every bank   Distributions restricted if drawn down</a:t>
            </a:r>
            <a:endParaRPr lang="en-US" sz="1267" dirty="0"/>
          </a:p>
        </p:txBody>
      </p:sp>
      <p:sp>
        <p:nvSpPr>
          <p:cNvPr id="15" name="Shape 13"/>
          <p:cNvSpPr/>
          <p:nvPr/>
        </p:nvSpPr>
        <p:spPr>
          <a:xfrm>
            <a:off x="585216" y="3633216"/>
            <a:ext cx="6827520" cy="707136"/>
          </a:xfrm>
          <a:prstGeom prst="rect">
            <a:avLst/>
          </a:prstGeom>
          <a:solidFill>
            <a:srgbClr val="6A6458"/>
          </a:solidFill>
          <a:ln w="12700">
            <a:solidFill>
              <a:srgbClr val="6A6458"/>
            </a:solidFill>
            <a:prstDash val="solid"/>
          </a:ln>
        </p:spPr>
        <p:txBody>
          <a:bodyPr/>
          <a:lstStyle/>
          <a:p>
            <a:endParaRPr lang="en-US" sz="2400"/>
          </a:p>
        </p:txBody>
      </p:sp>
      <p:sp>
        <p:nvSpPr>
          <p:cNvPr id="16" name="Text 14"/>
          <p:cNvSpPr/>
          <p:nvPr/>
        </p:nvSpPr>
        <p:spPr>
          <a:xfrm>
            <a:off x="768096" y="3681984"/>
            <a:ext cx="6522720" cy="341376"/>
          </a:xfrm>
          <a:prstGeom prst="rect">
            <a:avLst/>
          </a:prstGeom>
          <a:noFill/>
          <a:ln/>
        </p:spPr>
        <p:txBody>
          <a:bodyPr wrap="square" lIns="0" tIns="0" rIns="0" bIns="0" rtlCol="0" anchor="ctr"/>
          <a:lstStyle/>
          <a:p>
            <a:r>
              <a:rPr lang="en-US" sz="1533" b="1" dirty="0">
                <a:solidFill>
                  <a:srgbClr val="FFFFFF"/>
                </a:solidFill>
                <a:latin typeface="Calibri" pitchFamily="34" charset="0"/>
                <a:ea typeface="Calibri" pitchFamily="34" charset="-122"/>
                <a:cs typeface="Calibri" pitchFamily="34" charset="-120"/>
              </a:rPr>
              <a:t>Tier 2   Gone Concern</a:t>
            </a:r>
            <a:endParaRPr lang="en-US" sz="1533" dirty="0"/>
          </a:p>
        </p:txBody>
      </p:sp>
      <p:sp>
        <p:nvSpPr>
          <p:cNvPr id="17" name="Text 15"/>
          <p:cNvSpPr/>
          <p:nvPr/>
        </p:nvSpPr>
        <p:spPr>
          <a:xfrm>
            <a:off x="768096" y="3998976"/>
            <a:ext cx="6522720" cy="268224"/>
          </a:xfrm>
          <a:prstGeom prst="rect">
            <a:avLst/>
          </a:prstGeom>
          <a:noFill/>
          <a:ln/>
        </p:spPr>
        <p:txBody>
          <a:bodyPr wrap="square" lIns="0" tIns="0" rIns="0" bIns="0" rtlCol="0" anchor="ctr"/>
          <a:lstStyle/>
          <a:p>
            <a:r>
              <a:rPr lang="en-US" sz="1267" dirty="0">
                <a:solidFill>
                  <a:srgbClr val="DDDDDD"/>
                </a:solidFill>
                <a:latin typeface="Calibri" pitchFamily="34" charset="0"/>
                <a:ea typeface="Calibri" pitchFamily="34" charset="-122"/>
                <a:cs typeface="Calibri" pitchFamily="34" charset="-120"/>
              </a:rPr>
              <a:t>2%   Absorbs losses in resolution after the bank has formally failed</a:t>
            </a:r>
            <a:endParaRPr lang="en-US" sz="1267" dirty="0"/>
          </a:p>
        </p:txBody>
      </p:sp>
      <p:sp>
        <p:nvSpPr>
          <p:cNvPr id="18" name="Shape 16"/>
          <p:cNvSpPr/>
          <p:nvPr/>
        </p:nvSpPr>
        <p:spPr>
          <a:xfrm>
            <a:off x="585216" y="2926080"/>
            <a:ext cx="6827520" cy="707136"/>
          </a:xfrm>
          <a:prstGeom prst="rect">
            <a:avLst/>
          </a:prstGeom>
          <a:solidFill>
            <a:srgbClr val="4A4440"/>
          </a:solidFill>
          <a:ln w="12700">
            <a:solidFill>
              <a:srgbClr val="4A4440"/>
            </a:solidFill>
            <a:prstDash val="solid"/>
          </a:ln>
        </p:spPr>
        <p:txBody>
          <a:bodyPr/>
          <a:lstStyle/>
          <a:p>
            <a:endParaRPr lang="en-US" sz="2400"/>
          </a:p>
        </p:txBody>
      </p:sp>
      <p:sp>
        <p:nvSpPr>
          <p:cNvPr id="19" name="Text 17"/>
          <p:cNvSpPr/>
          <p:nvPr/>
        </p:nvSpPr>
        <p:spPr>
          <a:xfrm>
            <a:off x="768096" y="2974848"/>
            <a:ext cx="6522720" cy="341376"/>
          </a:xfrm>
          <a:prstGeom prst="rect">
            <a:avLst/>
          </a:prstGeom>
          <a:noFill/>
          <a:ln/>
        </p:spPr>
        <p:txBody>
          <a:bodyPr wrap="square" lIns="0" tIns="0" rIns="0" bIns="0" rtlCol="0" anchor="ctr"/>
          <a:lstStyle/>
          <a:p>
            <a:r>
              <a:rPr lang="en-US" sz="1533" b="1" dirty="0">
                <a:solidFill>
                  <a:srgbClr val="FFFFFF"/>
                </a:solidFill>
                <a:latin typeface="Calibri" pitchFamily="34" charset="0"/>
                <a:ea typeface="Calibri" pitchFamily="34" charset="-122"/>
                <a:cs typeface="Calibri" pitchFamily="34" charset="-120"/>
              </a:rPr>
              <a:t>Additional Tier 1</a:t>
            </a:r>
            <a:endParaRPr lang="en-US" sz="1533" dirty="0"/>
          </a:p>
        </p:txBody>
      </p:sp>
      <p:sp>
        <p:nvSpPr>
          <p:cNvPr id="20" name="Text 18"/>
          <p:cNvSpPr/>
          <p:nvPr/>
        </p:nvSpPr>
        <p:spPr>
          <a:xfrm>
            <a:off x="768096" y="3291840"/>
            <a:ext cx="6522720" cy="268224"/>
          </a:xfrm>
          <a:prstGeom prst="rect">
            <a:avLst/>
          </a:prstGeom>
          <a:noFill/>
          <a:ln/>
        </p:spPr>
        <p:txBody>
          <a:bodyPr wrap="square" lIns="0" tIns="0" rIns="0" bIns="0" rtlCol="0" anchor="ctr"/>
          <a:lstStyle/>
          <a:p>
            <a:r>
              <a:rPr lang="en-US" sz="1267" dirty="0">
                <a:solidFill>
                  <a:srgbClr val="DDDDDD"/>
                </a:solidFill>
                <a:latin typeface="Calibri" pitchFamily="34" charset="0"/>
                <a:ea typeface="Calibri" pitchFamily="34" charset="-122"/>
                <a:cs typeface="Calibri" pitchFamily="34" charset="-120"/>
              </a:rPr>
              <a:t>1.5%   Absorbs losses at point of non-viability</a:t>
            </a:r>
            <a:endParaRPr lang="en-US" sz="1267" dirty="0"/>
          </a:p>
        </p:txBody>
      </p:sp>
      <p:sp>
        <p:nvSpPr>
          <p:cNvPr id="21" name="Shape 19"/>
          <p:cNvSpPr/>
          <p:nvPr/>
        </p:nvSpPr>
        <p:spPr>
          <a:xfrm>
            <a:off x="585216" y="2121408"/>
            <a:ext cx="6827520" cy="804672"/>
          </a:xfrm>
          <a:prstGeom prst="rect">
            <a:avLst/>
          </a:prstGeom>
          <a:solidFill>
            <a:srgbClr val="C4581C"/>
          </a:solidFill>
          <a:ln w="12700">
            <a:solidFill>
              <a:srgbClr val="C4581C"/>
            </a:solidFill>
            <a:prstDash val="solid"/>
          </a:ln>
        </p:spPr>
        <p:txBody>
          <a:bodyPr/>
          <a:lstStyle/>
          <a:p>
            <a:endParaRPr lang="en-US" sz="2400"/>
          </a:p>
        </p:txBody>
      </p:sp>
      <p:sp>
        <p:nvSpPr>
          <p:cNvPr id="22" name="Text 20"/>
          <p:cNvSpPr/>
          <p:nvPr/>
        </p:nvSpPr>
        <p:spPr>
          <a:xfrm>
            <a:off x="768096" y="2170176"/>
            <a:ext cx="6522720" cy="341376"/>
          </a:xfrm>
          <a:prstGeom prst="rect">
            <a:avLst/>
          </a:prstGeom>
          <a:noFill/>
          <a:ln/>
        </p:spPr>
        <p:txBody>
          <a:bodyPr wrap="square" lIns="0" tIns="0" rIns="0" bIns="0" rtlCol="0" anchor="ctr"/>
          <a:lstStyle/>
          <a:p>
            <a:r>
              <a:rPr lang="en-US" sz="1533" b="1" dirty="0">
                <a:solidFill>
                  <a:srgbClr val="FFFFFF"/>
                </a:solidFill>
                <a:latin typeface="Calibri" pitchFamily="34" charset="0"/>
                <a:ea typeface="Calibri" pitchFamily="34" charset="-122"/>
                <a:cs typeface="Calibri" pitchFamily="34" charset="-120"/>
              </a:rPr>
              <a:t>CET1 Minimum   Going Concern</a:t>
            </a:r>
            <a:endParaRPr lang="en-US" sz="1533" dirty="0"/>
          </a:p>
        </p:txBody>
      </p:sp>
      <p:sp>
        <p:nvSpPr>
          <p:cNvPr id="23" name="Text 21"/>
          <p:cNvSpPr/>
          <p:nvPr/>
        </p:nvSpPr>
        <p:spPr>
          <a:xfrm>
            <a:off x="768096" y="2487168"/>
            <a:ext cx="6522720" cy="268224"/>
          </a:xfrm>
          <a:prstGeom prst="rect">
            <a:avLst/>
          </a:prstGeom>
          <a:noFill/>
          <a:ln/>
        </p:spPr>
        <p:txBody>
          <a:bodyPr wrap="square" lIns="0" tIns="0" rIns="0" bIns="0" rtlCol="0" anchor="ctr"/>
          <a:lstStyle/>
          <a:p>
            <a:r>
              <a:rPr lang="en-US" sz="1267" dirty="0">
                <a:solidFill>
                  <a:srgbClr val="DDDDDD"/>
                </a:solidFill>
                <a:latin typeface="Calibri" pitchFamily="34" charset="0"/>
                <a:ea typeface="Calibri" pitchFamily="34" charset="-122"/>
                <a:cs typeface="Calibri" pitchFamily="34" charset="-120"/>
              </a:rPr>
              <a:t>4.5%   Ordinary shares and retained earnings   Absorbs losses while bank is still operating</a:t>
            </a:r>
            <a:endParaRPr lang="en-US" sz="1267" dirty="0"/>
          </a:p>
        </p:txBody>
      </p:sp>
      <p:sp>
        <p:nvSpPr>
          <p:cNvPr id="24" name="Text 22"/>
          <p:cNvSpPr/>
          <p:nvPr/>
        </p:nvSpPr>
        <p:spPr>
          <a:xfrm>
            <a:off x="7802880" y="1889760"/>
            <a:ext cx="3901440" cy="463296"/>
          </a:xfrm>
          <a:prstGeom prst="rect">
            <a:avLst/>
          </a:prstGeom>
          <a:noFill/>
          <a:ln/>
        </p:spPr>
        <p:txBody>
          <a:bodyPr wrap="square" lIns="0" tIns="0" rIns="0" bIns="0" rtlCol="0" anchor="ctr"/>
          <a:lstStyle/>
          <a:p>
            <a:r>
              <a:rPr lang="en-US" sz="2133" dirty="0">
                <a:solidFill>
                  <a:srgbClr val="1C1C1C"/>
                </a:solidFill>
                <a:latin typeface="Georgia" pitchFamily="34" charset="0"/>
                <a:ea typeface="Georgia" pitchFamily="34" charset="-122"/>
                <a:cs typeface="Georgia" pitchFamily="34" charset="-120"/>
              </a:rPr>
              <a:t>Total minimum capital: 8%</a:t>
            </a:r>
            <a:endParaRPr lang="en-US" sz="2133" dirty="0"/>
          </a:p>
        </p:txBody>
      </p:sp>
      <p:sp>
        <p:nvSpPr>
          <p:cNvPr id="25" name="Text 23"/>
          <p:cNvSpPr/>
          <p:nvPr/>
        </p:nvSpPr>
        <p:spPr>
          <a:xfrm>
            <a:off x="7802880" y="2438400"/>
            <a:ext cx="3901440" cy="1158240"/>
          </a:xfrm>
          <a:prstGeom prst="rect">
            <a:avLst/>
          </a:prstGeom>
          <a:noFill/>
          <a:ln/>
        </p:spPr>
        <p:txBody>
          <a:bodyPr wrap="square" lIns="0" tIns="0" rIns="0" bIns="0" rtlCol="0" anchor="t"/>
          <a:lstStyle/>
          <a:p>
            <a:r>
              <a:rPr lang="en-US" sz="1533" dirty="0">
                <a:solidFill>
                  <a:srgbClr val="4A4A5A"/>
                </a:solidFill>
                <a:latin typeface="Calibri" pitchFamily="34" charset="0"/>
                <a:ea typeface="Calibri" pitchFamily="34" charset="-122"/>
                <a:cs typeface="Calibri" pitchFamily="34" charset="-120"/>
              </a:rPr>
              <a:t>The headline figure is the same as Basel I. What changed is the composition. Far more must now be genuine equity absorbing losses while the bank is still operating.</a:t>
            </a:r>
            <a:endParaRPr lang="en-US" sz="1533" dirty="0"/>
          </a:p>
        </p:txBody>
      </p:sp>
      <p:sp>
        <p:nvSpPr>
          <p:cNvPr id="26" name="Shape 24"/>
          <p:cNvSpPr/>
          <p:nvPr/>
        </p:nvSpPr>
        <p:spPr>
          <a:xfrm>
            <a:off x="7802880" y="3755136"/>
            <a:ext cx="3901440" cy="48768"/>
          </a:xfrm>
          <a:prstGeom prst="rect">
            <a:avLst/>
          </a:prstGeom>
          <a:solidFill>
            <a:srgbClr val="EDE8DC"/>
          </a:solidFill>
          <a:ln w="12700">
            <a:solidFill>
              <a:srgbClr val="EDE8DC"/>
            </a:solidFill>
            <a:prstDash val="solid"/>
          </a:ln>
        </p:spPr>
        <p:txBody>
          <a:bodyPr/>
          <a:lstStyle/>
          <a:p>
            <a:endParaRPr lang="en-US" sz="2400"/>
          </a:p>
        </p:txBody>
      </p:sp>
      <p:sp>
        <p:nvSpPr>
          <p:cNvPr id="27" name="Text 25"/>
          <p:cNvSpPr/>
          <p:nvPr/>
        </p:nvSpPr>
        <p:spPr>
          <a:xfrm>
            <a:off x="7802880" y="3925824"/>
            <a:ext cx="3901440" cy="426720"/>
          </a:xfrm>
          <a:prstGeom prst="rect">
            <a:avLst/>
          </a:prstGeom>
          <a:noFill/>
          <a:ln/>
        </p:spPr>
        <p:txBody>
          <a:bodyPr wrap="square" lIns="0" tIns="0" rIns="0" bIns="0" rtlCol="0" anchor="ctr"/>
          <a:lstStyle/>
          <a:p>
            <a:r>
              <a:rPr lang="en-US" sz="1733" dirty="0">
                <a:solidFill>
                  <a:srgbClr val="1C1C1C"/>
                </a:solidFill>
                <a:latin typeface="Georgia" pitchFamily="34" charset="0"/>
                <a:ea typeface="Georgia" pitchFamily="34" charset="-122"/>
                <a:cs typeface="Georgia" pitchFamily="34" charset="-120"/>
              </a:rPr>
              <a:t>Going concern vs Gone concern</a:t>
            </a:r>
            <a:endParaRPr lang="en-US" sz="1733" dirty="0"/>
          </a:p>
        </p:txBody>
      </p:sp>
      <p:sp>
        <p:nvSpPr>
          <p:cNvPr id="28" name="Text 26"/>
          <p:cNvSpPr/>
          <p:nvPr/>
        </p:nvSpPr>
        <p:spPr>
          <a:xfrm>
            <a:off x="7802880" y="4413504"/>
            <a:ext cx="3901440" cy="1316736"/>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CET1 absorbs losses now, while the bank is operating. Tier 2 only absorbs losses after the bank has formally failed and entered resolution. AT1 sits in between, absorbing losses at the point of non-viability.</a:t>
            </a:r>
            <a:endParaRPr lang="en-US" sz="1467" dirty="0"/>
          </a:p>
        </p:txBody>
      </p:sp>
      <p:sp>
        <p:nvSpPr>
          <p:cNvPr id="29" name="Text 27"/>
          <p:cNvSpPr/>
          <p:nvPr/>
        </p:nvSpPr>
        <p:spPr>
          <a:xfrm>
            <a:off x="7802880" y="5827776"/>
            <a:ext cx="3901440" cy="390144"/>
          </a:xfrm>
          <a:prstGeom prst="rect">
            <a:avLst/>
          </a:prstGeom>
          <a:noFill/>
          <a:ln/>
        </p:spPr>
        <p:txBody>
          <a:bodyPr wrap="square" lIns="0" tIns="0" rIns="0" bIns="0" rtlCol="0" anchor="ctr"/>
          <a:lstStyle/>
          <a:p>
            <a:r>
              <a:rPr lang="en-US" sz="1400" dirty="0">
                <a:solidFill>
                  <a:srgbClr val="8A8070"/>
                </a:solidFill>
                <a:latin typeface="Calibri" pitchFamily="34" charset="0"/>
                <a:ea typeface="Calibri" pitchFamily="34" charset="-122"/>
                <a:cs typeface="Calibri" pitchFamily="34" charset="-120"/>
              </a:rPr>
              <a:t>Maximum CET1 for a G-SIB in a credit boom:</a:t>
            </a:r>
            <a:endParaRPr lang="en-US" sz="1400" dirty="0"/>
          </a:p>
        </p:txBody>
      </p:sp>
      <p:sp>
        <p:nvSpPr>
          <p:cNvPr id="30" name="Text 28"/>
          <p:cNvSpPr/>
          <p:nvPr/>
        </p:nvSpPr>
        <p:spPr>
          <a:xfrm>
            <a:off x="7802880" y="6193536"/>
            <a:ext cx="3901440" cy="426720"/>
          </a:xfrm>
          <a:prstGeom prst="rect">
            <a:avLst/>
          </a:prstGeom>
          <a:noFill/>
          <a:ln/>
        </p:spPr>
        <p:txBody>
          <a:bodyPr wrap="square" lIns="0" tIns="0" rIns="0" bIns="0" rtlCol="0" anchor="ctr"/>
          <a:lstStyle/>
          <a:p>
            <a:r>
              <a:rPr lang="en-US" sz="2400" dirty="0">
                <a:solidFill>
                  <a:srgbClr val="C4581C"/>
                </a:solidFill>
                <a:latin typeface="Georgia" pitchFamily="34" charset="0"/>
                <a:ea typeface="Georgia" pitchFamily="34" charset="-122"/>
                <a:cs typeface="Georgia" pitchFamily="34" charset="-120"/>
              </a:rPr>
              <a:t>12% CET1</a:t>
            </a:r>
            <a:endParaRPr lang="en-US"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365760"/>
            <a:ext cx="1828800" cy="1341120"/>
          </a:xfrm>
          <a:prstGeom prst="rect">
            <a:avLst/>
          </a:prstGeom>
          <a:noFill/>
          <a:ln/>
        </p:spPr>
        <p:txBody>
          <a:bodyPr wrap="square" lIns="0" tIns="0" rIns="0" bIns="0" rtlCol="0" anchor="ctr"/>
          <a:lstStyle/>
          <a:p>
            <a:r>
              <a:rPr lang="en-US" sz="12800" dirty="0">
                <a:solidFill>
                  <a:srgbClr val="EDE8DC"/>
                </a:solidFill>
                <a:latin typeface="Georgia" pitchFamily="34" charset="0"/>
                <a:ea typeface="Georgia" pitchFamily="34" charset="-122"/>
                <a:cs typeface="Georgia" pitchFamily="34" charset="-120"/>
              </a:rPr>
              <a:t>IV</a:t>
            </a:r>
            <a:endParaRPr lang="en-US" sz="12800" dirty="0"/>
          </a:p>
        </p:txBody>
      </p:sp>
      <p:sp>
        <p:nvSpPr>
          <p:cNvPr id="3" name="Text 1"/>
          <p:cNvSpPr/>
          <p:nvPr/>
        </p:nvSpPr>
        <p:spPr>
          <a:xfrm>
            <a:off x="585216" y="633984"/>
            <a:ext cx="10972800" cy="390144"/>
          </a:xfrm>
          <a:prstGeom prst="rect">
            <a:avLst/>
          </a:prstGeom>
          <a:noFill/>
          <a:ln/>
        </p:spPr>
        <p:txBody>
          <a:bodyPr wrap="square" lIns="0" tIns="0" rIns="0" bIns="0" rtlCol="0" anchor="ctr"/>
          <a:lstStyle/>
          <a:p>
            <a:r>
              <a:rPr lang="en-US" sz="1333" b="1" kern="0" spc="400" dirty="0">
                <a:solidFill>
                  <a:srgbClr val="C4581C"/>
                </a:solidFill>
                <a:latin typeface="Calibri" pitchFamily="34" charset="0"/>
                <a:ea typeface="Calibri" pitchFamily="34" charset="-122"/>
                <a:cs typeface="Calibri" pitchFamily="34" charset="-120"/>
              </a:rPr>
              <a:t>THE INNOVATIONS</a:t>
            </a:r>
            <a:endParaRPr lang="en-US" sz="1333" dirty="0"/>
          </a:p>
        </p:txBody>
      </p:sp>
      <p:sp>
        <p:nvSpPr>
          <p:cNvPr id="4" name="Text 2"/>
          <p:cNvSpPr/>
          <p:nvPr/>
        </p:nvSpPr>
        <p:spPr>
          <a:xfrm>
            <a:off x="585216" y="999744"/>
            <a:ext cx="9753600" cy="548640"/>
          </a:xfrm>
          <a:prstGeom prst="rect">
            <a:avLst/>
          </a:prstGeom>
          <a:noFill/>
          <a:ln/>
        </p:spPr>
        <p:txBody>
          <a:bodyPr wrap="square" lIns="0" tIns="0" rIns="0" bIns="0" rtlCol="0" anchor="ctr"/>
          <a:lstStyle/>
          <a:p>
            <a:r>
              <a:rPr lang="en-US" sz="2667" dirty="0">
                <a:solidFill>
                  <a:srgbClr val="1C1C1C"/>
                </a:solidFill>
                <a:latin typeface="Georgia" pitchFamily="34" charset="0"/>
                <a:ea typeface="Georgia" pitchFamily="34" charset="-122"/>
                <a:cs typeface="Georgia" pitchFamily="34" charset="-120"/>
              </a:rPr>
              <a:t>Three things Basel III introduced for the first time</a:t>
            </a:r>
            <a:endParaRPr lang="en-US" sz="2667" dirty="0"/>
          </a:p>
        </p:txBody>
      </p:sp>
      <p:sp>
        <p:nvSpPr>
          <p:cNvPr id="5" name="Shape 3"/>
          <p:cNvSpPr/>
          <p:nvPr/>
        </p:nvSpPr>
        <p:spPr>
          <a:xfrm>
            <a:off x="585216" y="1645920"/>
            <a:ext cx="11094720" cy="48768"/>
          </a:xfrm>
          <a:prstGeom prst="rect">
            <a:avLst/>
          </a:prstGeom>
          <a:solidFill>
            <a:srgbClr val="C4581C"/>
          </a:solidFill>
          <a:ln w="12700">
            <a:solidFill>
              <a:srgbClr val="C4581C"/>
            </a:solidFill>
            <a:prstDash val="solid"/>
          </a:ln>
        </p:spPr>
        <p:txBody>
          <a:bodyPr/>
          <a:lstStyle/>
          <a:p>
            <a:endParaRPr lang="en-US" sz="2400"/>
          </a:p>
        </p:txBody>
      </p:sp>
      <p:sp>
        <p:nvSpPr>
          <p:cNvPr id="6" name="Text 4"/>
          <p:cNvSpPr/>
          <p:nvPr/>
        </p:nvSpPr>
        <p:spPr>
          <a:xfrm>
            <a:off x="585216" y="1950720"/>
            <a:ext cx="487680" cy="548640"/>
          </a:xfrm>
          <a:prstGeom prst="rect">
            <a:avLst/>
          </a:prstGeom>
          <a:noFill/>
          <a:ln/>
        </p:spPr>
        <p:txBody>
          <a:bodyPr wrap="square" lIns="0" tIns="0" rIns="0" bIns="0" rtlCol="0" anchor="ctr"/>
          <a:lstStyle/>
          <a:p>
            <a:r>
              <a:rPr lang="en-US" sz="2667" dirty="0">
                <a:solidFill>
                  <a:srgbClr val="C4581C"/>
                </a:solidFill>
                <a:latin typeface="Georgia" pitchFamily="34" charset="0"/>
                <a:ea typeface="Georgia" pitchFamily="34" charset="-122"/>
                <a:cs typeface="Georgia" pitchFamily="34" charset="-120"/>
              </a:rPr>
              <a:t>1.</a:t>
            </a:r>
            <a:endParaRPr lang="en-US" sz="2667" dirty="0"/>
          </a:p>
        </p:txBody>
      </p:sp>
      <p:sp>
        <p:nvSpPr>
          <p:cNvPr id="7" name="Text 5"/>
          <p:cNvSpPr/>
          <p:nvPr/>
        </p:nvSpPr>
        <p:spPr>
          <a:xfrm>
            <a:off x="1048512" y="1975104"/>
            <a:ext cx="3108960" cy="512064"/>
          </a:xfrm>
          <a:prstGeom prst="rect">
            <a:avLst/>
          </a:prstGeom>
          <a:noFill/>
          <a:ln/>
        </p:spPr>
        <p:txBody>
          <a:bodyPr wrap="square" lIns="0" tIns="0" rIns="0" bIns="0" rtlCol="0" anchor="ctr"/>
          <a:lstStyle/>
          <a:p>
            <a:r>
              <a:rPr lang="en-US" sz="2133" dirty="0">
                <a:solidFill>
                  <a:srgbClr val="1C1C1C"/>
                </a:solidFill>
                <a:latin typeface="Georgia" pitchFamily="34" charset="0"/>
                <a:ea typeface="Georgia" pitchFamily="34" charset="-122"/>
                <a:cs typeface="Georgia" pitchFamily="34" charset="-120"/>
              </a:rPr>
              <a:t>Leverage Ratio</a:t>
            </a:r>
            <a:endParaRPr lang="en-US" sz="2133" dirty="0"/>
          </a:p>
        </p:txBody>
      </p:sp>
      <p:sp>
        <p:nvSpPr>
          <p:cNvPr id="8" name="Text 6"/>
          <p:cNvSpPr/>
          <p:nvPr/>
        </p:nvSpPr>
        <p:spPr>
          <a:xfrm>
            <a:off x="585216" y="2560320"/>
            <a:ext cx="3596640" cy="390144"/>
          </a:xfrm>
          <a:prstGeom prst="rect">
            <a:avLst/>
          </a:prstGeom>
          <a:noFill/>
          <a:ln/>
        </p:spPr>
        <p:txBody>
          <a:bodyPr wrap="square" lIns="0" tIns="0" rIns="0" bIns="0" rtlCol="0" anchor="ctr"/>
          <a:lstStyle/>
          <a:p>
            <a:r>
              <a:rPr lang="en-US" sz="1333" b="1" dirty="0">
                <a:solidFill>
                  <a:srgbClr val="C4581C"/>
                </a:solidFill>
                <a:latin typeface="Calibri" pitchFamily="34" charset="0"/>
                <a:ea typeface="Calibri" pitchFamily="34" charset="-122"/>
                <a:cs typeface="Calibri" pitchFamily="34" charset="-120"/>
              </a:rPr>
              <a:t>At least 3%   Tier 1 divided by total unweighted exposure</a:t>
            </a:r>
            <a:endParaRPr lang="en-US" sz="1333" dirty="0"/>
          </a:p>
        </p:txBody>
      </p:sp>
      <p:sp>
        <p:nvSpPr>
          <p:cNvPr id="9" name="Shape 7"/>
          <p:cNvSpPr/>
          <p:nvPr/>
        </p:nvSpPr>
        <p:spPr>
          <a:xfrm>
            <a:off x="585216" y="3011424"/>
            <a:ext cx="3596640" cy="30480"/>
          </a:xfrm>
          <a:prstGeom prst="rect">
            <a:avLst/>
          </a:prstGeom>
          <a:solidFill>
            <a:srgbClr val="EDE8DC"/>
          </a:solidFill>
          <a:ln w="12700">
            <a:solidFill>
              <a:srgbClr val="EDE8DC"/>
            </a:solidFill>
            <a:prstDash val="solid"/>
          </a:ln>
        </p:spPr>
        <p:txBody>
          <a:bodyPr/>
          <a:lstStyle/>
          <a:p>
            <a:endParaRPr lang="en-US" sz="2400"/>
          </a:p>
        </p:txBody>
      </p:sp>
      <p:sp>
        <p:nvSpPr>
          <p:cNvPr id="10" name="Text 8"/>
          <p:cNvSpPr/>
          <p:nvPr/>
        </p:nvSpPr>
        <p:spPr>
          <a:xfrm>
            <a:off x="585216" y="3145536"/>
            <a:ext cx="3596640" cy="2560320"/>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Excessive leverage was a significant factor in the stress and failure of many banks in the crisis. The leverage ratio acts as a backstop to risk-based requirements. Banks cannot model their way around it.</a:t>
            </a:r>
            <a:endParaRPr lang="en-US" sz="1467" dirty="0"/>
          </a:p>
          <a:p>
            <a:endParaRPr lang="en-US" sz="1467" dirty="0"/>
          </a:p>
          <a:p>
            <a:r>
              <a:rPr lang="en-US" sz="1467" dirty="0">
                <a:solidFill>
                  <a:srgbClr val="4A4A5A"/>
                </a:solidFill>
                <a:latin typeface="Calibri" pitchFamily="34" charset="0"/>
                <a:ea typeface="Calibri" pitchFamily="34" charset="-122"/>
                <a:cs typeface="Calibri" pitchFamily="34" charset="-120"/>
              </a:rPr>
              <a:t>Before Basel III, most large global banks operated with less than 3% equity capital. Losses of only 3% would have left them insolvent.</a:t>
            </a:r>
            <a:endParaRPr lang="en-US" sz="1467" dirty="0"/>
          </a:p>
        </p:txBody>
      </p:sp>
      <p:sp>
        <p:nvSpPr>
          <p:cNvPr id="11" name="Text 9"/>
          <p:cNvSpPr/>
          <p:nvPr/>
        </p:nvSpPr>
        <p:spPr>
          <a:xfrm>
            <a:off x="4511040" y="1950720"/>
            <a:ext cx="487680" cy="548640"/>
          </a:xfrm>
          <a:prstGeom prst="rect">
            <a:avLst/>
          </a:prstGeom>
          <a:noFill/>
          <a:ln/>
        </p:spPr>
        <p:txBody>
          <a:bodyPr wrap="square" lIns="0" tIns="0" rIns="0" bIns="0" rtlCol="0" anchor="ctr"/>
          <a:lstStyle/>
          <a:p>
            <a:r>
              <a:rPr lang="en-US" sz="2667" dirty="0">
                <a:solidFill>
                  <a:srgbClr val="C4581C"/>
                </a:solidFill>
                <a:latin typeface="Georgia" pitchFamily="34" charset="0"/>
                <a:ea typeface="Georgia" pitchFamily="34" charset="-122"/>
                <a:cs typeface="Georgia" pitchFamily="34" charset="-120"/>
              </a:rPr>
              <a:t>2.</a:t>
            </a:r>
            <a:endParaRPr lang="en-US" sz="2667" dirty="0"/>
          </a:p>
        </p:txBody>
      </p:sp>
      <p:sp>
        <p:nvSpPr>
          <p:cNvPr id="12" name="Text 10"/>
          <p:cNvSpPr/>
          <p:nvPr/>
        </p:nvSpPr>
        <p:spPr>
          <a:xfrm>
            <a:off x="4974336" y="1975104"/>
            <a:ext cx="3108960" cy="512064"/>
          </a:xfrm>
          <a:prstGeom prst="rect">
            <a:avLst/>
          </a:prstGeom>
          <a:noFill/>
          <a:ln/>
        </p:spPr>
        <p:txBody>
          <a:bodyPr wrap="square" lIns="0" tIns="0" rIns="0" bIns="0" rtlCol="0" anchor="ctr"/>
          <a:lstStyle/>
          <a:p>
            <a:r>
              <a:rPr lang="en-US" sz="2133" dirty="0">
                <a:solidFill>
                  <a:srgbClr val="1C1C1C"/>
                </a:solidFill>
                <a:latin typeface="Georgia" pitchFamily="34" charset="0"/>
                <a:ea typeface="Georgia" pitchFamily="34" charset="-122"/>
                <a:cs typeface="Georgia" pitchFamily="34" charset="-120"/>
              </a:rPr>
              <a:t>Liquidity Coverage Ratio</a:t>
            </a:r>
            <a:endParaRPr lang="en-US" sz="2133" dirty="0"/>
          </a:p>
        </p:txBody>
      </p:sp>
      <p:sp>
        <p:nvSpPr>
          <p:cNvPr id="13" name="Text 11"/>
          <p:cNvSpPr/>
          <p:nvPr/>
        </p:nvSpPr>
        <p:spPr>
          <a:xfrm>
            <a:off x="4511040" y="2560320"/>
            <a:ext cx="3596640" cy="390144"/>
          </a:xfrm>
          <a:prstGeom prst="rect">
            <a:avLst/>
          </a:prstGeom>
          <a:noFill/>
          <a:ln/>
        </p:spPr>
        <p:txBody>
          <a:bodyPr wrap="square" lIns="0" tIns="0" rIns="0" bIns="0" rtlCol="0" anchor="ctr"/>
          <a:lstStyle/>
          <a:p>
            <a:r>
              <a:rPr lang="en-US" sz="1333" b="1" dirty="0">
                <a:solidFill>
                  <a:srgbClr val="C4581C"/>
                </a:solidFill>
                <a:latin typeface="Calibri" pitchFamily="34" charset="0"/>
                <a:ea typeface="Calibri" pitchFamily="34" charset="-122"/>
                <a:cs typeface="Calibri" pitchFamily="34" charset="-120"/>
              </a:rPr>
              <a:t>At least 100%   High quality liquid assets divided by 30-day net outflows</a:t>
            </a:r>
            <a:endParaRPr lang="en-US" sz="1333" dirty="0"/>
          </a:p>
        </p:txBody>
      </p:sp>
      <p:sp>
        <p:nvSpPr>
          <p:cNvPr id="14" name="Shape 12"/>
          <p:cNvSpPr/>
          <p:nvPr/>
        </p:nvSpPr>
        <p:spPr>
          <a:xfrm>
            <a:off x="4511040" y="3011424"/>
            <a:ext cx="3596640" cy="30480"/>
          </a:xfrm>
          <a:prstGeom prst="rect">
            <a:avLst/>
          </a:prstGeom>
          <a:solidFill>
            <a:srgbClr val="EDE8DC"/>
          </a:solidFill>
          <a:ln w="12700">
            <a:solidFill>
              <a:srgbClr val="EDE8DC"/>
            </a:solidFill>
            <a:prstDash val="solid"/>
          </a:ln>
        </p:spPr>
        <p:txBody>
          <a:bodyPr/>
          <a:lstStyle/>
          <a:p>
            <a:endParaRPr lang="en-US" sz="2400"/>
          </a:p>
        </p:txBody>
      </p:sp>
      <p:sp>
        <p:nvSpPr>
          <p:cNvPr id="15" name="Text 13"/>
          <p:cNvSpPr/>
          <p:nvPr/>
        </p:nvSpPr>
        <p:spPr>
          <a:xfrm>
            <a:off x="4511040" y="3145536"/>
            <a:ext cx="3596640" cy="2560320"/>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Basel I and II contained no liquidity regulation. In 2007, banks operated without sufficient cash flow to meet liabilities when funding dried up.</a:t>
            </a:r>
            <a:endParaRPr lang="en-US" sz="1467" dirty="0"/>
          </a:p>
          <a:p>
            <a:endParaRPr lang="en-US" sz="1467" dirty="0"/>
          </a:p>
          <a:p>
            <a:r>
              <a:rPr lang="en-US" sz="1467" dirty="0">
                <a:solidFill>
                  <a:srgbClr val="4A4A5A"/>
                </a:solidFill>
                <a:latin typeface="Calibri" pitchFamily="34" charset="0"/>
                <a:ea typeface="Calibri" pitchFamily="34" charset="-122"/>
                <a:cs typeface="Calibri" pitchFamily="34" charset="-120"/>
              </a:rPr>
              <a:t>Northern Rock is the defining case: a liquidity crisis from over-reliance on wholesale funding. Banks must now hold high quality liquid assets covering 30 days of net outflows.</a:t>
            </a:r>
            <a:endParaRPr lang="en-US" sz="1467" dirty="0"/>
          </a:p>
        </p:txBody>
      </p:sp>
      <p:sp>
        <p:nvSpPr>
          <p:cNvPr id="16" name="Text 14"/>
          <p:cNvSpPr/>
          <p:nvPr/>
        </p:nvSpPr>
        <p:spPr>
          <a:xfrm>
            <a:off x="8436864" y="1950720"/>
            <a:ext cx="487680" cy="548640"/>
          </a:xfrm>
          <a:prstGeom prst="rect">
            <a:avLst/>
          </a:prstGeom>
          <a:noFill/>
          <a:ln/>
        </p:spPr>
        <p:txBody>
          <a:bodyPr wrap="square" lIns="0" tIns="0" rIns="0" bIns="0" rtlCol="0" anchor="ctr"/>
          <a:lstStyle/>
          <a:p>
            <a:r>
              <a:rPr lang="en-US" sz="2667" dirty="0">
                <a:solidFill>
                  <a:srgbClr val="C4581C"/>
                </a:solidFill>
                <a:latin typeface="Georgia" pitchFamily="34" charset="0"/>
                <a:ea typeface="Georgia" pitchFamily="34" charset="-122"/>
                <a:cs typeface="Georgia" pitchFamily="34" charset="-120"/>
              </a:rPr>
              <a:t>3.</a:t>
            </a:r>
            <a:endParaRPr lang="en-US" sz="2667" dirty="0"/>
          </a:p>
        </p:txBody>
      </p:sp>
      <p:sp>
        <p:nvSpPr>
          <p:cNvPr id="17" name="Text 15"/>
          <p:cNvSpPr/>
          <p:nvPr/>
        </p:nvSpPr>
        <p:spPr>
          <a:xfrm>
            <a:off x="8900160" y="1975104"/>
            <a:ext cx="3108960" cy="512064"/>
          </a:xfrm>
          <a:prstGeom prst="rect">
            <a:avLst/>
          </a:prstGeom>
          <a:noFill/>
          <a:ln/>
        </p:spPr>
        <p:txBody>
          <a:bodyPr wrap="square" lIns="0" tIns="0" rIns="0" bIns="0" rtlCol="0" anchor="ctr"/>
          <a:lstStyle/>
          <a:p>
            <a:r>
              <a:rPr lang="en-US" sz="2133" dirty="0">
                <a:solidFill>
                  <a:srgbClr val="1C1C1C"/>
                </a:solidFill>
                <a:latin typeface="Georgia" pitchFamily="34" charset="0"/>
                <a:ea typeface="Georgia" pitchFamily="34" charset="-122"/>
                <a:cs typeface="Georgia" pitchFamily="34" charset="-120"/>
              </a:rPr>
              <a:t>Net Stable Funding Ratio</a:t>
            </a:r>
            <a:endParaRPr lang="en-US" sz="2133" dirty="0"/>
          </a:p>
        </p:txBody>
      </p:sp>
      <p:sp>
        <p:nvSpPr>
          <p:cNvPr id="18" name="Text 16"/>
          <p:cNvSpPr/>
          <p:nvPr/>
        </p:nvSpPr>
        <p:spPr>
          <a:xfrm>
            <a:off x="8436864" y="2560320"/>
            <a:ext cx="3596640" cy="390144"/>
          </a:xfrm>
          <a:prstGeom prst="rect">
            <a:avLst/>
          </a:prstGeom>
          <a:noFill/>
          <a:ln/>
        </p:spPr>
        <p:txBody>
          <a:bodyPr wrap="square" lIns="0" tIns="0" rIns="0" bIns="0" rtlCol="0" anchor="ctr"/>
          <a:lstStyle/>
          <a:p>
            <a:r>
              <a:rPr lang="en-US" sz="1333" b="1" dirty="0">
                <a:solidFill>
                  <a:srgbClr val="C4581C"/>
                </a:solidFill>
                <a:latin typeface="Calibri" pitchFamily="34" charset="0"/>
                <a:ea typeface="Calibri" pitchFamily="34" charset="-122"/>
                <a:cs typeface="Calibri" pitchFamily="34" charset="-120"/>
              </a:rPr>
              <a:t>At least 100%   Available stable funding divided by required stable funding</a:t>
            </a:r>
            <a:endParaRPr lang="en-US" sz="1333" dirty="0"/>
          </a:p>
        </p:txBody>
      </p:sp>
      <p:sp>
        <p:nvSpPr>
          <p:cNvPr id="19" name="Shape 17"/>
          <p:cNvSpPr/>
          <p:nvPr/>
        </p:nvSpPr>
        <p:spPr>
          <a:xfrm>
            <a:off x="8436864" y="3011424"/>
            <a:ext cx="3596640" cy="30480"/>
          </a:xfrm>
          <a:prstGeom prst="rect">
            <a:avLst/>
          </a:prstGeom>
          <a:solidFill>
            <a:srgbClr val="EDE8DC"/>
          </a:solidFill>
          <a:ln w="12700">
            <a:solidFill>
              <a:srgbClr val="EDE8DC"/>
            </a:solidFill>
            <a:prstDash val="solid"/>
          </a:ln>
        </p:spPr>
        <p:txBody>
          <a:bodyPr/>
          <a:lstStyle/>
          <a:p>
            <a:endParaRPr lang="en-US" sz="2400"/>
          </a:p>
        </p:txBody>
      </p:sp>
      <p:sp>
        <p:nvSpPr>
          <p:cNvPr id="20" name="Text 18"/>
          <p:cNvSpPr/>
          <p:nvPr/>
        </p:nvSpPr>
        <p:spPr>
          <a:xfrm>
            <a:off x="8436864" y="3145536"/>
            <a:ext cx="3596640" cy="2560320"/>
          </a:xfrm>
          <a:prstGeom prst="rect">
            <a:avLst/>
          </a:prstGeom>
          <a:noFill/>
          <a:ln/>
        </p:spPr>
        <p:txBody>
          <a:bodyPr wrap="square" lIns="0" tIns="0" rIns="0" bIns="0" rtlCol="0" anchor="t"/>
          <a:lstStyle/>
          <a:p>
            <a:r>
              <a:rPr lang="en-US" sz="1467" dirty="0">
                <a:solidFill>
                  <a:srgbClr val="4A4A5A"/>
                </a:solidFill>
                <a:latin typeface="Calibri" pitchFamily="34" charset="0"/>
                <a:ea typeface="Calibri" pitchFamily="34" charset="-122"/>
                <a:cs typeface="Calibri" pitchFamily="34" charset="-120"/>
              </a:rPr>
              <a:t>Illiquid long-term assets must be funded by stable long-term sources, not overnight wholesale borrowing. For residential mortgages the required stable funding is 65%.</a:t>
            </a:r>
            <a:endParaRPr lang="en-US" sz="1467" dirty="0"/>
          </a:p>
          <a:p>
            <a:endParaRPr lang="en-US" sz="1467" dirty="0"/>
          </a:p>
          <a:p>
            <a:r>
              <a:rPr lang="en-US" sz="1467" dirty="0">
                <a:solidFill>
                  <a:srgbClr val="4A4A5A"/>
                </a:solidFill>
                <a:latin typeface="Calibri" pitchFamily="34" charset="0"/>
                <a:ea typeface="Calibri" pitchFamily="34" charset="-122"/>
                <a:cs typeface="Calibri" pitchFamily="34" charset="-120"/>
              </a:rPr>
              <a:t>This directly prevents the Northern Rock failure: you cannot fund 25-year mortgages with overnight money.</a:t>
            </a:r>
            <a:endParaRPr lang="en-US" sz="1467"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 y="365760"/>
            <a:ext cx="1463040" cy="1341120"/>
          </a:xfrm>
          <a:prstGeom prst="rect">
            <a:avLst/>
          </a:prstGeom>
          <a:noFill/>
          <a:ln/>
        </p:spPr>
        <p:txBody>
          <a:bodyPr wrap="square" lIns="0" tIns="0" rIns="0" bIns="0" rtlCol="0" anchor="ctr"/>
          <a:lstStyle/>
          <a:p>
            <a:r>
              <a:rPr lang="en-US" sz="12800" dirty="0">
                <a:solidFill>
                  <a:srgbClr val="EDE8DC"/>
                </a:solidFill>
                <a:latin typeface="Georgia" pitchFamily="34" charset="0"/>
                <a:ea typeface="Georgia" pitchFamily="34" charset="-122"/>
                <a:cs typeface="Georgia" pitchFamily="34" charset="-120"/>
              </a:rPr>
              <a:t>V</a:t>
            </a:r>
            <a:endParaRPr lang="en-US" sz="12800" dirty="0"/>
          </a:p>
        </p:txBody>
      </p:sp>
      <p:sp>
        <p:nvSpPr>
          <p:cNvPr id="3" name="Text 1"/>
          <p:cNvSpPr/>
          <p:nvPr/>
        </p:nvSpPr>
        <p:spPr>
          <a:xfrm>
            <a:off x="585216" y="633984"/>
            <a:ext cx="10972800" cy="390144"/>
          </a:xfrm>
          <a:prstGeom prst="rect">
            <a:avLst/>
          </a:prstGeom>
          <a:noFill/>
          <a:ln/>
        </p:spPr>
        <p:txBody>
          <a:bodyPr wrap="square" lIns="0" tIns="0" rIns="0" bIns="0" rtlCol="0" anchor="ctr"/>
          <a:lstStyle/>
          <a:p>
            <a:r>
              <a:rPr lang="en-US" sz="1333" b="1" kern="0" spc="400" dirty="0">
                <a:solidFill>
                  <a:srgbClr val="C4581C"/>
                </a:solidFill>
                <a:latin typeface="Calibri" pitchFamily="34" charset="0"/>
                <a:ea typeface="Calibri" pitchFamily="34" charset="-122"/>
                <a:cs typeface="Calibri" pitchFamily="34" charset="-120"/>
              </a:rPr>
              <a:t>THE TEST</a:t>
            </a:r>
            <a:endParaRPr lang="en-US" sz="1333" dirty="0"/>
          </a:p>
        </p:txBody>
      </p:sp>
      <p:sp>
        <p:nvSpPr>
          <p:cNvPr id="4" name="Text 2"/>
          <p:cNvSpPr/>
          <p:nvPr/>
        </p:nvSpPr>
        <p:spPr>
          <a:xfrm>
            <a:off x="585216" y="999744"/>
            <a:ext cx="9753600" cy="548640"/>
          </a:xfrm>
          <a:prstGeom prst="rect">
            <a:avLst/>
          </a:prstGeom>
          <a:noFill/>
          <a:ln/>
        </p:spPr>
        <p:txBody>
          <a:bodyPr wrap="square" lIns="0" tIns="0" rIns="0" bIns="0" rtlCol="0" anchor="ctr"/>
          <a:lstStyle/>
          <a:p>
            <a:r>
              <a:rPr lang="en-US" sz="2667" dirty="0">
                <a:solidFill>
                  <a:srgbClr val="1C1C1C"/>
                </a:solidFill>
                <a:latin typeface="Georgia" pitchFamily="34" charset="0"/>
                <a:ea typeface="Georgia" pitchFamily="34" charset="-122"/>
                <a:cs typeface="Georgia" pitchFamily="34" charset="-120"/>
              </a:rPr>
              <a:t>Has Basel III worked? Three cases.</a:t>
            </a:r>
            <a:endParaRPr lang="en-US" sz="2667" dirty="0"/>
          </a:p>
        </p:txBody>
      </p:sp>
      <p:sp>
        <p:nvSpPr>
          <p:cNvPr id="5" name="Shape 3"/>
          <p:cNvSpPr/>
          <p:nvPr/>
        </p:nvSpPr>
        <p:spPr>
          <a:xfrm>
            <a:off x="585216" y="1645920"/>
            <a:ext cx="11094720" cy="48768"/>
          </a:xfrm>
          <a:prstGeom prst="rect">
            <a:avLst/>
          </a:prstGeom>
          <a:solidFill>
            <a:srgbClr val="C4581C"/>
          </a:solidFill>
          <a:ln w="12700">
            <a:solidFill>
              <a:srgbClr val="C4581C"/>
            </a:solidFill>
            <a:prstDash val="solid"/>
          </a:ln>
        </p:spPr>
        <p:txBody>
          <a:bodyPr/>
          <a:lstStyle/>
          <a:p>
            <a:endParaRPr lang="en-US" sz="2400"/>
          </a:p>
        </p:txBody>
      </p:sp>
      <p:sp>
        <p:nvSpPr>
          <p:cNvPr id="6" name="Text 4"/>
          <p:cNvSpPr/>
          <p:nvPr/>
        </p:nvSpPr>
        <p:spPr>
          <a:xfrm>
            <a:off x="585216" y="1926336"/>
            <a:ext cx="3596640" cy="304800"/>
          </a:xfrm>
          <a:prstGeom prst="rect">
            <a:avLst/>
          </a:prstGeom>
          <a:noFill/>
          <a:ln/>
        </p:spPr>
        <p:txBody>
          <a:bodyPr wrap="square" lIns="0" tIns="0" rIns="0" bIns="0" rtlCol="0" anchor="ctr"/>
          <a:lstStyle/>
          <a:p>
            <a:r>
              <a:rPr lang="en-US" sz="1133" b="1" kern="0" spc="200" dirty="0">
                <a:solidFill>
                  <a:srgbClr val="8A8070"/>
                </a:solidFill>
                <a:latin typeface="Calibri" pitchFamily="34" charset="0"/>
                <a:ea typeface="Calibri" pitchFamily="34" charset="-122"/>
                <a:cs typeface="Calibri" pitchFamily="34" charset="-120"/>
              </a:rPr>
              <a:t>BEFORE BASEL III</a:t>
            </a:r>
            <a:endParaRPr lang="en-US" sz="1133" dirty="0"/>
          </a:p>
        </p:txBody>
      </p:sp>
      <p:sp>
        <p:nvSpPr>
          <p:cNvPr id="7" name="Text 5"/>
          <p:cNvSpPr/>
          <p:nvPr/>
        </p:nvSpPr>
        <p:spPr>
          <a:xfrm>
            <a:off x="585216" y="2279904"/>
            <a:ext cx="3596640" cy="426720"/>
          </a:xfrm>
          <a:prstGeom prst="rect">
            <a:avLst/>
          </a:prstGeom>
          <a:noFill/>
          <a:ln/>
        </p:spPr>
        <p:txBody>
          <a:bodyPr wrap="square" lIns="0" tIns="0" rIns="0" bIns="0" rtlCol="0" anchor="ctr"/>
          <a:lstStyle/>
          <a:p>
            <a:r>
              <a:rPr lang="en-US" sz="1933" dirty="0">
                <a:solidFill>
                  <a:srgbClr val="1C1C1C"/>
                </a:solidFill>
                <a:latin typeface="Georgia" pitchFamily="34" charset="0"/>
                <a:ea typeface="Georgia" pitchFamily="34" charset="-122"/>
                <a:cs typeface="Georgia" pitchFamily="34" charset="-120"/>
              </a:rPr>
              <a:t>Washington Mutual   2008</a:t>
            </a:r>
            <a:endParaRPr lang="en-US" sz="1933" dirty="0"/>
          </a:p>
        </p:txBody>
      </p:sp>
      <p:sp>
        <p:nvSpPr>
          <p:cNvPr id="8" name="Text 6"/>
          <p:cNvSpPr/>
          <p:nvPr/>
        </p:nvSpPr>
        <p:spPr>
          <a:xfrm>
            <a:off x="585216" y="2743200"/>
            <a:ext cx="3596640" cy="365760"/>
          </a:xfrm>
          <a:prstGeom prst="rect">
            <a:avLst/>
          </a:prstGeom>
          <a:noFill/>
          <a:ln/>
        </p:spPr>
        <p:txBody>
          <a:bodyPr wrap="square" lIns="0" tIns="0" rIns="0" bIns="0" rtlCol="0" anchor="ctr"/>
          <a:lstStyle/>
          <a:p>
            <a:r>
              <a:rPr lang="en-US" sz="1400" i="1" dirty="0">
                <a:solidFill>
                  <a:srgbClr val="4A4A5A"/>
                </a:solidFill>
                <a:latin typeface="Calibri" pitchFamily="34" charset="0"/>
                <a:ea typeface="Calibri" pitchFamily="34" charset="-122"/>
                <a:cs typeface="Calibri" pitchFamily="34" charset="-120"/>
              </a:rPr>
              <a:t>Largest US bank failure in history. $307bn assets.</a:t>
            </a:r>
            <a:endParaRPr lang="en-US" sz="1400" dirty="0"/>
          </a:p>
        </p:txBody>
      </p:sp>
      <p:sp>
        <p:nvSpPr>
          <p:cNvPr id="9" name="Shape 7"/>
          <p:cNvSpPr/>
          <p:nvPr/>
        </p:nvSpPr>
        <p:spPr>
          <a:xfrm>
            <a:off x="585216" y="3169920"/>
            <a:ext cx="3596640" cy="30480"/>
          </a:xfrm>
          <a:prstGeom prst="rect">
            <a:avLst/>
          </a:prstGeom>
          <a:solidFill>
            <a:srgbClr val="EDE8DC"/>
          </a:solidFill>
          <a:ln w="12700">
            <a:solidFill>
              <a:srgbClr val="EDE8DC"/>
            </a:solidFill>
            <a:prstDash val="solid"/>
          </a:ln>
        </p:spPr>
        <p:txBody>
          <a:bodyPr/>
          <a:lstStyle/>
          <a:p>
            <a:endParaRPr lang="en-US" sz="2400"/>
          </a:p>
        </p:txBody>
      </p:sp>
      <p:sp>
        <p:nvSpPr>
          <p:cNvPr id="10" name="Text 8"/>
          <p:cNvSpPr/>
          <p:nvPr/>
        </p:nvSpPr>
        <p:spPr>
          <a:xfrm>
            <a:off x="585216" y="3316224"/>
            <a:ext cx="3596640" cy="2438400"/>
          </a:xfrm>
          <a:prstGeom prst="rect">
            <a:avLst/>
          </a:prstGeom>
          <a:noFill/>
          <a:ln/>
        </p:spPr>
        <p:txBody>
          <a:bodyPr wrap="square" lIns="0" tIns="0" rIns="0" bIns="0" rtlCol="0" anchor="t"/>
          <a:lstStyle/>
          <a:p>
            <a:r>
              <a:rPr lang="en-US" sz="1440" dirty="0">
                <a:solidFill>
                  <a:srgbClr val="4A4A5A"/>
                </a:solidFill>
                <a:latin typeface="Calibri" pitchFamily="34" charset="0"/>
                <a:ea typeface="Calibri" pitchFamily="34" charset="-122"/>
                <a:cs typeface="Calibri" pitchFamily="34" charset="-120"/>
              </a:rPr>
              <a:t>Collapsed through excessive mortgage exposure with no liquidity buffer and no leverage backstop. The exact three gaps Basel III was designed to close. Resolved by the FDIC over one weekend. JPMorgan acquired banking operations for $1.9bn.</a:t>
            </a:r>
            <a:endParaRPr lang="en-US" sz="1440" dirty="0"/>
          </a:p>
        </p:txBody>
      </p:sp>
      <p:sp>
        <p:nvSpPr>
          <p:cNvPr id="11" name="Shape 9"/>
          <p:cNvSpPr/>
          <p:nvPr/>
        </p:nvSpPr>
        <p:spPr>
          <a:xfrm>
            <a:off x="585216" y="5803392"/>
            <a:ext cx="3596640" cy="30480"/>
          </a:xfrm>
          <a:prstGeom prst="rect">
            <a:avLst/>
          </a:prstGeom>
          <a:solidFill>
            <a:srgbClr val="8A8070"/>
          </a:solidFill>
          <a:ln w="12700">
            <a:solidFill>
              <a:srgbClr val="8A8070"/>
            </a:solidFill>
            <a:prstDash val="solid"/>
          </a:ln>
        </p:spPr>
        <p:txBody>
          <a:bodyPr/>
          <a:lstStyle/>
          <a:p>
            <a:endParaRPr lang="en-US" sz="2400"/>
          </a:p>
        </p:txBody>
      </p:sp>
      <p:sp>
        <p:nvSpPr>
          <p:cNvPr id="12" name="Text 10"/>
          <p:cNvSpPr/>
          <p:nvPr/>
        </p:nvSpPr>
        <p:spPr>
          <a:xfrm>
            <a:off x="585216" y="5900928"/>
            <a:ext cx="3596640" cy="341376"/>
          </a:xfrm>
          <a:prstGeom prst="rect">
            <a:avLst/>
          </a:prstGeom>
          <a:noFill/>
          <a:ln/>
        </p:spPr>
        <p:txBody>
          <a:bodyPr wrap="square" lIns="0" tIns="0" rIns="0" bIns="0" rtlCol="0" anchor="ctr"/>
          <a:lstStyle/>
          <a:p>
            <a:r>
              <a:rPr lang="en-US" sz="1467" dirty="0">
                <a:solidFill>
                  <a:srgbClr val="8A8070"/>
                </a:solidFill>
                <a:latin typeface="Georgia" pitchFamily="34" charset="0"/>
                <a:ea typeface="Georgia" pitchFamily="34" charset="-122"/>
                <a:cs typeface="Georgia" pitchFamily="34" charset="-120"/>
              </a:rPr>
              <a:t>The case for Basel III</a:t>
            </a:r>
            <a:endParaRPr lang="en-US" sz="1467" dirty="0"/>
          </a:p>
        </p:txBody>
      </p:sp>
      <p:sp>
        <p:nvSpPr>
          <p:cNvPr id="13" name="Text 11"/>
          <p:cNvSpPr/>
          <p:nvPr/>
        </p:nvSpPr>
        <p:spPr>
          <a:xfrm>
            <a:off x="4511040" y="1926336"/>
            <a:ext cx="3596640" cy="304800"/>
          </a:xfrm>
          <a:prstGeom prst="rect">
            <a:avLst/>
          </a:prstGeom>
          <a:noFill/>
          <a:ln/>
        </p:spPr>
        <p:txBody>
          <a:bodyPr wrap="square" lIns="0" tIns="0" rIns="0" bIns="0" rtlCol="0" anchor="ctr"/>
          <a:lstStyle/>
          <a:p>
            <a:r>
              <a:rPr lang="en-US" sz="1133" b="1" kern="0" spc="200" dirty="0">
                <a:solidFill>
                  <a:srgbClr val="C4581C"/>
                </a:solidFill>
                <a:latin typeface="Calibri" pitchFamily="34" charset="0"/>
                <a:ea typeface="Calibri" pitchFamily="34" charset="-122"/>
                <a:cs typeface="Calibri" pitchFamily="34" charset="-120"/>
              </a:rPr>
              <a:t>POST BASEL III</a:t>
            </a:r>
            <a:endParaRPr lang="en-US" sz="1133" dirty="0"/>
          </a:p>
        </p:txBody>
      </p:sp>
      <p:sp>
        <p:nvSpPr>
          <p:cNvPr id="14" name="Text 12"/>
          <p:cNvSpPr/>
          <p:nvPr/>
        </p:nvSpPr>
        <p:spPr>
          <a:xfrm>
            <a:off x="4511040" y="2279904"/>
            <a:ext cx="3596640" cy="426720"/>
          </a:xfrm>
          <a:prstGeom prst="rect">
            <a:avLst/>
          </a:prstGeom>
          <a:noFill/>
          <a:ln/>
        </p:spPr>
        <p:txBody>
          <a:bodyPr wrap="square" lIns="0" tIns="0" rIns="0" bIns="0" rtlCol="0" anchor="ctr"/>
          <a:lstStyle/>
          <a:p>
            <a:r>
              <a:rPr lang="en-US" sz="1933" dirty="0">
                <a:solidFill>
                  <a:srgbClr val="1C1C1C"/>
                </a:solidFill>
                <a:latin typeface="Georgia" pitchFamily="34" charset="0"/>
                <a:ea typeface="Georgia" pitchFamily="34" charset="-122"/>
                <a:cs typeface="Georgia" pitchFamily="34" charset="-120"/>
              </a:rPr>
              <a:t>Silicon Valley Bank   2023</a:t>
            </a:r>
            <a:endParaRPr lang="en-US" sz="1933" dirty="0"/>
          </a:p>
        </p:txBody>
      </p:sp>
      <p:sp>
        <p:nvSpPr>
          <p:cNvPr id="15" name="Text 13"/>
          <p:cNvSpPr/>
          <p:nvPr/>
        </p:nvSpPr>
        <p:spPr>
          <a:xfrm>
            <a:off x="4511040" y="2743200"/>
            <a:ext cx="3596640" cy="365760"/>
          </a:xfrm>
          <a:prstGeom prst="rect">
            <a:avLst/>
          </a:prstGeom>
          <a:noFill/>
          <a:ln/>
        </p:spPr>
        <p:txBody>
          <a:bodyPr wrap="square" lIns="0" tIns="0" rIns="0" bIns="0" rtlCol="0" anchor="ctr"/>
          <a:lstStyle/>
          <a:p>
            <a:r>
              <a:rPr lang="en-US" sz="1400" i="1" dirty="0">
                <a:solidFill>
                  <a:srgbClr val="4A4A5A"/>
                </a:solidFill>
                <a:latin typeface="Calibri" pitchFamily="34" charset="0"/>
                <a:ea typeface="Calibri" pitchFamily="34" charset="-122"/>
                <a:cs typeface="Calibri" pitchFamily="34" charset="-120"/>
              </a:rPr>
              <a:t>2nd largest US bank failure. $209bn assets.</a:t>
            </a:r>
            <a:endParaRPr lang="en-US" sz="1400" dirty="0"/>
          </a:p>
        </p:txBody>
      </p:sp>
      <p:sp>
        <p:nvSpPr>
          <p:cNvPr id="16" name="Shape 14"/>
          <p:cNvSpPr/>
          <p:nvPr/>
        </p:nvSpPr>
        <p:spPr>
          <a:xfrm>
            <a:off x="4511040" y="3169920"/>
            <a:ext cx="3596640" cy="30480"/>
          </a:xfrm>
          <a:prstGeom prst="rect">
            <a:avLst/>
          </a:prstGeom>
          <a:solidFill>
            <a:srgbClr val="EDE8DC"/>
          </a:solidFill>
          <a:ln w="12700">
            <a:solidFill>
              <a:srgbClr val="EDE8DC"/>
            </a:solidFill>
            <a:prstDash val="solid"/>
          </a:ln>
        </p:spPr>
        <p:txBody>
          <a:bodyPr/>
          <a:lstStyle/>
          <a:p>
            <a:endParaRPr lang="en-US" sz="2400"/>
          </a:p>
        </p:txBody>
      </p:sp>
      <p:sp>
        <p:nvSpPr>
          <p:cNvPr id="17" name="Text 15"/>
          <p:cNvSpPr/>
          <p:nvPr/>
        </p:nvSpPr>
        <p:spPr>
          <a:xfrm>
            <a:off x="4511040" y="3316224"/>
            <a:ext cx="3596640" cy="2438400"/>
          </a:xfrm>
          <a:prstGeom prst="rect">
            <a:avLst/>
          </a:prstGeom>
          <a:noFill/>
          <a:ln/>
        </p:spPr>
        <p:txBody>
          <a:bodyPr wrap="square" lIns="0" tIns="0" rIns="0" bIns="0" rtlCol="0" anchor="t"/>
          <a:lstStyle/>
          <a:p>
            <a:r>
              <a:rPr lang="en-US" sz="1440" dirty="0">
                <a:solidFill>
                  <a:srgbClr val="4A4A5A"/>
                </a:solidFill>
                <a:latin typeface="Calibri" pitchFamily="34" charset="0"/>
                <a:ea typeface="Calibri" pitchFamily="34" charset="-122"/>
                <a:cs typeface="Calibri" pitchFamily="34" charset="-120"/>
              </a:rPr>
              <a:t>Capital compliant throughout. Basel III could not see the interest rate risk on its government bond portfolio, which carried 0% risk weight. The digital bank run happened in 48 hours. The LCR assumes 30 days. The CEO had lobbied to raise the SIFI threshold, exempting SVB from stress tests that might have caught the problem.</a:t>
            </a:r>
            <a:endParaRPr lang="en-US" sz="1440" dirty="0"/>
          </a:p>
        </p:txBody>
      </p:sp>
      <p:sp>
        <p:nvSpPr>
          <p:cNvPr id="18" name="Shape 16"/>
          <p:cNvSpPr/>
          <p:nvPr/>
        </p:nvSpPr>
        <p:spPr>
          <a:xfrm>
            <a:off x="4511040" y="5803392"/>
            <a:ext cx="3596640" cy="30480"/>
          </a:xfrm>
          <a:prstGeom prst="rect">
            <a:avLst/>
          </a:prstGeom>
          <a:solidFill>
            <a:srgbClr val="C4581C"/>
          </a:solidFill>
          <a:ln w="12700">
            <a:solidFill>
              <a:srgbClr val="C4581C"/>
            </a:solidFill>
            <a:prstDash val="solid"/>
          </a:ln>
        </p:spPr>
        <p:txBody>
          <a:bodyPr/>
          <a:lstStyle/>
          <a:p>
            <a:endParaRPr lang="en-US" sz="2400"/>
          </a:p>
        </p:txBody>
      </p:sp>
      <p:sp>
        <p:nvSpPr>
          <p:cNvPr id="19" name="Text 17"/>
          <p:cNvSpPr/>
          <p:nvPr/>
        </p:nvSpPr>
        <p:spPr>
          <a:xfrm>
            <a:off x="4511040" y="5900928"/>
            <a:ext cx="3596640" cy="341376"/>
          </a:xfrm>
          <a:prstGeom prst="rect">
            <a:avLst/>
          </a:prstGeom>
          <a:noFill/>
          <a:ln/>
        </p:spPr>
        <p:txBody>
          <a:bodyPr wrap="square" lIns="0" tIns="0" rIns="0" bIns="0" rtlCol="0" anchor="ctr"/>
          <a:lstStyle/>
          <a:p>
            <a:r>
              <a:rPr lang="en-US" sz="1467" dirty="0">
                <a:solidFill>
                  <a:srgbClr val="C4581C"/>
                </a:solidFill>
                <a:latin typeface="Georgia" pitchFamily="34" charset="0"/>
                <a:ea typeface="Georgia" pitchFamily="34" charset="-122"/>
                <a:cs typeface="Georgia" pitchFamily="34" charset="-120"/>
              </a:rPr>
              <a:t>Capital compliance does not equal resilience</a:t>
            </a:r>
            <a:endParaRPr lang="en-US" sz="1467" dirty="0"/>
          </a:p>
        </p:txBody>
      </p:sp>
      <p:sp>
        <p:nvSpPr>
          <p:cNvPr id="20" name="Text 18"/>
          <p:cNvSpPr/>
          <p:nvPr/>
        </p:nvSpPr>
        <p:spPr>
          <a:xfrm>
            <a:off x="8436864" y="1926336"/>
            <a:ext cx="3596640" cy="304800"/>
          </a:xfrm>
          <a:prstGeom prst="rect">
            <a:avLst/>
          </a:prstGeom>
          <a:noFill/>
          <a:ln/>
        </p:spPr>
        <p:txBody>
          <a:bodyPr wrap="square" lIns="0" tIns="0" rIns="0" bIns="0" rtlCol="0" anchor="ctr"/>
          <a:lstStyle/>
          <a:p>
            <a:r>
              <a:rPr lang="en-US" sz="1133" b="1" kern="0" spc="200" dirty="0">
                <a:solidFill>
                  <a:srgbClr val="C4581C"/>
                </a:solidFill>
                <a:latin typeface="Calibri" pitchFamily="34" charset="0"/>
                <a:ea typeface="Calibri" pitchFamily="34" charset="-122"/>
                <a:cs typeface="Calibri" pitchFamily="34" charset="-120"/>
              </a:rPr>
              <a:t>POST BASEL III</a:t>
            </a:r>
            <a:endParaRPr lang="en-US" sz="1133" dirty="0"/>
          </a:p>
        </p:txBody>
      </p:sp>
      <p:sp>
        <p:nvSpPr>
          <p:cNvPr id="21" name="Text 19"/>
          <p:cNvSpPr/>
          <p:nvPr/>
        </p:nvSpPr>
        <p:spPr>
          <a:xfrm>
            <a:off x="8436864" y="2279904"/>
            <a:ext cx="3596640" cy="426720"/>
          </a:xfrm>
          <a:prstGeom prst="rect">
            <a:avLst/>
          </a:prstGeom>
          <a:noFill/>
          <a:ln/>
        </p:spPr>
        <p:txBody>
          <a:bodyPr wrap="square" lIns="0" tIns="0" rIns="0" bIns="0" rtlCol="0" anchor="ctr"/>
          <a:lstStyle/>
          <a:p>
            <a:r>
              <a:rPr lang="en-US" sz="1933" dirty="0">
                <a:solidFill>
                  <a:srgbClr val="1C1C1C"/>
                </a:solidFill>
                <a:latin typeface="Georgia" pitchFamily="34" charset="0"/>
                <a:ea typeface="Georgia" pitchFamily="34" charset="-122"/>
                <a:cs typeface="Georgia" pitchFamily="34" charset="-120"/>
              </a:rPr>
              <a:t>Credit Suisse   2023</a:t>
            </a:r>
            <a:endParaRPr lang="en-US" sz="1933" dirty="0"/>
          </a:p>
        </p:txBody>
      </p:sp>
      <p:sp>
        <p:nvSpPr>
          <p:cNvPr id="22" name="Text 20"/>
          <p:cNvSpPr/>
          <p:nvPr/>
        </p:nvSpPr>
        <p:spPr>
          <a:xfrm>
            <a:off x="8436864" y="2743200"/>
            <a:ext cx="3596640" cy="365760"/>
          </a:xfrm>
          <a:prstGeom prst="rect">
            <a:avLst/>
          </a:prstGeom>
          <a:noFill/>
          <a:ln/>
        </p:spPr>
        <p:txBody>
          <a:bodyPr wrap="square" lIns="0" tIns="0" rIns="0" bIns="0" rtlCol="0" anchor="ctr"/>
          <a:lstStyle/>
          <a:p>
            <a:r>
              <a:rPr lang="en-US" sz="1400" i="1" dirty="0">
                <a:solidFill>
                  <a:srgbClr val="4A4A5A"/>
                </a:solidFill>
                <a:latin typeface="Calibri" pitchFamily="34" charset="0"/>
                <a:ea typeface="Calibri" pitchFamily="34" charset="-122"/>
                <a:cs typeface="Calibri" pitchFamily="34" charset="-120"/>
              </a:rPr>
              <a:t>G-SIB. Forced merger with UBS.</a:t>
            </a:r>
            <a:endParaRPr lang="en-US" sz="1400" dirty="0"/>
          </a:p>
        </p:txBody>
      </p:sp>
      <p:sp>
        <p:nvSpPr>
          <p:cNvPr id="23" name="Shape 21"/>
          <p:cNvSpPr/>
          <p:nvPr/>
        </p:nvSpPr>
        <p:spPr>
          <a:xfrm>
            <a:off x="8436864" y="3169920"/>
            <a:ext cx="3596640" cy="30480"/>
          </a:xfrm>
          <a:prstGeom prst="rect">
            <a:avLst/>
          </a:prstGeom>
          <a:solidFill>
            <a:srgbClr val="EDE8DC"/>
          </a:solidFill>
          <a:ln w="12700">
            <a:solidFill>
              <a:srgbClr val="EDE8DC"/>
            </a:solidFill>
            <a:prstDash val="solid"/>
          </a:ln>
        </p:spPr>
        <p:txBody>
          <a:bodyPr/>
          <a:lstStyle/>
          <a:p>
            <a:endParaRPr lang="en-US" sz="2400"/>
          </a:p>
        </p:txBody>
      </p:sp>
      <p:sp>
        <p:nvSpPr>
          <p:cNvPr id="24" name="Text 22"/>
          <p:cNvSpPr/>
          <p:nvPr/>
        </p:nvSpPr>
        <p:spPr>
          <a:xfrm>
            <a:off x="8436864" y="3316224"/>
            <a:ext cx="3596640" cy="2438400"/>
          </a:xfrm>
          <a:prstGeom prst="rect">
            <a:avLst/>
          </a:prstGeom>
          <a:noFill/>
          <a:ln/>
        </p:spPr>
        <p:txBody>
          <a:bodyPr wrap="square" lIns="0" tIns="0" rIns="0" bIns="0" rtlCol="0" anchor="t"/>
          <a:lstStyle/>
          <a:p>
            <a:r>
              <a:rPr lang="en-US" sz="1440" dirty="0">
                <a:solidFill>
                  <a:srgbClr val="4A4A5A"/>
                </a:solidFill>
                <a:latin typeface="Calibri" pitchFamily="34" charset="0"/>
                <a:ea typeface="Calibri" pitchFamily="34" charset="-122"/>
                <a:cs typeface="Calibri" pitchFamily="34" charset="-120"/>
              </a:rPr>
              <a:t>Basel III compliant throughout its crisis. Capital ratios cannot measure strategic flexibility. Selling subsidiaries worsened the capital position. Every exit was blocked. Approximately $17bn of AT1 bonds were written to zero while shareholders received compensation.</a:t>
            </a:r>
            <a:endParaRPr lang="en-US" sz="1440" dirty="0"/>
          </a:p>
        </p:txBody>
      </p:sp>
      <p:sp>
        <p:nvSpPr>
          <p:cNvPr id="25" name="Shape 23"/>
          <p:cNvSpPr/>
          <p:nvPr/>
        </p:nvSpPr>
        <p:spPr>
          <a:xfrm>
            <a:off x="8436864" y="5803392"/>
            <a:ext cx="3596640" cy="30480"/>
          </a:xfrm>
          <a:prstGeom prst="rect">
            <a:avLst/>
          </a:prstGeom>
          <a:solidFill>
            <a:srgbClr val="C4581C"/>
          </a:solidFill>
          <a:ln w="12700">
            <a:solidFill>
              <a:srgbClr val="C4581C"/>
            </a:solidFill>
            <a:prstDash val="solid"/>
          </a:ln>
        </p:spPr>
        <p:txBody>
          <a:bodyPr/>
          <a:lstStyle/>
          <a:p>
            <a:endParaRPr lang="en-US" sz="2400"/>
          </a:p>
        </p:txBody>
      </p:sp>
      <p:sp>
        <p:nvSpPr>
          <p:cNvPr id="26" name="Text 24"/>
          <p:cNvSpPr/>
          <p:nvPr/>
        </p:nvSpPr>
        <p:spPr>
          <a:xfrm>
            <a:off x="8436864" y="5900928"/>
            <a:ext cx="3596640" cy="341376"/>
          </a:xfrm>
          <a:prstGeom prst="rect">
            <a:avLst/>
          </a:prstGeom>
          <a:noFill/>
          <a:ln/>
        </p:spPr>
        <p:txBody>
          <a:bodyPr wrap="square" lIns="0" tIns="0" rIns="0" bIns="0" rtlCol="0" anchor="ctr"/>
          <a:lstStyle/>
          <a:p>
            <a:r>
              <a:rPr lang="en-US" sz="1467" dirty="0">
                <a:solidFill>
                  <a:srgbClr val="C4581C"/>
                </a:solidFill>
                <a:latin typeface="Georgia" pitchFamily="34" charset="0"/>
                <a:ea typeface="Georgia" pitchFamily="34" charset="-122"/>
                <a:cs typeface="Georgia" pitchFamily="34" charset="-120"/>
              </a:rPr>
              <a:t>Structural problems invisible to capital ratios</a:t>
            </a:r>
            <a:endParaRPr lang="en-US" sz="1467"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70560" y="999744"/>
            <a:ext cx="10972800" cy="609600"/>
          </a:xfrm>
          <a:prstGeom prst="rect">
            <a:avLst/>
          </a:prstGeom>
          <a:noFill/>
          <a:ln/>
        </p:spPr>
        <p:txBody>
          <a:bodyPr wrap="square" lIns="0" tIns="0" rIns="0" bIns="0" rtlCol="0" anchor="ctr"/>
          <a:lstStyle/>
          <a:p>
            <a:r>
              <a:rPr lang="en-GB" sz="2933" dirty="0">
                <a:latin typeface="Georgia" pitchFamily="34" charset="0"/>
              </a:rPr>
              <a:t>Conclusion</a:t>
            </a:r>
            <a:r>
              <a:rPr lang="en-GB" sz="2933" dirty="0">
                <a:solidFill>
                  <a:srgbClr val="FFFFFF"/>
                </a:solidFill>
                <a:latin typeface="Georgia" pitchFamily="34" charset="0"/>
              </a:rPr>
              <a:t> </a:t>
            </a:r>
            <a:endParaRPr lang="en-US" sz="2933" dirty="0"/>
          </a:p>
        </p:txBody>
      </p:sp>
      <p:sp>
        <p:nvSpPr>
          <p:cNvPr id="4" name="Shape 2"/>
          <p:cNvSpPr/>
          <p:nvPr/>
        </p:nvSpPr>
        <p:spPr>
          <a:xfrm>
            <a:off x="670560" y="1731264"/>
            <a:ext cx="10972800" cy="48768"/>
          </a:xfrm>
          <a:prstGeom prst="rect">
            <a:avLst/>
          </a:prstGeom>
          <a:solidFill>
            <a:srgbClr val="C4581C"/>
          </a:solidFill>
          <a:ln w="12700">
            <a:solidFill>
              <a:srgbClr val="C4581C"/>
            </a:solidFill>
            <a:prstDash val="solid"/>
          </a:ln>
        </p:spPr>
        <p:txBody>
          <a:bodyPr/>
          <a:lstStyle/>
          <a:p>
            <a:endParaRPr lang="en-US" sz="2400"/>
          </a:p>
        </p:txBody>
      </p:sp>
      <p:sp>
        <p:nvSpPr>
          <p:cNvPr id="5" name="Text 3"/>
          <p:cNvSpPr/>
          <p:nvPr/>
        </p:nvSpPr>
        <p:spPr>
          <a:xfrm>
            <a:off x="670560" y="1975104"/>
            <a:ext cx="548640" cy="426720"/>
          </a:xfrm>
          <a:prstGeom prst="rect">
            <a:avLst/>
          </a:prstGeom>
          <a:noFill/>
          <a:ln/>
        </p:spPr>
        <p:txBody>
          <a:bodyPr wrap="square" lIns="0" tIns="0" rIns="0" bIns="0" rtlCol="0" anchor="ctr"/>
          <a:lstStyle/>
          <a:p>
            <a:r>
              <a:rPr lang="en-US" sz="2000" dirty="0">
                <a:solidFill>
                  <a:srgbClr val="C4581C"/>
                </a:solidFill>
                <a:latin typeface="Georgia" pitchFamily="34" charset="0"/>
                <a:ea typeface="Georgia" pitchFamily="34" charset="-122"/>
                <a:cs typeface="Georgia" pitchFamily="34" charset="-120"/>
              </a:rPr>
              <a:t>01</a:t>
            </a:r>
            <a:endParaRPr lang="en-US" sz="2000" dirty="0"/>
          </a:p>
        </p:txBody>
      </p:sp>
      <p:sp>
        <p:nvSpPr>
          <p:cNvPr id="6" name="Text 4"/>
          <p:cNvSpPr/>
          <p:nvPr/>
        </p:nvSpPr>
        <p:spPr>
          <a:xfrm>
            <a:off x="1255776" y="1999488"/>
            <a:ext cx="4754880" cy="426720"/>
          </a:xfrm>
          <a:prstGeom prst="rect">
            <a:avLst/>
          </a:prstGeom>
          <a:noFill/>
          <a:ln/>
        </p:spPr>
        <p:txBody>
          <a:bodyPr wrap="square" lIns="0" tIns="0" rIns="0" bIns="0" rtlCol="0" anchor="ctr"/>
          <a:lstStyle/>
          <a:p>
            <a:r>
              <a:rPr lang="en-US" sz="1867" dirty="0">
                <a:solidFill>
                  <a:srgbClr val="FFFFFF"/>
                </a:solidFill>
                <a:latin typeface="Georgia" pitchFamily="34" charset="0"/>
                <a:ea typeface="Georgia" pitchFamily="34" charset="-122"/>
                <a:cs typeface="Georgia" pitchFamily="34" charset="-120"/>
              </a:rPr>
              <a:t>Why capital regulation exists</a:t>
            </a:r>
            <a:endParaRPr lang="en-US" sz="1867" dirty="0"/>
          </a:p>
        </p:txBody>
      </p:sp>
      <p:sp>
        <p:nvSpPr>
          <p:cNvPr id="7" name="Shape 5"/>
          <p:cNvSpPr/>
          <p:nvPr/>
        </p:nvSpPr>
        <p:spPr>
          <a:xfrm>
            <a:off x="670560" y="2523744"/>
            <a:ext cx="5242560" cy="24384"/>
          </a:xfrm>
          <a:prstGeom prst="rect">
            <a:avLst/>
          </a:prstGeom>
          <a:solidFill>
            <a:srgbClr val="333333"/>
          </a:solidFill>
          <a:ln w="12700">
            <a:solidFill>
              <a:srgbClr val="333333"/>
            </a:solidFill>
            <a:prstDash val="solid"/>
          </a:ln>
        </p:spPr>
        <p:txBody>
          <a:bodyPr/>
          <a:lstStyle/>
          <a:p>
            <a:endParaRPr lang="en-US" sz="2400"/>
          </a:p>
        </p:txBody>
      </p:sp>
      <p:sp>
        <p:nvSpPr>
          <p:cNvPr id="8" name="Text 6"/>
          <p:cNvSpPr/>
          <p:nvPr/>
        </p:nvSpPr>
        <p:spPr>
          <a:xfrm>
            <a:off x="670560" y="2682240"/>
            <a:ext cx="5242560" cy="1438656"/>
          </a:xfrm>
          <a:prstGeom prst="rect">
            <a:avLst/>
          </a:prstGeom>
          <a:noFill/>
          <a:ln/>
        </p:spPr>
        <p:txBody>
          <a:bodyPr wrap="square" lIns="0" tIns="0" rIns="0" bIns="0" rtlCol="0" anchor="t"/>
          <a:lstStyle/>
          <a:p>
            <a:r>
              <a:rPr lang="en-US" sz="1467" dirty="0">
                <a:solidFill>
                  <a:srgbClr val="999999"/>
                </a:solidFill>
                <a:latin typeface="Calibri" pitchFamily="34" charset="0"/>
                <a:ea typeface="Calibri" pitchFamily="34" charset="-122"/>
                <a:cs typeface="Calibri" pitchFamily="34" charset="-120"/>
              </a:rPr>
              <a:t>Banks cannot regulate themselves. Asymmetric information means depositors cannot assess bank risk. One failure cascades through interbank markets. Financial stability is a public good that markets alone cannot provide.</a:t>
            </a:r>
            <a:endParaRPr lang="en-US" sz="1467" dirty="0"/>
          </a:p>
        </p:txBody>
      </p:sp>
      <p:sp>
        <p:nvSpPr>
          <p:cNvPr id="9" name="Text 7"/>
          <p:cNvSpPr/>
          <p:nvPr/>
        </p:nvSpPr>
        <p:spPr>
          <a:xfrm>
            <a:off x="6339840" y="1975104"/>
            <a:ext cx="548640" cy="426720"/>
          </a:xfrm>
          <a:prstGeom prst="rect">
            <a:avLst/>
          </a:prstGeom>
          <a:noFill/>
          <a:ln/>
        </p:spPr>
        <p:txBody>
          <a:bodyPr wrap="square" lIns="0" tIns="0" rIns="0" bIns="0" rtlCol="0" anchor="ctr"/>
          <a:lstStyle/>
          <a:p>
            <a:r>
              <a:rPr lang="en-US" sz="2000" dirty="0">
                <a:solidFill>
                  <a:srgbClr val="C4581C"/>
                </a:solidFill>
                <a:latin typeface="Georgia" pitchFamily="34" charset="0"/>
                <a:ea typeface="Georgia" pitchFamily="34" charset="-122"/>
                <a:cs typeface="Georgia" pitchFamily="34" charset="-120"/>
              </a:rPr>
              <a:t>02</a:t>
            </a:r>
            <a:endParaRPr lang="en-US" sz="2000" dirty="0"/>
          </a:p>
        </p:txBody>
      </p:sp>
      <p:sp>
        <p:nvSpPr>
          <p:cNvPr id="10" name="Text 8"/>
          <p:cNvSpPr/>
          <p:nvPr/>
        </p:nvSpPr>
        <p:spPr>
          <a:xfrm>
            <a:off x="6925056" y="1999488"/>
            <a:ext cx="4754880" cy="426720"/>
          </a:xfrm>
          <a:prstGeom prst="rect">
            <a:avLst/>
          </a:prstGeom>
          <a:noFill/>
          <a:ln/>
        </p:spPr>
        <p:txBody>
          <a:bodyPr wrap="square" lIns="0" tIns="0" rIns="0" bIns="0" rtlCol="0" anchor="ctr"/>
          <a:lstStyle/>
          <a:p>
            <a:r>
              <a:rPr lang="en-US" sz="1867" dirty="0">
                <a:solidFill>
                  <a:srgbClr val="FFFFFF"/>
                </a:solidFill>
                <a:latin typeface="Georgia" pitchFamily="34" charset="0"/>
                <a:ea typeface="Georgia" pitchFamily="34" charset="-122"/>
                <a:cs typeface="Georgia" pitchFamily="34" charset="-120"/>
              </a:rPr>
              <a:t>What Basel III actually changed</a:t>
            </a:r>
            <a:endParaRPr lang="en-US" sz="1867" dirty="0"/>
          </a:p>
        </p:txBody>
      </p:sp>
      <p:sp>
        <p:nvSpPr>
          <p:cNvPr id="11" name="Shape 9"/>
          <p:cNvSpPr/>
          <p:nvPr/>
        </p:nvSpPr>
        <p:spPr>
          <a:xfrm>
            <a:off x="6339840" y="2523744"/>
            <a:ext cx="5242560" cy="24384"/>
          </a:xfrm>
          <a:prstGeom prst="rect">
            <a:avLst/>
          </a:prstGeom>
          <a:solidFill>
            <a:srgbClr val="333333"/>
          </a:solidFill>
          <a:ln w="12700">
            <a:solidFill>
              <a:srgbClr val="333333"/>
            </a:solidFill>
            <a:prstDash val="solid"/>
          </a:ln>
        </p:spPr>
        <p:txBody>
          <a:bodyPr/>
          <a:lstStyle/>
          <a:p>
            <a:endParaRPr lang="en-US" sz="2400"/>
          </a:p>
        </p:txBody>
      </p:sp>
      <p:sp>
        <p:nvSpPr>
          <p:cNvPr id="12" name="Text 10"/>
          <p:cNvSpPr/>
          <p:nvPr/>
        </p:nvSpPr>
        <p:spPr>
          <a:xfrm>
            <a:off x="6339840" y="2682240"/>
            <a:ext cx="5242560" cy="1438656"/>
          </a:xfrm>
          <a:prstGeom prst="rect">
            <a:avLst/>
          </a:prstGeom>
          <a:noFill/>
          <a:ln/>
        </p:spPr>
        <p:txBody>
          <a:bodyPr wrap="square" lIns="0" tIns="0" rIns="0" bIns="0" rtlCol="0" anchor="t"/>
          <a:lstStyle/>
          <a:p>
            <a:r>
              <a:rPr lang="en-US" sz="1467" dirty="0">
                <a:solidFill>
                  <a:srgbClr val="999999"/>
                </a:solidFill>
                <a:latin typeface="Calibri" pitchFamily="34" charset="0"/>
                <a:ea typeface="Calibri" pitchFamily="34" charset="-122"/>
                <a:cs typeface="Calibri" pitchFamily="34" charset="-120"/>
              </a:rPr>
              <a:t>It raised the quality of capital through CET1, introduced buffers to absorb stress, added a leverage ratio that cannot be modelled away, and for the first time imposed binding international liquidity standards through the LCR and NSFR.</a:t>
            </a:r>
            <a:endParaRPr lang="en-US" sz="1467" dirty="0"/>
          </a:p>
        </p:txBody>
      </p:sp>
      <p:sp>
        <p:nvSpPr>
          <p:cNvPr id="13" name="Text 11"/>
          <p:cNvSpPr/>
          <p:nvPr/>
        </p:nvSpPr>
        <p:spPr>
          <a:xfrm>
            <a:off x="670560" y="4267200"/>
            <a:ext cx="548640" cy="426720"/>
          </a:xfrm>
          <a:prstGeom prst="rect">
            <a:avLst/>
          </a:prstGeom>
          <a:noFill/>
          <a:ln/>
        </p:spPr>
        <p:txBody>
          <a:bodyPr wrap="square" lIns="0" tIns="0" rIns="0" bIns="0" rtlCol="0" anchor="ctr"/>
          <a:lstStyle/>
          <a:p>
            <a:r>
              <a:rPr lang="en-US" sz="2000" dirty="0">
                <a:solidFill>
                  <a:srgbClr val="C4581C"/>
                </a:solidFill>
                <a:latin typeface="Georgia" pitchFamily="34" charset="0"/>
                <a:ea typeface="Georgia" pitchFamily="34" charset="-122"/>
                <a:cs typeface="Georgia" pitchFamily="34" charset="-120"/>
              </a:rPr>
              <a:t>03</a:t>
            </a:r>
            <a:endParaRPr lang="en-US" sz="2000" dirty="0"/>
          </a:p>
        </p:txBody>
      </p:sp>
      <p:sp>
        <p:nvSpPr>
          <p:cNvPr id="14" name="Text 12"/>
          <p:cNvSpPr/>
          <p:nvPr/>
        </p:nvSpPr>
        <p:spPr>
          <a:xfrm>
            <a:off x="1255776" y="4291584"/>
            <a:ext cx="4754880" cy="426720"/>
          </a:xfrm>
          <a:prstGeom prst="rect">
            <a:avLst/>
          </a:prstGeom>
          <a:noFill/>
          <a:ln/>
        </p:spPr>
        <p:txBody>
          <a:bodyPr wrap="square" lIns="0" tIns="0" rIns="0" bIns="0" rtlCol="0" anchor="ctr"/>
          <a:lstStyle/>
          <a:p>
            <a:r>
              <a:rPr lang="en-US" sz="1867" dirty="0">
                <a:solidFill>
                  <a:srgbClr val="FFFFFF"/>
                </a:solidFill>
                <a:latin typeface="Georgia" pitchFamily="34" charset="0"/>
                <a:ea typeface="Georgia" pitchFamily="34" charset="-122"/>
                <a:cs typeface="Georgia" pitchFamily="34" charset="-120"/>
              </a:rPr>
              <a:t>Where the framework falls short</a:t>
            </a:r>
            <a:endParaRPr lang="en-US" sz="1867" dirty="0"/>
          </a:p>
        </p:txBody>
      </p:sp>
      <p:sp>
        <p:nvSpPr>
          <p:cNvPr id="15" name="Shape 13"/>
          <p:cNvSpPr/>
          <p:nvPr/>
        </p:nvSpPr>
        <p:spPr>
          <a:xfrm>
            <a:off x="670560" y="4815840"/>
            <a:ext cx="5242560" cy="24384"/>
          </a:xfrm>
          <a:prstGeom prst="rect">
            <a:avLst/>
          </a:prstGeom>
          <a:solidFill>
            <a:srgbClr val="333333"/>
          </a:solidFill>
          <a:ln w="12700">
            <a:solidFill>
              <a:srgbClr val="333333"/>
            </a:solidFill>
            <a:prstDash val="solid"/>
          </a:ln>
        </p:spPr>
        <p:txBody>
          <a:bodyPr/>
          <a:lstStyle/>
          <a:p>
            <a:endParaRPr lang="en-US" sz="2400"/>
          </a:p>
        </p:txBody>
      </p:sp>
      <p:sp>
        <p:nvSpPr>
          <p:cNvPr id="16" name="Text 14"/>
          <p:cNvSpPr/>
          <p:nvPr/>
        </p:nvSpPr>
        <p:spPr>
          <a:xfrm>
            <a:off x="670560" y="4974336"/>
            <a:ext cx="5242560" cy="1438656"/>
          </a:xfrm>
          <a:prstGeom prst="rect">
            <a:avLst/>
          </a:prstGeom>
          <a:noFill/>
          <a:ln/>
        </p:spPr>
        <p:txBody>
          <a:bodyPr wrap="square" lIns="0" tIns="0" rIns="0" bIns="0" rtlCol="0" anchor="t"/>
          <a:lstStyle/>
          <a:p>
            <a:r>
              <a:rPr lang="en-US" sz="1467" dirty="0">
                <a:solidFill>
                  <a:srgbClr val="999999"/>
                </a:solidFill>
                <a:latin typeface="Calibri" pitchFamily="34" charset="0"/>
                <a:ea typeface="Calibri" pitchFamily="34" charset="-122"/>
                <a:cs typeface="Calibri" pitchFamily="34" charset="-120"/>
              </a:rPr>
              <a:t>SVB was Basel III compliant and failed anyway. Interest rate risk on government bonds is invisible to risk-weighted capital. A digital bank run moves faster than any 30-day liquidity buffer. Credit Suisse was also compliant and structurally unresolvable.</a:t>
            </a:r>
            <a:endParaRPr lang="en-US" sz="1467" dirty="0"/>
          </a:p>
        </p:txBody>
      </p:sp>
      <p:sp>
        <p:nvSpPr>
          <p:cNvPr id="17" name="Text 15"/>
          <p:cNvSpPr/>
          <p:nvPr/>
        </p:nvSpPr>
        <p:spPr>
          <a:xfrm>
            <a:off x="6339840" y="4267200"/>
            <a:ext cx="548640" cy="426720"/>
          </a:xfrm>
          <a:prstGeom prst="rect">
            <a:avLst/>
          </a:prstGeom>
          <a:noFill/>
          <a:ln/>
        </p:spPr>
        <p:txBody>
          <a:bodyPr wrap="square" lIns="0" tIns="0" rIns="0" bIns="0" rtlCol="0" anchor="ctr"/>
          <a:lstStyle/>
          <a:p>
            <a:r>
              <a:rPr lang="en-US" sz="2000" dirty="0">
                <a:solidFill>
                  <a:srgbClr val="C4581C"/>
                </a:solidFill>
                <a:latin typeface="Georgia" pitchFamily="34" charset="0"/>
                <a:ea typeface="Georgia" pitchFamily="34" charset="-122"/>
                <a:cs typeface="Georgia" pitchFamily="34" charset="-120"/>
              </a:rPr>
              <a:t>04</a:t>
            </a:r>
            <a:endParaRPr lang="en-US" sz="2000" dirty="0"/>
          </a:p>
        </p:txBody>
      </p:sp>
      <p:sp>
        <p:nvSpPr>
          <p:cNvPr id="18" name="Text 16"/>
          <p:cNvSpPr/>
          <p:nvPr/>
        </p:nvSpPr>
        <p:spPr>
          <a:xfrm>
            <a:off x="6925056" y="4291584"/>
            <a:ext cx="4754880" cy="426720"/>
          </a:xfrm>
          <a:prstGeom prst="rect">
            <a:avLst/>
          </a:prstGeom>
          <a:noFill/>
          <a:ln/>
        </p:spPr>
        <p:txBody>
          <a:bodyPr wrap="square" lIns="0" tIns="0" rIns="0" bIns="0" rtlCol="0" anchor="ctr"/>
          <a:lstStyle/>
          <a:p>
            <a:r>
              <a:rPr lang="en-US" sz="1867" dirty="0">
                <a:solidFill>
                  <a:srgbClr val="FFFFFF"/>
                </a:solidFill>
                <a:latin typeface="Georgia" pitchFamily="34" charset="0"/>
                <a:ea typeface="Georgia" pitchFamily="34" charset="-122"/>
                <a:cs typeface="Georgia" pitchFamily="34" charset="-120"/>
              </a:rPr>
              <a:t>The political dimension</a:t>
            </a:r>
            <a:endParaRPr lang="en-US" sz="1867" dirty="0"/>
          </a:p>
        </p:txBody>
      </p:sp>
      <p:sp>
        <p:nvSpPr>
          <p:cNvPr id="19" name="Shape 17"/>
          <p:cNvSpPr/>
          <p:nvPr/>
        </p:nvSpPr>
        <p:spPr>
          <a:xfrm>
            <a:off x="6339840" y="4815840"/>
            <a:ext cx="5242560" cy="24384"/>
          </a:xfrm>
          <a:prstGeom prst="rect">
            <a:avLst/>
          </a:prstGeom>
          <a:solidFill>
            <a:srgbClr val="333333"/>
          </a:solidFill>
          <a:ln w="12700">
            <a:solidFill>
              <a:srgbClr val="333333"/>
            </a:solidFill>
            <a:prstDash val="solid"/>
          </a:ln>
        </p:spPr>
        <p:txBody>
          <a:bodyPr/>
          <a:lstStyle/>
          <a:p>
            <a:endParaRPr lang="en-US" sz="2400"/>
          </a:p>
        </p:txBody>
      </p:sp>
      <p:sp>
        <p:nvSpPr>
          <p:cNvPr id="20" name="Text 18"/>
          <p:cNvSpPr/>
          <p:nvPr/>
        </p:nvSpPr>
        <p:spPr>
          <a:xfrm>
            <a:off x="6339840" y="4974336"/>
            <a:ext cx="5242560" cy="1438656"/>
          </a:xfrm>
          <a:prstGeom prst="rect">
            <a:avLst/>
          </a:prstGeom>
          <a:noFill/>
          <a:ln/>
        </p:spPr>
        <p:txBody>
          <a:bodyPr wrap="square" lIns="0" tIns="0" rIns="0" bIns="0" rtlCol="0" anchor="t"/>
          <a:lstStyle/>
          <a:p>
            <a:r>
              <a:rPr lang="en-US" sz="1467" dirty="0">
                <a:solidFill>
                  <a:srgbClr val="999999"/>
                </a:solidFill>
                <a:latin typeface="Calibri" pitchFamily="34" charset="0"/>
                <a:ea typeface="Calibri" pitchFamily="34" charset="-122"/>
                <a:cs typeface="Calibri" pitchFamily="34" charset="-120"/>
              </a:rPr>
              <a:t>SVB's CEO lobbied away the stress tests that might have caught the problem. The Basel IV Endgame was watered down under industry pressure. Capital regulation is not a technical exercise. It is a contest between public interest and institutional lobbying.</a:t>
            </a:r>
            <a:endParaRPr lang="en-US" sz="1467"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68224" cy="6858000"/>
          </a:xfrm>
          <a:prstGeom prst="rect">
            <a:avLst/>
          </a:prstGeom>
          <a:solidFill>
            <a:srgbClr val="D4820A"/>
          </a:solidFill>
          <a:ln w="12700">
            <a:solidFill>
              <a:srgbClr val="D4820A"/>
            </a:solidFill>
            <a:prstDash val="solid"/>
          </a:ln>
        </p:spPr>
        <p:txBody>
          <a:bodyPr/>
          <a:lstStyle/>
          <a:p>
            <a:endParaRPr lang="en-US" sz="2400"/>
          </a:p>
        </p:txBody>
      </p:sp>
      <p:sp>
        <p:nvSpPr>
          <p:cNvPr id="3" name="Shape 1"/>
          <p:cNvSpPr/>
          <p:nvPr/>
        </p:nvSpPr>
        <p:spPr>
          <a:xfrm>
            <a:off x="8290560" y="-1463040"/>
            <a:ext cx="6339840" cy="6339840"/>
          </a:xfrm>
          <a:prstGeom prst="ellipse">
            <a:avLst/>
          </a:prstGeom>
          <a:solidFill>
            <a:srgbClr val="2E3A47">
              <a:alpha val="60000"/>
            </a:srgbClr>
          </a:solidFill>
          <a:ln w="12700">
            <a:solidFill>
              <a:srgbClr val="D4820A">
                <a:alpha val="45000"/>
              </a:srgbClr>
            </a:solidFill>
            <a:prstDash val="solid"/>
          </a:ln>
        </p:spPr>
        <p:txBody>
          <a:bodyPr/>
          <a:lstStyle/>
          <a:p>
            <a:endParaRPr lang="en-US" sz="2400"/>
          </a:p>
        </p:txBody>
      </p:sp>
      <p:sp>
        <p:nvSpPr>
          <p:cNvPr id="4" name="Text 2"/>
          <p:cNvSpPr/>
          <p:nvPr/>
        </p:nvSpPr>
        <p:spPr>
          <a:xfrm>
            <a:off x="609600" y="463296"/>
            <a:ext cx="11216640" cy="390144"/>
          </a:xfrm>
          <a:prstGeom prst="rect">
            <a:avLst/>
          </a:prstGeom>
          <a:noFill/>
          <a:ln/>
        </p:spPr>
        <p:txBody>
          <a:bodyPr wrap="square" lIns="0" tIns="0" rIns="0" bIns="0" rtlCol="0" anchor="ctr"/>
          <a:lstStyle/>
          <a:p>
            <a:r>
              <a:rPr lang="en-US" sz="1400" kern="0" spc="200" dirty="0">
                <a:solidFill>
                  <a:srgbClr val="F0A830"/>
                </a:solidFill>
                <a:latin typeface="Calibri Light" pitchFamily="34" charset="0"/>
                <a:ea typeface="Calibri Light" pitchFamily="34" charset="-122"/>
                <a:cs typeface="Calibri Light" pitchFamily="34" charset="-120"/>
              </a:rPr>
              <a:t>International Financial Law  ·  University of Zurich  ·  Lukas Escandon </a:t>
            </a:r>
            <a:endParaRPr lang="en-US" sz="1400" dirty="0"/>
          </a:p>
        </p:txBody>
      </p:sp>
      <p:sp>
        <p:nvSpPr>
          <p:cNvPr id="5" name="Text 3"/>
          <p:cNvSpPr/>
          <p:nvPr/>
        </p:nvSpPr>
        <p:spPr>
          <a:xfrm>
            <a:off x="609600" y="1121664"/>
            <a:ext cx="10728960" cy="3048000"/>
          </a:xfrm>
          <a:prstGeom prst="rect">
            <a:avLst/>
          </a:prstGeom>
          <a:noFill/>
          <a:ln/>
        </p:spPr>
        <p:txBody>
          <a:bodyPr wrap="square" lIns="0" tIns="0" rIns="0" bIns="0" rtlCol="0" anchor="t"/>
          <a:lstStyle/>
          <a:p>
            <a:pPr>
              <a:lnSpc>
                <a:spcPct val="105000"/>
              </a:lnSpc>
            </a:pPr>
            <a:r>
              <a:rPr lang="en-US" sz="5867" b="1" dirty="0">
                <a:latin typeface="Calibri" pitchFamily="34" charset="0"/>
                <a:ea typeface="Calibri" pitchFamily="34" charset="-122"/>
                <a:cs typeface="Calibri" pitchFamily="34" charset="-120"/>
              </a:rPr>
              <a:t>Regulatory Issues</a:t>
            </a:r>
            <a:endParaRPr lang="en-US" sz="5867" dirty="0"/>
          </a:p>
          <a:p>
            <a:pPr>
              <a:lnSpc>
                <a:spcPct val="105000"/>
              </a:lnSpc>
            </a:pPr>
            <a:r>
              <a:rPr lang="en-US" sz="5867" b="1" dirty="0">
                <a:latin typeface="Calibri" pitchFamily="34" charset="0"/>
                <a:ea typeface="Calibri" pitchFamily="34" charset="-122"/>
                <a:cs typeface="Calibri" pitchFamily="34" charset="-120"/>
              </a:rPr>
              <a:t>Regarding Stablecoins</a:t>
            </a:r>
            <a:endParaRPr lang="en-US" sz="5867" dirty="0"/>
          </a:p>
        </p:txBody>
      </p:sp>
      <p:sp>
        <p:nvSpPr>
          <p:cNvPr id="6" name="Shape 4"/>
          <p:cNvSpPr/>
          <p:nvPr/>
        </p:nvSpPr>
        <p:spPr>
          <a:xfrm>
            <a:off x="609600" y="4328160"/>
            <a:ext cx="6096000" cy="60960"/>
          </a:xfrm>
          <a:prstGeom prst="rect">
            <a:avLst/>
          </a:prstGeom>
          <a:solidFill>
            <a:srgbClr val="D4820A"/>
          </a:solidFill>
          <a:ln w="12700">
            <a:solidFill>
              <a:srgbClr val="D4820A"/>
            </a:solidFill>
            <a:prstDash val="solid"/>
          </a:ln>
        </p:spPr>
        <p:txBody>
          <a:bodyPr/>
          <a:lstStyle/>
          <a:p>
            <a:endParaRPr lang="en-US" sz="2400"/>
          </a:p>
        </p:txBody>
      </p:sp>
      <p:sp>
        <p:nvSpPr>
          <p:cNvPr id="7" name="Text 5"/>
          <p:cNvSpPr/>
          <p:nvPr/>
        </p:nvSpPr>
        <p:spPr>
          <a:xfrm>
            <a:off x="609600" y="4535424"/>
            <a:ext cx="11216640" cy="512064"/>
          </a:xfrm>
          <a:prstGeom prst="rect">
            <a:avLst/>
          </a:prstGeom>
          <a:noFill/>
          <a:ln/>
        </p:spPr>
        <p:txBody>
          <a:bodyPr wrap="square" lIns="0" tIns="0" rIns="0" bIns="0" rtlCol="0" anchor="ctr"/>
          <a:lstStyle/>
          <a:p>
            <a:endParaRPr lang="en-US" sz="1867" dirty="0"/>
          </a:p>
        </p:txBody>
      </p:sp>
      <p:sp>
        <p:nvSpPr>
          <p:cNvPr id="8" name="Text 6"/>
          <p:cNvSpPr/>
          <p:nvPr/>
        </p:nvSpPr>
        <p:spPr>
          <a:xfrm>
            <a:off x="609600" y="6278880"/>
            <a:ext cx="10972800" cy="365760"/>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Extra Credit Presentation</a:t>
            </a:r>
            <a:endParaRPr lang="en-US" sz="1333"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232B35"/>
          </a:solidFill>
          <a:ln w="12700">
            <a:solidFill>
              <a:srgbClr val="232B35"/>
            </a:solidFill>
            <a:prstDash val="solid"/>
          </a:ln>
        </p:spPr>
        <p:txBody>
          <a:bodyPr/>
          <a:lstStyle/>
          <a:p>
            <a:endParaRPr lang="en-US" sz="2400"/>
          </a:p>
        </p:txBody>
      </p:sp>
      <p:sp>
        <p:nvSpPr>
          <p:cNvPr id="3" name="Shape 1"/>
          <p:cNvSpPr/>
          <p:nvPr/>
        </p:nvSpPr>
        <p:spPr>
          <a:xfrm>
            <a:off x="0" y="1219200"/>
            <a:ext cx="12192000" cy="67056"/>
          </a:xfrm>
          <a:prstGeom prst="rect">
            <a:avLst/>
          </a:prstGeom>
          <a:solidFill>
            <a:srgbClr val="D4820A"/>
          </a:solidFill>
          <a:ln w="12700">
            <a:solidFill>
              <a:srgbClr val="D4820A"/>
            </a:solidFill>
            <a:prstDash val="solid"/>
          </a:ln>
        </p:spPr>
        <p:txBody>
          <a:bodyPr/>
          <a:lstStyle/>
          <a:p>
            <a:endParaRPr lang="en-US" sz="2400"/>
          </a:p>
        </p:txBody>
      </p:sp>
      <p:sp>
        <p:nvSpPr>
          <p:cNvPr id="4" name="Text 2"/>
          <p:cNvSpPr/>
          <p:nvPr/>
        </p:nvSpPr>
        <p:spPr>
          <a:xfrm>
            <a:off x="426720" y="146304"/>
            <a:ext cx="11338560" cy="926592"/>
          </a:xfrm>
          <a:prstGeom prst="rect">
            <a:avLst/>
          </a:prstGeom>
          <a:noFill/>
          <a:ln/>
        </p:spPr>
        <p:txBody>
          <a:bodyPr wrap="square" lIns="0" tIns="0" rIns="0" bIns="0" rtlCol="0" anchor="ctr"/>
          <a:lstStyle/>
          <a:p>
            <a:r>
              <a:rPr lang="en-US" sz="3067" b="1" dirty="0">
                <a:solidFill>
                  <a:srgbClr val="FFFFFF"/>
                </a:solidFill>
                <a:latin typeface="Calibri" pitchFamily="34" charset="0"/>
                <a:ea typeface="Calibri" pitchFamily="34" charset="-122"/>
                <a:cs typeface="Calibri" pitchFamily="34" charset="-120"/>
              </a:rPr>
              <a:t>What Are Stablecoins?</a:t>
            </a:r>
            <a:endParaRPr lang="en-US" sz="3067" dirty="0"/>
          </a:p>
        </p:txBody>
      </p:sp>
      <p:sp>
        <p:nvSpPr>
          <p:cNvPr id="5" name="Shape 3"/>
          <p:cNvSpPr/>
          <p:nvPr/>
        </p:nvSpPr>
        <p:spPr>
          <a:xfrm>
            <a:off x="426720" y="1438656"/>
            <a:ext cx="5547360" cy="15240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6" name="Shape 4"/>
          <p:cNvSpPr/>
          <p:nvPr/>
        </p:nvSpPr>
        <p:spPr>
          <a:xfrm>
            <a:off x="426720" y="1438656"/>
            <a:ext cx="85344" cy="1524000"/>
          </a:xfrm>
          <a:prstGeom prst="rect">
            <a:avLst/>
          </a:prstGeom>
          <a:solidFill>
            <a:srgbClr val="D4820A"/>
          </a:solidFill>
          <a:ln w="12700">
            <a:solidFill>
              <a:srgbClr val="D4820A"/>
            </a:solidFill>
            <a:prstDash val="solid"/>
          </a:ln>
        </p:spPr>
        <p:txBody>
          <a:bodyPr/>
          <a:lstStyle/>
          <a:p>
            <a:endParaRPr lang="en-US" sz="2400"/>
          </a:p>
        </p:txBody>
      </p:sp>
      <p:sp>
        <p:nvSpPr>
          <p:cNvPr id="7" name="Text 5"/>
          <p:cNvSpPr/>
          <p:nvPr/>
        </p:nvSpPr>
        <p:spPr>
          <a:xfrm>
            <a:off x="670560" y="1511808"/>
            <a:ext cx="5181600" cy="365760"/>
          </a:xfrm>
          <a:prstGeom prst="rect">
            <a:avLst/>
          </a:prstGeom>
          <a:noFill/>
          <a:ln/>
        </p:spPr>
        <p:txBody>
          <a:bodyPr wrap="square" lIns="0" tIns="0" rIns="0" bIns="0" rtlCol="0" anchor="ctr"/>
          <a:lstStyle/>
          <a:p>
            <a:r>
              <a:rPr lang="en-US" sz="1533" b="1" dirty="0">
                <a:solidFill>
                  <a:srgbClr val="232B35"/>
                </a:solidFill>
                <a:latin typeface="Calibri" pitchFamily="34" charset="0"/>
                <a:ea typeface="Calibri" pitchFamily="34" charset="-122"/>
                <a:cs typeface="Calibri" pitchFamily="34" charset="-120"/>
              </a:rPr>
              <a:t>Definition</a:t>
            </a:r>
            <a:endParaRPr lang="en-US" sz="1533" dirty="0"/>
          </a:p>
        </p:txBody>
      </p:sp>
      <p:sp>
        <p:nvSpPr>
          <p:cNvPr id="8" name="Text 6"/>
          <p:cNvSpPr/>
          <p:nvPr/>
        </p:nvSpPr>
        <p:spPr>
          <a:xfrm>
            <a:off x="670560" y="1877568"/>
            <a:ext cx="5120640" cy="999744"/>
          </a:xfrm>
          <a:prstGeom prst="rect">
            <a:avLst/>
          </a:prstGeom>
          <a:noFill/>
          <a:ln/>
        </p:spPr>
        <p:txBody>
          <a:bodyPr wrap="square" lIns="0" tIns="0" rIns="0" bIns="0" rtlCol="0" anchor="ctr"/>
          <a:lstStyle/>
          <a:p>
            <a:r>
              <a:rPr lang="en-US" sz="1533" dirty="0">
                <a:solidFill>
                  <a:srgbClr val="556070"/>
                </a:solidFill>
                <a:latin typeface="Calibri Light" pitchFamily="34" charset="0"/>
                <a:ea typeface="Calibri Light" pitchFamily="34" charset="-122"/>
                <a:cs typeface="Calibri Light" pitchFamily="34" charset="-120"/>
              </a:rPr>
              <a:t>A crypto asset pegged 1:1 to a fiat currency (usually USD) via reserve assets like: US Treasuries. Designed to combine blockchain efficiency with price stability.</a:t>
            </a:r>
            <a:endParaRPr lang="en-US" sz="1533" dirty="0"/>
          </a:p>
        </p:txBody>
      </p:sp>
      <p:sp>
        <p:nvSpPr>
          <p:cNvPr id="9" name="Shape 7"/>
          <p:cNvSpPr/>
          <p:nvPr/>
        </p:nvSpPr>
        <p:spPr>
          <a:xfrm>
            <a:off x="426720" y="3048000"/>
            <a:ext cx="5547360" cy="92659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dirty="0"/>
          </a:p>
        </p:txBody>
      </p:sp>
      <p:sp>
        <p:nvSpPr>
          <p:cNvPr id="10" name="Shape 8"/>
          <p:cNvSpPr/>
          <p:nvPr/>
        </p:nvSpPr>
        <p:spPr>
          <a:xfrm>
            <a:off x="426720" y="3048000"/>
            <a:ext cx="85344" cy="926592"/>
          </a:xfrm>
          <a:prstGeom prst="rect">
            <a:avLst/>
          </a:prstGeom>
          <a:solidFill>
            <a:srgbClr val="232B35"/>
          </a:solidFill>
          <a:ln w="12700">
            <a:solidFill>
              <a:srgbClr val="232B35"/>
            </a:solidFill>
            <a:prstDash val="solid"/>
          </a:ln>
        </p:spPr>
        <p:txBody>
          <a:bodyPr/>
          <a:lstStyle/>
          <a:p>
            <a:endParaRPr lang="en-US" sz="2400"/>
          </a:p>
        </p:txBody>
      </p:sp>
      <p:sp>
        <p:nvSpPr>
          <p:cNvPr id="11" name="Text 9"/>
          <p:cNvSpPr/>
          <p:nvPr/>
        </p:nvSpPr>
        <p:spPr>
          <a:xfrm>
            <a:off x="670560" y="3096768"/>
            <a:ext cx="5181600" cy="390144"/>
          </a:xfrm>
          <a:prstGeom prst="rect">
            <a:avLst/>
          </a:prstGeom>
          <a:noFill/>
          <a:ln/>
        </p:spPr>
        <p:txBody>
          <a:bodyPr wrap="square" lIns="0" tIns="0" rIns="0" bIns="0" rtlCol="0" anchor="ctr"/>
          <a:lstStyle/>
          <a:p>
            <a:r>
              <a:rPr lang="en-US" sz="2400" b="1" dirty="0">
                <a:solidFill>
                  <a:srgbClr val="232B35"/>
                </a:solidFill>
                <a:latin typeface="Calibri" pitchFamily="34" charset="0"/>
                <a:ea typeface="Calibri" pitchFamily="34" charset="-122"/>
                <a:cs typeface="Calibri" pitchFamily="34" charset="-120"/>
              </a:rPr>
              <a:t>$250bn+</a:t>
            </a:r>
            <a:endParaRPr lang="en-US" sz="2400" dirty="0"/>
          </a:p>
        </p:txBody>
      </p:sp>
      <p:sp>
        <p:nvSpPr>
          <p:cNvPr id="12" name="Text 10"/>
          <p:cNvSpPr/>
          <p:nvPr/>
        </p:nvSpPr>
        <p:spPr>
          <a:xfrm>
            <a:off x="670560" y="3511296"/>
            <a:ext cx="5181600" cy="390144"/>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total stablecoin market cap (2025)</a:t>
            </a:r>
            <a:endParaRPr lang="en-US" sz="1333" dirty="0"/>
          </a:p>
        </p:txBody>
      </p:sp>
      <p:sp>
        <p:nvSpPr>
          <p:cNvPr id="13" name="Shape 11"/>
          <p:cNvSpPr/>
          <p:nvPr/>
        </p:nvSpPr>
        <p:spPr>
          <a:xfrm>
            <a:off x="426720" y="4072128"/>
            <a:ext cx="5547360" cy="92659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14" name="Shape 12"/>
          <p:cNvSpPr/>
          <p:nvPr/>
        </p:nvSpPr>
        <p:spPr>
          <a:xfrm>
            <a:off x="426720" y="4072128"/>
            <a:ext cx="85344" cy="926592"/>
          </a:xfrm>
          <a:prstGeom prst="rect">
            <a:avLst/>
          </a:prstGeom>
          <a:solidFill>
            <a:srgbClr val="2E3A47"/>
          </a:solidFill>
          <a:ln w="12700">
            <a:solidFill>
              <a:srgbClr val="2E3A47"/>
            </a:solidFill>
            <a:prstDash val="solid"/>
          </a:ln>
        </p:spPr>
        <p:txBody>
          <a:bodyPr/>
          <a:lstStyle/>
          <a:p>
            <a:endParaRPr lang="en-US" sz="2400"/>
          </a:p>
        </p:txBody>
      </p:sp>
      <p:sp>
        <p:nvSpPr>
          <p:cNvPr id="15" name="Text 13"/>
          <p:cNvSpPr/>
          <p:nvPr/>
        </p:nvSpPr>
        <p:spPr>
          <a:xfrm>
            <a:off x="670560" y="4120896"/>
            <a:ext cx="5181600" cy="390144"/>
          </a:xfrm>
          <a:prstGeom prst="rect">
            <a:avLst/>
          </a:prstGeom>
          <a:noFill/>
          <a:ln/>
        </p:spPr>
        <p:txBody>
          <a:bodyPr wrap="square" lIns="0" tIns="0" rIns="0" bIns="0" rtlCol="0" anchor="ctr"/>
          <a:lstStyle/>
          <a:p>
            <a:r>
              <a:rPr lang="en-US" sz="2400" b="1" dirty="0">
                <a:solidFill>
                  <a:srgbClr val="2E3A47"/>
                </a:solidFill>
                <a:latin typeface="Calibri" pitchFamily="34" charset="0"/>
                <a:ea typeface="Calibri" pitchFamily="34" charset="-122"/>
                <a:cs typeface="Calibri" pitchFamily="34" charset="-120"/>
              </a:rPr>
              <a:t>$32 trillion</a:t>
            </a:r>
            <a:endParaRPr lang="en-US" sz="2400" dirty="0"/>
          </a:p>
        </p:txBody>
      </p:sp>
      <p:sp>
        <p:nvSpPr>
          <p:cNvPr id="16" name="Text 14"/>
          <p:cNvSpPr/>
          <p:nvPr/>
        </p:nvSpPr>
        <p:spPr>
          <a:xfrm>
            <a:off x="670560" y="4535424"/>
            <a:ext cx="5181600" cy="390144"/>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on-chain transactions in 2025 — surpassing Visa + Mastercard combined</a:t>
            </a:r>
            <a:endParaRPr lang="en-US" sz="1333" dirty="0"/>
          </a:p>
        </p:txBody>
      </p:sp>
      <p:sp>
        <p:nvSpPr>
          <p:cNvPr id="17" name="Shape 15"/>
          <p:cNvSpPr/>
          <p:nvPr/>
        </p:nvSpPr>
        <p:spPr>
          <a:xfrm>
            <a:off x="426720" y="5096256"/>
            <a:ext cx="5547360" cy="92659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18" name="Shape 16"/>
          <p:cNvSpPr/>
          <p:nvPr/>
        </p:nvSpPr>
        <p:spPr>
          <a:xfrm>
            <a:off x="426720" y="5096256"/>
            <a:ext cx="85344" cy="926592"/>
          </a:xfrm>
          <a:prstGeom prst="rect">
            <a:avLst/>
          </a:prstGeom>
          <a:solidFill>
            <a:srgbClr val="3A4A5A"/>
          </a:solidFill>
          <a:ln w="12700">
            <a:solidFill>
              <a:srgbClr val="3A4A5A"/>
            </a:solidFill>
            <a:prstDash val="solid"/>
          </a:ln>
        </p:spPr>
        <p:txBody>
          <a:bodyPr/>
          <a:lstStyle/>
          <a:p>
            <a:endParaRPr lang="en-US" sz="2400"/>
          </a:p>
        </p:txBody>
      </p:sp>
      <p:sp>
        <p:nvSpPr>
          <p:cNvPr id="19" name="Text 17"/>
          <p:cNvSpPr/>
          <p:nvPr/>
        </p:nvSpPr>
        <p:spPr>
          <a:xfrm>
            <a:off x="670560" y="5145024"/>
            <a:ext cx="5181600" cy="390144"/>
          </a:xfrm>
          <a:prstGeom prst="rect">
            <a:avLst/>
          </a:prstGeom>
          <a:noFill/>
          <a:ln/>
        </p:spPr>
        <p:txBody>
          <a:bodyPr wrap="square" lIns="0" tIns="0" rIns="0" bIns="0" rtlCol="0" anchor="ctr"/>
          <a:lstStyle/>
          <a:p>
            <a:r>
              <a:rPr lang="en-US" sz="2400" b="1" dirty="0">
                <a:solidFill>
                  <a:srgbClr val="3A4A5A"/>
                </a:solidFill>
                <a:latin typeface="Calibri" pitchFamily="34" charset="0"/>
                <a:ea typeface="Calibri" pitchFamily="34" charset="-122"/>
                <a:cs typeface="Calibri" pitchFamily="34" charset="-120"/>
              </a:rPr>
              <a:t>~90%</a:t>
            </a:r>
            <a:endParaRPr lang="en-US" sz="2400" dirty="0"/>
          </a:p>
        </p:txBody>
      </p:sp>
      <p:sp>
        <p:nvSpPr>
          <p:cNvPr id="20" name="Text 18"/>
          <p:cNvSpPr/>
          <p:nvPr/>
        </p:nvSpPr>
        <p:spPr>
          <a:xfrm>
            <a:off x="670560" y="5559552"/>
            <a:ext cx="5181600" cy="390144"/>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of the market held in just 2 coins: USDT (Tether) and USDC (Circle)</a:t>
            </a:r>
            <a:endParaRPr lang="en-US" sz="1333" dirty="0"/>
          </a:p>
        </p:txBody>
      </p:sp>
      <p:sp>
        <p:nvSpPr>
          <p:cNvPr id="21" name="Shape 19"/>
          <p:cNvSpPr/>
          <p:nvPr/>
        </p:nvSpPr>
        <p:spPr>
          <a:xfrm>
            <a:off x="6339840" y="1438656"/>
            <a:ext cx="5425440" cy="143865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22" name="Shape 20"/>
          <p:cNvSpPr/>
          <p:nvPr/>
        </p:nvSpPr>
        <p:spPr>
          <a:xfrm>
            <a:off x="6486144" y="1572768"/>
            <a:ext cx="658368" cy="658368"/>
          </a:xfrm>
          <a:prstGeom prst="ellipse">
            <a:avLst/>
          </a:prstGeom>
          <a:solidFill>
            <a:srgbClr val="232B35"/>
          </a:solidFill>
          <a:ln w="12700">
            <a:solidFill>
              <a:srgbClr val="232B35"/>
            </a:solidFill>
            <a:prstDash val="solid"/>
          </a:ln>
        </p:spPr>
        <p:txBody>
          <a:bodyPr/>
          <a:lstStyle/>
          <a:p>
            <a:endParaRPr lang="en-US" sz="2400"/>
          </a:p>
        </p:txBody>
      </p:sp>
      <p:pic>
        <p:nvPicPr>
          <p:cNvPr id="23" name="Image 0" descr="preencoded.png"/>
          <p:cNvPicPr>
            <a:picLocks noChangeAspect="1"/>
          </p:cNvPicPr>
          <p:nvPr/>
        </p:nvPicPr>
        <p:blipFill>
          <a:blip r:embed="rId3"/>
          <a:stretch>
            <a:fillRect/>
          </a:stretch>
        </p:blipFill>
        <p:spPr>
          <a:xfrm>
            <a:off x="6565392" y="1652016"/>
            <a:ext cx="499872" cy="499872"/>
          </a:xfrm>
          <a:prstGeom prst="rect">
            <a:avLst/>
          </a:prstGeom>
        </p:spPr>
      </p:pic>
      <p:sp>
        <p:nvSpPr>
          <p:cNvPr id="24" name="Text 21"/>
          <p:cNvSpPr/>
          <p:nvPr/>
        </p:nvSpPr>
        <p:spPr>
          <a:xfrm>
            <a:off x="7254240" y="1560576"/>
            <a:ext cx="4352544" cy="365760"/>
          </a:xfrm>
          <a:prstGeom prst="rect">
            <a:avLst/>
          </a:prstGeom>
          <a:noFill/>
          <a:ln/>
        </p:spPr>
        <p:txBody>
          <a:bodyPr wrap="square" lIns="0" tIns="0" rIns="0" bIns="0" rtlCol="0" anchor="ctr"/>
          <a:lstStyle/>
          <a:p>
            <a:r>
              <a:rPr lang="en-US" sz="1600" b="1" dirty="0">
                <a:solidFill>
                  <a:srgbClr val="232B35"/>
                </a:solidFill>
                <a:latin typeface="Calibri" pitchFamily="34" charset="0"/>
                <a:ea typeface="Calibri" pitchFamily="34" charset="-122"/>
                <a:cs typeface="Calibri" pitchFamily="34" charset="-120"/>
              </a:rPr>
              <a:t>Payments &amp; Remittances</a:t>
            </a:r>
            <a:endParaRPr lang="en-US" sz="1600" dirty="0"/>
          </a:p>
        </p:txBody>
      </p:sp>
      <p:sp>
        <p:nvSpPr>
          <p:cNvPr id="25" name="Shape 22"/>
          <p:cNvSpPr/>
          <p:nvPr/>
        </p:nvSpPr>
        <p:spPr>
          <a:xfrm>
            <a:off x="6486144" y="2231136"/>
            <a:ext cx="4998720" cy="24384"/>
          </a:xfrm>
          <a:prstGeom prst="rect">
            <a:avLst/>
          </a:prstGeom>
          <a:solidFill>
            <a:srgbClr val="D4820A"/>
          </a:solidFill>
          <a:ln w="12700">
            <a:solidFill>
              <a:srgbClr val="D4820A"/>
            </a:solidFill>
            <a:prstDash val="solid"/>
          </a:ln>
        </p:spPr>
        <p:txBody>
          <a:bodyPr/>
          <a:lstStyle/>
          <a:p>
            <a:endParaRPr lang="en-US" sz="2400"/>
          </a:p>
        </p:txBody>
      </p:sp>
      <p:sp>
        <p:nvSpPr>
          <p:cNvPr id="26" name="Text 23"/>
          <p:cNvSpPr/>
          <p:nvPr/>
        </p:nvSpPr>
        <p:spPr>
          <a:xfrm>
            <a:off x="6486144" y="2304288"/>
            <a:ext cx="5145024" cy="487680"/>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Emerging markets globally use stablecoins as a dollar substitute where local currency is volatile.</a:t>
            </a:r>
            <a:endParaRPr lang="en-US" sz="1333" dirty="0"/>
          </a:p>
        </p:txBody>
      </p:sp>
      <p:sp>
        <p:nvSpPr>
          <p:cNvPr id="27" name="Shape 24"/>
          <p:cNvSpPr/>
          <p:nvPr/>
        </p:nvSpPr>
        <p:spPr>
          <a:xfrm>
            <a:off x="6339840" y="2999232"/>
            <a:ext cx="5425440" cy="143865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28" name="Shape 25"/>
          <p:cNvSpPr/>
          <p:nvPr/>
        </p:nvSpPr>
        <p:spPr>
          <a:xfrm>
            <a:off x="6486144" y="3133344"/>
            <a:ext cx="658368" cy="658368"/>
          </a:xfrm>
          <a:prstGeom prst="ellipse">
            <a:avLst/>
          </a:prstGeom>
          <a:solidFill>
            <a:srgbClr val="2E3A47"/>
          </a:solidFill>
          <a:ln w="12700">
            <a:solidFill>
              <a:srgbClr val="2E3A47"/>
            </a:solidFill>
            <a:prstDash val="solid"/>
          </a:ln>
        </p:spPr>
        <p:txBody>
          <a:bodyPr/>
          <a:lstStyle/>
          <a:p>
            <a:endParaRPr lang="en-US" sz="2400"/>
          </a:p>
        </p:txBody>
      </p:sp>
      <p:pic>
        <p:nvPicPr>
          <p:cNvPr id="29" name="Image 1" descr="preencoded.png"/>
          <p:cNvPicPr>
            <a:picLocks noChangeAspect="1"/>
          </p:cNvPicPr>
          <p:nvPr/>
        </p:nvPicPr>
        <p:blipFill>
          <a:blip r:embed="rId4"/>
          <a:stretch>
            <a:fillRect/>
          </a:stretch>
        </p:blipFill>
        <p:spPr>
          <a:xfrm>
            <a:off x="6565392" y="3212592"/>
            <a:ext cx="499872" cy="499872"/>
          </a:xfrm>
          <a:prstGeom prst="rect">
            <a:avLst/>
          </a:prstGeom>
        </p:spPr>
      </p:pic>
      <p:sp>
        <p:nvSpPr>
          <p:cNvPr id="30" name="Text 26"/>
          <p:cNvSpPr/>
          <p:nvPr/>
        </p:nvSpPr>
        <p:spPr>
          <a:xfrm>
            <a:off x="7254240" y="3121152"/>
            <a:ext cx="4352544" cy="365760"/>
          </a:xfrm>
          <a:prstGeom prst="rect">
            <a:avLst/>
          </a:prstGeom>
          <a:noFill/>
          <a:ln/>
        </p:spPr>
        <p:txBody>
          <a:bodyPr wrap="square" lIns="0" tIns="0" rIns="0" bIns="0" rtlCol="0" anchor="ctr"/>
          <a:lstStyle/>
          <a:p>
            <a:r>
              <a:rPr lang="en-US" sz="1600" b="1" dirty="0">
                <a:solidFill>
                  <a:srgbClr val="232B35"/>
                </a:solidFill>
                <a:latin typeface="Calibri" pitchFamily="34" charset="0"/>
                <a:ea typeface="Calibri" pitchFamily="34" charset="-122"/>
                <a:cs typeface="Calibri" pitchFamily="34" charset="-120"/>
              </a:rPr>
              <a:t>DeFi &amp; Crypto Trading</a:t>
            </a:r>
            <a:endParaRPr lang="en-US" sz="1600" dirty="0"/>
          </a:p>
        </p:txBody>
      </p:sp>
      <p:sp>
        <p:nvSpPr>
          <p:cNvPr id="31" name="Shape 27"/>
          <p:cNvSpPr/>
          <p:nvPr/>
        </p:nvSpPr>
        <p:spPr>
          <a:xfrm>
            <a:off x="6486144" y="3791712"/>
            <a:ext cx="4998720" cy="24384"/>
          </a:xfrm>
          <a:prstGeom prst="rect">
            <a:avLst/>
          </a:prstGeom>
          <a:solidFill>
            <a:srgbClr val="D4820A"/>
          </a:solidFill>
          <a:ln w="12700">
            <a:solidFill>
              <a:srgbClr val="D4820A"/>
            </a:solidFill>
            <a:prstDash val="solid"/>
          </a:ln>
        </p:spPr>
        <p:txBody>
          <a:bodyPr/>
          <a:lstStyle/>
          <a:p>
            <a:endParaRPr lang="en-US" sz="2400"/>
          </a:p>
        </p:txBody>
      </p:sp>
      <p:sp>
        <p:nvSpPr>
          <p:cNvPr id="32" name="Text 28"/>
          <p:cNvSpPr/>
          <p:nvPr/>
        </p:nvSpPr>
        <p:spPr>
          <a:xfrm>
            <a:off x="6486144" y="3864864"/>
            <a:ext cx="5145024" cy="487680"/>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67% of stablecoin use is in DeFi and trading. Provides liquidity without the volatility of Bitcoin or Ethereum.</a:t>
            </a:r>
            <a:endParaRPr lang="en-US" sz="1333" dirty="0"/>
          </a:p>
        </p:txBody>
      </p:sp>
      <p:sp>
        <p:nvSpPr>
          <p:cNvPr id="33" name="Shape 29"/>
          <p:cNvSpPr/>
          <p:nvPr/>
        </p:nvSpPr>
        <p:spPr>
          <a:xfrm>
            <a:off x="6339840" y="4559808"/>
            <a:ext cx="5425440" cy="143865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34" name="Shape 30"/>
          <p:cNvSpPr/>
          <p:nvPr/>
        </p:nvSpPr>
        <p:spPr>
          <a:xfrm>
            <a:off x="6486144" y="4693920"/>
            <a:ext cx="658368" cy="658368"/>
          </a:xfrm>
          <a:prstGeom prst="ellipse">
            <a:avLst/>
          </a:prstGeom>
          <a:solidFill>
            <a:srgbClr val="556070"/>
          </a:solidFill>
          <a:ln w="12700">
            <a:solidFill>
              <a:srgbClr val="556070"/>
            </a:solidFill>
            <a:prstDash val="solid"/>
          </a:ln>
        </p:spPr>
        <p:txBody>
          <a:bodyPr/>
          <a:lstStyle/>
          <a:p>
            <a:endParaRPr lang="en-US" sz="2400"/>
          </a:p>
        </p:txBody>
      </p:sp>
      <p:pic>
        <p:nvPicPr>
          <p:cNvPr id="35" name="Image 2" descr="preencoded.png"/>
          <p:cNvPicPr>
            <a:picLocks noChangeAspect="1"/>
          </p:cNvPicPr>
          <p:nvPr/>
        </p:nvPicPr>
        <p:blipFill>
          <a:blip r:embed="rId5"/>
          <a:stretch>
            <a:fillRect/>
          </a:stretch>
        </p:blipFill>
        <p:spPr>
          <a:xfrm>
            <a:off x="6565392" y="4773168"/>
            <a:ext cx="499872" cy="499872"/>
          </a:xfrm>
          <a:prstGeom prst="rect">
            <a:avLst/>
          </a:prstGeom>
        </p:spPr>
      </p:pic>
      <p:sp>
        <p:nvSpPr>
          <p:cNvPr id="36" name="Text 31"/>
          <p:cNvSpPr/>
          <p:nvPr/>
        </p:nvSpPr>
        <p:spPr>
          <a:xfrm>
            <a:off x="7254240" y="4681728"/>
            <a:ext cx="4352544" cy="365760"/>
          </a:xfrm>
          <a:prstGeom prst="rect">
            <a:avLst/>
          </a:prstGeom>
          <a:noFill/>
          <a:ln/>
        </p:spPr>
        <p:txBody>
          <a:bodyPr wrap="square" lIns="0" tIns="0" rIns="0" bIns="0" rtlCol="0" anchor="ctr"/>
          <a:lstStyle/>
          <a:p>
            <a:r>
              <a:rPr lang="en-US" sz="1600" b="1" dirty="0">
                <a:solidFill>
                  <a:srgbClr val="232B35"/>
                </a:solidFill>
                <a:latin typeface="Calibri" pitchFamily="34" charset="0"/>
                <a:ea typeface="Calibri" pitchFamily="34" charset="-122"/>
                <a:cs typeface="Calibri" pitchFamily="34" charset="-120"/>
              </a:rPr>
              <a:t>Institutional Settlement</a:t>
            </a:r>
            <a:endParaRPr lang="en-US" sz="1600" dirty="0"/>
          </a:p>
        </p:txBody>
      </p:sp>
      <p:sp>
        <p:nvSpPr>
          <p:cNvPr id="37" name="Shape 32"/>
          <p:cNvSpPr/>
          <p:nvPr/>
        </p:nvSpPr>
        <p:spPr>
          <a:xfrm>
            <a:off x="6486144" y="5352288"/>
            <a:ext cx="4998720" cy="24384"/>
          </a:xfrm>
          <a:prstGeom prst="rect">
            <a:avLst/>
          </a:prstGeom>
          <a:solidFill>
            <a:srgbClr val="D4820A"/>
          </a:solidFill>
          <a:ln w="12700">
            <a:solidFill>
              <a:srgbClr val="D4820A"/>
            </a:solidFill>
            <a:prstDash val="solid"/>
          </a:ln>
        </p:spPr>
        <p:txBody>
          <a:bodyPr/>
          <a:lstStyle/>
          <a:p>
            <a:endParaRPr lang="en-US" sz="2400"/>
          </a:p>
        </p:txBody>
      </p:sp>
      <p:sp>
        <p:nvSpPr>
          <p:cNvPr id="38" name="Text 33"/>
          <p:cNvSpPr/>
          <p:nvPr/>
        </p:nvSpPr>
        <p:spPr>
          <a:xfrm>
            <a:off x="6486144" y="5425440"/>
            <a:ext cx="5145024" cy="487680"/>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Banks and fintechs use stablecoins for 24/7 cross-border settlement - faster and cheaper than correspondent banking.</a:t>
            </a:r>
            <a:endParaRPr lang="en-US" sz="1333" dirty="0"/>
          </a:p>
        </p:txBody>
      </p:sp>
      <p:sp>
        <p:nvSpPr>
          <p:cNvPr id="39" name="Shape 34"/>
          <p:cNvSpPr/>
          <p:nvPr/>
        </p:nvSpPr>
        <p:spPr>
          <a:xfrm>
            <a:off x="426720" y="6217920"/>
            <a:ext cx="11338560" cy="463296"/>
          </a:xfrm>
          <a:prstGeom prst="rect">
            <a:avLst/>
          </a:prstGeom>
          <a:solidFill>
            <a:srgbClr val="2E3A47"/>
          </a:solidFill>
          <a:ln/>
        </p:spPr>
        <p:txBody>
          <a:bodyPr/>
          <a:lstStyle/>
          <a:p>
            <a:endParaRPr lang="en-US" sz="2400"/>
          </a:p>
        </p:txBody>
      </p:sp>
      <p:sp>
        <p:nvSpPr>
          <p:cNvPr id="40" name="Text 35"/>
          <p:cNvSpPr/>
          <p:nvPr/>
        </p:nvSpPr>
        <p:spPr>
          <a:xfrm>
            <a:off x="670560" y="6230112"/>
            <a:ext cx="10972800" cy="438912"/>
          </a:xfrm>
          <a:prstGeom prst="rect">
            <a:avLst/>
          </a:prstGeom>
          <a:noFill/>
          <a:ln/>
        </p:spPr>
        <p:txBody>
          <a:bodyPr wrap="square" lIns="0" tIns="0" rIns="0" bIns="0" rtlCol="0" anchor="ctr"/>
          <a:lstStyle/>
          <a:p>
            <a:r>
              <a:rPr lang="en-US" sz="1467" b="1" dirty="0">
                <a:solidFill>
                  <a:srgbClr val="F0A830"/>
                </a:solidFill>
                <a:latin typeface="Calibri" pitchFamily="34" charset="0"/>
                <a:ea typeface="Calibri" pitchFamily="34" charset="-122"/>
                <a:cs typeface="Calibri" pitchFamily="34" charset="-120"/>
              </a:rPr>
              <a:t>→  This market now exceeds the GDP of many countries yet remains largely outside traditional financial regulation.</a:t>
            </a:r>
            <a:endParaRPr lang="en-US" sz="1467"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6"/>
          </p:nvPr>
        </p:nvSpPr>
        <p:spPr>
          <a:xfrm>
            <a:off x="11712624" y="6424761"/>
            <a:ext cx="209500" cy="144016"/>
          </a:xfrm>
        </p:spPr>
        <p:txBody>
          <a:bodyPr/>
          <a:lstStyle/>
          <a:p>
            <a:fld id="{442AD375-037F-43D0-B059-5172DA06796A}" type="slidenum">
              <a:rPr lang="en-GB" smtClean="0"/>
              <a:t>6</a:t>
            </a:fld>
            <a:endParaRPr lang="en-GB" dirty="0"/>
          </a:p>
        </p:txBody>
      </p:sp>
      <p:sp>
        <p:nvSpPr>
          <p:cNvPr id="7" name="Titel 6"/>
          <p:cNvSpPr>
            <a:spLocks noGrp="1"/>
          </p:cNvSpPr>
          <p:nvPr>
            <p:ph type="title"/>
          </p:nvPr>
        </p:nvSpPr>
        <p:spPr>
          <a:xfrm>
            <a:off x="273685" y="245110"/>
            <a:ext cx="11508740" cy="543560"/>
          </a:xfrm>
        </p:spPr>
        <p:txBody>
          <a:bodyPr>
            <a:normAutofit fontScale="90000"/>
          </a:bodyPr>
          <a:lstStyle/>
          <a:p>
            <a:r>
              <a:rPr lang="en-US" altLang="zh-CN" dirty="0"/>
              <a:t>Conclusion</a:t>
            </a:r>
          </a:p>
        </p:txBody>
      </p:sp>
      <p:sp>
        <p:nvSpPr>
          <p:cNvPr id="6" name="文本框 5"/>
          <p:cNvSpPr txBox="1"/>
          <p:nvPr/>
        </p:nvSpPr>
        <p:spPr>
          <a:xfrm>
            <a:off x="1775460" y="1628775"/>
            <a:ext cx="8169910" cy="2374900"/>
          </a:xfrm>
          <a:prstGeom prst="rect">
            <a:avLst/>
          </a:prstGeom>
          <a:noFill/>
        </p:spPr>
        <p:txBody>
          <a:bodyPr wrap="square" lIns="0" tIns="0" rIns="0" bIns="0" rtlCol="0">
            <a:noAutofit/>
          </a:bodyPr>
          <a:lstStyle/>
          <a:p>
            <a:r>
              <a:rPr lang="en-US" altLang="zh-CN" sz="2400" dirty="0">
                <a:latin typeface="Times New Roman Regular" panose="02020603050405020304" charset="0"/>
                <a:cs typeface="Times New Roman Regular" panose="02020603050405020304" charset="0"/>
              </a:rPr>
              <a:t>To understand stablecoin regulation, start from:</a:t>
            </a:r>
          </a:p>
          <a:p>
            <a:endParaRPr lang="en-US" altLang="zh-CN" sz="2000" dirty="0">
              <a:latin typeface="Times New Roman Regular" panose="02020603050405020304" charset="0"/>
              <a:cs typeface="Times New Roman Regular" panose="02020603050405020304" charset="0"/>
            </a:endParaRPr>
          </a:p>
          <a:p>
            <a:r>
              <a:rPr lang="en-US" altLang="zh-CN" sz="2000" b="1" dirty="0">
                <a:latin typeface="Times New Roman Bold" panose="02020603050405020304" charset="0"/>
                <a:cs typeface="Times New Roman Bold" panose="02020603050405020304" charset="0"/>
              </a:rPr>
              <a:t>Reserve transparency</a:t>
            </a:r>
          </a:p>
          <a:p>
            <a:r>
              <a:rPr lang="en-US" altLang="zh-CN" sz="2000" b="1" dirty="0">
                <a:latin typeface="Times New Roman Bold" panose="02020603050405020304" charset="0"/>
                <a:cs typeface="Times New Roman Bold" panose="02020603050405020304" charset="0"/>
              </a:rPr>
              <a:t>Redemption risk</a:t>
            </a:r>
          </a:p>
          <a:p>
            <a:endParaRPr lang="en-US" altLang="zh-CN" sz="2000" dirty="0">
              <a:latin typeface="Times New Roman Regular" panose="02020603050405020304" charset="0"/>
              <a:cs typeface="Times New Roman Regular" panose="02020603050405020304" charset="0"/>
            </a:endParaRPr>
          </a:p>
          <a:p>
            <a:r>
              <a:rPr lang="en-US" altLang="zh-CN" sz="2000" dirty="0">
                <a:solidFill>
                  <a:srgbClr val="FF0000"/>
                </a:solidFill>
                <a:latin typeface="Times New Roman Regular" panose="02020603050405020304" charset="0"/>
                <a:cs typeface="Times New Roman Regular" panose="02020603050405020304" charset="0"/>
              </a:rPr>
              <a:t>Without credible backing and reliable redemption, the promise of stability is very difficult to sustain.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084" y="0"/>
            <a:ext cx="12192000" cy="1219200"/>
          </a:xfrm>
          <a:prstGeom prst="rect">
            <a:avLst/>
          </a:prstGeom>
          <a:solidFill>
            <a:srgbClr val="232B35"/>
          </a:solidFill>
          <a:ln w="12700">
            <a:solidFill>
              <a:srgbClr val="232B35"/>
            </a:solidFill>
            <a:prstDash val="solid"/>
          </a:ln>
        </p:spPr>
        <p:txBody>
          <a:bodyPr/>
          <a:lstStyle/>
          <a:p>
            <a:endParaRPr lang="en-US" sz="2400"/>
          </a:p>
        </p:txBody>
      </p:sp>
      <p:sp>
        <p:nvSpPr>
          <p:cNvPr id="3" name="Shape 1"/>
          <p:cNvSpPr/>
          <p:nvPr/>
        </p:nvSpPr>
        <p:spPr>
          <a:xfrm>
            <a:off x="0" y="1219200"/>
            <a:ext cx="12192000" cy="67056"/>
          </a:xfrm>
          <a:prstGeom prst="rect">
            <a:avLst/>
          </a:prstGeom>
          <a:solidFill>
            <a:srgbClr val="D4820A"/>
          </a:solidFill>
          <a:ln w="12700">
            <a:solidFill>
              <a:srgbClr val="D4820A"/>
            </a:solidFill>
            <a:prstDash val="solid"/>
          </a:ln>
        </p:spPr>
        <p:txBody>
          <a:bodyPr/>
          <a:lstStyle/>
          <a:p>
            <a:endParaRPr lang="en-US" sz="2400"/>
          </a:p>
        </p:txBody>
      </p:sp>
      <p:sp>
        <p:nvSpPr>
          <p:cNvPr id="4" name="Text 2"/>
          <p:cNvSpPr/>
          <p:nvPr/>
        </p:nvSpPr>
        <p:spPr>
          <a:xfrm>
            <a:off x="426720" y="146304"/>
            <a:ext cx="11338560" cy="926592"/>
          </a:xfrm>
          <a:prstGeom prst="rect">
            <a:avLst/>
          </a:prstGeom>
          <a:noFill/>
          <a:ln/>
        </p:spPr>
        <p:txBody>
          <a:bodyPr wrap="square" lIns="0" tIns="0" rIns="0" bIns="0" rtlCol="0" anchor="ctr"/>
          <a:lstStyle/>
          <a:p>
            <a:r>
              <a:rPr lang="en-US" sz="3200" b="1" dirty="0">
                <a:solidFill>
                  <a:srgbClr val="FFFFFF"/>
                </a:solidFill>
                <a:latin typeface="Calibri" pitchFamily="34" charset="0"/>
                <a:ea typeface="Calibri" pitchFamily="34" charset="-122"/>
                <a:cs typeface="Calibri" pitchFamily="34" charset="-120"/>
              </a:rPr>
              <a:t>The Wake-Up Call: TerraUSD Collapse (May 2022)</a:t>
            </a:r>
            <a:endParaRPr lang="en-US" sz="3200" dirty="0"/>
          </a:p>
        </p:txBody>
      </p:sp>
      <p:sp>
        <p:nvSpPr>
          <p:cNvPr id="5" name="Shape 3"/>
          <p:cNvSpPr/>
          <p:nvPr/>
        </p:nvSpPr>
        <p:spPr>
          <a:xfrm>
            <a:off x="426720" y="1438656"/>
            <a:ext cx="6705600" cy="45720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6" name="Shape 4"/>
          <p:cNvSpPr/>
          <p:nvPr/>
        </p:nvSpPr>
        <p:spPr>
          <a:xfrm>
            <a:off x="426720" y="1438656"/>
            <a:ext cx="85344" cy="4572000"/>
          </a:xfrm>
          <a:prstGeom prst="rect">
            <a:avLst/>
          </a:prstGeom>
          <a:solidFill>
            <a:srgbClr val="C0392B"/>
          </a:solidFill>
          <a:ln w="12700">
            <a:solidFill>
              <a:srgbClr val="C0392B"/>
            </a:solidFill>
            <a:prstDash val="solid"/>
          </a:ln>
        </p:spPr>
        <p:txBody>
          <a:bodyPr/>
          <a:lstStyle/>
          <a:p>
            <a:endParaRPr lang="en-US" sz="2400"/>
          </a:p>
        </p:txBody>
      </p:sp>
      <p:sp>
        <p:nvSpPr>
          <p:cNvPr id="7" name="Text 5"/>
          <p:cNvSpPr/>
          <p:nvPr/>
        </p:nvSpPr>
        <p:spPr>
          <a:xfrm>
            <a:off x="707136" y="1511808"/>
            <a:ext cx="6096000" cy="390144"/>
          </a:xfrm>
          <a:prstGeom prst="rect">
            <a:avLst/>
          </a:prstGeom>
          <a:noFill/>
          <a:ln/>
        </p:spPr>
        <p:txBody>
          <a:bodyPr wrap="square" lIns="0" tIns="0" rIns="0" bIns="0" rtlCol="0" anchor="ctr"/>
          <a:lstStyle/>
          <a:p>
            <a:r>
              <a:rPr lang="en-US" sz="1733" b="1" dirty="0">
                <a:solidFill>
                  <a:srgbClr val="232B35"/>
                </a:solidFill>
                <a:latin typeface="Calibri" pitchFamily="34" charset="0"/>
                <a:ea typeface="Calibri" pitchFamily="34" charset="-122"/>
                <a:cs typeface="Calibri" pitchFamily="34" charset="-120"/>
              </a:rPr>
              <a:t>What happened in 72 hours</a:t>
            </a:r>
            <a:endParaRPr lang="en-US" sz="1733" dirty="0"/>
          </a:p>
        </p:txBody>
      </p:sp>
      <p:sp>
        <p:nvSpPr>
          <p:cNvPr id="8" name="Shape 6"/>
          <p:cNvSpPr/>
          <p:nvPr/>
        </p:nvSpPr>
        <p:spPr>
          <a:xfrm>
            <a:off x="585216" y="2157984"/>
            <a:ext cx="268224" cy="268224"/>
          </a:xfrm>
          <a:prstGeom prst="ellipse">
            <a:avLst/>
          </a:prstGeom>
          <a:solidFill>
            <a:srgbClr val="C0392B"/>
          </a:solidFill>
          <a:ln w="12700">
            <a:solidFill>
              <a:srgbClr val="C0392B"/>
            </a:solidFill>
            <a:prstDash val="solid"/>
          </a:ln>
        </p:spPr>
        <p:txBody>
          <a:bodyPr/>
          <a:lstStyle/>
          <a:p>
            <a:endParaRPr lang="en-US" sz="2400"/>
          </a:p>
        </p:txBody>
      </p:sp>
      <p:sp>
        <p:nvSpPr>
          <p:cNvPr id="9" name="Text 7"/>
          <p:cNvSpPr/>
          <p:nvPr/>
        </p:nvSpPr>
        <p:spPr>
          <a:xfrm>
            <a:off x="914400" y="2048256"/>
            <a:ext cx="792480" cy="463296"/>
          </a:xfrm>
          <a:prstGeom prst="rect">
            <a:avLst/>
          </a:prstGeom>
          <a:noFill/>
          <a:ln/>
        </p:spPr>
        <p:txBody>
          <a:bodyPr wrap="square" lIns="0" tIns="0" rIns="0" bIns="0" rtlCol="0" anchor="ctr"/>
          <a:lstStyle/>
          <a:p>
            <a:r>
              <a:rPr lang="en-US" sz="1267" b="1" dirty="0">
                <a:solidFill>
                  <a:srgbClr val="C0392B"/>
                </a:solidFill>
                <a:latin typeface="Calibri" pitchFamily="34" charset="0"/>
                <a:ea typeface="Calibri" pitchFamily="34" charset="-122"/>
                <a:cs typeface="Calibri" pitchFamily="34" charset="-120"/>
              </a:rPr>
              <a:t>May 7</a:t>
            </a:r>
            <a:endParaRPr lang="en-US" sz="1267" dirty="0"/>
          </a:p>
        </p:txBody>
      </p:sp>
      <p:sp>
        <p:nvSpPr>
          <p:cNvPr id="10" name="Text 8"/>
          <p:cNvSpPr/>
          <p:nvPr/>
        </p:nvSpPr>
        <p:spPr>
          <a:xfrm>
            <a:off x="1767840" y="2048256"/>
            <a:ext cx="5242560" cy="670560"/>
          </a:xfrm>
          <a:prstGeom prst="rect">
            <a:avLst/>
          </a:prstGeom>
          <a:noFill/>
          <a:ln/>
        </p:spPr>
        <p:txBody>
          <a:bodyPr wrap="square" lIns="0" tIns="0" rIns="0" bIns="0" rtlCol="0" anchor="ctr"/>
          <a:lstStyle/>
          <a:p>
            <a:r>
              <a:rPr lang="en-US" sz="1400" dirty="0">
                <a:solidFill>
                  <a:srgbClr val="556070"/>
                </a:solidFill>
                <a:latin typeface="Calibri Light" pitchFamily="34" charset="0"/>
                <a:ea typeface="Calibri Light" pitchFamily="34" charset="-122"/>
                <a:cs typeface="Calibri Light" pitchFamily="34" charset="-120"/>
              </a:rPr>
              <a:t>Whale withdraws $85M UST from Anchor Protocol peg starts slipping</a:t>
            </a:r>
            <a:endParaRPr lang="en-US" sz="1400" dirty="0"/>
          </a:p>
        </p:txBody>
      </p:sp>
      <p:sp>
        <p:nvSpPr>
          <p:cNvPr id="11" name="Shape 9"/>
          <p:cNvSpPr/>
          <p:nvPr/>
        </p:nvSpPr>
        <p:spPr>
          <a:xfrm>
            <a:off x="585216" y="2913888"/>
            <a:ext cx="268224" cy="268224"/>
          </a:xfrm>
          <a:prstGeom prst="ellipse">
            <a:avLst/>
          </a:prstGeom>
          <a:solidFill>
            <a:srgbClr val="C0392B"/>
          </a:solidFill>
          <a:ln w="12700">
            <a:solidFill>
              <a:srgbClr val="C0392B"/>
            </a:solidFill>
            <a:prstDash val="solid"/>
          </a:ln>
        </p:spPr>
        <p:txBody>
          <a:bodyPr/>
          <a:lstStyle/>
          <a:p>
            <a:endParaRPr lang="en-US" sz="2400"/>
          </a:p>
        </p:txBody>
      </p:sp>
      <p:sp>
        <p:nvSpPr>
          <p:cNvPr id="12" name="Text 10"/>
          <p:cNvSpPr/>
          <p:nvPr/>
        </p:nvSpPr>
        <p:spPr>
          <a:xfrm>
            <a:off x="914400" y="2804160"/>
            <a:ext cx="792480" cy="463296"/>
          </a:xfrm>
          <a:prstGeom prst="rect">
            <a:avLst/>
          </a:prstGeom>
          <a:noFill/>
          <a:ln/>
        </p:spPr>
        <p:txBody>
          <a:bodyPr wrap="square" lIns="0" tIns="0" rIns="0" bIns="0" rtlCol="0" anchor="ctr"/>
          <a:lstStyle/>
          <a:p>
            <a:r>
              <a:rPr lang="en-US" sz="1267" b="1" dirty="0">
                <a:solidFill>
                  <a:srgbClr val="C0392B"/>
                </a:solidFill>
                <a:latin typeface="Calibri" pitchFamily="34" charset="0"/>
                <a:ea typeface="Calibri" pitchFamily="34" charset="-122"/>
                <a:cs typeface="Calibri" pitchFamily="34" charset="-120"/>
              </a:rPr>
              <a:t>May 9</a:t>
            </a:r>
            <a:endParaRPr lang="en-US" sz="1267" dirty="0"/>
          </a:p>
        </p:txBody>
      </p:sp>
      <p:sp>
        <p:nvSpPr>
          <p:cNvPr id="13" name="Text 11"/>
          <p:cNvSpPr/>
          <p:nvPr/>
        </p:nvSpPr>
        <p:spPr>
          <a:xfrm>
            <a:off x="1767840" y="2804160"/>
            <a:ext cx="5242560" cy="670560"/>
          </a:xfrm>
          <a:prstGeom prst="rect">
            <a:avLst/>
          </a:prstGeom>
          <a:noFill/>
          <a:ln/>
        </p:spPr>
        <p:txBody>
          <a:bodyPr wrap="square" lIns="0" tIns="0" rIns="0" bIns="0" rtlCol="0" anchor="ctr"/>
          <a:lstStyle/>
          <a:p>
            <a:r>
              <a:rPr lang="en-US" sz="1400" dirty="0">
                <a:solidFill>
                  <a:srgbClr val="556070"/>
                </a:solidFill>
                <a:latin typeface="Calibri Light" pitchFamily="34" charset="0"/>
                <a:ea typeface="Calibri Light" pitchFamily="34" charset="-122"/>
                <a:cs typeface="Calibri Light" pitchFamily="34" charset="-120"/>
              </a:rPr>
              <a:t>UST falls to $0.35 officially "de-pegged" from the dollar</a:t>
            </a:r>
            <a:endParaRPr lang="en-US" sz="1400" dirty="0"/>
          </a:p>
        </p:txBody>
      </p:sp>
      <p:sp>
        <p:nvSpPr>
          <p:cNvPr id="14" name="Shape 12"/>
          <p:cNvSpPr/>
          <p:nvPr/>
        </p:nvSpPr>
        <p:spPr>
          <a:xfrm>
            <a:off x="585216" y="3669792"/>
            <a:ext cx="268224" cy="268224"/>
          </a:xfrm>
          <a:prstGeom prst="ellipse">
            <a:avLst/>
          </a:prstGeom>
          <a:solidFill>
            <a:srgbClr val="C0392B"/>
          </a:solidFill>
          <a:ln w="12700">
            <a:solidFill>
              <a:srgbClr val="C0392B"/>
            </a:solidFill>
            <a:prstDash val="solid"/>
          </a:ln>
        </p:spPr>
        <p:txBody>
          <a:bodyPr/>
          <a:lstStyle/>
          <a:p>
            <a:endParaRPr lang="en-US" sz="2400"/>
          </a:p>
        </p:txBody>
      </p:sp>
      <p:sp>
        <p:nvSpPr>
          <p:cNvPr id="15" name="Text 13"/>
          <p:cNvSpPr/>
          <p:nvPr/>
        </p:nvSpPr>
        <p:spPr>
          <a:xfrm>
            <a:off x="914400" y="3560064"/>
            <a:ext cx="792480" cy="463296"/>
          </a:xfrm>
          <a:prstGeom prst="rect">
            <a:avLst/>
          </a:prstGeom>
          <a:noFill/>
          <a:ln/>
        </p:spPr>
        <p:txBody>
          <a:bodyPr wrap="square" lIns="0" tIns="0" rIns="0" bIns="0" rtlCol="0" anchor="ctr"/>
          <a:lstStyle/>
          <a:p>
            <a:r>
              <a:rPr lang="en-US" sz="1267" b="1" dirty="0">
                <a:solidFill>
                  <a:srgbClr val="C0392B"/>
                </a:solidFill>
                <a:latin typeface="Calibri" pitchFamily="34" charset="0"/>
                <a:ea typeface="Calibri" pitchFamily="34" charset="-122"/>
                <a:cs typeface="Calibri" pitchFamily="34" charset="-120"/>
              </a:rPr>
              <a:t>May 12</a:t>
            </a:r>
            <a:endParaRPr lang="en-US" sz="1267" dirty="0"/>
          </a:p>
        </p:txBody>
      </p:sp>
      <p:sp>
        <p:nvSpPr>
          <p:cNvPr id="16" name="Text 14"/>
          <p:cNvSpPr/>
          <p:nvPr/>
        </p:nvSpPr>
        <p:spPr>
          <a:xfrm>
            <a:off x="1767840" y="3560064"/>
            <a:ext cx="5242560" cy="670560"/>
          </a:xfrm>
          <a:prstGeom prst="rect">
            <a:avLst/>
          </a:prstGeom>
          <a:noFill/>
          <a:ln/>
        </p:spPr>
        <p:txBody>
          <a:bodyPr wrap="square" lIns="0" tIns="0" rIns="0" bIns="0" rtlCol="0" anchor="ctr"/>
          <a:lstStyle/>
          <a:p>
            <a:r>
              <a:rPr lang="en-US" sz="1400" dirty="0">
                <a:solidFill>
                  <a:srgbClr val="556070"/>
                </a:solidFill>
                <a:latin typeface="Calibri Light" pitchFamily="34" charset="0"/>
                <a:ea typeface="Calibri Light" pitchFamily="34" charset="-122"/>
                <a:cs typeface="Calibri Light" pitchFamily="34" charset="-120"/>
              </a:rPr>
              <a:t>Blockchain halted twice. LUNA collapses from $119 to $0.000017</a:t>
            </a:r>
            <a:endParaRPr lang="en-US" sz="1400" dirty="0"/>
          </a:p>
        </p:txBody>
      </p:sp>
      <p:sp>
        <p:nvSpPr>
          <p:cNvPr id="17" name="Shape 15"/>
          <p:cNvSpPr/>
          <p:nvPr/>
        </p:nvSpPr>
        <p:spPr>
          <a:xfrm>
            <a:off x="585216" y="4425696"/>
            <a:ext cx="268224" cy="268224"/>
          </a:xfrm>
          <a:prstGeom prst="ellipse">
            <a:avLst/>
          </a:prstGeom>
          <a:solidFill>
            <a:srgbClr val="C0392B"/>
          </a:solidFill>
          <a:ln w="12700">
            <a:solidFill>
              <a:srgbClr val="C0392B"/>
            </a:solidFill>
            <a:prstDash val="solid"/>
          </a:ln>
        </p:spPr>
        <p:txBody>
          <a:bodyPr/>
          <a:lstStyle/>
          <a:p>
            <a:endParaRPr lang="en-US" sz="2400"/>
          </a:p>
        </p:txBody>
      </p:sp>
      <p:sp>
        <p:nvSpPr>
          <p:cNvPr id="18" name="Text 16"/>
          <p:cNvSpPr/>
          <p:nvPr/>
        </p:nvSpPr>
        <p:spPr>
          <a:xfrm>
            <a:off x="914400" y="4315968"/>
            <a:ext cx="792480" cy="463296"/>
          </a:xfrm>
          <a:prstGeom prst="rect">
            <a:avLst/>
          </a:prstGeom>
          <a:noFill/>
          <a:ln/>
        </p:spPr>
        <p:txBody>
          <a:bodyPr wrap="square" lIns="0" tIns="0" rIns="0" bIns="0" rtlCol="0" anchor="ctr"/>
          <a:lstStyle/>
          <a:p>
            <a:r>
              <a:rPr lang="en-US" sz="1267" b="1" dirty="0">
                <a:solidFill>
                  <a:srgbClr val="C0392B"/>
                </a:solidFill>
                <a:latin typeface="Calibri" pitchFamily="34" charset="0"/>
                <a:ea typeface="Calibri" pitchFamily="34" charset="-122"/>
                <a:cs typeface="Calibri" pitchFamily="34" charset="-120"/>
              </a:rPr>
              <a:t>May 13</a:t>
            </a:r>
            <a:endParaRPr lang="en-US" sz="1267" dirty="0"/>
          </a:p>
        </p:txBody>
      </p:sp>
      <p:sp>
        <p:nvSpPr>
          <p:cNvPr id="19" name="Text 17"/>
          <p:cNvSpPr/>
          <p:nvPr/>
        </p:nvSpPr>
        <p:spPr>
          <a:xfrm>
            <a:off x="1767840" y="4315968"/>
            <a:ext cx="5242560" cy="670560"/>
          </a:xfrm>
          <a:prstGeom prst="rect">
            <a:avLst/>
          </a:prstGeom>
          <a:noFill/>
          <a:ln/>
        </p:spPr>
        <p:txBody>
          <a:bodyPr wrap="square" lIns="0" tIns="0" rIns="0" bIns="0" rtlCol="0" anchor="ctr"/>
          <a:lstStyle/>
          <a:p>
            <a:r>
              <a:rPr lang="en-US" sz="1400" dirty="0">
                <a:solidFill>
                  <a:srgbClr val="556070"/>
                </a:solidFill>
                <a:latin typeface="Calibri Light" pitchFamily="34" charset="0"/>
                <a:ea typeface="Calibri Light" pitchFamily="34" charset="-122"/>
                <a:cs typeface="Calibri Light" pitchFamily="34" charset="-120"/>
              </a:rPr>
              <a:t>$45bn in market cap wiped out. 280,000 S. Korean investors affected</a:t>
            </a:r>
            <a:endParaRPr lang="en-US" sz="1400" dirty="0"/>
          </a:p>
        </p:txBody>
      </p:sp>
      <p:sp>
        <p:nvSpPr>
          <p:cNvPr id="20" name="Shape 18"/>
          <p:cNvSpPr/>
          <p:nvPr/>
        </p:nvSpPr>
        <p:spPr>
          <a:xfrm>
            <a:off x="585216" y="5181600"/>
            <a:ext cx="268224" cy="268224"/>
          </a:xfrm>
          <a:prstGeom prst="ellipse">
            <a:avLst/>
          </a:prstGeom>
          <a:solidFill>
            <a:srgbClr val="C0392B"/>
          </a:solidFill>
          <a:ln w="12700">
            <a:solidFill>
              <a:srgbClr val="C0392B"/>
            </a:solidFill>
            <a:prstDash val="solid"/>
          </a:ln>
        </p:spPr>
        <p:txBody>
          <a:bodyPr/>
          <a:lstStyle/>
          <a:p>
            <a:endParaRPr lang="en-US" sz="2400"/>
          </a:p>
        </p:txBody>
      </p:sp>
      <p:sp>
        <p:nvSpPr>
          <p:cNvPr id="21" name="Text 19"/>
          <p:cNvSpPr/>
          <p:nvPr/>
        </p:nvSpPr>
        <p:spPr>
          <a:xfrm>
            <a:off x="914400" y="5071872"/>
            <a:ext cx="792480" cy="463296"/>
          </a:xfrm>
          <a:prstGeom prst="rect">
            <a:avLst/>
          </a:prstGeom>
          <a:noFill/>
          <a:ln/>
        </p:spPr>
        <p:txBody>
          <a:bodyPr wrap="square" lIns="0" tIns="0" rIns="0" bIns="0" rtlCol="0" anchor="ctr"/>
          <a:lstStyle/>
          <a:p>
            <a:r>
              <a:rPr lang="en-US" sz="1267" b="1" dirty="0">
                <a:solidFill>
                  <a:srgbClr val="C0392B"/>
                </a:solidFill>
                <a:latin typeface="Calibri" pitchFamily="34" charset="0"/>
                <a:ea typeface="Calibri" pitchFamily="34" charset="-122"/>
                <a:cs typeface="Calibri" pitchFamily="34" charset="-120"/>
              </a:rPr>
              <a:t>Dec 2025</a:t>
            </a:r>
            <a:endParaRPr lang="en-US" sz="1267" dirty="0"/>
          </a:p>
        </p:txBody>
      </p:sp>
      <p:sp>
        <p:nvSpPr>
          <p:cNvPr id="22" name="Text 20"/>
          <p:cNvSpPr/>
          <p:nvPr/>
        </p:nvSpPr>
        <p:spPr>
          <a:xfrm>
            <a:off x="1767840" y="5071872"/>
            <a:ext cx="5242560" cy="670560"/>
          </a:xfrm>
          <a:prstGeom prst="rect">
            <a:avLst/>
          </a:prstGeom>
          <a:noFill/>
          <a:ln/>
        </p:spPr>
        <p:txBody>
          <a:bodyPr wrap="square" lIns="0" tIns="0" rIns="0" bIns="0" rtlCol="0" anchor="ctr"/>
          <a:lstStyle/>
          <a:p>
            <a:r>
              <a:rPr lang="en-US" sz="1400" dirty="0">
                <a:solidFill>
                  <a:srgbClr val="556070"/>
                </a:solidFill>
                <a:latin typeface="Calibri Light" pitchFamily="34" charset="0"/>
                <a:ea typeface="Calibri Light" pitchFamily="34" charset="-122"/>
                <a:cs typeface="Calibri Light" pitchFamily="34" charset="-120"/>
              </a:rPr>
              <a:t>Do Kwon sentenced to 15 years in US federal prison for fraud</a:t>
            </a:r>
            <a:endParaRPr lang="en-US" sz="1400" dirty="0"/>
          </a:p>
        </p:txBody>
      </p:sp>
      <p:sp>
        <p:nvSpPr>
          <p:cNvPr id="23" name="Shape 21"/>
          <p:cNvSpPr/>
          <p:nvPr/>
        </p:nvSpPr>
        <p:spPr>
          <a:xfrm>
            <a:off x="7437120" y="1438656"/>
            <a:ext cx="4328160" cy="140208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24" name="Shape 22"/>
          <p:cNvSpPr/>
          <p:nvPr/>
        </p:nvSpPr>
        <p:spPr>
          <a:xfrm>
            <a:off x="7437120" y="1438656"/>
            <a:ext cx="85344" cy="1402080"/>
          </a:xfrm>
          <a:prstGeom prst="rect">
            <a:avLst/>
          </a:prstGeom>
          <a:solidFill>
            <a:srgbClr val="C0392B"/>
          </a:solidFill>
          <a:ln w="12700">
            <a:solidFill>
              <a:srgbClr val="C0392B"/>
            </a:solidFill>
            <a:prstDash val="solid"/>
          </a:ln>
        </p:spPr>
        <p:txBody>
          <a:bodyPr/>
          <a:lstStyle/>
          <a:p>
            <a:endParaRPr lang="en-US" sz="2400"/>
          </a:p>
        </p:txBody>
      </p:sp>
      <p:sp>
        <p:nvSpPr>
          <p:cNvPr id="25" name="Text 23"/>
          <p:cNvSpPr/>
          <p:nvPr/>
        </p:nvSpPr>
        <p:spPr>
          <a:xfrm>
            <a:off x="7656576" y="1524000"/>
            <a:ext cx="3962400" cy="365760"/>
          </a:xfrm>
          <a:prstGeom prst="rect">
            <a:avLst/>
          </a:prstGeom>
          <a:noFill/>
          <a:ln/>
        </p:spPr>
        <p:txBody>
          <a:bodyPr wrap="square" lIns="0" tIns="0" rIns="0" bIns="0" rtlCol="0" anchor="ctr"/>
          <a:lstStyle/>
          <a:p>
            <a:r>
              <a:rPr lang="en-US" sz="1533" b="1" dirty="0">
                <a:solidFill>
                  <a:srgbClr val="232B35"/>
                </a:solidFill>
                <a:latin typeface="Calibri" pitchFamily="34" charset="0"/>
                <a:ea typeface="Calibri" pitchFamily="34" charset="-122"/>
                <a:cs typeface="Calibri" pitchFamily="34" charset="-120"/>
              </a:rPr>
              <a:t>✗  No Real Reserves</a:t>
            </a:r>
            <a:endParaRPr lang="en-US" sz="1533" dirty="0"/>
          </a:p>
        </p:txBody>
      </p:sp>
      <p:sp>
        <p:nvSpPr>
          <p:cNvPr id="26" name="Text 24"/>
          <p:cNvSpPr/>
          <p:nvPr/>
        </p:nvSpPr>
        <p:spPr>
          <a:xfrm>
            <a:off x="7656576" y="1901952"/>
            <a:ext cx="3998976" cy="853440"/>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UST was an "algorithmic" stablecoin backed only by a sister token (LUNA) and market confidence: </a:t>
            </a:r>
            <a:r>
              <a:rPr lang="en-US" sz="1333" b="1" u="sng" dirty="0">
                <a:solidFill>
                  <a:srgbClr val="556070"/>
                </a:solidFill>
                <a:latin typeface="Calibri Light" pitchFamily="34" charset="0"/>
                <a:ea typeface="Calibri Light" pitchFamily="34" charset="-122"/>
                <a:cs typeface="Calibri Light" pitchFamily="34" charset="-120"/>
              </a:rPr>
              <a:t>not real assets</a:t>
            </a:r>
            <a:r>
              <a:rPr lang="en-US" sz="1333" dirty="0">
                <a:solidFill>
                  <a:srgbClr val="556070"/>
                </a:solidFill>
                <a:latin typeface="Calibri Light" pitchFamily="34" charset="0"/>
                <a:ea typeface="Calibri Light" pitchFamily="34" charset="-122"/>
                <a:cs typeface="Calibri Light" pitchFamily="34" charset="-120"/>
              </a:rPr>
              <a:t>. When confidence broke, nothing held the peg.</a:t>
            </a:r>
            <a:endParaRPr lang="en-US" sz="1333" dirty="0"/>
          </a:p>
        </p:txBody>
      </p:sp>
      <p:sp>
        <p:nvSpPr>
          <p:cNvPr id="27" name="Shape 25"/>
          <p:cNvSpPr/>
          <p:nvPr/>
        </p:nvSpPr>
        <p:spPr>
          <a:xfrm>
            <a:off x="7437120" y="2999232"/>
            <a:ext cx="4328160" cy="140208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28" name="Shape 26"/>
          <p:cNvSpPr/>
          <p:nvPr/>
        </p:nvSpPr>
        <p:spPr>
          <a:xfrm>
            <a:off x="7437120" y="2999232"/>
            <a:ext cx="85344" cy="1402080"/>
          </a:xfrm>
          <a:prstGeom prst="rect">
            <a:avLst/>
          </a:prstGeom>
          <a:solidFill>
            <a:srgbClr val="C0392B"/>
          </a:solidFill>
          <a:ln w="12700">
            <a:solidFill>
              <a:srgbClr val="C0392B"/>
            </a:solidFill>
            <a:prstDash val="solid"/>
          </a:ln>
        </p:spPr>
        <p:txBody>
          <a:bodyPr/>
          <a:lstStyle/>
          <a:p>
            <a:endParaRPr lang="en-US" sz="2400"/>
          </a:p>
        </p:txBody>
      </p:sp>
      <p:sp>
        <p:nvSpPr>
          <p:cNvPr id="29" name="Text 27"/>
          <p:cNvSpPr/>
          <p:nvPr/>
        </p:nvSpPr>
        <p:spPr>
          <a:xfrm>
            <a:off x="7656576" y="3084576"/>
            <a:ext cx="3962400" cy="365760"/>
          </a:xfrm>
          <a:prstGeom prst="rect">
            <a:avLst/>
          </a:prstGeom>
          <a:noFill/>
          <a:ln/>
        </p:spPr>
        <p:txBody>
          <a:bodyPr wrap="square" lIns="0" tIns="0" rIns="0" bIns="0" rtlCol="0" anchor="ctr"/>
          <a:lstStyle/>
          <a:p>
            <a:r>
              <a:rPr lang="en-US" sz="1533" b="1" dirty="0">
                <a:solidFill>
                  <a:srgbClr val="232B35"/>
                </a:solidFill>
                <a:latin typeface="Calibri" pitchFamily="34" charset="0"/>
                <a:ea typeface="Calibri" pitchFamily="34" charset="-122"/>
                <a:cs typeface="Calibri" pitchFamily="34" charset="-120"/>
              </a:rPr>
              <a:t>✗  No Redemption Rights</a:t>
            </a:r>
            <a:endParaRPr lang="en-US" sz="1533" dirty="0"/>
          </a:p>
        </p:txBody>
      </p:sp>
      <p:sp>
        <p:nvSpPr>
          <p:cNvPr id="30" name="Text 28"/>
          <p:cNvSpPr/>
          <p:nvPr/>
        </p:nvSpPr>
        <p:spPr>
          <a:xfrm>
            <a:off x="7656576" y="3462528"/>
            <a:ext cx="3998976" cy="853440"/>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Users could not redeem their coins for dollars. The mechanism to do so destroyed LUNA's value in a death spiral, wiping out the peg entirely.</a:t>
            </a:r>
            <a:endParaRPr lang="en-US" sz="1333" dirty="0"/>
          </a:p>
        </p:txBody>
      </p:sp>
      <p:sp>
        <p:nvSpPr>
          <p:cNvPr id="31" name="Shape 29"/>
          <p:cNvSpPr/>
          <p:nvPr/>
        </p:nvSpPr>
        <p:spPr>
          <a:xfrm>
            <a:off x="7437120" y="4559808"/>
            <a:ext cx="4328160" cy="140208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32" name="Shape 30"/>
          <p:cNvSpPr/>
          <p:nvPr/>
        </p:nvSpPr>
        <p:spPr>
          <a:xfrm>
            <a:off x="7437120" y="4559808"/>
            <a:ext cx="85344" cy="1402080"/>
          </a:xfrm>
          <a:prstGeom prst="rect">
            <a:avLst/>
          </a:prstGeom>
          <a:solidFill>
            <a:srgbClr val="D4820A"/>
          </a:solidFill>
          <a:ln w="12700">
            <a:solidFill>
              <a:srgbClr val="D4820A"/>
            </a:solidFill>
            <a:prstDash val="solid"/>
          </a:ln>
        </p:spPr>
        <p:txBody>
          <a:bodyPr/>
          <a:lstStyle/>
          <a:p>
            <a:endParaRPr lang="en-US" sz="2400"/>
          </a:p>
        </p:txBody>
      </p:sp>
      <p:sp>
        <p:nvSpPr>
          <p:cNvPr id="33" name="Text 31"/>
          <p:cNvSpPr/>
          <p:nvPr/>
        </p:nvSpPr>
        <p:spPr>
          <a:xfrm>
            <a:off x="7656576" y="4645152"/>
            <a:ext cx="3962400" cy="365760"/>
          </a:xfrm>
          <a:prstGeom prst="rect">
            <a:avLst/>
          </a:prstGeom>
          <a:noFill/>
          <a:ln/>
        </p:spPr>
        <p:txBody>
          <a:bodyPr wrap="square" lIns="0" tIns="0" rIns="0" bIns="0" rtlCol="0" anchor="ctr"/>
          <a:lstStyle/>
          <a:p>
            <a:r>
              <a:rPr lang="en-US" sz="1533" b="1" dirty="0">
                <a:solidFill>
                  <a:srgbClr val="232B35"/>
                </a:solidFill>
                <a:latin typeface="Calibri" pitchFamily="34" charset="0"/>
                <a:ea typeface="Calibri" pitchFamily="34" charset="-122"/>
                <a:cs typeface="Calibri" pitchFamily="34" charset="-120"/>
              </a:rPr>
              <a:t>✗  No Regulatory Oversight</a:t>
            </a:r>
            <a:endParaRPr lang="en-US" sz="1533" dirty="0"/>
          </a:p>
        </p:txBody>
      </p:sp>
      <p:sp>
        <p:nvSpPr>
          <p:cNvPr id="34" name="Text 32"/>
          <p:cNvSpPr/>
          <p:nvPr/>
        </p:nvSpPr>
        <p:spPr>
          <a:xfrm>
            <a:off x="7656576" y="5023104"/>
            <a:ext cx="3998976" cy="853440"/>
          </a:xfrm>
          <a:prstGeom prst="rect">
            <a:avLst/>
          </a:prstGeom>
          <a:noFill/>
          <a:ln/>
        </p:spPr>
        <p:txBody>
          <a:bodyPr wrap="square" lIns="0" tIns="0" rIns="0" bIns="0" rtlCol="0" anchor="ctr"/>
          <a:lstStyle/>
          <a:p>
            <a:r>
              <a:rPr lang="en-US" sz="1333" dirty="0">
                <a:solidFill>
                  <a:srgbClr val="556070"/>
                </a:solidFill>
                <a:latin typeface="Calibri Light" pitchFamily="34" charset="0"/>
                <a:ea typeface="Calibri Light" pitchFamily="34" charset="-122"/>
                <a:cs typeface="Calibri Light" pitchFamily="34" charset="-120"/>
              </a:rPr>
              <a:t>Terraform Labs was incorporated in Singapore but not licensed. Regulators had no visibility, no tools, and no ability to intervene.</a:t>
            </a:r>
            <a:endParaRPr lang="en-US" sz="1333" dirty="0"/>
          </a:p>
        </p:txBody>
      </p:sp>
      <p:sp>
        <p:nvSpPr>
          <p:cNvPr id="35" name="Shape 33"/>
          <p:cNvSpPr/>
          <p:nvPr/>
        </p:nvSpPr>
        <p:spPr>
          <a:xfrm>
            <a:off x="426720" y="6156960"/>
            <a:ext cx="11338560" cy="512064"/>
          </a:xfrm>
          <a:prstGeom prst="rect">
            <a:avLst/>
          </a:prstGeom>
          <a:solidFill>
            <a:srgbClr val="1A1408"/>
          </a:solidFill>
          <a:ln/>
        </p:spPr>
        <p:txBody>
          <a:bodyPr/>
          <a:lstStyle/>
          <a:p>
            <a:endParaRPr lang="en-US" sz="2400"/>
          </a:p>
        </p:txBody>
      </p:sp>
      <p:sp>
        <p:nvSpPr>
          <p:cNvPr id="36" name="Text 34"/>
          <p:cNvSpPr/>
          <p:nvPr/>
        </p:nvSpPr>
        <p:spPr>
          <a:xfrm>
            <a:off x="670560" y="6169152"/>
            <a:ext cx="10972800" cy="487680"/>
          </a:xfrm>
          <a:prstGeom prst="rect">
            <a:avLst/>
          </a:prstGeom>
          <a:noFill/>
          <a:ln/>
        </p:spPr>
        <p:txBody>
          <a:bodyPr wrap="square" lIns="0" tIns="0" rIns="0" bIns="0" rtlCol="0" anchor="ctr"/>
          <a:lstStyle/>
          <a:p>
            <a:r>
              <a:rPr lang="en-US" sz="1400" i="1" dirty="0">
                <a:solidFill>
                  <a:srgbClr val="F0A830"/>
                </a:solidFill>
                <a:latin typeface="Calibri" pitchFamily="34" charset="0"/>
                <a:ea typeface="Calibri" pitchFamily="34" charset="-122"/>
                <a:cs typeface="Calibri" pitchFamily="34" charset="-120"/>
              </a:rPr>
              <a:t>"The impact reverberated throughout crypto markets, costing the savings of countless investors."  SEC Chair Gary Gensler</a:t>
            </a:r>
            <a:endParaRPr lang="en-US" sz="1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232B35"/>
          </a:solidFill>
          <a:ln w="12700">
            <a:solidFill>
              <a:srgbClr val="232B35"/>
            </a:solidFill>
            <a:prstDash val="solid"/>
          </a:ln>
        </p:spPr>
        <p:txBody>
          <a:bodyPr/>
          <a:lstStyle/>
          <a:p>
            <a:endParaRPr lang="en-US" sz="2400"/>
          </a:p>
        </p:txBody>
      </p:sp>
      <p:sp>
        <p:nvSpPr>
          <p:cNvPr id="3" name="Shape 1"/>
          <p:cNvSpPr/>
          <p:nvPr/>
        </p:nvSpPr>
        <p:spPr>
          <a:xfrm>
            <a:off x="0" y="1219200"/>
            <a:ext cx="12192000" cy="67056"/>
          </a:xfrm>
          <a:prstGeom prst="rect">
            <a:avLst/>
          </a:prstGeom>
          <a:solidFill>
            <a:srgbClr val="D4820A"/>
          </a:solidFill>
          <a:ln w="12700">
            <a:solidFill>
              <a:srgbClr val="D4820A"/>
            </a:solidFill>
            <a:prstDash val="solid"/>
          </a:ln>
        </p:spPr>
        <p:txBody>
          <a:bodyPr/>
          <a:lstStyle/>
          <a:p>
            <a:endParaRPr lang="en-US" sz="2400"/>
          </a:p>
        </p:txBody>
      </p:sp>
      <p:sp>
        <p:nvSpPr>
          <p:cNvPr id="4" name="Text 2"/>
          <p:cNvSpPr/>
          <p:nvPr/>
        </p:nvSpPr>
        <p:spPr>
          <a:xfrm>
            <a:off x="426720" y="146304"/>
            <a:ext cx="11338560" cy="926592"/>
          </a:xfrm>
          <a:prstGeom prst="rect">
            <a:avLst/>
          </a:prstGeom>
          <a:noFill/>
          <a:ln/>
        </p:spPr>
        <p:txBody>
          <a:bodyPr wrap="square" lIns="0" tIns="0" rIns="0" bIns="0" rtlCol="0" anchor="ctr"/>
          <a:lstStyle/>
          <a:p>
            <a:r>
              <a:rPr lang="en-US" sz="2933" b="1" dirty="0">
                <a:solidFill>
                  <a:srgbClr val="FFFFFF"/>
                </a:solidFill>
                <a:latin typeface="Calibri" pitchFamily="34" charset="0"/>
                <a:ea typeface="Calibri" pitchFamily="34" charset="-122"/>
                <a:cs typeface="Calibri" pitchFamily="34" charset="-120"/>
              </a:rPr>
              <a:t>The International Response: FSB Framework &amp; Global Implementation</a:t>
            </a:r>
            <a:endParaRPr lang="en-US" sz="2933" dirty="0"/>
          </a:p>
        </p:txBody>
      </p:sp>
      <p:sp>
        <p:nvSpPr>
          <p:cNvPr id="5" name="Text 3"/>
          <p:cNvSpPr/>
          <p:nvPr/>
        </p:nvSpPr>
        <p:spPr>
          <a:xfrm>
            <a:off x="426720" y="1402080"/>
            <a:ext cx="6339840" cy="426720"/>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FSB Core Principle: "Same Activity, Same Risk, Same Regulation"</a:t>
            </a:r>
            <a:endParaRPr lang="en-US" sz="1467" dirty="0"/>
          </a:p>
        </p:txBody>
      </p:sp>
      <p:sp>
        <p:nvSpPr>
          <p:cNvPr id="6" name="Shape 4"/>
          <p:cNvSpPr/>
          <p:nvPr/>
        </p:nvSpPr>
        <p:spPr>
          <a:xfrm>
            <a:off x="426720" y="1950720"/>
            <a:ext cx="2987040" cy="13411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7" name="Shape 5"/>
          <p:cNvSpPr/>
          <p:nvPr/>
        </p:nvSpPr>
        <p:spPr>
          <a:xfrm>
            <a:off x="548640" y="2072640"/>
            <a:ext cx="463296" cy="463296"/>
          </a:xfrm>
          <a:prstGeom prst="ellipse">
            <a:avLst/>
          </a:prstGeom>
          <a:solidFill>
            <a:srgbClr val="232B35"/>
          </a:solidFill>
          <a:ln w="12700">
            <a:solidFill>
              <a:srgbClr val="232B35"/>
            </a:solidFill>
            <a:prstDash val="solid"/>
          </a:ln>
        </p:spPr>
        <p:txBody>
          <a:bodyPr/>
          <a:lstStyle/>
          <a:p>
            <a:endParaRPr lang="en-US" sz="2400"/>
          </a:p>
        </p:txBody>
      </p:sp>
      <p:sp>
        <p:nvSpPr>
          <p:cNvPr id="8" name="Text 6"/>
          <p:cNvSpPr/>
          <p:nvPr/>
        </p:nvSpPr>
        <p:spPr>
          <a:xfrm>
            <a:off x="548640" y="2060448"/>
            <a:ext cx="463296" cy="48768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1</a:t>
            </a:r>
            <a:endParaRPr lang="en-US" sz="1467" dirty="0"/>
          </a:p>
        </p:txBody>
      </p:sp>
      <p:sp>
        <p:nvSpPr>
          <p:cNvPr id="9" name="Text 7"/>
          <p:cNvSpPr/>
          <p:nvPr/>
        </p:nvSpPr>
        <p:spPr>
          <a:xfrm>
            <a:off x="1133856" y="2048256"/>
            <a:ext cx="2170176" cy="341376"/>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Governance</a:t>
            </a:r>
            <a:endParaRPr lang="en-US" sz="1467" dirty="0"/>
          </a:p>
        </p:txBody>
      </p:sp>
      <p:sp>
        <p:nvSpPr>
          <p:cNvPr id="10" name="Text 8"/>
          <p:cNvSpPr/>
          <p:nvPr/>
        </p:nvSpPr>
        <p:spPr>
          <a:xfrm>
            <a:off x="1133856" y="2414016"/>
            <a:ext cx="2170176" cy="780288"/>
          </a:xfrm>
          <a:prstGeom prst="rect">
            <a:avLst/>
          </a:prstGeom>
          <a:noFill/>
          <a:ln/>
        </p:spPr>
        <p:txBody>
          <a:bodyPr wrap="square" lIns="0" tIns="0" rIns="0" bIns="0" rtlCol="0" anchor="ctr"/>
          <a:lstStyle/>
          <a:p>
            <a:r>
              <a:rPr lang="en-US" sz="1267" dirty="0">
                <a:solidFill>
                  <a:srgbClr val="556070"/>
                </a:solidFill>
                <a:latin typeface="Calibri Light" pitchFamily="34" charset="0"/>
                <a:ea typeface="Calibri Light" pitchFamily="34" charset="-122"/>
                <a:cs typeface="Calibri Light" pitchFamily="34" charset="-120"/>
              </a:rPr>
              <a:t>Clear accountability</a:t>
            </a:r>
            <a:endParaRPr lang="en-US" sz="1267" dirty="0"/>
          </a:p>
          <a:p>
            <a:r>
              <a:rPr lang="en-US" sz="1267" dirty="0">
                <a:solidFill>
                  <a:srgbClr val="556070"/>
                </a:solidFill>
                <a:latin typeface="Calibri Light" pitchFamily="34" charset="0"/>
                <a:ea typeface="Calibri Light" pitchFamily="34" charset="-122"/>
                <a:cs typeface="Calibri Light" pitchFamily="34" charset="-120"/>
              </a:rPr>
              <a:t>&amp; oversight</a:t>
            </a:r>
            <a:endParaRPr lang="en-US" sz="1267" dirty="0"/>
          </a:p>
        </p:txBody>
      </p:sp>
      <p:sp>
        <p:nvSpPr>
          <p:cNvPr id="11" name="Shape 9"/>
          <p:cNvSpPr/>
          <p:nvPr/>
        </p:nvSpPr>
        <p:spPr>
          <a:xfrm>
            <a:off x="3596640" y="1950720"/>
            <a:ext cx="2987040" cy="13411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12" name="Shape 10"/>
          <p:cNvSpPr/>
          <p:nvPr/>
        </p:nvSpPr>
        <p:spPr>
          <a:xfrm>
            <a:off x="3718560" y="2072640"/>
            <a:ext cx="463296" cy="463296"/>
          </a:xfrm>
          <a:prstGeom prst="ellipse">
            <a:avLst/>
          </a:prstGeom>
          <a:solidFill>
            <a:srgbClr val="232B35"/>
          </a:solidFill>
          <a:ln w="12700">
            <a:solidFill>
              <a:srgbClr val="232B35"/>
            </a:solidFill>
            <a:prstDash val="solid"/>
          </a:ln>
        </p:spPr>
        <p:txBody>
          <a:bodyPr/>
          <a:lstStyle/>
          <a:p>
            <a:endParaRPr lang="en-US" sz="2400"/>
          </a:p>
        </p:txBody>
      </p:sp>
      <p:sp>
        <p:nvSpPr>
          <p:cNvPr id="13" name="Text 11"/>
          <p:cNvSpPr/>
          <p:nvPr/>
        </p:nvSpPr>
        <p:spPr>
          <a:xfrm>
            <a:off x="3718560" y="2060448"/>
            <a:ext cx="463296" cy="48768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2</a:t>
            </a:r>
            <a:endParaRPr lang="en-US" sz="1467" dirty="0"/>
          </a:p>
        </p:txBody>
      </p:sp>
      <p:sp>
        <p:nvSpPr>
          <p:cNvPr id="14" name="Text 12"/>
          <p:cNvSpPr/>
          <p:nvPr/>
        </p:nvSpPr>
        <p:spPr>
          <a:xfrm>
            <a:off x="4303776" y="2048256"/>
            <a:ext cx="2170176" cy="341376"/>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Risk Management</a:t>
            </a:r>
            <a:endParaRPr lang="en-US" sz="1467" dirty="0"/>
          </a:p>
        </p:txBody>
      </p:sp>
      <p:sp>
        <p:nvSpPr>
          <p:cNvPr id="15" name="Text 13"/>
          <p:cNvSpPr/>
          <p:nvPr/>
        </p:nvSpPr>
        <p:spPr>
          <a:xfrm>
            <a:off x="4303776" y="2414016"/>
            <a:ext cx="2170176" cy="780288"/>
          </a:xfrm>
          <a:prstGeom prst="rect">
            <a:avLst/>
          </a:prstGeom>
          <a:noFill/>
          <a:ln/>
        </p:spPr>
        <p:txBody>
          <a:bodyPr wrap="square" lIns="0" tIns="0" rIns="0" bIns="0" rtlCol="0" anchor="ctr"/>
          <a:lstStyle/>
          <a:p>
            <a:r>
              <a:rPr lang="en-US" sz="1267" dirty="0">
                <a:solidFill>
                  <a:srgbClr val="556070"/>
                </a:solidFill>
                <a:latin typeface="Calibri Light" pitchFamily="34" charset="0"/>
                <a:ea typeface="Calibri Light" pitchFamily="34" charset="-122"/>
                <a:cs typeface="Calibri Light" pitchFamily="34" charset="-120"/>
              </a:rPr>
              <a:t>Reserve assets,</a:t>
            </a:r>
            <a:endParaRPr lang="en-US" sz="1267" dirty="0"/>
          </a:p>
          <a:p>
            <a:r>
              <a:rPr lang="en-US" sz="1267" dirty="0">
                <a:solidFill>
                  <a:srgbClr val="556070"/>
                </a:solidFill>
                <a:latin typeface="Calibri Light" pitchFamily="34" charset="0"/>
                <a:ea typeface="Calibri Light" pitchFamily="34" charset="-122"/>
                <a:cs typeface="Calibri Light" pitchFamily="34" charset="-120"/>
              </a:rPr>
              <a:t>liquidity, operations</a:t>
            </a:r>
            <a:endParaRPr lang="en-US" sz="1267" dirty="0"/>
          </a:p>
        </p:txBody>
      </p:sp>
      <p:sp>
        <p:nvSpPr>
          <p:cNvPr id="16" name="Shape 14"/>
          <p:cNvSpPr/>
          <p:nvPr/>
        </p:nvSpPr>
        <p:spPr>
          <a:xfrm>
            <a:off x="426720" y="3438144"/>
            <a:ext cx="2987040" cy="13411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17" name="Shape 15"/>
          <p:cNvSpPr/>
          <p:nvPr/>
        </p:nvSpPr>
        <p:spPr>
          <a:xfrm>
            <a:off x="548640" y="3560064"/>
            <a:ext cx="463296" cy="463296"/>
          </a:xfrm>
          <a:prstGeom prst="ellipse">
            <a:avLst/>
          </a:prstGeom>
          <a:solidFill>
            <a:srgbClr val="232B35"/>
          </a:solidFill>
          <a:ln w="12700">
            <a:solidFill>
              <a:srgbClr val="232B35"/>
            </a:solidFill>
            <a:prstDash val="solid"/>
          </a:ln>
        </p:spPr>
        <p:txBody>
          <a:bodyPr/>
          <a:lstStyle/>
          <a:p>
            <a:endParaRPr lang="en-US" sz="2400"/>
          </a:p>
        </p:txBody>
      </p:sp>
      <p:sp>
        <p:nvSpPr>
          <p:cNvPr id="18" name="Text 16"/>
          <p:cNvSpPr/>
          <p:nvPr/>
        </p:nvSpPr>
        <p:spPr>
          <a:xfrm>
            <a:off x="548640" y="3547872"/>
            <a:ext cx="463296" cy="48768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3</a:t>
            </a:r>
            <a:endParaRPr lang="en-US" sz="1467" dirty="0"/>
          </a:p>
        </p:txBody>
      </p:sp>
      <p:sp>
        <p:nvSpPr>
          <p:cNvPr id="19" name="Text 17"/>
          <p:cNvSpPr/>
          <p:nvPr/>
        </p:nvSpPr>
        <p:spPr>
          <a:xfrm>
            <a:off x="1133856" y="3535680"/>
            <a:ext cx="2170176" cy="341376"/>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Redemption Rights</a:t>
            </a:r>
            <a:endParaRPr lang="en-US" sz="1467" dirty="0"/>
          </a:p>
        </p:txBody>
      </p:sp>
      <p:sp>
        <p:nvSpPr>
          <p:cNvPr id="20" name="Text 18"/>
          <p:cNvSpPr/>
          <p:nvPr/>
        </p:nvSpPr>
        <p:spPr>
          <a:xfrm>
            <a:off x="1133856" y="3901440"/>
            <a:ext cx="2170176" cy="780288"/>
          </a:xfrm>
          <a:prstGeom prst="rect">
            <a:avLst/>
          </a:prstGeom>
          <a:noFill/>
          <a:ln/>
        </p:spPr>
        <p:txBody>
          <a:bodyPr wrap="square" lIns="0" tIns="0" rIns="0" bIns="0" rtlCol="0" anchor="ctr"/>
          <a:lstStyle/>
          <a:p>
            <a:r>
              <a:rPr lang="en-US" sz="1267" dirty="0">
                <a:solidFill>
                  <a:srgbClr val="556070"/>
                </a:solidFill>
                <a:latin typeface="Calibri Light" pitchFamily="34" charset="0"/>
                <a:ea typeface="Calibri Light" pitchFamily="34" charset="-122"/>
                <a:cs typeface="Calibri Light" pitchFamily="34" charset="-120"/>
              </a:rPr>
              <a:t>At par, timely,</a:t>
            </a:r>
            <a:endParaRPr lang="en-US" sz="1267" dirty="0"/>
          </a:p>
          <a:p>
            <a:r>
              <a:rPr lang="en-US" sz="1267" dirty="0">
                <a:solidFill>
                  <a:srgbClr val="556070"/>
                </a:solidFill>
                <a:latin typeface="Calibri Light" pitchFamily="34" charset="0"/>
                <a:ea typeface="Calibri Light" pitchFamily="34" charset="-122"/>
                <a:cs typeface="Calibri Light" pitchFamily="34" charset="-120"/>
              </a:rPr>
              <a:t>for all users</a:t>
            </a:r>
            <a:endParaRPr lang="en-US" sz="1267" dirty="0"/>
          </a:p>
        </p:txBody>
      </p:sp>
      <p:sp>
        <p:nvSpPr>
          <p:cNvPr id="21" name="Shape 19"/>
          <p:cNvSpPr/>
          <p:nvPr/>
        </p:nvSpPr>
        <p:spPr>
          <a:xfrm>
            <a:off x="3596640" y="3438144"/>
            <a:ext cx="2987040" cy="13411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22" name="Shape 20"/>
          <p:cNvSpPr/>
          <p:nvPr/>
        </p:nvSpPr>
        <p:spPr>
          <a:xfrm>
            <a:off x="3718560" y="3560064"/>
            <a:ext cx="463296" cy="463296"/>
          </a:xfrm>
          <a:prstGeom prst="ellipse">
            <a:avLst/>
          </a:prstGeom>
          <a:solidFill>
            <a:srgbClr val="232B35"/>
          </a:solidFill>
          <a:ln w="12700">
            <a:solidFill>
              <a:srgbClr val="232B35"/>
            </a:solidFill>
            <a:prstDash val="solid"/>
          </a:ln>
        </p:spPr>
        <p:txBody>
          <a:bodyPr/>
          <a:lstStyle/>
          <a:p>
            <a:endParaRPr lang="en-US" sz="2400"/>
          </a:p>
        </p:txBody>
      </p:sp>
      <p:sp>
        <p:nvSpPr>
          <p:cNvPr id="23" name="Text 21"/>
          <p:cNvSpPr/>
          <p:nvPr/>
        </p:nvSpPr>
        <p:spPr>
          <a:xfrm>
            <a:off x="3718560" y="3547872"/>
            <a:ext cx="463296" cy="48768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4</a:t>
            </a:r>
            <a:endParaRPr lang="en-US" sz="1467" dirty="0"/>
          </a:p>
        </p:txBody>
      </p:sp>
      <p:sp>
        <p:nvSpPr>
          <p:cNvPr id="24" name="Text 22"/>
          <p:cNvSpPr/>
          <p:nvPr/>
        </p:nvSpPr>
        <p:spPr>
          <a:xfrm>
            <a:off x="4303776" y="3535680"/>
            <a:ext cx="2170176" cy="341376"/>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Transparency</a:t>
            </a:r>
            <a:endParaRPr lang="en-US" sz="1467" dirty="0"/>
          </a:p>
        </p:txBody>
      </p:sp>
      <p:sp>
        <p:nvSpPr>
          <p:cNvPr id="25" name="Text 23"/>
          <p:cNvSpPr/>
          <p:nvPr/>
        </p:nvSpPr>
        <p:spPr>
          <a:xfrm>
            <a:off x="4303776" y="3901440"/>
            <a:ext cx="2170176" cy="780288"/>
          </a:xfrm>
          <a:prstGeom prst="rect">
            <a:avLst/>
          </a:prstGeom>
          <a:noFill/>
          <a:ln/>
        </p:spPr>
        <p:txBody>
          <a:bodyPr wrap="square" lIns="0" tIns="0" rIns="0" bIns="0" rtlCol="0" anchor="ctr"/>
          <a:lstStyle/>
          <a:p>
            <a:r>
              <a:rPr lang="en-US" sz="1267" dirty="0">
                <a:solidFill>
                  <a:srgbClr val="556070"/>
                </a:solidFill>
                <a:latin typeface="Calibri Light" pitchFamily="34" charset="0"/>
                <a:ea typeface="Calibri Light" pitchFamily="34" charset="-122"/>
                <a:cs typeface="Calibri Light" pitchFamily="34" charset="-120"/>
              </a:rPr>
              <a:t>Public disclosure</a:t>
            </a:r>
            <a:endParaRPr lang="en-US" sz="1267" dirty="0"/>
          </a:p>
          <a:p>
            <a:r>
              <a:rPr lang="en-US" sz="1267" dirty="0">
                <a:solidFill>
                  <a:srgbClr val="556070"/>
                </a:solidFill>
                <a:latin typeface="Calibri Light" pitchFamily="34" charset="0"/>
                <a:ea typeface="Calibri Light" pitchFamily="34" charset="-122"/>
                <a:cs typeface="Calibri Light" pitchFamily="34" charset="-120"/>
              </a:rPr>
              <a:t>of reserves</a:t>
            </a:r>
            <a:endParaRPr lang="en-US" sz="1267" dirty="0"/>
          </a:p>
        </p:txBody>
      </p:sp>
      <p:sp>
        <p:nvSpPr>
          <p:cNvPr id="26" name="Shape 24"/>
          <p:cNvSpPr/>
          <p:nvPr/>
        </p:nvSpPr>
        <p:spPr>
          <a:xfrm>
            <a:off x="426720" y="4925568"/>
            <a:ext cx="2987040" cy="13411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27" name="Shape 25"/>
          <p:cNvSpPr/>
          <p:nvPr/>
        </p:nvSpPr>
        <p:spPr>
          <a:xfrm>
            <a:off x="548640" y="5047488"/>
            <a:ext cx="463296" cy="463296"/>
          </a:xfrm>
          <a:prstGeom prst="ellipse">
            <a:avLst/>
          </a:prstGeom>
          <a:solidFill>
            <a:srgbClr val="232B35"/>
          </a:solidFill>
          <a:ln w="12700">
            <a:solidFill>
              <a:srgbClr val="232B35"/>
            </a:solidFill>
            <a:prstDash val="solid"/>
          </a:ln>
        </p:spPr>
        <p:txBody>
          <a:bodyPr/>
          <a:lstStyle/>
          <a:p>
            <a:endParaRPr lang="en-US" sz="2400"/>
          </a:p>
        </p:txBody>
      </p:sp>
      <p:sp>
        <p:nvSpPr>
          <p:cNvPr id="28" name="Text 26"/>
          <p:cNvSpPr/>
          <p:nvPr/>
        </p:nvSpPr>
        <p:spPr>
          <a:xfrm>
            <a:off x="548640" y="5035296"/>
            <a:ext cx="463296" cy="48768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5</a:t>
            </a:r>
            <a:endParaRPr lang="en-US" sz="1467" dirty="0"/>
          </a:p>
        </p:txBody>
      </p:sp>
      <p:sp>
        <p:nvSpPr>
          <p:cNvPr id="29" name="Text 27"/>
          <p:cNvSpPr/>
          <p:nvPr/>
        </p:nvSpPr>
        <p:spPr>
          <a:xfrm>
            <a:off x="1133856" y="5023104"/>
            <a:ext cx="2170176" cy="341376"/>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Cross-border</a:t>
            </a:r>
            <a:endParaRPr lang="en-US" sz="1467" dirty="0"/>
          </a:p>
        </p:txBody>
      </p:sp>
      <p:sp>
        <p:nvSpPr>
          <p:cNvPr id="30" name="Text 28"/>
          <p:cNvSpPr/>
          <p:nvPr/>
        </p:nvSpPr>
        <p:spPr>
          <a:xfrm>
            <a:off x="1133856" y="5388864"/>
            <a:ext cx="2170176" cy="780288"/>
          </a:xfrm>
          <a:prstGeom prst="rect">
            <a:avLst/>
          </a:prstGeom>
          <a:noFill/>
          <a:ln/>
        </p:spPr>
        <p:txBody>
          <a:bodyPr wrap="square" lIns="0" tIns="0" rIns="0" bIns="0" rtlCol="0" anchor="ctr"/>
          <a:lstStyle/>
          <a:p>
            <a:r>
              <a:rPr lang="en-US" sz="1267" dirty="0">
                <a:solidFill>
                  <a:srgbClr val="556070"/>
                </a:solidFill>
                <a:latin typeface="Calibri Light" pitchFamily="34" charset="0"/>
                <a:ea typeface="Calibri Light" pitchFamily="34" charset="-122"/>
                <a:cs typeface="Calibri Light" pitchFamily="34" charset="-120"/>
              </a:rPr>
              <a:t>Supervisory colleges</a:t>
            </a:r>
            <a:endParaRPr lang="en-US" sz="1267" dirty="0"/>
          </a:p>
          <a:p>
            <a:r>
              <a:rPr lang="en-US" sz="1267" dirty="0">
                <a:solidFill>
                  <a:srgbClr val="556070"/>
                </a:solidFill>
                <a:latin typeface="Calibri Light" pitchFamily="34" charset="0"/>
                <a:ea typeface="Calibri Light" pitchFamily="34" charset="-122"/>
                <a:cs typeface="Calibri Light" pitchFamily="34" charset="-120"/>
              </a:rPr>
              <a:t>&amp; info-sharing</a:t>
            </a:r>
            <a:endParaRPr lang="en-US" sz="1267" dirty="0"/>
          </a:p>
        </p:txBody>
      </p:sp>
      <p:sp>
        <p:nvSpPr>
          <p:cNvPr id="31" name="Shape 29"/>
          <p:cNvSpPr/>
          <p:nvPr/>
        </p:nvSpPr>
        <p:spPr>
          <a:xfrm>
            <a:off x="3596640" y="4925568"/>
            <a:ext cx="2987040" cy="13411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32" name="Shape 30"/>
          <p:cNvSpPr/>
          <p:nvPr/>
        </p:nvSpPr>
        <p:spPr>
          <a:xfrm>
            <a:off x="3718560" y="5047488"/>
            <a:ext cx="463296" cy="463296"/>
          </a:xfrm>
          <a:prstGeom prst="ellipse">
            <a:avLst/>
          </a:prstGeom>
          <a:solidFill>
            <a:srgbClr val="232B35"/>
          </a:solidFill>
          <a:ln w="12700">
            <a:solidFill>
              <a:srgbClr val="232B35"/>
            </a:solidFill>
            <a:prstDash val="solid"/>
          </a:ln>
        </p:spPr>
        <p:txBody>
          <a:bodyPr/>
          <a:lstStyle/>
          <a:p>
            <a:endParaRPr lang="en-US" sz="2400"/>
          </a:p>
        </p:txBody>
      </p:sp>
      <p:sp>
        <p:nvSpPr>
          <p:cNvPr id="33" name="Text 31"/>
          <p:cNvSpPr/>
          <p:nvPr/>
        </p:nvSpPr>
        <p:spPr>
          <a:xfrm>
            <a:off x="3718560" y="5035296"/>
            <a:ext cx="463296" cy="48768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6</a:t>
            </a:r>
            <a:endParaRPr lang="en-US" sz="1467" dirty="0"/>
          </a:p>
        </p:txBody>
      </p:sp>
      <p:sp>
        <p:nvSpPr>
          <p:cNvPr id="34" name="Text 32"/>
          <p:cNvSpPr/>
          <p:nvPr/>
        </p:nvSpPr>
        <p:spPr>
          <a:xfrm>
            <a:off x="4303776" y="5023104"/>
            <a:ext cx="2170176" cy="341376"/>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Comprehensive</a:t>
            </a:r>
            <a:endParaRPr lang="en-US" sz="1467" dirty="0"/>
          </a:p>
        </p:txBody>
      </p:sp>
      <p:sp>
        <p:nvSpPr>
          <p:cNvPr id="35" name="Text 33"/>
          <p:cNvSpPr/>
          <p:nvPr/>
        </p:nvSpPr>
        <p:spPr>
          <a:xfrm>
            <a:off x="4303776" y="5388864"/>
            <a:ext cx="2170176" cy="780288"/>
          </a:xfrm>
          <a:prstGeom prst="rect">
            <a:avLst/>
          </a:prstGeom>
          <a:noFill/>
          <a:ln/>
        </p:spPr>
        <p:txBody>
          <a:bodyPr wrap="square" lIns="0" tIns="0" rIns="0" bIns="0" rtlCol="0" anchor="ctr"/>
          <a:lstStyle/>
          <a:p>
            <a:r>
              <a:rPr lang="en-US" sz="1267" dirty="0">
                <a:solidFill>
                  <a:srgbClr val="556070"/>
                </a:solidFill>
                <a:latin typeface="Calibri Light" pitchFamily="34" charset="0"/>
                <a:ea typeface="Calibri Light" pitchFamily="34" charset="-122"/>
                <a:cs typeface="Calibri Light" pitchFamily="34" charset="-120"/>
              </a:rPr>
              <a:t>No activity outside</a:t>
            </a:r>
            <a:endParaRPr lang="en-US" sz="1267" dirty="0"/>
          </a:p>
          <a:p>
            <a:r>
              <a:rPr lang="en-US" sz="1267" dirty="0">
                <a:solidFill>
                  <a:srgbClr val="556070"/>
                </a:solidFill>
                <a:latin typeface="Calibri Light" pitchFamily="34" charset="0"/>
                <a:ea typeface="Calibri Light" pitchFamily="34" charset="-122"/>
                <a:cs typeface="Calibri Light" pitchFamily="34" charset="-120"/>
              </a:rPr>
              <a:t>the perimeter</a:t>
            </a:r>
            <a:endParaRPr lang="en-US" sz="1267" dirty="0"/>
          </a:p>
        </p:txBody>
      </p:sp>
      <p:sp>
        <p:nvSpPr>
          <p:cNvPr id="36" name="Text 34"/>
          <p:cNvSpPr/>
          <p:nvPr/>
        </p:nvSpPr>
        <p:spPr>
          <a:xfrm>
            <a:off x="6827520" y="1402080"/>
            <a:ext cx="4937760" cy="426720"/>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Implementation (as of 2025, FSB Survey 35 jurisdictions)</a:t>
            </a:r>
            <a:endParaRPr lang="en-US" sz="1467" dirty="0"/>
          </a:p>
        </p:txBody>
      </p:sp>
      <p:sp>
        <p:nvSpPr>
          <p:cNvPr id="37" name="Shape 35"/>
          <p:cNvSpPr/>
          <p:nvPr/>
        </p:nvSpPr>
        <p:spPr>
          <a:xfrm>
            <a:off x="6827520" y="1926336"/>
            <a:ext cx="4937760" cy="82905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38" name="Shape 36"/>
          <p:cNvSpPr/>
          <p:nvPr/>
        </p:nvSpPr>
        <p:spPr>
          <a:xfrm>
            <a:off x="6925056" y="2145792"/>
            <a:ext cx="1219200" cy="365760"/>
          </a:xfrm>
          <a:prstGeom prst="rect">
            <a:avLst/>
          </a:prstGeom>
          <a:solidFill>
            <a:srgbClr val="1A6B3A"/>
          </a:solidFill>
          <a:ln w="12700">
            <a:solidFill>
              <a:srgbClr val="1A6B3A"/>
            </a:solidFill>
            <a:prstDash val="solid"/>
          </a:ln>
        </p:spPr>
        <p:txBody>
          <a:bodyPr/>
          <a:lstStyle/>
          <a:p>
            <a:endParaRPr lang="en-US" sz="2400"/>
          </a:p>
        </p:txBody>
      </p:sp>
      <p:sp>
        <p:nvSpPr>
          <p:cNvPr id="39" name="Text 37"/>
          <p:cNvSpPr/>
          <p:nvPr/>
        </p:nvSpPr>
        <p:spPr>
          <a:xfrm>
            <a:off x="6925056" y="2133600"/>
            <a:ext cx="1219200" cy="390144"/>
          </a:xfrm>
          <a:prstGeom prst="rect">
            <a:avLst/>
          </a:prstGeom>
          <a:noFill/>
          <a:ln/>
        </p:spPr>
        <p:txBody>
          <a:bodyPr wrap="square" lIns="0" tIns="0" rIns="0" bIns="0" rtlCol="0" anchor="ctr"/>
          <a:lstStyle/>
          <a:p>
            <a:pPr algn="ctr"/>
            <a:r>
              <a:rPr lang="en-US" sz="1000" b="1" dirty="0">
                <a:solidFill>
                  <a:srgbClr val="FFFFFF"/>
                </a:solidFill>
                <a:latin typeface="Calibri" pitchFamily="34" charset="0"/>
                <a:ea typeface="Calibri" pitchFamily="34" charset="-122"/>
                <a:cs typeface="Calibri" pitchFamily="34" charset="-120"/>
              </a:rPr>
              <a:t>Full Framework</a:t>
            </a:r>
            <a:endParaRPr lang="en-US" sz="1000" dirty="0"/>
          </a:p>
        </p:txBody>
      </p:sp>
      <p:sp>
        <p:nvSpPr>
          <p:cNvPr id="40" name="Text 38"/>
          <p:cNvSpPr/>
          <p:nvPr/>
        </p:nvSpPr>
        <p:spPr>
          <a:xfrm>
            <a:off x="8266176" y="1975104"/>
            <a:ext cx="3352800" cy="316992"/>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EU (MiCA)</a:t>
            </a:r>
            <a:endParaRPr lang="en-US" sz="1467" dirty="0"/>
          </a:p>
        </p:txBody>
      </p:sp>
      <p:sp>
        <p:nvSpPr>
          <p:cNvPr id="41" name="Text 39"/>
          <p:cNvSpPr/>
          <p:nvPr/>
        </p:nvSpPr>
        <p:spPr>
          <a:xfrm>
            <a:off x="8266176" y="2316480"/>
            <a:ext cx="3413760" cy="414528"/>
          </a:xfrm>
          <a:prstGeom prst="rect">
            <a:avLst/>
          </a:prstGeom>
          <a:noFill/>
          <a:ln/>
        </p:spPr>
        <p:txBody>
          <a:bodyPr wrap="square" lIns="0" tIns="0" rIns="0" bIns="0" rtlCol="0" anchor="ctr"/>
          <a:lstStyle/>
          <a:p>
            <a:r>
              <a:rPr lang="en-US" sz="1133" dirty="0">
                <a:solidFill>
                  <a:srgbClr val="556070"/>
                </a:solidFill>
                <a:latin typeface="Calibri Light" pitchFamily="34" charset="0"/>
                <a:ea typeface="Calibri Light" pitchFamily="34" charset="-122"/>
                <a:cs typeface="Calibri Light" pitchFamily="34" charset="-120"/>
              </a:rPr>
              <a:t>In force 2024 · ESMA &amp; EBA · First complete regime globally. Circle (USDC) became first MiCA-licensed issuer July 2024. Tether (USDT) delisted for EU users.</a:t>
            </a:r>
            <a:endParaRPr lang="en-US" sz="1133" dirty="0"/>
          </a:p>
        </p:txBody>
      </p:sp>
      <p:sp>
        <p:nvSpPr>
          <p:cNvPr id="42" name="Shape 40"/>
          <p:cNvSpPr/>
          <p:nvPr/>
        </p:nvSpPr>
        <p:spPr>
          <a:xfrm>
            <a:off x="6827520" y="2852928"/>
            <a:ext cx="4937760" cy="82905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43" name="Shape 41"/>
          <p:cNvSpPr/>
          <p:nvPr/>
        </p:nvSpPr>
        <p:spPr>
          <a:xfrm>
            <a:off x="6925056" y="3072384"/>
            <a:ext cx="1219200" cy="365760"/>
          </a:xfrm>
          <a:prstGeom prst="rect">
            <a:avLst/>
          </a:prstGeom>
          <a:solidFill>
            <a:srgbClr val="2E7D32"/>
          </a:solidFill>
          <a:ln w="12700">
            <a:solidFill>
              <a:srgbClr val="2E7D32"/>
            </a:solidFill>
            <a:prstDash val="solid"/>
          </a:ln>
        </p:spPr>
        <p:txBody>
          <a:bodyPr/>
          <a:lstStyle/>
          <a:p>
            <a:endParaRPr lang="en-US" sz="2400"/>
          </a:p>
        </p:txBody>
      </p:sp>
      <p:sp>
        <p:nvSpPr>
          <p:cNvPr id="44" name="Text 42"/>
          <p:cNvSpPr/>
          <p:nvPr/>
        </p:nvSpPr>
        <p:spPr>
          <a:xfrm>
            <a:off x="6925056" y="3060192"/>
            <a:ext cx="1219200" cy="390144"/>
          </a:xfrm>
          <a:prstGeom prst="rect">
            <a:avLst/>
          </a:prstGeom>
          <a:noFill/>
          <a:ln/>
        </p:spPr>
        <p:txBody>
          <a:bodyPr wrap="square" lIns="0" tIns="0" rIns="0" bIns="0" rtlCol="0" anchor="ctr"/>
          <a:lstStyle/>
          <a:p>
            <a:pPr algn="ctr"/>
            <a:r>
              <a:rPr lang="en-US" sz="1000" b="1" dirty="0">
                <a:solidFill>
                  <a:srgbClr val="FFFFFF"/>
                </a:solidFill>
                <a:latin typeface="Calibri" pitchFamily="34" charset="0"/>
                <a:ea typeface="Calibri" pitchFamily="34" charset="-122"/>
                <a:cs typeface="Calibri" pitchFamily="34" charset="-120"/>
              </a:rPr>
              <a:t>Advanced</a:t>
            </a:r>
            <a:endParaRPr lang="en-US" sz="1000" dirty="0"/>
          </a:p>
        </p:txBody>
      </p:sp>
      <p:sp>
        <p:nvSpPr>
          <p:cNvPr id="45" name="Text 43"/>
          <p:cNvSpPr/>
          <p:nvPr/>
        </p:nvSpPr>
        <p:spPr>
          <a:xfrm>
            <a:off x="8266176" y="2901696"/>
            <a:ext cx="3352800" cy="316992"/>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UK</a:t>
            </a:r>
            <a:endParaRPr lang="en-US" sz="1467" dirty="0"/>
          </a:p>
        </p:txBody>
      </p:sp>
      <p:sp>
        <p:nvSpPr>
          <p:cNvPr id="46" name="Text 44"/>
          <p:cNvSpPr/>
          <p:nvPr/>
        </p:nvSpPr>
        <p:spPr>
          <a:xfrm>
            <a:off x="8266176" y="3243072"/>
            <a:ext cx="3413760" cy="414528"/>
          </a:xfrm>
          <a:prstGeom prst="rect">
            <a:avLst/>
          </a:prstGeom>
          <a:noFill/>
          <a:ln/>
        </p:spPr>
        <p:txBody>
          <a:bodyPr wrap="square" lIns="0" tIns="0" rIns="0" bIns="0" rtlCol="0" anchor="ctr"/>
          <a:lstStyle/>
          <a:p>
            <a:r>
              <a:rPr lang="en-US" sz="1133" dirty="0">
                <a:solidFill>
                  <a:srgbClr val="556070"/>
                </a:solidFill>
                <a:latin typeface="Calibri Light" pitchFamily="34" charset="0"/>
                <a:ea typeface="Calibri Light" pitchFamily="34" charset="-122"/>
                <a:cs typeface="Calibri Light" pitchFamily="34" charset="-120"/>
              </a:rPr>
              <a:t>FCA-authorised stablecoin regime implementing (2025). Part of wider crypto asset framework.</a:t>
            </a:r>
            <a:endParaRPr lang="en-US" sz="1133" dirty="0"/>
          </a:p>
        </p:txBody>
      </p:sp>
      <p:sp>
        <p:nvSpPr>
          <p:cNvPr id="47" name="Shape 45"/>
          <p:cNvSpPr/>
          <p:nvPr/>
        </p:nvSpPr>
        <p:spPr>
          <a:xfrm>
            <a:off x="6827520" y="3779520"/>
            <a:ext cx="4937760" cy="82905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48" name="Shape 46"/>
          <p:cNvSpPr/>
          <p:nvPr/>
        </p:nvSpPr>
        <p:spPr>
          <a:xfrm>
            <a:off x="6925056" y="3998976"/>
            <a:ext cx="1219200" cy="365760"/>
          </a:xfrm>
          <a:prstGeom prst="rect">
            <a:avLst/>
          </a:prstGeom>
          <a:solidFill>
            <a:srgbClr val="D4820A"/>
          </a:solidFill>
          <a:ln w="12700">
            <a:solidFill>
              <a:srgbClr val="D4820A"/>
            </a:solidFill>
            <a:prstDash val="solid"/>
          </a:ln>
        </p:spPr>
        <p:txBody>
          <a:bodyPr/>
          <a:lstStyle/>
          <a:p>
            <a:endParaRPr lang="en-US" sz="2400"/>
          </a:p>
        </p:txBody>
      </p:sp>
      <p:sp>
        <p:nvSpPr>
          <p:cNvPr id="49" name="Text 47"/>
          <p:cNvSpPr/>
          <p:nvPr/>
        </p:nvSpPr>
        <p:spPr>
          <a:xfrm>
            <a:off x="6925056" y="3986784"/>
            <a:ext cx="1219200" cy="390144"/>
          </a:xfrm>
          <a:prstGeom prst="rect">
            <a:avLst/>
          </a:prstGeom>
          <a:noFill/>
          <a:ln/>
        </p:spPr>
        <p:txBody>
          <a:bodyPr wrap="square" lIns="0" tIns="0" rIns="0" bIns="0" rtlCol="0" anchor="ctr"/>
          <a:lstStyle/>
          <a:p>
            <a:pPr algn="ctr"/>
            <a:r>
              <a:rPr lang="en-US" sz="1000" b="1" dirty="0">
                <a:solidFill>
                  <a:srgbClr val="FFFFFF"/>
                </a:solidFill>
                <a:latin typeface="Calibri" pitchFamily="34" charset="0"/>
                <a:ea typeface="Calibri" pitchFamily="34" charset="-122"/>
                <a:cs typeface="Calibri" pitchFamily="34" charset="-120"/>
              </a:rPr>
              <a:t>Partial</a:t>
            </a:r>
            <a:endParaRPr lang="en-US" sz="1000" dirty="0"/>
          </a:p>
        </p:txBody>
      </p:sp>
      <p:sp>
        <p:nvSpPr>
          <p:cNvPr id="50" name="Text 48"/>
          <p:cNvSpPr/>
          <p:nvPr/>
        </p:nvSpPr>
        <p:spPr>
          <a:xfrm>
            <a:off x="8266176" y="3828288"/>
            <a:ext cx="3352800" cy="316992"/>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US</a:t>
            </a:r>
            <a:endParaRPr lang="en-US" sz="1467" dirty="0"/>
          </a:p>
        </p:txBody>
      </p:sp>
      <p:sp>
        <p:nvSpPr>
          <p:cNvPr id="51" name="Text 49"/>
          <p:cNvSpPr/>
          <p:nvPr/>
        </p:nvSpPr>
        <p:spPr>
          <a:xfrm>
            <a:off x="8266176" y="4169664"/>
            <a:ext cx="3413760" cy="414528"/>
          </a:xfrm>
          <a:prstGeom prst="rect">
            <a:avLst/>
          </a:prstGeom>
          <a:noFill/>
          <a:ln/>
        </p:spPr>
        <p:txBody>
          <a:bodyPr wrap="square" lIns="0" tIns="0" rIns="0" bIns="0" rtlCol="0" anchor="ctr"/>
          <a:lstStyle/>
          <a:p>
            <a:r>
              <a:rPr lang="en-US" sz="1133" dirty="0">
                <a:solidFill>
                  <a:srgbClr val="556070"/>
                </a:solidFill>
                <a:latin typeface="Calibri Light" pitchFamily="34" charset="0"/>
                <a:ea typeface="Calibri Light" pitchFamily="34" charset="-122"/>
                <a:cs typeface="Calibri Light" pitchFamily="34" charset="-120"/>
              </a:rPr>
              <a:t>GENIUS Act 2025 passed: reserve &amp; audit requirements. Criticised as too accommodating vs MiCA.</a:t>
            </a:r>
            <a:endParaRPr lang="en-US" sz="1133" dirty="0"/>
          </a:p>
        </p:txBody>
      </p:sp>
      <p:sp>
        <p:nvSpPr>
          <p:cNvPr id="52" name="Shape 50"/>
          <p:cNvSpPr/>
          <p:nvPr/>
        </p:nvSpPr>
        <p:spPr>
          <a:xfrm>
            <a:off x="6827520" y="4706112"/>
            <a:ext cx="4937760" cy="82905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53" name="Shape 51"/>
          <p:cNvSpPr/>
          <p:nvPr/>
        </p:nvSpPr>
        <p:spPr>
          <a:xfrm>
            <a:off x="6925056" y="4925568"/>
            <a:ext cx="1219200" cy="365760"/>
          </a:xfrm>
          <a:prstGeom prst="rect">
            <a:avLst/>
          </a:prstGeom>
          <a:solidFill>
            <a:srgbClr val="D4820A"/>
          </a:solidFill>
          <a:ln w="12700">
            <a:solidFill>
              <a:srgbClr val="D4820A"/>
            </a:solidFill>
            <a:prstDash val="solid"/>
          </a:ln>
        </p:spPr>
        <p:txBody>
          <a:bodyPr/>
          <a:lstStyle/>
          <a:p>
            <a:endParaRPr lang="en-US" sz="2400"/>
          </a:p>
        </p:txBody>
      </p:sp>
      <p:sp>
        <p:nvSpPr>
          <p:cNvPr id="54" name="Text 52"/>
          <p:cNvSpPr/>
          <p:nvPr/>
        </p:nvSpPr>
        <p:spPr>
          <a:xfrm>
            <a:off x="6925056" y="4913376"/>
            <a:ext cx="1219200" cy="390144"/>
          </a:xfrm>
          <a:prstGeom prst="rect">
            <a:avLst/>
          </a:prstGeom>
          <a:noFill/>
          <a:ln/>
        </p:spPr>
        <p:txBody>
          <a:bodyPr wrap="square" lIns="0" tIns="0" rIns="0" bIns="0" rtlCol="0" anchor="ctr"/>
          <a:lstStyle/>
          <a:p>
            <a:pPr algn="ctr"/>
            <a:r>
              <a:rPr lang="en-US" sz="1000" b="1" dirty="0">
                <a:solidFill>
                  <a:srgbClr val="FFFFFF"/>
                </a:solidFill>
                <a:latin typeface="Calibri" pitchFamily="34" charset="0"/>
                <a:ea typeface="Calibri" pitchFamily="34" charset="-122"/>
                <a:cs typeface="Calibri" pitchFamily="34" charset="-120"/>
              </a:rPr>
              <a:t>Partial</a:t>
            </a:r>
            <a:endParaRPr lang="en-US" sz="1000" dirty="0"/>
          </a:p>
        </p:txBody>
      </p:sp>
      <p:sp>
        <p:nvSpPr>
          <p:cNvPr id="55" name="Text 53"/>
          <p:cNvSpPr/>
          <p:nvPr/>
        </p:nvSpPr>
        <p:spPr>
          <a:xfrm>
            <a:off x="8266176" y="4754880"/>
            <a:ext cx="3352800" cy="316992"/>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Switzerland</a:t>
            </a:r>
            <a:endParaRPr lang="en-US" sz="1467" dirty="0"/>
          </a:p>
        </p:txBody>
      </p:sp>
      <p:sp>
        <p:nvSpPr>
          <p:cNvPr id="56" name="Text 54"/>
          <p:cNvSpPr/>
          <p:nvPr/>
        </p:nvSpPr>
        <p:spPr>
          <a:xfrm>
            <a:off x="8266176" y="5096256"/>
            <a:ext cx="3413760" cy="414528"/>
          </a:xfrm>
          <a:prstGeom prst="rect">
            <a:avLst/>
          </a:prstGeom>
          <a:noFill/>
          <a:ln/>
        </p:spPr>
        <p:txBody>
          <a:bodyPr wrap="square" lIns="0" tIns="0" rIns="0" bIns="0" rtlCol="0" anchor="ctr"/>
          <a:lstStyle/>
          <a:p>
            <a:r>
              <a:rPr lang="en-US" sz="1133" dirty="0">
                <a:solidFill>
                  <a:srgbClr val="556070"/>
                </a:solidFill>
                <a:latin typeface="Calibri Light" pitchFamily="34" charset="0"/>
                <a:ea typeface="Calibri Light" pitchFamily="34" charset="-122"/>
                <a:cs typeface="Calibri Light" pitchFamily="34" charset="-120"/>
              </a:rPr>
              <a:t>Deliberately light-touch competing to attract business departing EU's strict MiCA.</a:t>
            </a:r>
            <a:endParaRPr lang="en-US" sz="1133" dirty="0"/>
          </a:p>
        </p:txBody>
      </p:sp>
      <p:sp>
        <p:nvSpPr>
          <p:cNvPr id="57" name="Shape 55"/>
          <p:cNvSpPr/>
          <p:nvPr/>
        </p:nvSpPr>
        <p:spPr>
          <a:xfrm>
            <a:off x="6827520" y="5632704"/>
            <a:ext cx="4937760" cy="82905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58" name="Shape 56"/>
          <p:cNvSpPr/>
          <p:nvPr/>
        </p:nvSpPr>
        <p:spPr>
          <a:xfrm>
            <a:off x="6925056" y="5852160"/>
            <a:ext cx="1219200" cy="365760"/>
          </a:xfrm>
          <a:prstGeom prst="rect">
            <a:avLst/>
          </a:prstGeom>
          <a:solidFill>
            <a:srgbClr val="C0392B"/>
          </a:solidFill>
          <a:ln w="12700">
            <a:solidFill>
              <a:srgbClr val="C0392B"/>
            </a:solidFill>
            <a:prstDash val="solid"/>
          </a:ln>
        </p:spPr>
        <p:txBody>
          <a:bodyPr/>
          <a:lstStyle/>
          <a:p>
            <a:endParaRPr lang="en-US" sz="2400"/>
          </a:p>
        </p:txBody>
      </p:sp>
      <p:sp>
        <p:nvSpPr>
          <p:cNvPr id="59" name="Text 57"/>
          <p:cNvSpPr/>
          <p:nvPr/>
        </p:nvSpPr>
        <p:spPr>
          <a:xfrm>
            <a:off x="6925056" y="5839968"/>
            <a:ext cx="1219200" cy="390144"/>
          </a:xfrm>
          <a:prstGeom prst="rect">
            <a:avLst/>
          </a:prstGeom>
          <a:noFill/>
          <a:ln/>
        </p:spPr>
        <p:txBody>
          <a:bodyPr wrap="square" lIns="0" tIns="0" rIns="0" bIns="0" rtlCol="0" anchor="ctr"/>
          <a:lstStyle/>
          <a:p>
            <a:pPr algn="ctr"/>
            <a:r>
              <a:rPr lang="en-US" sz="1000" b="1" dirty="0">
                <a:solidFill>
                  <a:srgbClr val="FFFFFF"/>
                </a:solidFill>
                <a:latin typeface="Calibri" pitchFamily="34" charset="0"/>
                <a:ea typeface="Calibri" pitchFamily="34" charset="-122"/>
                <a:cs typeface="Calibri" pitchFamily="34" charset="-120"/>
              </a:rPr>
              <a:t>Prohibited</a:t>
            </a:r>
            <a:endParaRPr lang="en-US" sz="1000" dirty="0"/>
          </a:p>
        </p:txBody>
      </p:sp>
      <p:sp>
        <p:nvSpPr>
          <p:cNvPr id="60" name="Text 58"/>
          <p:cNvSpPr/>
          <p:nvPr/>
        </p:nvSpPr>
        <p:spPr>
          <a:xfrm>
            <a:off x="8266176" y="5681472"/>
            <a:ext cx="3352800" cy="316992"/>
          </a:xfrm>
          <a:prstGeom prst="rect">
            <a:avLst/>
          </a:prstGeom>
          <a:noFill/>
          <a:ln/>
        </p:spPr>
        <p:txBody>
          <a:bodyPr wrap="square" lIns="0" tIns="0" rIns="0" bIns="0" rtlCol="0" anchor="ctr"/>
          <a:lstStyle/>
          <a:p>
            <a:r>
              <a:rPr lang="en-US" sz="1467" b="1" dirty="0">
                <a:solidFill>
                  <a:srgbClr val="232B35"/>
                </a:solidFill>
                <a:latin typeface="Calibri" pitchFamily="34" charset="0"/>
                <a:ea typeface="Calibri" pitchFamily="34" charset="-122"/>
                <a:cs typeface="Calibri" pitchFamily="34" charset="-120"/>
              </a:rPr>
              <a:t>China / India</a:t>
            </a:r>
            <a:endParaRPr lang="en-US" sz="1467" dirty="0"/>
          </a:p>
        </p:txBody>
      </p:sp>
      <p:sp>
        <p:nvSpPr>
          <p:cNvPr id="61" name="Text 59"/>
          <p:cNvSpPr/>
          <p:nvPr/>
        </p:nvSpPr>
        <p:spPr>
          <a:xfrm>
            <a:off x="8266176" y="6022848"/>
            <a:ext cx="3413760" cy="414528"/>
          </a:xfrm>
          <a:prstGeom prst="rect">
            <a:avLst/>
          </a:prstGeom>
          <a:noFill/>
          <a:ln/>
        </p:spPr>
        <p:txBody>
          <a:bodyPr wrap="square" lIns="0" tIns="0" rIns="0" bIns="0" rtlCol="0" anchor="ctr"/>
          <a:lstStyle/>
          <a:p>
            <a:r>
              <a:rPr lang="en-US" sz="1133" dirty="0">
                <a:solidFill>
                  <a:srgbClr val="556070"/>
                </a:solidFill>
                <a:latin typeface="Calibri Light" pitchFamily="34" charset="0"/>
                <a:ea typeface="Calibri Light" pitchFamily="34" charset="-122"/>
                <a:cs typeface="Calibri Light" pitchFamily="34" charset="-120"/>
              </a:rPr>
              <a:t>State control concerns: stablecoins could displace sovereign currency &amp; undermine monetary policy.</a:t>
            </a:r>
            <a:endParaRPr lang="en-US" sz="1133"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19456" cy="6858000"/>
          </a:xfrm>
          <a:prstGeom prst="rect">
            <a:avLst/>
          </a:prstGeom>
          <a:solidFill>
            <a:srgbClr val="D4820A"/>
          </a:solidFill>
          <a:ln w="12700">
            <a:solidFill>
              <a:srgbClr val="D4820A"/>
            </a:solidFill>
            <a:prstDash val="solid"/>
          </a:ln>
        </p:spPr>
        <p:txBody>
          <a:bodyPr/>
          <a:lstStyle/>
          <a:p>
            <a:endParaRPr lang="en-US" sz="2400"/>
          </a:p>
        </p:txBody>
      </p:sp>
      <p:sp>
        <p:nvSpPr>
          <p:cNvPr id="3" name="Text 1"/>
          <p:cNvSpPr/>
          <p:nvPr/>
        </p:nvSpPr>
        <p:spPr>
          <a:xfrm>
            <a:off x="487680" y="182880"/>
            <a:ext cx="11216640" cy="585216"/>
          </a:xfrm>
          <a:prstGeom prst="rect">
            <a:avLst/>
          </a:prstGeom>
          <a:noFill/>
          <a:ln/>
        </p:spPr>
        <p:txBody>
          <a:bodyPr wrap="square" lIns="0" tIns="0" rIns="0" bIns="0" rtlCol="0" anchor="ctr"/>
          <a:lstStyle/>
          <a:p>
            <a:r>
              <a:rPr lang="en-US" sz="3200" b="1" dirty="0">
                <a:solidFill>
                  <a:srgbClr val="FFFFFF"/>
                </a:solidFill>
                <a:latin typeface="Calibri" pitchFamily="34" charset="0"/>
                <a:ea typeface="Calibri" pitchFamily="34" charset="-122"/>
                <a:cs typeface="Calibri" pitchFamily="34" charset="-120"/>
              </a:rPr>
              <a:t>Remaining Gaps:</a:t>
            </a:r>
            <a:endParaRPr lang="en-US" sz="3200" dirty="0"/>
          </a:p>
        </p:txBody>
      </p:sp>
      <p:sp>
        <p:nvSpPr>
          <p:cNvPr id="4" name="Shape 2"/>
          <p:cNvSpPr/>
          <p:nvPr/>
        </p:nvSpPr>
        <p:spPr>
          <a:xfrm>
            <a:off x="487680" y="792480"/>
            <a:ext cx="11216640" cy="48768"/>
          </a:xfrm>
          <a:prstGeom prst="rect">
            <a:avLst/>
          </a:prstGeom>
          <a:solidFill>
            <a:srgbClr val="D4820A"/>
          </a:solidFill>
          <a:ln w="12700">
            <a:solidFill>
              <a:srgbClr val="D4820A"/>
            </a:solidFill>
            <a:prstDash val="solid"/>
          </a:ln>
        </p:spPr>
        <p:txBody>
          <a:bodyPr/>
          <a:lstStyle/>
          <a:p>
            <a:endParaRPr lang="en-US" sz="2400"/>
          </a:p>
        </p:txBody>
      </p:sp>
      <p:sp>
        <p:nvSpPr>
          <p:cNvPr id="5" name="Shape 3"/>
          <p:cNvSpPr/>
          <p:nvPr/>
        </p:nvSpPr>
        <p:spPr>
          <a:xfrm>
            <a:off x="487680" y="999744"/>
            <a:ext cx="6461760" cy="1158240"/>
          </a:xfrm>
          <a:prstGeom prst="rect">
            <a:avLst/>
          </a:prstGeom>
          <a:solidFill>
            <a:srgbClr val="2E3A47"/>
          </a:solidFill>
          <a:ln/>
          <a:effectLst>
            <a:outerShdw blurRad="63500" dist="25400" dir="8100000" algn="bl" rotWithShape="0">
              <a:srgbClr val="000000">
                <a:alpha val="22000"/>
              </a:srgbClr>
            </a:outerShdw>
          </a:effectLst>
        </p:spPr>
        <p:txBody>
          <a:bodyPr/>
          <a:lstStyle/>
          <a:p>
            <a:endParaRPr lang="en-US" sz="2400"/>
          </a:p>
        </p:txBody>
      </p:sp>
      <p:sp>
        <p:nvSpPr>
          <p:cNvPr id="6" name="Shape 4"/>
          <p:cNvSpPr/>
          <p:nvPr/>
        </p:nvSpPr>
        <p:spPr>
          <a:xfrm>
            <a:off x="487680" y="999744"/>
            <a:ext cx="85344" cy="1158240"/>
          </a:xfrm>
          <a:prstGeom prst="rect">
            <a:avLst/>
          </a:prstGeom>
          <a:solidFill>
            <a:srgbClr val="D4820A"/>
          </a:solidFill>
          <a:ln w="12700">
            <a:solidFill>
              <a:srgbClr val="D4820A"/>
            </a:solidFill>
            <a:prstDash val="solid"/>
          </a:ln>
        </p:spPr>
        <p:txBody>
          <a:bodyPr/>
          <a:lstStyle/>
          <a:p>
            <a:endParaRPr lang="en-US" sz="2400"/>
          </a:p>
        </p:txBody>
      </p:sp>
      <p:sp>
        <p:nvSpPr>
          <p:cNvPr id="7" name="Text 5"/>
          <p:cNvSpPr/>
          <p:nvPr/>
        </p:nvSpPr>
        <p:spPr>
          <a:xfrm>
            <a:off x="755904" y="1085088"/>
            <a:ext cx="6096000" cy="329184"/>
          </a:xfrm>
          <a:prstGeom prst="rect">
            <a:avLst/>
          </a:prstGeom>
          <a:noFill/>
          <a:ln/>
        </p:spPr>
        <p:txBody>
          <a:bodyPr wrap="square" lIns="0" tIns="0" rIns="0" bIns="0" rtlCol="0" anchor="ctr"/>
          <a:lstStyle/>
          <a:p>
            <a:r>
              <a:rPr lang="en-US" sz="1533" b="1" dirty="0">
                <a:solidFill>
                  <a:srgbClr val="F0A830"/>
                </a:solidFill>
                <a:latin typeface="Calibri" pitchFamily="34" charset="0"/>
                <a:ea typeface="Calibri" pitchFamily="34" charset="-122"/>
                <a:cs typeface="Calibri" pitchFamily="34" charset="-120"/>
              </a:rPr>
              <a:t>Regulatory Fragmentation</a:t>
            </a:r>
            <a:endParaRPr lang="en-US" sz="1533" dirty="0"/>
          </a:p>
        </p:txBody>
      </p:sp>
      <p:sp>
        <p:nvSpPr>
          <p:cNvPr id="8" name="Text 6"/>
          <p:cNvSpPr/>
          <p:nvPr/>
        </p:nvSpPr>
        <p:spPr>
          <a:xfrm>
            <a:off x="755904" y="1463040"/>
            <a:ext cx="6096000" cy="609600"/>
          </a:xfrm>
          <a:prstGeom prst="rect">
            <a:avLst/>
          </a:prstGeom>
          <a:noFill/>
          <a:ln/>
        </p:spPr>
        <p:txBody>
          <a:bodyPr wrap="square" lIns="0" tIns="0" rIns="0" bIns="0" rtlCol="0" anchor="ctr"/>
          <a:lstStyle/>
          <a:p>
            <a:r>
              <a:rPr lang="en-US" sz="1400" dirty="0">
                <a:solidFill>
                  <a:srgbClr val="8A9BAA"/>
                </a:solidFill>
                <a:latin typeface="Calibri Light" pitchFamily="34" charset="0"/>
                <a:ea typeface="Calibri Light" pitchFamily="34" charset="-122"/>
                <a:cs typeface="Calibri Light" pitchFamily="34" charset="-120"/>
              </a:rPr>
              <a:t>Differing definitions of "stablecoin" &amp; "reserve asset"  enables jurisdiction shopping</a:t>
            </a:r>
            <a:endParaRPr lang="en-US" sz="1400" dirty="0"/>
          </a:p>
        </p:txBody>
      </p:sp>
      <p:sp>
        <p:nvSpPr>
          <p:cNvPr id="9" name="Shape 7"/>
          <p:cNvSpPr/>
          <p:nvPr/>
        </p:nvSpPr>
        <p:spPr>
          <a:xfrm>
            <a:off x="487680" y="2292096"/>
            <a:ext cx="6461760" cy="1158240"/>
          </a:xfrm>
          <a:prstGeom prst="rect">
            <a:avLst/>
          </a:prstGeom>
          <a:solidFill>
            <a:srgbClr val="2E3A47"/>
          </a:solidFill>
          <a:ln/>
          <a:effectLst>
            <a:outerShdw blurRad="63500" dist="25400" dir="8100000" algn="bl" rotWithShape="0">
              <a:srgbClr val="000000">
                <a:alpha val="22000"/>
              </a:srgbClr>
            </a:outerShdw>
          </a:effectLst>
        </p:spPr>
        <p:txBody>
          <a:bodyPr/>
          <a:lstStyle/>
          <a:p>
            <a:endParaRPr lang="en-US" sz="2400"/>
          </a:p>
        </p:txBody>
      </p:sp>
      <p:sp>
        <p:nvSpPr>
          <p:cNvPr id="10" name="Shape 8"/>
          <p:cNvSpPr/>
          <p:nvPr/>
        </p:nvSpPr>
        <p:spPr>
          <a:xfrm>
            <a:off x="487680" y="2292096"/>
            <a:ext cx="85344" cy="1158240"/>
          </a:xfrm>
          <a:prstGeom prst="rect">
            <a:avLst/>
          </a:prstGeom>
          <a:solidFill>
            <a:srgbClr val="D4820A"/>
          </a:solidFill>
          <a:ln w="12700">
            <a:solidFill>
              <a:srgbClr val="D4820A"/>
            </a:solidFill>
            <a:prstDash val="solid"/>
          </a:ln>
        </p:spPr>
        <p:txBody>
          <a:bodyPr/>
          <a:lstStyle/>
          <a:p>
            <a:endParaRPr lang="en-US" sz="2400"/>
          </a:p>
        </p:txBody>
      </p:sp>
      <p:sp>
        <p:nvSpPr>
          <p:cNvPr id="11" name="Text 9"/>
          <p:cNvSpPr/>
          <p:nvPr/>
        </p:nvSpPr>
        <p:spPr>
          <a:xfrm>
            <a:off x="755904" y="2377440"/>
            <a:ext cx="6096000" cy="329184"/>
          </a:xfrm>
          <a:prstGeom prst="rect">
            <a:avLst/>
          </a:prstGeom>
          <a:noFill/>
          <a:ln/>
        </p:spPr>
        <p:txBody>
          <a:bodyPr wrap="square" lIns="0" tIns="0" rIns="0" bIns="0" rtlCol="0" anchor="ctr"/>
          <a:lstStyle/>
          <a:p>
            <a:r>
              <a:rPr lang="en-US" sz="1533" b="1" dirty="0">
                <a:solidFill>
                  <a:srgbClr val="F0A830"/>
                </a:solidFill>
                <a:latin typeface="Calibri" pitchFamily="34" charset="0"/>
                <a:ea typeface="Calibri" pitchFamily="34" charset="-122"/>
                <a:cs typeface="Calibri" pitchFamily="34" charset="-120"/>
              </a:rPr>
              <a:t>Cross-border Gaps</a:t>
            </a:r>
            <a:endParaRPr lang="en-US" sz="1533" dirty="0"/>
          </a:p>
        </p:txBody>
      </p:sp>
      <p:sp>
        <p:nvSpPr>
          <p:cNvPr id="12" name="Text 10"/>
          <p:cNvSpPr/>
          <p:nvPr/>
        </p:nvSpPr>
        <p:spPr>
          <a:xfrm>
            <a:off x="755904" y="2755392"/>
            <a:ext cx="6096000" cy="609600"/>
          </a:xfrm>
          <a:prstGeom prst="rect">
            <a:avLst/>
          </a:prstGeom>
          <a:noFill/>
          <a:ln/>
        </p:spPr>
        <p:txBody>
          <a:bodyPr wrap="square" lIns="0" tIns="0" rIns="0" bIns="0" rtlCol="0" anchor="ctr"/>
          <a:lstStyle/>
          <a:p>
            <a:r>
              <a:rPr lang="en-US" sz="1400" dirty="0">
                <a:solidFill>
                  <a:srgbClr val="8A9BAA"/>
                </a:solidFill>
                <a:latin typeface="Calibri Light" pitchFamily="34" charset="0"/>
                <a:ea typeface="Calibri Light" pitchFamily="34" charset="-122"/>
                <a:cs typeface="Calibri Light" pitchFamily="34" charset="-120"/>
              </a:rPr>
              <a:t>No common redemption or reporting standards  users in one country may have no recourse</a:t>
            </a:r>
            <a:endParaRPr lang="en-US" sz="1400" dirty="0"/>
          </a:p>
        </p:txBody>
      </p:sp>
      <p:sp>
        <p:nvSpPr>
          <p:cNvPr id="13" name="Shape 11"/>
          <p:cNvSpPr/>
          <p:nvPr/>
        </p:nvSpPr>
        <p:spPr>
          <a:xfrm>
            <a:off x="487680" y="3584448"/>
            <a:ext cx="6461760" cy="1158240"/>
          </a:xfrm>
          <a:prstGeom prst="rect">
            <a:avLst/>
          </a:prstGeom>
          <a:solidFill>
            <a:srgbClr val="2E3A47"/>
          </a:solidFill>
          <a:ln/>
          <a:effectLst>
            <a:outerShdw blurRad="63500" dist="25400" dir="8100000" algn="bl" rotWithShape="0">
              <a:srgbClr val="000000">
                <a:alpha val="22000"/>
              </a:srgbClr>
            </a:outerShdw>
          </a:effectLst>
        </p:spPr>
        <p:txBody>
          <a:bodyPr/>
          <a:lstStyle/>
          <a:p>
            <a:endParaRPr lang="en-US" sz="2400"/>
          </a:p>
        </p:txBody>
      </p:sp>
      <p:sp>
        <p:nvSpPr>
          <p:cNvPr id="14" name="Shape 12"/>
          <p:cNvSpPr/>
          <p:nvPr/>
        </p:nvSpPr>
        <p:spPr>
          <a:xfrm>
            <a:off x="487680" y="3584448"/>
            <a:ext cx="85344" cy="1158240"/>
          </a:xfrm>
          <a:prstGeom prst="rect">
            <a:avLst/>
          </a:prstGeom>
          <a:solidFill>
            <a:srgbClr val="D4820A"/>
          </a:solidFill>
          <a:ln w="12700">
            <a:solidFill>
              <a:srgbClr val="D4820A"/>
            </a:solidFill>
            <a:prstDash val="solid"/>
          </a:ln>
        </p:spPr>
        <p:txBody>
          <a:bodyPr/>
          <a:lstStyle/>
          <a:p>
            <a:endParaRPr lang="en-US" sz="2400"/>
          </a:p>
        </p:txBody>
      </p:sp>
      <p:sp>
        <p:nvSpPr>
          <p:cNvPr id="15" name="Text 13"/>
          <p:cNvSpPr/>
          <p:nvPr/>
        </p:nvSpPr>
        <p:spPr>
          <a:xfrm>
            <a:off x="755904" y="3669792"/>
            <a:ext cx="6096000" cy="329184"/>
          </a:xfrm>
          <a:prstGeom prst="rect">
            <a:avLst/>
          </a:prstGeom>
          <a:noFill/>
          <a:ln/>
        </p:spPr>
        <p:txBody>
          <a:bodyPr wrap="square" lIns="0" tIns="0" rIns="0" bIns="0" rtlCol="0" anchor="ctr"/>
          <a:lstStyle/>
          <a:p>
            <a:r>
              <a:rPr lang="en-US" sz="1533" b="1" dirty="0">
                <a:solidFill>
                  <a:srgbClr val="F0A830"/>
                </a:solidFill>
                <a:latin typeface="Calibri" pitchFamily="34" charset="0"/>
                <a:ea typeface="Calibri" pitchFamily="34" charset="-122"/>
                <a:cs typeface="Calibri" pitchFamily="34" charset="-120"/>
              </a:rPr>
              <a:t>Supervisory Capacity</a:t>
            </a:r>
            <a:endParaRPr lang="en-US" sz="1533" dirty="0"/>
          </a:p>
        </p:txBody>
      </p:sp>
      <p:sp>
        <p:nvSpPr>
          <p:cNvPr id="16" name="Text 14"/>
          <p:cNvSpPr/>
          <p:nvPr/>
        </p:nvSpPr>
        <p:spPr>
          <a:xfrm>
            <a:off x="755904" y="4047744"/>
            <a:ext cx="6096000" cy="609600"/>
          </a:xfrm>
          <a:prstGeom prst="rect">
            <a:avLst/>
          </a:prstGeom>
          <a:noFill/>
          <a:ln/>
        </p:spPr>
        <p:txBody>
          <a:bodyPr wrap="square" lIns="0" tIns="0" rIns="0" bIns="0" rtlCol="0" anchor="ctr"/>
          <a:lstStyle/>
          <a:p>
            <a:r>
              <a:rPr lang="en-US" sz="1400" dirty="0">
                <a:solidFill>
                  <a:srgbClr val="8A9BAA"/>
                </a:solidFill>
                <a:latin typeface="Calibri Light" pitchFamily="34" charset="0"/>
                <a:ea typeface="Calibri Light" pitchFamily="34" charset="-122"/>
                <a:cs typeface="Calibri Light" pitchFamily="34" charset="-120"/>
              </a:rPr>
              <a:t>Most regulators lack technical expertise to audit code, blockchain flows, and smart contracts</a:t>
            </a:r>
            <a:endParaRPr lang="en-US" sz="1400" dirty="0"/>
          </a:p>
        </p:txBody>
      </p:sp>
      <p:sp>
        <p:nvSpPr>
          <p:cNvPr id="17" name="Shape 15"/>
          <p:cNvSpPr/>
          <p:nvPr/>
        </p:nvSpPr>
        <p:spPr>
          <a:xfrm>
            <a:off x="487680" y="4876800"/>
            <a:ext cx="6461760" cy="1158240"/>
          </a:xfrm>
          <a:prstGeom prst="rect">
            <a:avLst/>
          </a:prstGeom>
          <a:solidFill>
            <a:srgbClr val="2E3A47"/>
          </a:solidFill>
          <a:ln/>
          <a:effectLst>
            <a:outerShdw blurRad="63500" dist="25400" dir="8100000" algn="bl" rotWithShape="0">
              <a:srgbClr val="000000">
                <a:alpha val="22000"/>
              </a:srgbClr>
            </a:outerShdw>
          </a:effectLst>
        </p:spPr>
        <p:txBody>
          <a:bodyPr/>
          <a:lstStyle/>
          <a:p>
            <a:endParaRPr lang="en-US" sz="2400"/>
          </a:p>
        </p:txBody>
      </p:sp>
      <p:sp>
        <p:nvSpPr>
          <p:cNvPr id="18" name="Shape 16"/>
          <p:cNvSpPr/>
          <p:nvPr/>
        </p:nvSpPr>
        <p:spPr>
          <a:xfrm>
            <a:off x="487680" y="4876800"/>
            <a:ext cx="85344" cy="1158240"/>
          </a:xfrm>
          <a:prstGeom prst="rect">
            <a:avLst/>
          </a:prstGeom>
          <a:solidFill>
            <a:srgbClr val="D4820A"/>
          </a:solidFill>
          <a:ln w="12700">
            <a:solidFill>
              <a:srgbClr val="D4820A"/>
            </a:solidFill>
            <a:prstDash val="solid"/>
          </a:ln>
        </p:spPr>
        <p:txBody>
          <a:bodyPr/>
          <a:lstStyle/>
          <a:p>
            <a:endParaRPr lang="en-US" sz="2400"/>
          </a:p>
        </p:txBody>
      </p:sp>
      <p:sp>
        <p:nvSpPr>
          <p:cNvPr id="19" name="Text 17"/>
          <p:cNvSpPr/>
          <p:nvPr/>
        </p:nvSpPr>
        <p:spPr>
          <a:xfrm>
            <a:off x="755904" y="4962144"/>
            <a:ext cx="6096000" cy="329184"/>
          </a:xfrm>
          <a:prstGeom prst="rect">
            <a:avLst/>
          </a:prstGeom>
          <a:noFill/>
          <a:ln/>
        </p:spPr>
        <p:txBody>
          <a:bodyPr wrap="square" lIns="0" tIns="0" rIns="0" bIns="0" rtlCol="0" anchor="ctr"/>
          <a:lstStyle/>
          <a:p>
            <a:r>
              <a:rPr lang="en-US" sz="1533" b="1" dirty="0">
                <a:solidFill>
                  <a:srgbClr val="F0A830"/>
                </a:solidFill>
                <a:latin typeface="Calibri" pitchFamily="34" charset="0"/>
                <a:ea typeface="Calibri" pitchFamily="34" charset="-122"/>
                <a:cs typeface="Calibri" pitchFamily="34" charset="-120"/>
              </a:rPr>
              <a:t>Decentralisation Evasion</a:t>
            </a:r>
            <a:endParaRPr lang="en-US" sz="1533" dirty="0"/>
          </a:p>
        </p:txBody>
      </p:sp>
      <p:sp>
        <p:nvSpPr>
          <p:cNvPr id="20" name="Text 18"/>
          <p:cNvSpPr/>
          <p:nvPr/>
        </p:nvSpPr>
        <p:spPr>
          <a:xfrm>
            <a:off x="755904" y="5340096"/>
            <a:ext cx="6096000" cy="609600"/>
          </a:xfrm>
          <a:prstGeom prst="rect">
            <a:avLst/>
          </a:prstGeom>
          <a:noFill/>
          <a:ln/>
        </p:spPr>
        <p:txBody>
          <a:bodyPr wrap="square" lIns="0" tIns="0" rIns="0" bIns="0" rtlCol="0" anchor="ctr"/>
          <a:lstStyle/>
          <a:p>
            <a:r>
              <a:rPr lang="en-US" sz="1400" dirty="0">
                <a:solidFill>
                  <a:srgbClr val="8A9BAA"/>
                </a:solidFill>
                <a:latin typeface="Calibri Light" pitchFamily="34" charset="0"/>
                <a:ea typeface="Calibri Light" pitchFamily="34" charset="-122"/>
                <a:cs typeface="Calibri Light" pitchFamily="34" charset="-120"/>
              </a:rPr>
              <a:t>Some issuers deliberately structure as 'decentralised' to escape any single regulator's reach</a:t>
            </a:r>
            <a:endParaRPr lang="en-US" sz="1400" dirty="0"/>
          </a:p>
        </p:txBody>
      </p:sp>
      <p:sp>
        <p:nvSpPr>
          <p:cNvPr id="21" name="Shape 19"/>
          <p:cNvSpPr/>
          <p:nvPr/>
        </p:nvSpPr>
        <p:spPr>
          <a:xfrm>
            <a:off x="7254240" y="999744"/>
            <a:ext cx="4511040" cy="3877056"/>
          </a:xfrm>
          <a:prstGeom prst="rect">
            <a:avLst/>
          </a:prstGeom>
          <a:solidFill>
            <a:srgbClr val="D4820A"/>
          </a:solidFill>
          <a:ln/>
          <a:effectLst>
            <a:outerShdw blurRad="101600" dist="38100" dir="8100000" algn="bl" rotWithShape="0">
              <a:srgbClr val="000000">
                <a:alpha val="20000"/>
              </a:srgbClr>
            </a:outerShdw>
          </a:effectLst>
        </p:spPr>
        <p:txBody>
          <a:bodyPr/>
          <a:lstStyle/>
          <a:p>
            <a:endParaRPr lang="en-US" sz="2400"/>
          </a:p>
        </p:txBody>
      </p:sp>
      <p:sp>
        <p:nvSpPr>
          <p:cNvPr id="22" name="Text 20"/>
          <p:cNvSpPr/>
          <p:nvPr/>
        </p:nvSpPr>
        <p:spPr>
          <a:xfrm>
            <a:off x="7437120" y="1097280"/>
            <a:ext cx="4145280" cy="426720"/>
          </a:xfrm>
          <a:prstGeom prst="rect">
            <a:avLst/>
          </a:prstGeom>
          <a:noFill/>
          <a:ln/>
        </p:spPr>
        <p:txBody>
          <a:bodyPr wrap="square" lIns="0" tIns="0" rIns="0" bIns="0" rtlCol="0" anchor="ctr"/>
          <a:lstStyle/>
          <a:p>
            <a:r>
              <a:rPr lang="en-US" sz="1667" b="1" dirty="0">
                <a:solidFill>
                  <a:srgbClr val="232B35"/>
                </a:solidFill>
                <a:latin typeface="Calibri" pitchFamily="34" charset="0"/>
                <a:ea typeface="Calibri" pitchFamily="34" charset="-122"/>
                <a:cs typeface="Calibri" pitchFamily="34" charset="-120"/>
              </a:rPr>
              <a:t>Live Case Study: USDT (Tether)</a:t>
            </a:r>
            <a:endParaRPr lang="en-US" sz="1667" dirty="0"/>
          </a:p>
        </p:txBody>
      </p:sp>
      <p:sp>
        <p:nvSpPr>
          <p:cNvPr id="23" name="Shape 21"/>
          <p:cNvSpPr/>
          <p:nvPr/>
        </p:nvSpPr>
        <p:spPr>
          <a:xfrm>
            <a:off x="7437120" y="1548384"/>
            <a:ext cx="4023360" cy="48768"/>
          </a:xfrm>
          <a:prstGeom prst="rect">
            <a:avLst/>
          </a:prstGeom>
          <a:solidFill>
            <a:srgbClr val="232B35"/>
          </a:solidFill>
          <a:ln w="12700">
            <a:solidFill>
              <a:srgbClr val="232B35"/>
            </a:solidFill>
            <a:prstDash val="solid"/>
          </a:ln>
        </p:spPr>
        <p:txBody>
          <a:bodyPr/>
          <a:lstStyle/>
          <a:p>
            <a:endParaRPr lang="en-US" sz="2400"/>
          </a:p>
        </p:txBody>
      </p:sp>
      <p:sp>
        <p:nvSpPr>
          <p:cNvPr id="24" name="Text 22"/>
          <p:cNvSpPr/>
          <p:nvPr/>
        </p:nvSpPr>
        <p:spPr>
          <a:xfrm>
            <a:off x="7437120" y="1670304"/>
            <a:ext cx="4169664" cy="548640"/>
          </a:xfrm>
          <a:prstGeom prst="rect">
            <a:avLst/>
          </a:prstGeom>
          <a:noFill/>
          <a:ln/>
        </p:spPr>
        <p:txBody>
          <a:bodyPr wrap="square" lIns="0" tIns="0" rIns="0" bIns="0" rtlCol="0" anchor="ctr"/>
          <a:lstStyle/>
          <a:p>
            <a:r>
              <a:rPr lang="en-US" sz="1267" dirty="0">
                <a:solidFill>
                  <a:srgbClr val="232B35"/>
                </a:solidFill>
                <a:latin typeface="Calibri Light" pitchFamily="34" charset="0"/>
                <a:ea typeface="Calibri Light" pitchFamily="34" charset="-122"/>
                <a:cs typeface="Calibri Light" pitchFamily="34" charset="-120"/>
              </a:rPr>
              <a:t>▸  Largest stablecoin: $180bn market cap  larger than the GDP of Hungary</a:t>
            </a:r>
            <a:endParaRPr lang="en-US" sz="1267" dirty="0"/>
          </a:p>
        </p:txBody>
      </p:sp>
      <p:sp>
        <p:nvSpPr>
          <p:cNvPr id="25" name="Text 23"/>
          <p:cNvSpPr/>
          <p:nvPr/>
        </p:nvSpPr>
        <p:spPr>
          <a:xfrm>
            <a:off x="7437120" y="2279904"/>
            <a:ext cx="4169664" cy="548640"/>
          </a:xfrm>
          <a:prstGeom prst="rect">
            <a:avLst/>
          </a:prstGeom>
          <a:noFill/>
          <a:ln/>
        </p:spPr>
        <p:txBody>
          <a:bodyPr wrap="square" lIns="0" tIns="0" rIns="0" bIns="0" rtlCol="0" anchor="ctr"/>
          <a:lstStyle/>
          <a:p>
            <a:r>
              <a:rPr lang="en-US" sz="1267" dirty="0">
                <a:solidFill>
                  <a:srgbClr val="232B35"/>
                </a:solidFill>
                <a:latin typeface="Calibri Light" pitchFamily="34" charset="0"/>
                <a:ea typeface="Calibri Light" pitchFamily="34" charset="-122"/>
                <a:cs typeface="Calibri Light" pitchFamily="34" charset="-120"/>
              </a:rPr>
              <a:t>▸  Holds more US Treasuries than Canada, Norway or Taiwan (rank: 7th globally)</a:t>
            </a:r>
            <a:endParaRPr lang="en-US" sz="1267" dirty="0"/>
          </a:p>
        </p:txBody>
      </p:sp>
      <p:sp>
        <p:nvSpPr>
          <p:cNvPr id="26" name="Text 24"/>
          <p:cNvSpPr/>
          <p:nvPr/>
        </p:nvSpPr>
        <p:spPr>
          <a:xfrm>
            <a:off x="7437120" y="2889504"/>
            <a:ext cx="4169664" cy="548640"/>
          </a:xfrm>
          <a:prstGeom prst="rect">
            <a:avLst/>
          </a:prstGeom>
          <a:noFill/>
          <a:ln/>
        </p:spPr>
        <p:txBody>
          <a:bodyPr wrap="square" lIns="0" tIns="0" rIns="0" bIns="0" rtlCol="0" anchor="ctr"/>
          <a:lstStyle/>
          <a:p>
            <a:r>
              <a:rPr lang="en-US" sz="1267" dirty="0">
                <a:solidFill>
                  <a:srgbClr val="232B35"/>
                </a:solidFill>
                <a:latin typeface="Calibri Light" pitchFamily="34" charset="0"/>
                <a:ea typeface="Calibri Light" pitchFamily="34" charset="-122"/>
                <a:cs typeface="Calibri Light" pitchFamily="34" charset="-120"/>
              </a:rPr>
              <a:t>▸  S&amp;P Global (Nov 2025): downgraded USDT reserve quality to 'WEAK'  Bitcoin now 5.6% of reserves, exceeding its 3.9% overcollateralization buffer</a:t>
            </a:r>
            <a:endParaRPr lang="en-US" sz="1267" dirty="0"/>
          </a:p>
        </p:txBody>
      </p:sp>
      <p:sp>
        <p:nvSpPr>
          <p:cNvPr id="27" name="Text 25"/>
          <p:cNvSpPr/>
          <p:nvPr/>
        </p:nvSpPr>
        <p:spPr>
          <a:xfrm>
            <a:off x="7437120" y="3499104"/>
            <a:ext cx="4169664" cy="548640"/>
          </a:xfrm>
          <a:prstGeom prst="rect">
            <a:avLst/>
          </a:prstGeom>
          <a:noFill/>
          <a:ln/>
        </p:spPr>
        <p:txBody>
          <a:bodyPr wrap="square" lIns="0" tIns="0" rIns="0" bIns="0" rtlCol="0" anchor="ctr"/>
          <a:lstStyle/>
          <a:p>
            <a:r>
              <a:rPr lang="en-US" sz="1267" dirty="0">
                <a:solidFill>
                  <a:srgbClr val="232B35"/>
                </a:solidFill>
                <a:latin typeface="Calibri Light" pitchFamily="34" charset="0"/>
                <a:ea typeface="Calibri Light" pitchFamily="34" charset="-122"/>
                <a:cs typeface="Calibri Light" pitchFamily="34" charset="-120"/>
              </a:rPr>
              <a:t>▸  Operates from El Salvador  (not </a:t>
            </a:r>
            <a:r>
              <a:rPr lang="en-US" sz="1267" dirty="0" err="1">
                <a:solidFill>
                  <a:srgbClr val="232B35"/>
                </a:solidFill>
                <a:latin typeface="Calibri Light" pitchFamily="34" charset="0"/>
                <a:ea typeface="Calibri Light" pitchFamily="34" charset="-122"/>
                <a:cs typeface="Calibri Light" pitchFamily="34" charset="-120"/>
              </a:rPr>
              <a:t>MiCA</a:t>
            </a:r>
            <a:r>
              <a:rPr lang="en-US" sz="1267" dirty="0">
                <a:solidFill>
                  <a:srgbClr val="232B35"/>
                </a:solidFill>
                <a:latin typeface="Calibri Light" pitchFamily="34" charset="0"/>
                <a:ea typeface="Calibri Light" pitchFamily="34" charset="-122"/>
                <a:cs typeface="Calibri Light" pitchFamily="34" charset="-120"/>
              </a:rPr>
              <a:t> compliant) delisted from EU exchanges in late 2024</a:t>
            </a:r>
            <a:endParaRPr lang="en-US" sz="1267" dirty="0"/>
          </a:p>
        </p:txBody>
      </p:sp>
      <p:sp>
        <p:nvSpPr>
          <p:cNvPr id="28" name="Text 26"/>
          <p:cNvSpPr/>
          <p:nvPr/>
        </p:nvSpPr>
        <p:spPr>
          <a:xfrm>
            <a:off x="7437120" y="4108704"/>
            <a:ext cx="4169664" cy="548640"/>
          </a:xfrm>
          <a:prstGeom prst="rect">
            <a:avLst/>
          </a:prstGeom>
          <a:noFill/>
          <a:ln/>
        </p:spPr>
        <p:txBody>
          <a:bodyPr wrap="square" lIns="0" tIns="0" rIns="0" bIns="0" rtlCol="0" anchor="ctr"/>
          <a:lstStyle/>
          <a:p>
            <a:r>
              <a:rPr lang="en-US" sz="1267" dirty="0">
                <a:solidFill>
                  <a:srgbClr val="232B35"/>
                </a:solidFill>
                <a:latin typeface="Calibri Light" pitchFamily="34" charset="0"/>
                <a:ea typeface="Calibri Light" pitchFamily="34" charset="-122"/>
                <a:cs typeface="Calibri Light" pitchFamily="34" charset="-120"/>
              </a:rPr>
              <a:t>▸  Regulators found Tether fully backed only 27.6% of the time during an investigated period (CFTC)</a:t>
            </a:r>
            <a:endParaRPr lang="en-US" sz="1267" dirty="0"/>
          </a:p>
        </p:txBody>
      </p:sp>
      <p:sp>
        <p:nvSpPr>
          <p:cNvPr id="29" name="Shape 27"/>
          <p:cNvSpPr/>
          <p:nvPr/>
        </p:nvSpPr>
        <p:spPr>
          <a:xfrm>
            <a:off x="487680" y="6193536"/>
            <a:ext cx="11277600" cy="463296"/>
          </a:xfrm>
          <a:prstGeom prst="rect">
            <a:avLst/>
          </a:prstGeom>
          <a:solidFill>
            <a:srgbClr val="161C22"/>
          </a:solidFill>
          <a:ln/>
        </p:spPr>
        <p:txBody>
          <a:bodyPr/>
          <a:lstStyle/>
          <a:p>
            <a:endParaRPr lang="en-US" sz="2400"/>
          </a:p>
        </p:txBody>
      </p:sp>
      <p:sp>
        <p:nvSpPr>
          <p:cNvPr id="30" name="Text 28"/>
          <p:cNvSpPr/>
          <p:nvPr/>
        </p:nvSpPr>
        <p:spPr>
          <a:xfrm>
            <a:off x="707136" y="6205728"/>
            <a:ext cx="10972800" cy="438912"/>
          </a:xfrm>
          <a:prstGeom prst="rect">
            <a:avLst/>
          </a:prstGeom>
          <a:noFill/>
          <a:ln/>
        </p:spPr>
        <p:txBody>
          <a:bodyPr wrap="square" lIns="0" tIns="0" rIns="0" bIns="0" rtlCol="0" anchor="ctr"/>
          <a:lstStyle/>
          <a:p>
            <a:r>
              <a:rPr lang="en-US" sz="1467" b="1" dirty="0">
                <a:solidFill>
                  <a:srgbClr val="F0A830"/>
                </a:solidFill>
                <a:latin typeface="Calibri" pitchFamily="34" charset="0"/>
                <a:ea typeface="Calibri" pitchFamily="34" charset="-122"/>
                <a:cs typeface="Calibri" pitchFamily="34" charset="-120"/>
              </a:rPr>
              <a:t>FSB: "Stablecoin arrangements must not operate outside the perimeter of effective regulation."  Harmonisation is urgent.</a:t>
            </a:r>
            <a:endParaRPr lang="en-US" sz="1467"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19456" cy="6858000"/>
          </a:xfrm>
          <a:prstGeom prst="rect">
            <a:avLst/>
          </a:prstGeom>
          <a:solidFill>
            <a:srgbClr val="D4820A"/>
          </a:solidFill>
          <a:ln w="12700">
            <a:solidFill>
              <a:srgbClr val="D4820A"/>
            </a:solidFill>
            <a:prstDash val="solid"/>
          </a:ln>
        </p:spPr>
        <p:txBody>
          <a:bodyPr/>
          <a:lstStyle/>
          <a:p>
            <a:endParaRPr lang="en-US" sz="2400"/>
          </a:p>
        </p:txBody>
      </p:sp>
      <p:sp>
        <p:nvSpPr>
          <p:cNvPr id="3" name="Text 1"/>
          <p:cNvSpPr/>
          <p:nvPr/>
        </p:nvSpPr>
        <p:spPr>
          <a:xfrm>
            <a:off x="487680" y="219456"/>
            <a:ext cx="11216640" cy="609600"/>
          </a:xfrm>
          <a:prstGeom prst="rect">
            <a:avLst/>
          </a:prstGeom>
          <a:noFill/>
          <a:ln/>
        </p:spPr>
        <p:txBody>
          <a:bodyPr wrap="square" lIns="0" tIns="0" rIns="0" bIns="0" rtlCol="0" anchor="ctr"/>
          <a:lstStyle/>
          <a:p>
            <a:r>
              <a:rPr lang="en-US" sz="3467" b="1" dirty="0">
                <a:latin typeface="Calibri" pitchFamily="34" charset="0"/>
                <a:ea typeface="Calibri" pitchFamily="34" charset="-122"/>
                <a:cs typeface="Calibri" pitchFamily="34" charset="-120"/>
              </a:rPr>
              <a:t>Sources</a:t>
            </a:r>
            <a:endParaRPr lang="en-US" sz="3467" dirty="0"/>
          </a:p>
        </p:txBody>
      </p:sp>
      <p:sp>
        <p:nvSpPr>
          <p:cNvPr id="4" name="Shape 2"/>
          <p:cNvSpPr/>
          <p:nvPr/>
        </p:nvSpPr>
        <p:spPr>
          <a:xfrm>
            <a:off x="487680" y="877824"/>
            <a:ext cx="11216640" cy="48768"/>
          </a:xfrm>
          <a:prstGeom prst="rect">
            <a:avLst/>
          </a:prstGeom>
          <a:solidFill>
            <a:srgbClr val="D4820A"/>
          </a:solidFill>
          <a:ln w="12700">
            <a:solidFill>
              <a:srgbClr val="D4820A"/>
            </a:solidFill>
            <a:prstDash val="solid"/>
          </a:ln>
        </p:spPr>
        <p:txBody>
          <a:bodyPr/>
          <a:lstStyle/>
          <a:p>
            <a:endParaRPr lang="en-US" sz="2400"/>
          </a:p>
        </p:txBody>
      </p:sp>
      <p:sp>
        <p:nvSpPr>
          <p:cNvPr id="5" name="Text 3"/>
          <p:cNvSpPr/>
          <p:nvPr/>
        </p:nvSpPr>
        <p:spPr>
          <a:xfrm>
            <a:off x="487680" y="1072896"/>
            <a:ext cx="5364480" cy="316992"/>
          </a:xfrm>
          <a:prstGeom prst="rect">
            <a:avLst/>
          </a:prstGeom>
          <a:noFill/>
          <a:ln/>
        </p:spPr>
        <p:txBody>
          <a:bodyPr wrap="square" lIns="0" tIns="0" rIns="0" bIns="0" rtlCol="0" anchor="ctr"/>
          <a:lstStyle/>
          <a:p>
            <a:r>
              <a:rPr lang="en-US" sz="1333" b="1" dirty="0">
                <a:solidFill>
                  <a:srgbClr val="F0A830"/>
                </a:solidFill>
                <a:latin typeface="Calibri" pitchFamily="34" charset="0"/>
                <a:ea typeface="Calibri" pitchFamily="34" charset="-122"/>
                <a:cs typeface="Calibri" pitchFamily="34" charset="-120"/>
              </a:rPr>
              <a:t>Market Data &amp; Statistics</a:t>
            </a:r>
            <a:endParaRPr lang="en-US" sz="1333" dirty="0"/>
          </a:p>
        </p:txBody>
      </p:sp>
      <p:sp>
        <p:nvSpPr>
          <p:cNvPr id="6" name="Text 4"/>
          <p:cNvSpPr/>
          <p:nvPr/>
        </p:nvSpPr>
        <p:spPr>
          <a:xfrm>
            <a:off x="609600" y="1414272"/>
            <a:ext cx="524256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NFT Evening (Jun 2025): 'The Rise of Stablecoins: 2025 Market Update' — nftevening.com</a:t>
            </a:r>
            <a:endParaRPr lang="en-US" sz="1133" dirty="0"/>
          </a:p>
        </p:txBody>
      </p:sp>
      <p:sp>
        <p:nvSpPr>
          <p:cNvPr id="7" name="Text 5"/>
          <p:cNvSpPr/>
          <p:nvPr/>
        </p:nvSpPr>
        <p:spPr>
          <a:xfrm>
            <a:off x="609600" y="1755648"/>
            <a:ext cx="524256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CoinLedger (Dec 2025): 'Stablecoin Market Share and Transaction Volume' — coinledger.io</a:t>
            </a:r>
            <a:endParaRPr lang="en-US" sz="1133" dirty="0"/>
          </a:p>
        </p:txBody>
      </p:sp>
      <p:sp>
        <p:nvSpPr>
          <p:cNvPr id="8" name="Text 6"/>
          <p:cNvSpPr/>
          <p:nvPr/>
        </p:nvSpPr>
        <p:spPr>
          <a:xfrm>
            <a:off x="609600" y="2097024"/>
            <a:ext cx="524256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CoinLaw (Jan 2026): 'Stablecoin Statistics 2025: Growth, Adoption, and Regulation' — coinlaw.io</a:t>
            </a:r>
            <a:endParaRPr lang="en-US" sz="1133" dirty="0"/>
          </a:p>
        </p:txBody>
      </p:sp>
      <p:sp>
        <p:nvSpPr>
          <p:cNvPr id="9" name="Text 7"/>
          <p:cNvSpPr/>
          <p:nvPr/>
        </p:nvSpPr>
        <p:spPr>
          <a:xfrm>
            <a:off x="609600" y="2438400"/>
            <a:ext cx="524256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TRM Labs (2025): '2025 Crypto Adoption and Stablecoin Usage Report' — trmlabs.com</a:t>
            </a:r>
            <a:endParaRPr lang="en-US" sz="1133" dirty="0"/>
          </a:p>
        </p:txBody>
      </p:sp>
      <p:sp>
        <p:nvSpPr>
          <p:cNvPr id="10" name="Text 8"/>
          <p:cNvSpPr/>
          <p:nvPr/>
        </p:nvSpPr>
        <p:spPr>
          <a:xfrm>
            <a:off x="487680" y="2950464"/>
            <a:ext cx="5364480" cy="316992"/>
          </a:xfrm>
          <a:prstGeom prst="rect">
            <a:avLst/>
          </a:prstGeom>
          <a:noFill/>
          <a:ln/>
        </p:spPr>
        <p:txBody>
          <a:bodyPr wrap="square" lIns="0" tIns="0" rIns="0" bIns="0" rtlCol="0" anchor="ctr"/>
          <a:lstStyle/>
          <a:p>
            <a:r>
              <a:rPr lang="en-US" sz="1333" b="1" dirty="0">
                <a:solidFill>
                  <a:srgbClr val="F0A830"/>
                </a:solidFill>
                <a:latin typeface="Calibri" pitchFamily="34" charset="0"/>
                <a:ea typeface="Calibri" pitchFamily="34" charset="-122"/>
                <a:cs typeface="Calibri" pitchFamily="34" charset="-120"/>
              </a:rPr>
              <a:t>TerraUSD Collapse</a:t>
            </a:r>
            <a:endParaRPr lang="en-US" sz="1333" dirty="0"/>
          </a:p>
        </p:txBody>
      </p:sp>
      <p:sp>
        <p:nvSpPr>
          <p:cNvPr id="11" name="Text 9"/>
          <p:cNvSpPr/>
          <p:nvPr/>
        </p:nvSpPr>
        <p:spPr>
          <a:xfrm>
            <a:off x="609600" y="3291840"/>
            <a:ext cx="524256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Harvard Law Corp Gov (May 2023): 'Anatomy of a Run: The Terra Luna Crash'</a:t>
            </a:r>
            <a:endParaRPr lang="en-US" sz="1133" dirty="0"/>
          </a:p>
        </p:txBody>
      </p:sp>
      <p:sp>
        <p:nvSpPr>
          <p:cNvPr id="12" name="Text 10"/>
          <p:cNvSpPr/>
          <p:nvPr/>
        </p:nvSpPr>
        <p:spPr>
          <a:xfrm>
            <a:off x="609600" y="3633216"/>
            <a:ext cx="524256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BlockApps (Dec 2024): 'What Caused the Depeg of TerraUSD?' — blockapps.net</a:t>
            </a:r>
            <a:endParaRPr lang="en-US" sz="1133" dirty="0"/>
          </a:p>
        </p:txBody>
      </p:sp>
      <p:sp>
        <p:nvSpPr>
          <p:cNvPr id="13" name="Text 11"/>
          <p:cNvSpPr/>
          <p:nvPr/>
        </p:nvSpPr>
        <p:spPr>
          <a:xfrm>
            <a:off x="609600" y="3974592"/>
            <a:ext cx="524256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Elliptic (May 2022): 'TerraUSD: The Regulatory and Compliance Implications' — elliptic.co</a:t>
            </a:r>
            <a:endParaRPr lang="en-US" sz="1133" dirty="0"/>
          </a:p>
        </p:txBody>
      </p:sp>
      <p:sp>
        <p:nvSpPr>
          <p:cNvPr id="14" name="Text 12"/>
          <p:cNvSpPr/>
          <p:nvPr/>
        </p:nvSpPr>
        <p:spPr>
          <a:xfrm>
            <a:off x="609600" y="4315968"/>
            <a:ext cx="524256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Netcoins (Dec 2025): Do Kwon 15-year sentence coverage — netcoins.com</a:t>
            </a:r>
            <a:endParaRPr lang="en-US" sz="1133" dirty="0"/>
          </a:p>
        </p:txBody>
      </p:sp>
      <p:sp>
        <p:nvSpPr>
          <p:cNvPr id="15" name="Text 13"/>
          <p:cNvSpPr/>
          <p:nvPr/>
        </p:nvSpPr>
        <p:spPr>
          <a:xfrm>
            <a:off x="6156960" y="1072896"/>
            <a:ext cx="5547360" cy="316992"/>
          </a:xfrm>
          <a:prstGeom prst="rect">
            <a:avLst/>
          </a:prstGeom>
          <a:noFill/>
          <a:ln/>
        </p:spPr>
        <p:txBody>
          <a:bodyPr wrap="square" lIns="0" tIns="0" rIns="0" bIns="0" rtlCol="0" anchor="ctr"/>
          <a:lstStyle/>
          <a:p>
            <a:r>
              <a:rPr lang="en-US" sz="1333" b="1" dirty="0">
                <a:solidFill>
                  <a:srgbClr val="F0A830"/>
                </a:solidFill>
                <a:latin typeface="Calibri" pitchFamily="34" charset="0"/>
                <a:ea typeface="Calibri" pitchFamily="34" charset="-122"/>
                <a:cs typeface="Calibri" pitchFamily="34" charset="-120"/>
              </a:rPr>
              <a:t>Tether / Reserve Risk</a:t>
            </a:r>
            <a:endParaRPr lang="en-US" sz="1333" dirty="0"/>
          </a:p>
        </p:txBody>
      </p:sp>
      <p:sp>
        <p:nvSpPr>
          <p:cNvPr id="16" name="Text 14"/>
          <p:cNvSpPr/>
          <p:nvPr/>
        </p:nvSpPr>
        <p:spPr>
          <a:xfrm>
            <a:off x="6278880" y="1414272"/>
            <a:ext cx="542544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CoinDesk (Nov 2025): 'S&amp;P Downgrades Tether USDT Citing Bitcoin Exposure' — coindesk.com</a:t>
            </a:r>
            <a:endParaRPr lang="en-US" sz="1133" dirty="0"/>
          </a:p>
        </p:txBody>
      </p:sp>
      <p:sp>
        <p:nvSpPr>
          <p:cNvPr id="17" name="Text 15"/>
          <p:cNvSpPr/>
          <p:nvPr/>
        </p:nvSpPr>
        <p:spPr>
          <a:xfrm>
            <a:off x="6278880" y="1755648"/>
            <a:ext cx="542544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BlockApps (Dec 2024): 'Understanding USDT Backing Reserves' — blockapps.net</a:t>
            </a:r>
            <a:endParaRPr lang="en-US" sz="1133" dirty="0"/>
          </a:p>
        </p:txBody>
      </p:sp>
      <p:sp>
        <p:nvSpPr>
          <p:cNvPr id="18" name="Text 16"/>
          <p:cNvSpPr/>
          <p:nvPr/>
        </p:nvSpPr>
        <p:spPr>
          <a:xfrm>
            <a:off x="6278880" y="2097024"/>
            <a:ext cx="542544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Eco.com: 'Inside Tether: USDT Reserves Explained' — eco.com</a:t>
            </a:r>
            <a:endParaRPr lang="en-US" sz="1133" dirty="0"/>
          </a:p>
        </p:txBody>
      </p:sp>
      <p:sp>
        <p:nvSpPr>
          <p:cNvPr id="19" name="Text 17"/>
          <p:cNvSpPr/>
          <p:nvPr/>
        </p:nvSpPr>
        <p:spPr>
          <a:xfrm>
            <a:off x="6156960" y="2609088"/>
            <a:ext cx="5547360" cy="316992"/>
          </a:xfrm>
          <a:prstGeom prst="rect">
            <a:avLst/>
          </a:prstGeom>
          <a:noFill/>
          <a:ln/>
        </p:spPr>
        <p:txBody>
          <a:bodyPr wrap="square" lIns="0" tIns="0" rIns="0" bIns="0" rtlCol="0" anchor="ctr"/>
          <a:lstStyle/>
          <a:p>
            <a:r>
              <a:rPr lang="en-US" sz="1333" b="1" dirty="0">
                <a:solidFill>
                  <a:srgbClr val="F0A830"/>
                </a:solidFill>
                <a:latin typeface="Calibri" pitchFamily="34" charset="0"/>
                <a:ea typeface="Calibri" pitchFamily="34" charset="-122"/>
                <a:cs typeface="Calibri" pitchFamily="34" charset="-120"/>
              </a:rPr>
              <a:t>Regulatory Frameworks</a:t>
            </a:r>
            <a:endParaRPr lang="en-US" sz="1333" dirty="0"/>
          </a:p>
        </p:txBody>
      </p:sp>
      <p:sp>
        <p:nvSpPr>
          <p:cNvPr id="20" name="Text 18"/>
          <p:cNvSpPr/>
          <p:nvPr/>
        </p:nvSpPr>
        <p:spPr>
          <a:xfrm>
            <a:off x="6278880" y="2950464"/>
            <a:ext cx="542544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Baker Institute (Jul 2022): 'The Fall of Terra/LUNA: A Boost for Crypto Regulations' — bakerinstitute.org</a:t>
            </a:r>
            <a:endParaRPr lang="en-US" sz="1133" dirty="0"/>
          </a:p>
        </p:txBody>
      </p:sp>
      <p:sp>
        <p:nvSpPr>
          <p:cNvPr id="21" name="Text 19"/>
          <p:cNvSpPr/>
          <p:nvPr/>
        </p:nvSpPr>
        <p:spPr>
          <a:xfrm>
            <a:off x="6278880" y="3291840"/>
            <a:ext cx="542544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Crystal Intelligence (Feb 2026): 'USDT vs USDC Q3 2025 Market Share Analysis' — crystalintelligence.com</a:t>
            </a:r>
            <a:endParaRPr lang="en-US" sz="1133" dirty="0"/>
          </a:p>
        </p:txBody>
      </p:sp>
      <p:sp>
        <p:nvSpPr>
          <p:cNvPr id="22" name="Text 20"/>
          <p:cNvSpPr/>
          <p:nvPr/>
        </p:nvSpPr>
        <p:spPr>
          <a:xfrm>
            <a:off x="6278880" y="3633216"/>
            <a:ext cx="5425440" cy="316992"/>
          </a:xfrm>
          <a:prstGeom prst="rect">
            <a:avLst/>
          </a:prstGeom>
          <a:noFill/>
          <a:ln/>
        </p:spPr>
        <p:txBody>
          <a:bodyPr wrap="square" lIns="0" tIns="0" rIns="0" bIns="0" rtlCol="0" anchor="ctr"/>
          <a:lstStyle/>
          <a:p>
            <a:r>
              <a:rPr lang="en-US" sz="1133" dirty="0">
                <a:solidFill>
                  <a:srgbClr val="8A9BAA"/>
                </a:solidFill>
                <a:latin typeface="Calibri Light" pitchFamily="34" charset="0"/>
                <a:ea typeface="Calibri Light" pitchFamily="34" charset="-122"/>
                <a:cs typeface="Calibri Light" pitchFamily="34" charset="-120"/>
              </a:rPr>
              <a:t>·  CoinLaw (Feb 2026): 'Stablecoin Market Share by Chain Statistics 2026' — coinlaw.io</a:t>
            </a:r>
            <a:endParaRPr lang="en-US" sz="1133" dirty="0"/>
          </a:p>
        </p:txBody>
      </p:sp>
      <p:sp>
        <p:nvSpPr>
          <p:cNvPr id="23" name="Text 21"/>
          <p:cNvSpPr/>
          <p:nvPr/>
        </p:nvSpPr>
        <p:spPr>
          <a:xfrm>
            <a:off x="6156960" y="4145280"/>
            <a:ext cx="5547360" cy="316992"/>
          </a:xfrm>
          <a:prstGeom prst="rect">
            <a:avLst/>
          </a:prstGeom>
          <a:noFill/>
          <a:ln/>
        </p:spPr>
        <p:txBody>
          <a:bodyPr wrap="square" lIns="0" tIns="0" rIns="0" bIns="0" rtlCol="0" anchor="ctr"/>
          <a:lstStyle/>
          <a:p>
            <a:endParaRPr lang="en-US" sz="1333" dirty="0"/>
          </a:p>
        </p:txBody>
      </p:sp>
      <p:sp>
        <p:nvSpPr>
          <p:cNvPr id="24" name="Text 22"/>
          <p:cNvSpPr/>
          <p:nvPr/>
        </p:nvSpPr>
        <p:spPr>
          <a:xfrm>
            <a:off x="6278880" y="4486656"/>
            <a:ext cx="5425440" cy="316992"/>
          </a:xfrm>
          <a:prstGeom prst="rect">
            <a:avLst/>
          </a:prstGeom>
          <a:noFill/>
          <a:ln/>
        </p:spPr>
        <p:txBody>
          <a:bodyPr wrap="square" lIns="0" tIns="0" rIns="0" bIns="0" rtlCol="0" anchor="ctr"/>
          <a:lstStyle/>
          <a:p>
            <a:endParaRPr lang="en-US" sz="1133" dirty="0"/>
          </a:p>
        </p:txBody>
      </p:sp>
      <p:sp>
        <p:nvSpPr>
          <p:cNvPr id="25" name="Text 23"/>
          <p:cNvSpPr/>
          <p:nvPr/>
        </p:nvSpPr>
        <p:spPr>
          <a:xfrm>
            <a:off x="6278880" y="4828032"/>
            <a:ext cx="5425440" cy="316992"/>
          </a:xfrm>
          <a:prstGeom prst="rect">
            <a:avLst/>
          </a:prstGeom>
          <a:noFill/>
          <a:ln/>
        </p:spPr>
        <p:txBody>
          <a:bodyPr wrap="square" lIns="0" tIns="0" rIns="0" bIns="0" rtlCol="0" anchor="ctr"/>
          <a:lstStyle/>
          <a:p>
            <a:endParaRPr lang="en-US" sz="1133" dirty="0"/>
          </a:p>
        </p:txBody>
      </p:sp>
      <p:sp>
        <p:nvSpPr>
          <p:cNvPr id="26" name="Text 24"/>
          <p:cNvSpPr/>
          <p:nvPr/>
        </p:nvSpPr>
        <p:spPr>
          <a:xfrm>
            <a:off x="487680" y="6339840"/>
            <a:ext cx="11216640" cy="341376"/>
          </a:xfrm>
          <a:prstGeom prst="rect">
            <a:avLst/>
          </a:prstGeom>
          <a:noFill/>
          <a:ln/>
        </p:spPr>
        <p:txBody>
          <a:bodyPr wrap="square" lIns="0" tIns="0" rIns="0" bIns="0" rtlCol="0" anchor="ctr"/>
          <a:lstStyle/>
          <a:p>
            <a:endParaRPr lang="en-US" sz="1067"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Bild der Universität Zürich, Hauptgebäude, mit Blick auf die Stadt Zürich und den See">
            <a:extLst>
              <a:ext uri="{FF2B5EF4-FFF2-40B4-BE49-F238E27FC236}">
                <a16:creationId xmlns:a16="http://schemas.microsoft.com/office/drawing/2014/main" id="{E5DCA94E-CAB6-FCA3-E880-07A66649C2F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15" b="15"/>
          <a:stretch/>
        </p:blipFill>
        <p:spPr/>
      </p:pic>
      <p:sp>
        <p:nvSpPr>
          <p:cNvPr id="3" name="Datumsplatzhalter 2">
            <a:extLst>
              <a:ext uri="{FF2B5EF4-FFF2-40B4-BE49-F238E27FC236}">
                <a16:creationId xmlns:a16="http://schemas.microsoft.com/office/drawing/2014/main" id="{D8F2E9ED-D9A3-3E95-83DB-4DDCC225259F}"/>
              </a:ext>
            </a:extLst>
          </p:cNvPr>
          <p:cNvSpPr>
            <a:spLocks noGrp="1"/>
          </p:cNvSpPr>
          <p:nvPr>
            <p:ph type="dt" sz="half" idx="10"/>
          </p:nvPr>
        </p:nvSpPr>
        <p:spPr/>
        <p:txBody>
          <a:bodyPr/>
          <a:lstStyle/>
          <a:p>
            <a:fld id="{68E98EEA-63C7-0A46-9EAE-CD8F9391F6C6}" type="datetime1">
              <a:rPr lang="pl-PL" noProof="0" smtClean="0"/>
              <a:t>28.05.2026</a:t>
            </a:fld>
            <a:endParaRPr lang="de-CH" noProof="0"/>
          </a:p>
        </p:txBody>
      </p:sp>
      <p:sp>
        <p:nvSpPr>
          <p:cNvPr id="4" name="Fußzeilenplatzhalter 3">
            <a:extLst>
              <a:ext uri="{FF2B5EF4-FFF2-40B4-BE49-F238E27FC236}">
                <a16:creationId xmlns:a16="http://schemas.microsoft.com/office/drawing/2014/main" id="{0AC6C720-09ED-5B7D-9311-DEFC1F8A5752}"/>
              </a:ext>
            </a:extLst>
          </p:cNvPr>
          <p:cNvSpPr>
            <a:spLocks noGrp="1"/>
          </p:cNvSpPr>
          <p:nvPr>
            <p:ph type="ftr" sz="quarter" idx="11"/>
          </p:nvPr>
        </p:nvSpPr>
        <p:spPr/>
        <p:txBody>
          <a:bodyPr/>
          <a:lstStyle/>
          <a:p>
            <a:r>
              <a:rPr lang="de-CH" noProof="0"/>
              <a:t>Faculty of Law</a:t>
            </a:r>
          </a:p>
        </p:txBody>
      </p:sp>
      <p:sp>
        <p:nvSpPr>
          <p:cNvPr id="5" name="Foliennummernplatzhalter 4">
            <a:extLst>
              <a:ext uri="{FF2B5EF4-FFF2-40B4-BE49-F238E27FC236}">
                <a16:creationId xmlns:a16="http://schemas.microsoft.com/office/drawing/2014/main" id="{243B0546-3404-FCCD-7325-DD5ADB767C9C}"/>
              </a:ext>
            </a:extLst>
          </p:cNvPr>
          <p:cNvSpPr>
            <a:spLocks noGrp="1"/>
          </p:cNvSpPr>
          <p:nvPr>
            <p:ph type="sldNum" sz="quarter" idx="12"/>
          </p:nvPr>
        </p:nvSpPr>
        <p:spPr/>
        <p:txBody>
          <a:bodyPr/>
          <a:lstStyle/>
          <a:p>
            <a:r>
              <a:rPr lang="de-CH" noProof="0"/>
              <a:t> </a:t>
            </a:r>
          </a:p>
        </p:txBody>
      </p:sp>
      <p:sp>
        <p:nvSpPr>
          <p:cNvPr id="2" name="Textplatzhalter 1">
            <a:extLst>
              <a:ext uri="{FF2B5EF4-FFF2-40B4-BE49-F238E27FC236}">
                <a16:creationId xmlns:a16="http://schemas.microsoft.com/office/drawing/2014/main" id="{3D97D1C2-1418-EA65-76B9-30FF79D4BF4D}"/>
              </a:ext>
            </a:extLst>
          </p:cNvPr>
          <p:cNvSpPr>
            <a:spLocks noGrp="1"/>
          </p:cNvSpPr>
          <p:nvPr>
            <p:ph type="body" sz="quarter" idx="14"/>
          </p:nvPr>
        </p:nvSpPr>
        <p:spPr/>
        <p:txBody>
          <a:bodyPr/>
          <a:lstStyle/>
          <a:p>
            <a:r>
              <a:rPr lang="de-DE" dirty="0"/>
              <a:t>Faculty </a:t>
            </a:r>
            <a:r>
              <a:rPr lang="de-DE" dirty="0" err="1"/>
              <a:t>of</a:t>
            </a:r>
            <a:r>
              <a:rPr lang="de-DE" dirty="0"/>
              <a:t> Law</a:t>
            </a:r>
          </a:p>
        </p:txBody>
      </p:sp>
      <p:sp>
        <p:nvSpPr>
          <p:cNvPr id="10" name="Textplatzhalter 9">
            <a:extLst>
              <a:ext uri="{FF2B5EF4-FFF2-40B4-BE49-F238E27FC236}">
                <a16:creationId xmlns:a16="http://schemas.microsoft.com/office/drawing/2014/main" id="{9BC23377-90C3-368B-0A70-D0D871F199E1}"/>
              </a:ext>
            </a:extLst>
          </p:cNvPr>
          <p:cNvSpPr>
            <a:spLocks noGrp="1"/>
          </p:cNvSpPr>
          <p:nvPr>
            <p:ph type="body" sz="quarter" idx="15"/>
          </p:nvPr>
        </p:nvSpPr>
        <p:spPr>
          <a:xfrm>
            <a:off x="1" y="2440388"/>
            <a:ext cx="7236839" cy="1770513"/>
          </a:xfrm>
        </p:spPr>
        <p:txBody>
          <a:bodyPr/>
          <a:lstStyle/>
          <a:p>
            <a:r>
              <a:rPr lang="en-GB" noProof="0" dirty="0"/>
              <a:t>The Basel III Reforms on Liquidity Risks</a:t>
            </a:r>
          </a:p>
          <a:p>
            <a:pPr lvl="1"/>
            <a:r>
              <a:rPr lang="en-GB" dirty="0"/>
              <a:t>International Financial Law</a:t>
            </a:r>
            <a:endParaRPr lang="en-GB" noProof="0" dirty="0"/>
          </a:p>
          <a:p>
            <a:pPr lvl="2"/>
            <a:r>
              <a:rPr lang="en-GB" dirty="0"/>
              <a:t>Z. Robert Rypniewski</a:t>
            </a:r>
            <a:br>
              <a:rPr lang="en-GB" noProof="0" dirty="0"/>
            </a:br>
            <a:r>
              <a:rPr lang="en-GB" dirty="0"/>
              <a:t>28 May 2026</a:t>
            </a:r>
            <a:endParaRPr lang="en-GB" noProof="0" dirty="0"/>
          </a:p>
        </p:txBody>
      </p:sp>
    </p:spTree>
    <p:extLst>
      <p:ext uri="{BB962C8B-B14F-4D97-AF65-F5344CB8AC3E}">
        <p14:creationId xmlns:p14="http://schemas.microsoft.com/office/powerpoint/2010/main" val="35610481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4A2922F-1C09-67C8-9AE2-09FC3B77C7BF}"/>
              </a:ext>
            </a:extLst>
          </p:cNvPr>
          <p:cNvSpPr>
            <a:spLocks noGrp="1"/>
          </p:cNvSpPr>
          <p:nvPr>
            <p:ph type="dt" sz="half" idx="14"/>
          </p:nvPr>
        </p:nvSpPr>
        <p:spPr>
          <a:xfrm>
            <a:off x="10416480" y="6424761"/>
            <a:ext cx="1189348" cy="144016"/>
          </a:xfrm>
        </p:spPr>
        <p:txBody>
          <a:bodyPr/>
          <a:lstStyle/>
          <a:p>
            <a:fld id="{989F68B4-64CE-F54E-8095-7DFB4A1FBD61}" type="datetime1">
              <a:rPr lang="pl-PL" smtClean="0"/>
              <a:t>28.05.2026</a:t>
            </a:fld>
            <a:endParaRPr lang="en-GB" dirty="0"/>
          </a:p>
        </p:txBody>
      </p:sp>
      <p:sp>
        <p:nvSpPr>
          <p:cNvPr id="4" name="Foliennummernplatzhalter 3">
            <a:extLst>
              <a:ext uri="{FF2B5EF4-FFF2-40B4-BE49-F238E27FC236}">
                <a16:creationId xmlns:a16="http://schemas.microsoft.com/office/drawing/2014/main" id="{B93EB426-4A10-5454-995F-7635596D7B5A}"/>
              </a:ext>
            </a:extLst>
          </p:cNvPr>
          <p:cNvSpPr>
            <a:spLocks noGrp="1"/>
          </p:cNvSpPr>
          <p:nvPr>
            <p:ph type="sldNum" sz="quarter" idx="16"/>
          </p:nvPr>
        </p:nvSpPr>
        <p:spPr>
          <a:xfrm>
            <a:off x="11712624" y="6424761"/>
            <a:ext cx="209500" cy="144016"/>
          </a:xfrm>
        </p:spPr>
        <p:txBody>
          <a:bodyPr/>
          <a:lstStyle/>
          <a:p>
            <a:fld id="{442AD375-037F-43D0-B059-5172DA06796A}" type="slidenum">
              <a:rPr lang="en-GB" smtClean="0"/>
              <a:pPr/>
              <a:t>65</a:t>
            </a:fld>
            <a:endParaRPr lang="en-GB" dirty="0"/>
          </a:p>
        </p:txBody>
      </p:sp>
      <p:sp>
        <p:nvSpPr>
          <p:cNvPr id="24" name="Inhaltsplatzhalter 5">
            <a:extLst>
              <a:ext uri="{FF2B5EF4-FFF2-40B4-BE49-F238E27FC236}">
                <a16:creationId xmlns:a16="http://schemas.microsoft.com/office/drawing/2014/main" id="{2BF4AAF1-1E15-2C49-FE95-3A7A24C10E72}"/>
              </a:ext>
            </a:extLst>
          </p:cNvPr>
          <p:cNvSpPr>
            <a:spLocks noGrp="1"/>
          </p:cNvSpPr>
          <p:nvPr>
            <p:ph idx="1"/>
          </p:nvPr>
        </p:nvSpPr>
        <p:spPr>
          <a:xfrm>
            <a:off x="271462" y="1371600"/>
            <a:ext cx="5724000" cy="4731221"/>
          </a:xfrm>
        </p:spPr>
        <p:txBody>
          <a:bodyPr/>
          <a:lstStyle/>
          <a:p>
            <a:r>
              <a:rPr lang="en-GB" b="1" dirty="0"/>
              <a:t>Crisis in 2008 exposed that previous regulation was insufficient</a:t>
            </a:r>
            <a:endParaRPr lang="en-GB" dirty="0"/>
          </a:p>
          <a:p>
            <a:pPr marL="285750" indent="-285750">
              <a:lnSpc>
                <a:spcPct val="200000"/>
              </a:lnSpc>
              <a:buFont typeface="Arial" panose="020B0604020202020204" pitchFamily="34" charset="0"/>
              <a:buChar char="•"/>
            </a:pPr>
            <a:r>
              <a:rPr lang="en-GB" dirty="0"/>
              <a:t>Basel II risk-weighting capital requirements calculation models proved to be insufficient </a:t>
            </a:r>
          </a:p>
          <a:p>
            <a:pPr marL="285750" indent="-285750">
              <a:lnSpc>
                <a:spcPct val="200000"/>
              </a:lnSpc>
              <a:buFont typeface="Arial" panose="020B0604020202020204" pitchFamily="34" charset="0"/>
              <a:buChar char="•"/>
            </a:pPr>
            <a:r>
              <a:rPr lang="en-GB" dirty="0"/>
              <a:t>Banks taking excessive risks</a:t>
            </a:r>
          </a:p>
          <a:p>
            <a:pPr marL="285750" indent="-285750">
              <a:lnSpc>
                <a:spcPct val="200000"/>
              </a:lnSpc>
              <a:buFont typeface="Arial" panose="020B0604020202020204" pitchFamily="34" charset="0"/>
              <a:buChar char="•"/>
            </a:pPr>
            <a:r>
              <a:rPr lang="en-GB" dirty="0"/>
              <a:t>Basel I and II Regulatory capital in form of bonds not able to absorb excessive losses</a:t>
            </a:r>
          </a:p>
          <a:p>
            <a:pPr marL="285750" indent="-285750">
              <a:lnSpc>
                <a:spcPct val="200000"/>
              </a:lnSpc>
              <a:buFont typeface="Arial" panose="020B0604020202020204" pitchFamily="34" charset="0"/>
              <a:buChar char="•"/>
            </a:pPr>
            <a:r>
              <a:rPr lang="en-GB" dirty="0"/>
              <a:t>Losses led to systemic instabilities – lack of liquidity</a:t>
            </a:r>
          </a:p>
          <a:p>
            <a:pPr marL="285750" indent="-285750">
              <a:lnSpc>
                <a:spcPct val="200000"/>
              </a:lnSpc>
              <a:buFont typeface="Arial" panose="020B0604020202020204" pitchFamily="34" charset="0"/>
              <a:buChar char="•"/>
            </a:pPr>
            <a:r>
              <a:rPr lang="en-GB" dirty="0"/>
              <a:t>Undermining confidence in the system </a:t>
            </a:r>
          </a:p>
        </p:txBody>
      </p:sp>
      <p:sp>
        <p:nvSpPr>
          <p:cNvPr id="7" name="Titel 6">
            <a:extLst>
              <a:ext uri="{FF2B5EF4-FFF2-40B4-BE49-F238E27FC236}">
                <a16:creationId xmlns:a16="http://schemas.microsoft.com/office/drawing/2014/main" id="{52899439-990F-4026-4EFA-900D12089F0C}"/>
              </a:ext>
            </a:extLst>
          </p:cNvPr>
          <p:cNvSpPr>
            <a:spLocks noGrp="1"/>
          </p:cNvSpPr>
          <p:nvPr>
            <p:ph type="title"/>
          </p:nvPr>
        </p:nvSpPr>
        <p:spPr>
          <a:xfrm>
            <a:off x="273600" y="245268"/>
            <a:ext cx="5723999" cy="845567"/>
          </a:xfrm>
        </p:spPr>
        <p:txBody>
          <a:bodyPr>
            <a:normAutofit fontScale="90000"/>
          </a:bodyPr>
          <a:lstStyle/>
          <a:p>
            <a:r>
              <a:rPr lang="en-GB" dirty="0"/>
              <a:t>1. The Reasons For a Reform </a:t>
            </a:r>
          </a:p>
        </p:txBody>
      </p:sp>
      <p:sp>
        <p:nvSpPr>
          <p:cNvPr id="11" name="Textplatzhalter 10">
            <a:extLst>
              <a:ext uri="{FF2B5EF4-FFF2-40B4-BE49-F238E27FC236}">
                <a16:creationId xmlns:a16="http://schemas.microsoft.com/office/drawing/2014/main" id="{28E3B725-387E-0883-6CAC-39AF9ECB7466}"/>
              </a:ext>
            </a:extLst>
          </p:cNvPr>
          <p:cNvSpPr>
            <a:spLocks noGrp="1"/>
          </p:cNvSpPr>
          <p:nvPr>
            <p:ph type="body" sz="quarter" idx="13"/>
          </p:nvPr>
        </p:nvSpPr>
        <p:spPr>
          <a:xfrm>
            <a:off x="270000" y="5805264"/>
            <a:ext cx="5734380" cy="400157"/>
          </a:xfrm>
        </p:spPr>
        <p:txBody>
          <a:bodyPr>
            <a:normAutofit lnSpcReduction="10000"/>
          </a:bodyPr>
          <a:lstStyle/>
          <a:p>
            <a:r>
              <a:rPr lang="en-GB" sz="1000" dirty="0"/>
              <a:t>Source:  Kern Alexander/Rahul Dhumale/John Eatwell, Global Governance of Financial Systems, The International Regulation of Systemic Risk, Oxford University Press, Oxford 2006.</a:t>
            </a:r>
          </a:p>
        </p:txBody>
      </p:sp>
      <p:pic>
        <p:nvPicPr>
          <p:cNvPr id="13" name="Bildplatzhalter 7" descr="UB Recht - Zurich University Library, architecture by Santiago Calatrava">
            <a:extLst>
              <a:ext uri="{FF2B5EF4-FFF2-40B4-BE49-F238E27FC236}">
                <a16:creationId xmlns:a16="http://schemas.microsoft.com/office/drawing/2014/main" id="{27D335C4-3301-F514-9D67-A51C3B653CB0}"/>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a:xfrm>
            <a:off x="6188075" y="273050"/>
            <a:ext cx="5722938" cy="5951538"/>
          </a:xfrm>
        </p:spPr>
      </p:pic>
      <p:sp>
        <p:nvSpPr>
          <p:cNvPr id="5" name="Fußzeilenplatzhalter 4">
            <a:extLst>
              <a:ext uri="{FF2B5EF4-FFF2-40B4-BE49-F238E27FC236}">
                <a16:creationId xmlns:a16="http://schemas.microsoft.com/office/drawing/2014/main" id="{B00B2D8D-594E-A48E-5A0E-897B8285A577}"/>
              </a:ext>
            </a:extLst>
          </p:cNvPr>
          <p:cNvSpPr>
            <a:spLocks noGrp="1"/>
          </p:cNvSpPr>
          <p:nvPr>
            <p:ph type="ftr" sz="quarter" idx="15"/>
          </p:nvPr>
        </p:nvSpPr>
        <p:spPr/>
        <p:txBody>
          <a:bodyPr/>
          <a:lstStyle/>
          <a:p>
            <a:r>
              <a:rPr lang="en-GB"/>
              <a:t>Faculty of Law</a:t>
            </a:r>
            <a:endParaRPr lang="en-GB" dirty="0"/>
          </a:p>
        </p:txBody>
      </p:sp>
    </p:spTree>
    <p:extLst>
      <p:ext uri="{BB962C8B-B14F-4D97-AF65-F5344CB8AC3E}">
        <p14:creationId xmlns:p14="http://schemas.microsoft.com/office/powerpoint/2010/main" val="21585039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8D4B7-5785-16EC-CA9E-564BB4B6C787}"/>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3DFCE57B-7A0D-16A6-0D01-A88BE50A0731}"/>
              </a:ext>
            </a:extLst>
          </p:cNvPr>
          <p:cNvSpPr>
            <a:spLocks noGrp="1"/>
          </p:cNvSpPr>
          <p:nvPr>
            <p:ph type="dt" sz="half" idx="14"/>
          </p:nvPr>
        </p:nvSpPr>
        <p:spPr>
          <a:xfrm>
            <a:off x="10416480" y="6424761"/>
            <a:ext cx="1189348" cy="144016"/>
          </a:xfrm>
        </p:spPr>
        <p:txBody>
          <a:bodyPr/>
          <a:lstStyle/>
          <a:p>
            <a:fld id="{F1EE61E2-632A-B147-B258-8D646F3A7726}" type="datetime1">
              <a:rPr lang="pl-PL" smtClean="0"/>
              <a:t>28.05.2026</a:t>
            </a:fld>
            <a:endParaRPr lang="en-GB" dirty="0"/>
          </a:p>
        </p:txBody>
      </p:sp>
      <p:sp>
        <p:nvSpPr>
          <p:cNvPr id="4" name="Foliennummernplatzhalter 3">
            <a:extLst>
              <a:ext uri="{FF2B5EF4-FFF2-40B4-BE49-F238E27FC236}">
                <a16:creationId xmlns:a16="http://schemas.microsoft.com/office/drawing/2014/main" id="{1AC69AD2-5665-9FF5-E565-F4816CD2BE02}"/>
              </a:ext>
            </a:extLst>
          </p:cNvPr>
          <p:cNvSpPr>
            <a:spLocks noGrp="1"/>
          </p:cNvSpPr>
          <p:nvPr>
            <p:ph type="sldNum" sz="quarter" idx="16"/>
          </p:nvPr>
        </p:nvSpPr>
        <p:spPr>
          <a:xfrm>
            <a:off x="11712624" y="6424761"/>
            <a:ext cx="209500" cy="144016"/>
          </a:xfrm>
        </p:spPr>
        <p:txBody>
          <a:bodyPr/>
          <a:lstStyle/>
          <a:p>
            <a:fld id="{442AD375-037F-43D0-B059-5172DA06796A}" type="slidenum">
              <a:rPr lang="en-GB" smtClean="0"/>
              <a:pPr/>
              <a:t>66</a:t>
            </a:fld>
            <a:endParaRPr lang="en-GB" dirty="0"/>
          </a:p>
        </p:txBody>
      </p:sp>
      <p:sp>
        <p:nvSpPr>
          <p:cNvPr id="24" name="Inhaltsplatzhalter 5">
            <a:extLst>
              <a:ext uri="{FF2B5EF4-FFF2-40B4-BE49-F238E27FC236}">
                <a16:creationId xmlns:a16="http://schemas.microsoft.com/office/drawing/2014/main" id="{8C78B64A-9A78-96E0-48C2-5B7EF97E35FD}"/>
              </a:ext>
            </a:extLst>
          </p:cNvPr>
          <p:cNvSpPr>
            <a:spLocks noGrp="1"/>
          </p:cNvSpPr>
          <p:nvPr>
            <p:ph idx="1"/>
          </p:nvPr>
        </p:nvSpPr>
        <p:spPr>
          <a:xfrm>
            <a:off x="271462" y="1371600"/>
            <a:ext cx="5724000" cy="4731221"/>
          </a:xfrm>
        </p:spPr>
        <p:txBody>
          <a:bodyPr/>
          <a:lstStyle/>
          <a:p>
            <a:r>
              <a:rPr lang="en-GB" b="1" dirty="0"/>
              <a:t>Bank capital as not the only source of the problem </a:t>
            </a:r>
          </a:p>
          <a:p>
            <a:pPr marL="285750" indent="-285750">
              <a:lnSpc>
                <a:spcPct val="200000"/>
              </a:lnSpc>
              <a:buFont typeface="Arial" panose="020B0604020202020204" pitchFamily="34" charset="0"/>
              <a:buChar char="•"/>
            </a:pPr>
            <a:r>
              <a:rPr lang="en-GB" dirty="0"/>
              <a:t>Under Basel I and II no regulation of liquidity </a:t>
            </a:r>
          </a:p>
          <a:p>
            <a:pPr marL="285750" indent="-285750">
              <a:lnSpc>
                <a:spcPct val="200000"/>
              </a:lnSpc>
              <a:buFont typeface="Arial" panose="020B0604020202020204" pitchFamily="34" charset="0"/>
              <a:buChar char="•"/>
            </a:pPr>
            <a:r>
              <a:rPr lang="en-GB" dirty="0"/>
              <a:t>Liquidity gap – ensuring cash flow satisfying the liabilities</a:t>
            </a:r>
          </a:p>
          <a:p>
            <a:pPr marL="285750" indent="-285750">
              <a:lnSpc>
                <a:spcPct val="200000"/>
              </a:lnSpc>
              <a:buFont typeface="Arial" panose="020B0604020202020204" pitchFamily="34" charset="0"/>
              <a:buChar char="•"/>
            </a:pPr>
            <a:r>
              <a:rPr lang="en-GB" dirty="0"/>
              <a:t>Potential insolvency </a:t>
            </a:r>
          </a:p>
          <a:p>
            <a:pPr marL="285750" indent="-285750">
              <a:lnSpc>
                <a:spcPct val="200000"/>
              </a:lnSpc>
              <a:buFont typeface="Arial" panose="020B0604020202020204" pitchFamily="34" charset="0"/>
              <a:buChar char="•"/>
            </a:pPr>
            <a:r>
              <a:rPr lang="en-GB" dirty="0"/>
              <a:t>Yet banks heavily reliant on liabilities (see Securitized notes)</a:t>
            </a:r>
          </a:p>
          <a:p>
            <a:pPr marL="285750" indent="-285750">
              <a:lnSpc>
                <a:spcPct val="200000"/>
              </a:lnSpc>
              <a:buFont typeface="Arial" panose="020B0604020202020204" pitchFamily="34" charset="0"/>
              <a:buChar char="•"/>
            </a:pPr>
            <a:r>
              <a:rPr lang="en-GB" dirty="0"/>
              <a:t>Liquidity problem = spillover effect, bank runs </a:t>
            </a:r>
          </a:p>
          <a:p>
            <a:pPr marL="285750" indent="-285750">
              <a:lnSpc>
                <a:spcPct val="200000"/>
              </a:lnSpc>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7" name="Titel 6">
            <a:extLst>
              <a:ext uri="{FF2B5EF4-FFF2-40B4-BE49-F238E27FC236}">
                <a16:creationId xmlns:a16="http://schemas.microsoft.com/office/drawing/2014/main" id="{B4B1DB2D-ACF4-A903-F8E9-A61F11D3D535}"/>
              </a:ext>
            </a:extLst>
          </p:cNvPr>
          <p:cNvSpPr>
            <a:spLocks noGrp="1"/>
          </p:cNvSpPr>
          <p:nvPr>
            <p:ph type="title"/>
          </p:nvPr>
        </p:nvSpPr>
        <p:spPr>
          <a:xfrm>
            <a:off x="273600" y="245268"/>
            <a:ext cx="5723999" cy="845567"/>
          </a:xfrm>
        </p:spPr>
        <p:txBody>
          <a:bodyPr/>
          <a:lstStyle/>
          <a:p>
            <a:r>
              <a:rPr lang="en-GB" dirty="0"/>
              <a:t>2. Liquidity </a:t>
            </a:r>
          </a:p>
        </p:txBody>
      </p:sp>
      <p:sp>
        <p:nvSpPr>
          <p:cNvPr id="11" name="Textplatzhalter 10">
            <a:extLst>
              <a:ext uri="{FF2B5EF4-FFF2-40B4-BE49-F238E27FC236}">
                <a16:creationId xmlns:a16="http://schemas.microsoft.com/office/drawing/2014/main" id="{FA0F13E2-F7C9-1D36-6988-F61489D2E02F}"/>
              </a:ext>
            </a:extLst>
          </p:cNvPr>
          <p:cNvSpPr>
            <a:spLocks noGrp="1"/>
          </p:cNvSpPr>
          <p:nvPr>
            <p:ph type="body" sz="quarter" idx="13"/>
          </p:nvPr>
        </p:nvSpPr>
        <p:spPr/>
        <p:txBody>
          <a:bodyPr>
            <a:normAutofit fontScale="47500" lnSpcReduction="20000"/>
          </a:bodyPr>
          <a:lstStyle/>
          <a:p>
            <a:r>
              <a:rPr lang="en-GB" sz="1000" dirty="0"/>
              <a:t>Source:  Kern Alexander/Rahul Dhumale/John Eatwell, Global Governance of Financial Systems, The International Regulation of Systemic Risk, Oxford University Press, Oxford 2006.</a:t>
            </a:r>
          </a:p>
        </p:txBody>
      </p:sp>
      <p:sp>
        <p:nvSpPr>
          <p:cNvPr id="5" name="Fußzeilenplatzhalter 4">
            <a:extLst>
              <a:ext uri="{FF2B5EF4-FFF2-40B4-BE49-F238E27FC236}">
                <a16:creationId xmlns:a16="http://schemas.microsoft.com/office/drawing/2014/main" id="{2C82F15D-8470-2E90-B7D7-7D061BAE3085}"/>
              </a:ext>
            </a:extLst>
          </p:cNvPr>
          <p:cNvSpPr>
            <a:spLocks noGrp="1"/>
          </p:cNvSpPr>
          <p:nvPr>
            <p:ph type="ftr" sz="quarter" idx="15"/>
          </p:nvPr>
        </p:nvSpPr>
        <p:spPr/>
        <p:txBody>
          <a:bodyPr/>
          <a:lstStyle/>
          <a:p>
            <a:r>
              <a:rPr lang="en-GB"/>
              <a:t>Faculty of Law</a:t>
            </a:r>
            <a:endParaRPr lang="en-GB" dirty="0"/>
          </a:p>
        </p:txBody>
      </p:sp>
      <p:pic>
        <p:nvPicPr>
          <p:cNvPr id="16" name="Symbol zastępczy obrazu 15">
            <a:extLst>
              <a:ext uri="{FF2B5EF4-FFF2-40B4-BE49-F238E27FC236}">
                <a16:creationId xmlns:a16="http://schemas.microsoft.com/office/drawing/2014/main" id="{65936217-13C8-7205-04D9-FF6FBA1D03F7}"/>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45" t="-311" r="1268" b="4780"/>
          <a:stretch>
            <a:fillRect/>
          </a:stretch>
        </p:blipFill>
        <p:spPr>
          <a:xfrm>
            <a:off x="5845277" y="1822019"/>
            <a:ext cx="6276705" cy="1915191"/>
          </a:xfrm>
          <a:prstGeom prst="rect">
            <a:avLst/>
          </a:prstGeom>
          <a:pattFill prst="lgCheck">
            <a:fgClr>
              <a:prstClr val="white">
                <a:lumMod val="85000"/>
              </a:prstClr>
            </a:fgClr>
            <a:bgClr>
              <a:prstClr val="white"/>
            </a:bgClr>
          </a:pattFill>
        </p:spPr>
      </p:pic>
    </p:spTree>
    <p:extLst>
      <p:ext uri="{BB962C8B-B14F-4D97-AF65-F5344CB8AC3E}">
        <p14:creationId xmlns:p14="http://schemas.microsoft.com/office/powerpoint/2010/main" val="16859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BA249-F4B7-FB45-3A9C-6B4BCAEC453C}"/>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F4FBAA8B-85D9-711A-8DB3-5A3ABEA11866}"/>
              </a:ext>
            </a:extLst>
          </p:cNvPr>
          <p:cNvSpPr>
            <a:spLocks noGrp="1"/>
          </p:cNvSpPr>
          <p:nvPr>
            <p:ph type="dt" sz="half" idx="14"/>
          </p:nvPr>
        </p:nvSpPr>
        <p:spPr>
          <a:xfrm>
            <a:off x="10416480" y="6424761"/>
            <a:ext cx="1189348" cy="144016"/>
          </a:xfrm>
        </p:spPr>
        <p:txBody>
          <a:bodyPr/>
          <a:lstStyle/>
          <a:p>
            <a:fld id="{5D3FE69B-1852-8646-9A23-08FFCD8AB5B1}" type="datetime1">
              <a:rPr lang="pl-PL" smtClean="0"/>
              <a:t>28.05.2026</a:t>
            </a:fld>
            <a:endParaRPr lang="en-GB" dirty="0"/>
          </a:p>
        </p:txBody>
      </p:sp>
      <p:sp>
        <p:nvSpPr>
          <p:cNvPr id="4" name="Foliennummernplatzhalter 3">
            <a:extLst>
              <a:ext uri="{FF2B5EF4-FFF2-40B4-BE49-F238E27FC236}">
                <a16:creationId xmlns:a16="http://schemas.microsoft.com/office/drawing/2014/main" id="{20D3A4AE-6808-25C0-45E2-3A05A12051ED}"/>
              </a:ext>
            </a:extLst>
          </p:cNvPr>
          <p:cNvSpPr>
            <a:spLocks noGrp="1"/>
          </p:cNvSpPr>
          <p:nvPr>
            <p:ph type="sldNum" sz="quarter" idx="16"/>
          </p:nvPr>
        </p:nvSpPr>
        <p:spPr>
          <a:xfrm>
            <a:off x="11712624" y="6424761"/>
            <a:ext cx="209500" cy="144016"/>
          </a:xfrm>
        </p:spPr>
        <p:txBody>
          <a:bodyPr/>
          <a:lstStyle/>
          <a:p>
            <a:fld id="{442AD375-037F-43D0-B059-5172DA06796A}" type="slidenum">
              <a:rPr lang="en-GB" smtClean="0"/>
              <a:pPr/>
              <a:t>67</a:t>
            </a:fld>
            <a:endParaRPr lang="en-GB" dirty="0"/>
          </a:p>
        </p:txBody>
      </p:sp>
      <p:sp>
        <p:nvSpPr>
          <p:cNvPr id="24" name="Inhaltsplatzhalter 5">
            <a:extLst>
              <a:ext uri="{FF2B5EF4-FFF2-40B4-BE49-F238E27FC236}">
                <a16:creationId xmlns:a16="http://schemas.microsoft.com/office/drawing/2014/main" id="{CE3749A0-AD0F-A429-9F81-F8C0112095B3}"/>
              </a:ext>
            </a:extLst>
          </p:cNvPr>
          <p:cNvSpPr>
            <a:spLocks noGrp="1"/>
          </p:cNvSpPr>
          <p:nvPr>
            <p:ph idx="1"/>
          </p:nvPr>
        </p:nvSpPr>
        <p:spPr>
          <a:xfrm>
            <a:off x="271462" y="1371600"/>
            <a:ext cx="5724000" cy="4731221"/>
          </a:xfrm>
        </p:spPr>
        <p:txBody>
          <a:bodyPr/>
          <a:lstStyle/>
          <a:p>
            <a:pPr>
              <a:lnSpc>
                <a:spcPct val="200000"/>
              </a:lnSpc>
            </a:pPr>
            <a:r>
              <a:rPr lang="en-GB" b="1" dirty="0"/>
              <a:t>2 New requirements introduced:</a:t>
            </a:r>
          </a:p>
          <a:p>
            <a:pPr marL="285750" indent="-285750">
              <a:lnSpc>
                <a:spcPct val="200000"/>
              </a:lnSpc>
              <a:buFont typeface="Arial" panose="020B0604020202020204" pitchFamily="34" charset="0"/>
              <a:buChar char="•"/>
            </a:pPr>
            <a:r>
              <a:rPr lang="en-GB" dirty="0"/>
              <a:t>Liquidity Coverage Ratio (LCR)</a:t>
            </a:r>
          </a:p>
          <a:p>
            <a:pPr marL="512550" lvl="1" indent="-285750">
              <a:lnSpc>
                <a:spcPct val="100000"/>
              </a:lnSpc>
              <a:buFont typeface="Arial" panose="020B0604020202020204" pitchFamily="34" charset="0"/>
              <a:buChar char="•"/>
            </a:pPr>
            <a:r>
              <a:rPr lang="en-GB" dirty="0"/>
              <a:t>Focus on assets</a:t>
            </a:r>
          </a:p>
          <a:p>
            <a:pPr marL="512550" lvl="1" indent="-285750">
              <a:lnSpc>
                <a:spcPct val="100000"/>
              </a:lnSpc>
              <a:buFont typeface="Arial" panose="020B0604020202020204" pitchFamily="34" charset="0"/>
              <a:buChar char="•"/>
            </a:pPr>
            <a:r>
              <a:rPr lang="en-GB" dirty="0"/>
              <a:t>High Quality Liquid Assets </a:t>
            </a:r>
          </a:p>
          <a:p>
            <a:pPr marL="512550" lvl="1" indent="-285750">
              <a:lnSpc>
                <a:spcPct val="100000"/>
              </a:lnSpc>
              <a:buFont typeface="Arial" panose="020B0604020202020204" pitchFamily="34" charset="0"/>
              <a:buChar char="•"/>
            </a:pPr>
            <a:r>
              <a:rPr lang="en-GB" dirty="0"/>
              <a:t>Reducing reliance on short-term funding sources</a:t>
            </a:r>
          </a:p>
          <a:p>
            <a:pPr marL="285750" indent="-285750">
              <a:lnSpc>
                <a:spcPct val="200000"/>
              </a:lnSpc>
              <a:buFont typeface="Arial" panose="020B0604020202020204" pitchFamily="34" charset="0"/>
              <a:buChar char="•"/>
            </a:pPr>
            <a:r>
              <a:rPr lang="en-GB" dirty="0"/>
              <a:t>Net Stable Funding Ratio (NSFR)</a:t>
            </a:r>
          </a:p>
          <a:p>
            <a:pPr marL="512550" lvl="1" indent="-285750">
              <a:buFont typeface="Arial" panose="020B0604020202020204" pitchFamily="34" charset="0"/>
              <a:buChar char="•"/>
            </a:pPr>
            <a:r>
              <a:rPr lang="en-GB" dirty="0"/>
              <a:t>Focus on liabilities</a:t>
            </a:r>
          </a:p>
          <a:p>
            <a:pPr marL="512550" lvl="1" indent="-285750">
              <a:buFont typeface="Arial" panose="020B0604020202020204" pitchFamily="34" charset="0"/>
              <a:buChar char="•"/>
            </a:pPr>
            <a:r>
              <a:rPr lang="en-GB" dirty="0"/>
              <a:t>General Rule vs Residential mortgages </a:t>
            </a:r>
          </a:p>
          <a:p>
            <a:pPr lvl="1" indent="0">
              <a:buNone/>
            </a:pPr>
            <a:endParaRPr lang="en-GB" dirty="0"/>
          </a:p>
        </p:txBody>
      </p:sp>
      <p:sp>
        <p:nvSpPr>
          <p:cNvPr id="7" name="Titel 6">
            <a:extLst>
              <a:ext uri="{FF2B5EF4-FFF2-40B4-BE49-F238E27FC236}">
                <a16:creationId xmlns:a16="http://schemas.microsoft.com/office/drawing/2014/main" id="{2695F0EA-F59F-5972-8CF0-96D4E5B11C80}"/>
              </a:ext>
            </a:extLst>
          </p:cNvPr>
          <p:cNvSpPr>
            <a:spLocks noGrp="1"/>
          </p:cNvSpPr>
          <p:nvPr>
            <p:ph type="title"/>
          </p:nvPr>
        </p:nvSpPr>
        <p:spPr>
          <a:xfrm>
            <a:off x="273600" y="245268"/>
            <a:ext cx="5723999" cy="845567"/>
          </a:xfrm>
        </p:spPr>
        <p:txBody>
          <a:bodyPr>
            <a:normAutofit fontScale="90000"/>
          </a:bodyPr>
          <a:lstStyle/>
          <a:p>
            <a:r>
              <a:rPr lang="en-GB" dirty="0"/>
              <a:t>3. Basel III: Increasing Liquidity </a:t>
            </a:r>
          </a:p>
        </p:txBody>
      </p:sp>
      <p:sp>
        <p:nvSpPr>
          <p:cNvPr id="11" name="Textplatzhalter 10">
            <a:extLst>
              <a:ext uri="{FF2B5EF4-FFF2-40B4-BE49-F238E27FC236}">
                <a16:creationId xmlns:a16="http://schemas.microsoft.com/office/drawing/2014/main" id="{8CA3A6C3-8F97-00A3-3B8D-788F8A39FEDF}"/>
              </a:ext>
            </a:extLst>
          </p:cNvPr>
          <p:cNvSpPr>
            <a:spLocks noGrp="1"/>
          </p:cNvSpPr>
          <p:nvPr>
            <p:ph type="body" sz="quarter" idx="13"/>
          </p:nvPr>
        </p:nvSpPr>
        <p:spPr>
          <a:xfrm>
            <a:off x="271462" y="6024105"/>
            <a:ext cx="5032450" cy="144016"/>
          </a:xfrm>
        </p:spPr>
        <p:txBody>
          <a:bodyPr>
            <a:normAutofit fontScale="32500" lnSpcReduction="20000"/>
          </a:bodyPr>
          <a:lstStyle/>
          <a:p>
            <a:r>
              <a:rPr lang="en-GB" sz="1000" dirty="0"/>
              <a:t>Source:  Kern Alexander/Rahul Dhumale/John Eatwell, Global Governance of Financial Systems, The International Regulation of Systemic Risk, Oxford University Press, Oxford 2006.</a:t>
            </a:r>
          </a:p>
        </p:txBody>
      </p:sp>
      <p:sp>
        <p:nvSpPr>
          <p:cNvPr id="5" name="Fußzeilenplatzhalter 4">
            <a:extLst>
              <a:ext uri="{FF2B5EF4-FFF2-40B4-BE49-F238E27FC236}">
                <a16:creationId xmlns:a16="http://schemas.microsoft.com/office/drawing/2014/main" id="{010B2C7A-18DE-B01C-1C11-CDB1300A4C2E}"/>
              </a:ext>
            </a:extLst>
          </p:cNvPr>
          <p:cNvSpPr>
            <a:spLocks noGrp="1"/>
          </p:cNvSpPr>
          <p:nvPr>
            <p:ph type="ftr" sz="quarter" idx="15"/>
          </p:nvPr>
        </p:nvSpPr>
        <p:spPr/>
        <p:txBody>
          <a:bodyPr/>
          <a:lstStyle/>
          <a:p>
            <a:r>
              <a:rPr lang="en-GB"/>
              <a:t>Faculty of Law</a:t>
            </a:r>
            <a:endParaRPr lang="en-GB" dirty="0"/>
          </a:p>
        </p:txBody>
      </p:sp>
      <p:pic>
        <p:nvPicPr>
          <p:cNvPr id="13" name="Obraz 12">
            <a:extLst>
              <a:ext uri="{FF2B5EF4-FFF2-40B4-BE49-F238E27FC236}">
                <a16:creationId xmlns:a16="http://schemas.microsoft.com/office/drawing/2014/main" id="{20CCA9EC-0529-58EF-F5EF-D4F6C5D72A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3324" y="755179"/>
            <a:ext cx="5972200" cy="1715875"/>
          </a:xfrm>
          <a:prstGeom prst="rect">
            <a:avLst/>
          </a:prstGeom>
        </p:spPr>
      </p:pic>
      <p:pic>
        <p:nvPicPr>
          <p:cNvPr id="15" name="Obraz 14">
            <a:extLst>
              <a:ext uri="{FF2B5EF4-FFF2-40B4-BE49-F238E27FC236}">
                <a16:creationId xmlns:a16="http://schemas.microsoft.com/office/drawing/2014/main" id="{0AA5703C-2827-EB3A-C04B-DB928491F3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3324" y="2690394"/>
            <a:ext cx="5972200" cy="1537913"/>
          </a:xfrm>
          <a:prstGeom prst="rect">
            <a:avLst/>
          </a:prstGeom>
        </p:spPr>
      </p:pic>
      <p:pic>
        <p:nvPicPr>
          <p:cNvPr id="18" name="Obraz 17">
            <a:extLst>
              <a:ext uri="{FF2B5EF4-FFF2-40B4-BE49-F238E27FC236}">
                <a16:creationId xmlns:a16="http://schemas.microsoft.com/office/drawing/2014/main" id="{A0EF8B9D-706F-AD2C-46CC-677E23810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5920" y="4386947"/>
            <a:ext cx="6007008" cy="1646902"/>
          </a:xfrm>
          <a:prstGeom prst="rect">
            <a:avLst/>
          </a:prstGeom>
        </p:spPr>
      </p:pic>
    </p:spTree>
    <p:extLst>
      <p:ext uri="{BB962C8B-B14F-4D97-AF65-F5344CB8AC3E}">
        <p14:creationId xmlns:p14="http://schemas.microsoft.com/office/powerpoint/2010/main" val="37035117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B9644-C425-53A1-8599-B5521ED838BD}"/>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64F8E4C3-4901-0C4C-61EC-6AB3268C05C3}"/>
              </a:ext>
            </a:extLst>
          </p:cNvPr>
          <p:cNvSpPr>
            <a:spLocks noGrp="1"/>
          </p:cNvSpPr>
          <p:nvPr>
            <p:ph type="dt" sz="half" idx="14"/>
          </p:nvPr>
        </p:nvSpPr>
        <p:spPr>
          <a:xfrm>
            <a:off x="10416480" y="6424761"/>
            <a:ext cx="1189348" cy="144016"/>
          </a:xfrm>
        </p:spPr>
        <p:txBody>
          <a:bodyPr/>
          <a:lstStyle/>
          <a:p>
            <a:fld id="{CFEC0AA0-418F-5441-8FD0-78B03FF5C8F2}" type="datetime1">
              <a:rPr lang="pl-PL" smtClean="0"/>
              <a:t>28.05.2026</a:t>
            </a:fld>
            <a:endParaRPr lang="en-GB" dirty="0"/>
          </a:p>
        </p:txBody>
      </p:sp>
      <p:sp>
        <p:nvSpPr>
          <p:cNvPr id="4" name="Foliennummernplatzhalter 3">
            <a:extLst>
              <a:ext uri="{FF2B5EF4-FFF2-40B4-BE49-F238E27FC236}">
                <a16:creationId xmlns:a16="http://schemas.microsoft.com/office/drawing/2014/main" id="{C88FA71E-DF4E-3E06-86E8-DF6B88809784}"/>
              </a:ext>
            </a:extLst>
          </p:cNvPr>
          <p:cNvSpPr>
            <a:spLocks noGrp="1"/>
          </p:cNvSpPr>
          <p:nvPr>
            <p:ph type="sldNum" sz="quarter" idx="16"/>
          </p:nvPr>
        </p:nvSpPr>
        <p:spPr>
          <a:xfrm>
            <a:off x="11712624" y="6424761"/>
            <a:ext cx="209500" cy="144016"/>
          </a:xfrm>
        </p:spPr>
        <p:txBody>
          <a:bodyPr/>
          <a:lstStyle/>
          <a:p>
            <a:fld id="{442AD375-037F-43D0-B059-5172DA06796A}" type="slidenum">
              <a:rPr lang="en-GB" smtClean="0"/>
              <a:pPr/>
              <a:t>68</a:t>
            </a:fld>
            <a:endParaRPr lang="en-GB" dirty="0"/>
          </a:p>
        </p:txBody>
      </p:sp>
      <p:sp>
        <p:nvSpPr>
          <p:cNvPr id="24" name="Inhaltsplatzhalter 5">
            <a:extLst>
              <a:ext uri="{FF2B5EF4-FFF2-40B4-BE49-F238E27FC236}">
                <a16:creationId xmlns:a16="http://schemas.microsoft.com/office/drawing/2014/main" id="{596958BB-AA68-AF0B-0D40-50902216F1FF}"/>
              </a:ext>
            </a:extLst>
          </p:cNvPr>
          <p:cNvSpPr>
            <a:spLocks noGrp="1"/>
          </p:cNvSpPr>
          <p:nvPr>
            <p:ph idx="1"/>
          </p:nvPr>
        </p:nvSpPr>
        <p:spPr>
          <a:xfrm>
            <a:off x="271462" y="1371600"/>
            <a:ext cx="5724000" cy="4731221"/>
          </a:xfrm>
        </p:spPr>
        <p:txBody>
          <a:bodyPr>
            <a:normAutofit lnSpcReduction="10000"/>
          </a:bodyPr>
          <a:lstStyle/>
          <a:p>
            <a:r>
              <a:rPr lang="en-GB" b="1" dirty="0"/>
              <a:t>Are the new liquidity requirements enough?</a:t>
            </a:r>
          </a:p>
          <a:p>
            <a:pPr marL="285750" indent="-285750">
              <a:lnSpc>
                <a:spcPct val="150000"/>
              </a:lnSpc>
              <a:buFont typeface="Arial" panose="020B0604020202020204" pitchFamily="34" charset="0"/>
              <a:buChar char="•"/>
            </a:pPr>
            <a:r>
              <a:rPr lang="en-GB" dirty="0"/>
              <a:t>Liquidity comparability standards and risks still based on individual banks’ assessment models – lack of transparency</a:t>
            </a:r>
          </a:p>
          <a:p>
            <a:pPr marL="285750" indent="-285750">
              <a:lnSpc>
                <a:spcPct val="150000"/>
              </a:lnSpc>
              <a:buFont typeface="Arial" panose="020B0604020202020204" pitchFamily="34" charset="0"/>
              <a:buChar char="•"/>
            </a:pPr>
            <a:r>
              <a:rPr lang="en-GB" dirty="0"/>
              <a:t>2023 ‘real’ stress test -&gt; LCR deposit 30 days outflow assumptions wrong</a:t>
            </a:r>
          </a:p>
          <a:p>
            <a:pPr marL="285750" indent="-285750">
              <a:lnSpc>
                <a:spcPct val="150000"/>
              </a:lnSpc>
              <a:buFont typeface="Arial" panose="020B0604020202020204" pitchFamily="34" charset="0"/>
              <a:buChar char="•"/>
            </a:pPr>
            <a:r>
              <a:rPr lang="en-GB" dirty="0"/>
              <a:t>The LCR may not capture the full liquidity (see: Credit Suisse)</a:t>
            </a:r>
          </a:p>
          <a:p>
            <a:pPr>
              <a:lnSpc>
                <a:spcPct val="200000"/>
              </a:lnSpc>
            </a:pPr>
            <a:r>
              <a:rPr lang="en-GB" b="1" dirty="0"/>
              <a:t>Or are they too much?</a:t>
            </a:r>
            <a:endParaRPr lang="en-GB" dirty="0"/>
          </a:p>
          <a:p>
            <a:pPr marL="285750" indent="-285750">
              <a:lnSpc>
                <a:spcPct val="150000"/>
              </a:lnSpc>
              <a:buFont typeface="Arial" panose="020B0604020202020204" pitchFamily="34" charset="0"/>
              <a:buChar char="•"/>
            </a:pPr>
            <a:r>
              <a:rPr lang="en-GB" dirty="0"/>
              <a:t>LCR and NSFR produce high costs – opportunity costs</a:t>
            </a:r>
          </a:p>
          <a:p>
            <a:pPr marL="285750" indent="-285750">
              <a:lnSpc>
                <a:spcPct val="150000"/>
              </a:lnSpc>
              <a:buFont typeface="Arial" panose="020B0604020202020204" pitchFamily="34" charset="0"/>
              <a:buChar char="•"/>
            </a:pPr>
            <a:r>
              <a:rPr lang="en-GB" dirty="0"/>
              <a:t>They can reduce… liquidity? (see: Banks liquidity creation)  </a:t>
            </a:r>
          </a:p>
          <a:p>
            <a:pPr marL="285750" indent="-285750">
              <a:lnSpc>
                <a:spcPct val="150000"/>
              </a:lnSpc>
              <a:buFont typeface="Arial" panose="020B0604020202020204" pitchFamily="34" charset="0"/>
              <a:buChar char="•"/>
            </a:pPr>
            <a:r>
              <a:rPr lang="en-GB" dirty="0"/>
              <a:t>Shadow banking</a:t>
            </a:r>
          </a:p>
          <a:p>
            <a:pPr marL="285750" indent="-285750">
              <a:lnSpc>
                <a:spcPct val="200000"/>
              </a:lnSpc>
              <a:buFont typeface="Arial" panose="020B0604020202020204" pitchFamily="34" charset="0"/>
              <a:buChar char="•"/>
            </a:pPr>
            <a:endParaRPr lang="en-GB" dirty="0"/>
          </a:p>
          <a:p>
            <a:pPr marL="285750" indent="-285750">
              <a:lnSpc>
                <a:spcPct val="200000"/>
              </a:lnSpc>
              <a:buFont typeface="Arial" panose="020B0604020202020204" pitchFamily="34" charset="0"/>
              <a:buChar char="•"/>
            </a:pPr>
            <a:endParaRPr lang="en-GB" dirty="0"/>
          </a:p>
          <a:p>
            <a:endParaRPr lang="en-GB" dirty="0"/>
          </a:p>
        </p:txBody>
      </p:sp>
      <p:sp>
        <p:nvSpPr>
          <p:cNvPr id="7" name="Titel 6">
            <a:extLst>
              <a:ext uri="{FF2B5EF4-FFF2-40B4-BE49-F238E27FC236}">
                <a16:creationId xmlns:a16="http://schemas.microsoft.com/office/drawing/2014/main" id="{947CF7D0-5C1B-2B65-5CDC-202607C65025}"/>
              </a:ext>
            </a:extLst>
          </p:cNvPr>
          <p:cNvSpPr>
            <a:spLocks noGrp="1"/>
          </p:cNvSpPr>
          <p:nvPr>
            <p:ph type="title"/>
          </p:nvPr>
        </p:nvSpPr>
        <p:spPr>
          <a:xfrm>
            <a:off x="273600" y="245268"/>
            <a:ext cx="5723999" cy="845567"/>
          </a:xfrm>
        </p:spPr>
        <p:txBody>
          <a:bodyPr/>
          <a:lstStyle/>
          <a:p>
            <a:r>
              <a:rPr lang="en-GB" dirty="0"/>
              <a:t>4. Discussion </a:t>
            </a:r>
          </a:p>
        </p:txBody>
      </p:sp>
      <p:sp>
        <p:nvSpPr>
          <p:cNvPr id="11" name="Textplatzhalter 10">
            <a:extLst>
              <a:ext uri="{FF2B5EF4-FFF2-40B4-BE49-F238E27FC236}">
                <a16:creationId xmlns:a16="http://schemas.microsoft.com/office/drawing/2014/main" id="{45730209-64B0-3D9E-3D0A-5F666ADE32D4}"/>
              </a:ext>
            </a:extLst>
          </p:cNvPr>
          <p:cNvSpPr>
            <a:spLocks noGrp="1"/>
          </p:cNvSpPr>
          <p:nvPr>
            <p:ph type="body" sz="quarter" idx="13"/>
          </p:nvPr>
        </p:nvSpPr>
        <p:spPr/>
        <p:txBody>
          <a:bodyPr>
            <a:normAutofit fontScale="47500" lnSpcReduction="20000"/>
          </a:bodyPr>
          <a:lstStyle/>
          <a:p>
            <a:r>
              <a:rPr lang="en-GB" sz="1000" dirty="0"/>
              <a:t>Source:  Kern Alexander/Rahul Dhumale/John Eatwell, Global Governance of Financial Systems, The International Regulation of Systemic Risk, Oxford University Press, Oxford 2006.</a:t>
            </a:r>
          </a:p>
        </p:txBody>
      </p:sp>
      <p:sp>
        <p:nvSpPr>
          <p:cNvPr id="5" name="Fußzeilenplatzhalter 4">
            <a:extLst>
              <a:ext uri="{FF2B5EF4-FFF2-40B4-BE49-F238E27FC236}">
                <a16:creationId xmlns:a16="http://schemas.microsoft.com/office/drawing/2014/main" id="{CF772589-4D16-2D3C-6D58-022877810DAA}"/>
              </a:ext>
            </a:extLst>
          </p:cNvPr>
          <p:cNvSpPr>
            <a:spLocks noGrp="1"/>
          </p:cNvSpPr>
          <p:nvPr>
            <p:ph type="ftr" sz="quarter" idx="15"/>
          </p:nvPr>
        </p:nvSpPr>
        <p:spPr/>
        <p:txBody>
          <a:bodyPr/>
          <a:lstStyle/>
          <a:p>
            <a:r>
              <a:rPr lang="en-GB"/>
              <a:t>Faculty of Law</a:t>
            </a:r>
            <a:endParaRPr lang="en-GB" dirty="0"/>
          </a:p>
        </p:txBody>
      </p:sp>
      <p:pic>
        <p:nvPicPr>
          <p:cNvPr id="12" name="Bildplatzhalter 7" descr="A picture of the Irchel Campus, with pedestrians and cyclists, blue square in the foreground">
            <a:extLst>
              <a:ext uri="{FF2B5EF4-FFF2-40B4-BE49-F238E27FC236}">
                <a16:creationId xmlns:a16="http://schemas.microsoft.com/office/drawing/2014/main" id="{1011FB6E-A6E1-7BF4-D007-9BB8DE9057C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913" r="2913"/>
          <a:stretch/>
        </p:blipFill>
        <p:spPr/>
      </p:pic>
    </p:spTree>
    <p:extLst>
      <p:ext uri="{BB962C8B-B14F-4D97-AF65-F5344CB8AC3E}">
        <p14:creationId xmlns:p14="http://schemas.microsoft.com/office/powerpoint/2010/main" val="8636723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69ECB-C3CB-A90B-DC56-E4FE2ACC0CDF}"/>
            </a:ext>
          </a:extLst>
        </p:cNvPr>
        <p:cNvGrpSpPr/>
        <p:nvPr/>
      </p:nvGrpSpPr>
      <p:grpSpPr>
        <a:xfrm>
          <a:off x="0" y="0"/>
          <a:ext cx="0" cy="0"/>
          <a:chOff x="0" y="0"/>
          <a:chExt cx="0" cy="0"/>
        </a:xfrm>
      </p:grpSpPr>
      <p:pic>
        <p:nvPicPr>
          <p:cNvPr id="8" name="Bildplatzhalter 7" descr="Bild der Universität Zürich, Hauptgebäude, mit Blick auf die Stadt Zürich und den See">
            <a:extLst>
              <a:ext uri="{FF2B5EF4-FFF2-40B4-BE49-F238E27FC236}">
                <a16:creationId xmlns:a16="http://schemas.microsoft.com/office/drawing/2014/main" id="{5539569C-8C3D-28B7-65FF-DFC9AC018210}"/>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15" b="15"/>
          <a:stretch/>
        </p:blipFill>
        <p:spPr/>
      </p:pic>
      <p:sp>
        <p:nvSpPr>
          <p:cNvPr id="3" name="Datumsplatzhalter 2">
            <a:extLst>
              <a:ext uri="{FF2B5EF4-FFF2-40B4-BE49-F238E27FC236}">
                <a16:creationId xmlns:a16="http://schemas.microsoft.com/office/drawing/2014/main" id="{4BEE1553-EA06-BD18-E79C-20F6CBF35745}"/>
              </a:ext>
            </a:extLst>
          </p:cNvPr>
          <p:cNvSpPr>
            <a:spLocks noGrp="1"/>
          </p:cNvSpPr>
          <p:nvPr>
            <p:ph type="dt" sz="half" idx="10"/>
          </p:nvPr>
        </p:nvSpPr>
        <p:spPr/>
        <p:txBody>
          <a:bodyPr/>
          <a:lstStyle/>
          <a:p>
            <a:fld id="{FD7F7D92-9D08-2D48-97DA-08894BD03F77}" type="datetime1">
              <a:rPr lang="pl-PL" noProof="0" smtClean="0"/>
              <a:t>28.05.2026</a:t>
            </a:fld>
            <a:endParaRPr lang="de-CH" noProof="0"/>
          </a:p>
        </p:txBody>
      </p:sp>
      <p:sp>
        <p:nvSpPr>
          <p:cNvPr id="4" name="Fußzeilenplatzhalter 3">
            <a:extLst>
              <a:ext uri="{FF2B5EF4-FFF2-40B4-BE49-F238E27FC236}">
                <a16:creationId xmlns:a16="http://schemas.microsoft.com/office/drawing/2014/main" id="{C1005955-DC11-688D-4B14-61C398063CCB}"/>
              </a:ext>
            </a:extLst>
          </p:cNvPr>
          <p:cNvSpPr>
            <a:spLocks noGrp="1"/>
          </p:cNvSpPr>
          <p:nvPr>
            <p:ph type="ftr" sz="quarter" idx="11"/>
          </p:nvPr>
        </p:nvSpPr>
        <p:spPr/>
        <p:txBody>
          <a:bodyPr/>
          <a:lstStyle/>
          <a:p>
            <a:r>
              <a:rPr lang="de-CH" noProof="0"/>
              <a:t>Faculty of Law</a:t>
            </a:r>
          </a:p>
        </p:txBody>
      </p:sp>
      <p:sp>
        <p:nvSpPr>
          <p:cNvPr id="5" name="Foliennummernplatzhalter 4">
            <a:extLst>
              <a:ext uri="{FF2B5EF4-FFF2-40B4-BE49-F238E27FC236}">
                <a16:creationId xmlns:a16="http://schemas.microsoft.com/office/drawing/2014/main" id="{C09517E8-70D8-F161-6B4A-F526D827579B}"/>
              </a:ext>
            </a:extLst>
          </p:cNvPr>
          <p:cNvSpPr>
            <a:spLocks noGrp="1"/>
          </p:cNvSpPr>
          <p:nvPr>
            <p:ph type="sldNum" sz="quarter" idx="12"/>
          </p:nvPr>
        </p:nvSpPr>
        <p:spPr/>
        <p:txBody>
          <a:bodyPr/>
          <a:lstStyle/>
          <a:p>
            <a:r>
              <a:rPr lang="de-CH" noProof="0"/>
              <a:t> </a:t>
            </a:r>
          </a:p>
        </p:txBody>
      </p:sp>
      <p:sp>
        <p:nvSpPr>
          <p:cNvPr id="2" name="Textplatzhalter 1">
            <a:extLst>
              <a:ext uri="{FF2B5EF4-FFF2-40B4-BE49-F238E27FC236}">
                <a16:creationId xmlns:a16="http://schemas.microsoft.com/office/drawing/2014/main" id="{54D40C3A-5126-22B0-FC5D-18B083C92BA8}"/>
              </a:ext>
            </a:extLst>
          </p:cNvPr>
          <p:cNvSpPr>
            <a:spLocks noGrp="1"/>
          </p:cNvSpPr>
          <p:nvPr>
            <p:ph type="body" sz="quarter" idx="14"/>
          </p:nvPr>
        </p:nvSpPr>
        <p:spPr/>
        <p:txBody>
          <a:bodyPr/>
          <a:lstStyle/>
          <a:p>
            <a:endParaRPr lang="de-DE" dirty="0"/>
          </a:p>
        </p:txBody>
      </p:sp>
      <p:sp>
        <p:nvSpPr>
          <p:cNvPr id="10" name="Textplatzhalter 9">
            <a:extLst>
              <a:ext uri="{FF2B5EF4-FFF2-40B4-BE49-F238E27FC236}">
                <a16:creationId xmlns:a16="http://schemas.microsoft.com/office/drawing/2014/main" id="{D6B84FCD-D589-7097-D971-12D15A5F4974}"/>
              </a:ext>
            </a:extLst>
          </p:cNvPr>
          <p:cNvSpPr>
            <a:spLocks noGrp="1"/>
          </p:cNvSpPr>
          <p:nvPr>
            <p:ph type="body" sz="quarter" idx="15"/>
          </p:nvPr>
        </p:nvSpPr>
        <p:spPr>
          <a:xfrm>
            <a:off x="1" y="2440388"/>
            <a:ext cx="5414225" cy="1372968"/>
          </a:xfrm>
        </p:spPr>
        <p:txBody>
          <a:bodyPr/>
          <a:lstStyle/>
          <a:p>
            <a:r>
              <a:rPr lang="en-GB" dirty="0"/>
              <a:t>Thank you for your attention</a:t>
            </a:r>
            <a:endParaRPr lang="en-GB" noProof="0" dirty="0"/>
          </a:p>
          <a:p>
            <a:pPr lvl="2"/>
            <a:r>
              <a:rPr lang="en-GB" dirty="0"/>
              <a:t>Z. Robert Rypniewski</a:t>
            </a:r>
            <a:br>
              <a:rPr lang="en-GB" noProof="0" dirty="0"/>
            </a:br>
            <a:r>
              <a:rPr lang="en-GB" dirty="0"/>
              <a:t>28 May 2026</a:t>
            </a:r>
            <a:endParaRPr lang="en-GB" noProof="0" dirty="0"/>
          </a:p>
        </p:txBody>
      </p:sp>
    </p:spTree>
    <p:extLst>
      <p:ext uri="{BB962C8B-B14F-4D97-AF65-F5344CB8AC3E}">
        <p14:creationId xmlns:p14="http://schemas.microsoft.com/office/powerpoint/2010/main" val="1432859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defRPr/>
            </a:pPr>
            <a:fld id="{5235B522-1C03-48D2-BC26-021D5B1F8601}" type="datetime1">
              <a:rPr kumimoji="0" lang="en-GB" altLang="zh-CN" sz="1000" b="0" i="0" u="none" strike="noStrike" kern="1200" cap="none" spc="-10" normalizeH="0" baseline="0" noProof="0" smtClean="0">
                <a:ln>
                  <a:noFill/>
                </a:ln>
                <a:solidFill>
                  <a:prstClr val="black"/>
                </a:solidFill>
                <a:effectLst/>
                <a:uLnTx/>
                <a:uFillTx/>
                <a:latin typeface="Source Sans Pro"/>
                <a:ea typeface="+mn-ea"/>
                <a:cs typeface="+mn-cs"/>
              </a:rPr>
              <a:t>28/05/2026</a:t>
            </a:fld>
            <a:endParaRPr kumimoji="0" lang="en-GB" sz="1000" b="0" i="0" u="none" strike="noStrike" kern="1200" cap="none" spc="-10" normalizeH="0" baseline="0" noProof="0" dirty="0">
              <a:ln>
                <a:noFill/>
              </a:ln>
              <a:solidFill>
                <a:prstClr val="black"/>
              </a:solidFill>
              <a:effectLst/>
              <a:uLnTx/>
              <a:uFillTx/>
              <a:latin typeface="Source Sans Pro"/>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defRPr/>
            </a:pPr>
            <a:fld id="{442AD375-037F-43D0-B059-5172DA06796A}" type="slidenum">
              <a:rPr kumimoji="0" lang="en-GB" sz="1000" b="0" i="0" u="none" strike="noStrike" kern="1200" cap="none" spc="-10" normalizeH="0" baseline="0" noProof="0" smtClean="0">
                <a:ln>
                  <a:noFill/>
                </a:ln>
                <a:solidFill>
                  <a:prstClr val="black"/>
                </a:solidFill>
                <a:effectLst/>
                <a:uLnTx/>
                <a:uFillTx/>
                <a:latin typeface="Source Sans Pro"/>
                <a:ea typeface="+mn-ea"/>
                <a:cs typeface="+mn-cs"/>
              </a:rPr>
              <a:t>7</a:t>
            </a:fld>
            <a:endParaRPr kumimoji="0" lang="en-GB" sz="1000" b="0" i="0" u="none" strike="noStrike" kern="1200" cap="none" spc="-10" normalizeH="0" baseline="0" noProof="0" dirty="0">
              <a:ln>
                <a:noFill/>
              </a:ln>
              <a:solidFill>
                <a:prstClr val="black"/>
              </a:solidFill>
              <a:effectLst/>
              <a:uLnTx/>
              <a:uFillTx/>
              <a:latin typeface="Source Sans Pro"/>
              <a:ea typeface="+mn-ea"/>
              <a:cs typeface="+mn-cs"/>
            </a:endParaRPr>
          </a:p>
        </p:txBody>
      </p:sp>
      <p:sp>
        <p:nvSpPr>
          <p:cNvPr id="6" name="文本框 5"/>
          <p:cNvSpPr txBox="1"/>
          <p:nvPr/>
        </p:nvSpPr>
        <p:spPr>
          <a:xfrm>
            <a:off x="3142938" y="2492742"/>
            <a:ext cx="4835525" cy="1085215"/>
          </a:xfrm>
          <a:prstGeom prst="rect">
            <a:avLst/>
          </a:prstGeom>
          <a:noFill/>
        </p:spPr>
        <p:txBody>
          <a:bodyPr wrap="none" lIns="0" tIns="0" rIns="0" bIns="0" rtlCol="0">
            <a:spAutoFit/>
          </a:bodyPr>
          <a:lstStyle/>
          <a:p>
            <a:pPr marL="0" marR="0" lvl="0" indent="0" algn="l" defTabSz="914400" rtl="0" eaLnBrk="1" fontAlgn="auto" latinLnBrk="0" hangingPunct="1">
              <a:lnSpc>
                <a:spcPct val="98000"/>
              </a:lnSpc>
              <a:spcBef>
                <a:spcPts val="0"/>
              </a:spcBef>
              <a:spcAft>
                <a:spcPts val="0"/>
              </a:spcAft>
              <a:buClrTx/>
              <a:buSzTx/>
              <a:buFont typeface="+mj-lt"/>
              <a:buNone/>
              <a:defRPr/>
            </a:pPr>
            <a:r>
              <a:rPr kumimoji="0" lang="en-US" altLang="zh-CN" sz="7200" b="1" i="0" u="none" strike="noStrike" kern="1200" cap="none" spc="-10" normalizeH="0" baseline="0" noProof="0" dirty="0">
                <a:ln>
                  <a:noFill/>
                </a:ln>
                <a:solidFill>
                  <a:prstClr val="white"/>
                </a:solidFill>
                <a:effectLst/>
                <a:uLnTx/>
                <a:uFillTx/>
                <a:latin typeface="Source Sans Pro"/>
                <a:ea typeface="+mn-ea"/>
                <a:cs typeface="+mn-cs"/>
              </a:rPr>
              <a:t>Thank you!</a:t>
            </a:r>
          </a:p>
        </p:txBody>
      </p:sp>
      <p:sp>
        <p:nvSpPr>
          <p:cNvPr id="4" name="矩形 3"/>
          <p:cNvSpPr/>
          <p:nvPr/>
        </p:nvSpPr>
        <p:spPr>
          <a:xfrm>
            <a:off x="3791585" y="2564765"/>
            <a:ext cx="4569460" cy="1176655"/>
          </a:xfrm>
          <a:prstGeom prst="rect">
            <a:avLst/>
          </a:prstGeom>
          <a:noFill/>
          <a:ln>
            <a:noFill/>
          </a:ln>
        </p:spPr>
        <p:txBody>
          <a:bodyPr wrap="none" rtlCol="0" anchor="t">
            <a:spAutoFit/>
          </a:bodyPr>
          <a:lstStyle/>
          <a:p>
            <a:pPr algn="ctr"/>
            <a:r>
              <a:rPr lang="en-US" altLang="zh-CN" sz="7200" b="1">
                <a:solidFill>
                  <a:schemeClr val="accent1"/>
                </a:solidFill>
                <a:effectLst>
                  <a:outerShdw blurRad="38100" dist="25400" dir="5400000" algn="ctr" rotWithShape="0">
                    <a:srgbClr val="6E747A">
                      <a:alpha val="43000"/>
                      <a:alpha val="43000"/>
                    </a:srgbClr>
                  </a:outerShdw>
                </a:effectLst>
              </a:rPr>
              <a:t>Thank you</a:t>
            </a:r>
          </a:p>
        </p:txBody>
      </p:sp>
    </p:spTree>
  </p:cSld>
  <p:clrMapOvr>
    <a:masterClrMapping/>
  </p:clrMapOvr>
  <mc:AlternateContent xmlns:mc="http://schemas.openxmlformats.org/markup-compatibility/2006" xmlns:p159="http://schemas.microsoft.com/office/powerpoint/2015/09/main">
    <mc:Choice Requires="p159">
      <p:transition spd="slow">
        <p159:morph option="byWord"/>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144000" y="-1828800"/>
            <a:ext cx="4876800" cy="4876800"/>
          </a:xfrm>
          <a:prstGeom prst="ellipse">
            <a:avLst/>
          </a:prstGeom>
          <a:solidFill>
            <a:srgbClr val="142B52">
              <a:alpha val="40000"/>
            </a:srgbClr>
          </a:solidFill>
          <a:ln/>
        </p:spPr>
        <p:txBody>
          <a:bodyPr/>
          <a:lstStyle/>
          <a:p>
            <a:endParaRPr lang="fr-FR" sz="2400"/>
          </a:p>
        </p:txBody>
      </p:sp>
      <p:sp>
        <p:nvSpPr>
          <p:cNvPr id="3" name="Shape 1"/>
          <p:cNvSpPr/>
          <p:nvPr/>
        </p:nvSpPr>
        <p:spPr>
          <a:xfrm>
            <a:off x="10363200" y="-609600"/>
            <a:ext cx="3048000" cy="3048000"/>
          </a:xfrm>
          <a:prstGeom prst="ellipse">
            <a:avLst/>
          </a:prstGeom>
          <a:solidFill>
            <a:srgbClr val="1E3A6E">
              <a:alpha val="50000"/>
            </a:srgbClr>
          </a:solidFill>
          <a:ln/>
        </p:spPr>
        <p:txBody>
          <a:bodyPr/>
          <a:lstStyle/>
          <a:p>
            <a:endParaRPr lang="fr-FR" sz="2400"/>
          </a:p>
        </p:txBody>
      </p:sp>
      <p:pic>
        <p:nvPicPr>
          <p:cNvPr id="4" name="Image 0" descr="preencoded.png"/>
          <p:cNvPicPr>
            <a:picLocks noChangeAspect="1"/>
          </p:cNvPicPr>
          <p:nvPr/>
        </p:nvPicPr>
        <p:blipFill>
          <a:blip r:embed="rId3"/>
          <a:stretch>
            <a:fillRect/>
          </a:stretch>
        </p:blipFill>
        <p:spPr>
          <a:xfrm>
            <a:off x="1219200" y="1463040"/>
            <a:ext cx="670560" cy="670560"/>
          </a:xfrm>
          <a:prstGeom prst="rect">
            <a:avLst/>
          </a:prstGeom>
        </p:spPr>
      </p:pic>
      <p:pic>
        <p:nvPicPr>
          <p:cNvPr id="5" name="Image 1" descr="preencoded.png"/>
          <p:cNvPicPr>
            <a:picLocks noChangeAspect="1"/>
          </p:cNvPicPr>
          <p:nvPr/>
        </p:nvPicPr>
        <p:blipFill>
          <a:blip r:embed="rId4"/>
          <a:stretch>
            <a:fillRect/>
          </a:stretch>
        </p:blipFill>
        <p:spPr>
          <a:xfrm>
            <a:off x="2072640" y="1463040"/>
            <a:ext cx="670560" cy="670560"/>
          </a:xfrm>
          <a:prstGeom prst="rect">
            <a:avLst/>
          </a:prstGeom>
        </p:spPr>
      </p:pic>
      <p:pic>
        <p:nvPicPr>
          <p:cNvPr id="6" name="Image 2" descr="preencoded.png"/>
          <p:cNvPicPr>
            <a:picLocks noChangeAspect="1"/>
          </p:cNvPicPr>
          <p:nvPr/>
        </p:nvPicPr>
        <p:blipFill>
          <a:blip r:embed="rId5"/>
          <a:stretch>
            <a:fillRect/>
          </a:stretch>
        </p:blipFill>
        <p:spPr>
          <a:xfrm>
            <a:off x="2926080" y="1463040"/>
            <a:ext cx="670560" cy="670560"/>
          </a:xfrm>
          <a:prstGeom prst="rect">
            <a:avLst/>
          </a:prstGeom>
        </p:spPr>
      </p:pic>
      <p:sp>
        <p:nvSpPr>
          <p:cNvPr id="7" name="Text 2"/>
          <p:cNvSpPr/>
          <p:nvPr/>
        </p:nvSpPr>
        <p:spPr>
          <a:xfrm>
            <a:off x="975360" y="2438400"/>
            <a:ext cx="10363200" cy="2194560"/>
          </a:xfrm>
          <a:prstGeom prst="rect">
            <a:avLst/>
          </a:prstGeom>
          <a:noFill/>
          <a:ln/>
        </p:spPr>
        <p:txBody>
          <a:bodyPr wrap="square" rtlCol="0" anchor="ctr"/>
          <a:lstStyle/>
          <a:p>
            <a:pPr>
              <a:lnSpc>
                <a:spcPct val="115000"/>
              </a:lnSpc>
            </a:pPr>
            <a:r>
              <a:rPr lang="en-US" sz="4800" b="1" dirty="0">
                <a:solidFill>
                  <a:schemeClr val="tx2"/>
                </a:solidFill>
                <a:latin typeface="Georgia" pitchFamily="34" charset="0"/>
                <a:ea typeface="Georgia" pitchFamily="34" charset="-122"/>
                <a:cs typeface="Georgia" pitchFamily="34" charset="-120"/>
              </a:rPr>
              <a:t>Climate Finance Risk</a:t>
            </a:r>
            <a:endParaRPr lang="en-US" sz="4800" dirty="0">
              <a:solidFill>
                <a:schemeClr val="tx2"/>
              </a:solidFill>
            </a:endParaRPr>
          </a:p>
          <a:p>
            <a:pPr>
              <a:lnSpc>
                <a:spcPct val="115000"/>
              </a:lnSpc>
            </a:pPr>
            <a:r>
              <a:rPr lang="en-US" sz="4800" b="1" dirty="0">
                <a:solidFill>
                  <a:schemeClr val="tx2"/>
                </a:solidFill>
                <a:latin typeface="Georgia" pitchFamily="34" charset="0"/>
                <a:ea typeface="Georgia" pitchFamily="34" charset="-122"/>
                <a:cs typeface="Georgia" pitchFamily="34" charset="-120"/>
              </a:rPr>
              <a:t>&amp; Banking Regulation</a:t>
            </a:r>
            <a:endParaRPr lang="en-US" sz="4800" dirty="0">
              <a:solidFill>
                <a:schemeClr val="tx2"/>
              </a:solidFill>
            </a:endParaRPr>
          </a:p>
        </p:txBody>
      </p:sp>
      <p:sp>
        <p:nvSpPr>
          <p:cNvPr id="8" name="Shape 3"/>
          <p:cNvSpPr/>
          <p:nvPr/>
        </p:nvSpPr>
        <p:spPr>
          <a:xfrm>
            <a:off x="975360" y="4876800"/>
            <a:ext cx="3048000" cy="48768"/>
          </a:xfrm>
          <a:prstGeom prst="rect">
            <a:avLst/>
          </a:prstGeom>
          <a:solidFill>
            <a:srgbClr val="3B82F6"/>
          </a:solidFill>
          <a:ln/>
        </p:spPr>
        <p:txBody>
          <a:bodyPr/>
          <a:lstStyle/>
          <a:p>
            <a:endParaRPr lang="fr-FR" sz="2400"/>
          </a:p>
        </p:txBody>
      </p:sp>
      <p:sp>
        <p:nvSpPr>
          <p:cNvPr id="9" name="Text 4"/>
          <p:cNvSpPr/>
          <p:nvPr/>
        </p:nvSpPr>
        <p:spPr>
          <a:xfrm>
            <a:off x="975360" y="5242560"/>
            <a:ext cx="9753600" cy="487680"/>
          </a:xfrm>
          <a:prstGeom prst="rect">
            <a:avLst/>
          </a:prstGeom>
          <a:noFill/>
          <a:ln/>
        </p:spPr>
        <p:txBody>
          <a:bodyPr wrap="square" rtlCol="0" anchor="ctr"/>
          <a:lstStyle/>
          <a:p>
            <a:r>
              <a:rPr lang="en-US" sz="1867" dirty="0">
                <a:solidFill>
                  <a:srgbClr val="94A3B8"/>
                </a:solidFill>
                <a:latin typeface="Calibri" pitchFamily="34" charset="0"/>
                <a:ea typeface="Calibri" pitchFamily="34" charset="-122"/>
                <a:cs typeface="Calibri" pitchFamily="34" charset="-120"/>
              </a:rPr>
              <a:t>International Financial Law — Oral Presentation – May 2026</a:t>
            </a:r>
            <a:endParaRPr lang="en-US" sz="1867" dirty="0"/>
          </a:p>
        </p:txBody>
      </p:sp>
      <p:sp>
        <p:nvSpPr>
          <p:cNvPr id="10" name="Text 5"/>
          <p:cNvSpPr/>
          <p:nvPr/>
        </p:nvSpPr>
        <p:spPr>
          <a:xfrm>
            <a:off x="975360" y="5852160"/>
            <a:ext cx="6416040" cy="426720"/>
          </a:xfrm>
          <a:prstGeom prst="rect">
            <a:avLst/>
          </a:prstGeom>
          <a:noFill/>
          <a:ln/>
        </p:spPr>
        <p:txBody>
          <a:bodyPr wrap="square" rtlCol="0" anchor="ctr"/>
          <a:lstStyle/>
          <a:p>
            <a:r>
              <a:rPr lang="en-US" sz="1600" dirty="0">
                <a:solidFill>
                  <a:srgbClr val="94A3B8"/>
                </a:solidFill>
                <a:latin typeface="Calibri" pitchFamily="34" charset="0"/>
                <a:ea typeface="Calibri" pitchFamily="34" charset="-122"/>
                <a:cs typeface="Calibri" pitchFamily="34" charset="-120"/>
              </a:rPr>
              <a:t>Sancie Kergall-</a:t>
            </a:r>
            <a:r>
              <a:rPr lang="en-US" sz="1600" dirty="0" err="1">
                <a:solidFill>
                  <a:srgbClr val="94A3B8"/>
                </a:solidFill>
                <a:latin typeface="Calibri" pitchFamily="34" charset="0"/>
                <a:ea typeface="Calibri" pitchFamily="34" charset="-122"/>
                <a:cs typeface="Calibri" pitchFamily="34" charset="-120"/>
              </a:rPr>
              <a:t>Gayet</a:t>
            </a:r>
            <a:r>
              <a:rPr lang="en-US" sz="1600" dirty="0">
                <a:solidFill>
                  <a:srgbClr val="94A3B8"/>
                </a:solidFill>
                <a:latin typeface="Calibri" pitchFamily="34" charset="0"/>
                <a:ea typeface="Calibri" pitchFamily="34" charset="-122"/>
                <a:cs typeface="Calibri" pitchFamily="34" charset="-120"/>
              </a:rPr>
              <a:t> – Exchange student in </a:t>
            </a:r>
            <a:r>
              <a:rPr lang="en-US" sz="1600" dirty="0" err="1">
                <a:solidFill>
                  <a:srgbClr val="94A3B8"/>
                </a:solidFill>
                <a:latin typeface="Calibri" pitchFamily="34" charset="0"/>
                <a:ea typeface="Calibri" pitchFamily="34" charset="-122"/>
                <a:cs typeface="Calibri" pitchFamily="34" charset="-120"/>
              </a:rPr>
              <a:t>Ms</a:t>
            </a:r>
            <a:r>
              <a:rPr lang="en-US" sz="1600" dirty="0">
                <a:solidFill>
                  <a:srgbClr val="94A3B8"/>
                </a:solidFill>
                <a:latin typeface="Calibri" pitchFamily="34" charset="0"/>
                <a:ea typeface="Calibri" pitchFamily="34" charset="-122"/>
                <a:cs typeface="Calibri" pitchFamily="34" charset="-120"/>
              </a:rPr>
              <a:t> Finance UZH </a:t>
            </a:r>
            <a:endParaRPr lang="en-US" sz="16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53440" y="365760"/>
            <a:ext cx="9753600" cy="731520"/>
          </a:xfrm>
          <a:prstGeom prst="rect">
            <a:avLst/>
          </a:prstGeom>
          <a:noFill/>
          <a:ln/>
        </p:spPr>
        <p:txBody>
          <a:bodyPr wrap="square" lIns="0" tIns="0" rIns="0" bIns="0" rtlCol="0" anchor="ctr"/>
          <a:lstStyle/>
          <a:p>
            <a:r>
              <a:rPr lang="en-US" sz="3733" b="1" dirty="0">
                <a:solidFill>
                  <a:srgbClr val="0B1D3A"/>
                </a:solidFill>
                <a:latin typeface="Georgia" pitchFamily="34" charset="0"/>
                <a:ea typeface="Georgia" pitchFamily="34" charset="-122"/>
                <a:cs typeface="Georgia" pitchFamily="34" charset="-120"/>
              </a:rPr>
              <a:t>Why Are We Talking About This?</a:t>
            </a:r>
            <a:endParaRPr lang="en-US" sz="3733" dirty="0"/>
          </a:p>
        </p:txBody>
      </p:sp>
      <p:sp>
        <p:nvSpPr>
          <p:cNvPr id="3" name="Text 1"/>
          <p:cNvSpPr/>
          <p:nvPr/>
        </p:nvSpPr>
        <p:spPr>
          <a:xfrm>
            <a:off x="853440" y="1097280"/>
            <a:ext cx="9753600" cy="487680"/>
          </a:xfrm>
          <a:prstGeom prst="rect">
            <a:avLst/>
          </a:prstGeom>
          <a:noFill/>
          <a:ln/>
        </p:spPr>
        <p:txBody>
          <a:bodyPr wrap="square" lIns="0" tIns="0" rIns="0" bIns="0" rtlCol="0" anchor="ctr"/>
          <a:lstStyle/>
          <a:p>
            <a:r>
              <a:rPr lang="en-US" sz="1867" i="1" dirty="0">
                <a:solidFill>
                  <a:srgbClr val="94A3B8"/>
                </a:solidFill>
                <a:latin typeface="Calibri" pitchFamily="34" charset="0"/>
                <a:ea typeface="Calibri" pitchFamily="34" charset="-122"/>
                <a:cs typeface="Calibri" pitchFamily="34" charset="-120"/>
              </a:rPr>
              <a:t>Climate change as a systemic financial risk</a:t>
            </a:r>
            <a:endParaRPr lang="en-US" sz="1867" dirty="0"/>
          </a:p>
        </p:txBody>
      </p:sp>
      <p:sp>
        <p:nvSpPr>
          <p:cNvPr id="4" name="Shape 2"/>
          <p:cNvSpPr/>
          <p:nvPr/>
        </p:nvSpPr>
        <p:spPr>
          <a:xfrm>
            <a:off x="853440" y="1828800"/>
            <a:ext cx="10485120" cy="975360"/>
          </a:xfrm>
          <a:prstGeom prst="rect">
            <a:avLst/>
          </a:prstGeom>
          <a:solidFill>
            <a:srgbClr val="0B1D3A"/>
          </a:solidFill>
          <a:ln/>
          <a:effectLst>
            <a:outerShdw blurRad="50800" dist="25400" dir="8100000" algn="bl" rotWithShape="0">
              <a:srgbClr val="000000">
                <a:alpha val="12000"/>
              </a:srgbClr>
            </a:outerShdw>
          </a:effectLst>
        </p:spPr>
        <p:txBody>
          <a:bodyPr/>
          <a:lstStyle/>
          <a:p>
            <a:endParaRPr lang="fr-FR" sz="2400"/>
          </a:p>
        </p:txBody>
      </p:sp>
      <p:pic>
        <p:nvPicPr>
          <p:cNvPr id="5" name="Image 0" descr="preencoded.png"/>
          <p:cNvPicPr>
            <a:picLocks noChangeAspect="1"/>
          </p:cNvPicPr>
          <p:nvPr/>
        </p:nvPicPr>
        <p:blipFill>
          <a:blip r:embed="rId3"/>
          <a:stretch>
            <a:fillRect/>
          </a:stretch>
        </p:blipFill>
        <p:spPr>
          <a:xfrm>
            <a:off x="1158240" y="2011680"/>
            <a:ext cx="487680" cy="487680"/>
          </a:xfrm>
          <a:prstGeom prst="rect">
            <a:avLst/>
          </a:prstGeom>
        </p:spPr>
      </p:pic>
      <p:sp>
        <p:nvSpPr>
          <p:cNvPr id="6" name="Text 3"/>
          <p:cNvSpPr/>
          <p:nvPr/>
        </p:nvSpPr>
        <p:spPr>
          <a:xfrm>
            <a:off x="1828800" y="1889760"/>
            <a:ext cx="9144000" cy="853440"/>
          </a:xfrm>
          <a:prstGeom prst="rect">
            <a:avLst/>
          </a:prstGeom>
          <a:noFill/>
          <a:ln/>
        </p:spPr>
        <p:txBody>
          <a:bodyPr wrap="square" rtlCol="0" anchor="ctr"/>
          <a:lstStyle/>
          <a:p>
            <a:r>
              <a:rPr lang="en-US" sz="1733" dirty="0">
                <a:solidFill>
                  <a:srgbClr val="FFFFFF"/>
                </a:solidFill>
                <a:latin typeface="Calibri" pitchFamily="34" charset="0"/>
                <a:ea typeface="Calibri" pitchFamily="34" charset="-122"/>
                <a:cs typeface="Calibri" pitchFamily="34" charset="-120"/>
              </a:rPr>
              <a:t>Banks finance the real economy → exposed to climate consequences → potential for systemic crises</a:t>
            </a:r>
            <a:endParaRPr lang="en-US" sz="1733" dirty="0"/>
          </a:p>
        </p:txBody>
      </p:sp>
      <p:sp>
        <p:nvSpPr>
          <p:cNvPr id="7" name="Shape 4"/>
          <p:cNvSpPr/>
          <p:nvPr/>
        </p:nvSpPr>
        <p:spPr>
          <a:xfrm>
            <a:off x="1463040" y="4145280"/>
            <a:ext cx="9265920" cy="0"/>
          </a:xfrm>
          <a:prstGeom prst="line">
            <a:avLst/>
          </a:prstGeom>
          <a:noFill/>
          <a:ln w="31750">
            <a:solidFill>
              <a:srgbClr val="3B82F6"/>
            </a:solidFill>
            <a:prstDash val="solid"/>
          </a:ln>
        </p:spPr>
        <p:txBody>
          <a:bodyPr/>
          <a:lstStyle/>
          <a:p>
            <a:endParaRPr lang="fr-FR" sz="2400"/>
          </a:p>
        </p:txBody>
      </p:sp>
      <p:sp>
        <p:nvSpPr>
          <p:cNvPr id="8" name="Shape 5"/>
          <p:cNvSpPr/>
          <p:nvPr/>
        </p:nvSpPr>
        <p:spPr>
          <a:xfrm>
            <a:off x="1828800" y="3840480"/>
            <a:ext cx="609600" cy="609600"/>
          </a:xfrm>
          <a:prstGeom prst="ellipse">
            <a:avLst/>
          </a:prstGeom>
          <a:solidFill>
            <a:srgbClr val="3B82F6"/>
          </a:solidFill>
          <a:ln/>
        </p:spPr>
        <p:txBody>
          <a:bodyPr/>
          <a:lstStyle/>
          <a:p>
            <a:endParaRPr lang="fr-FR" sz="2400"/>
          </a:p>
        </p:txBody>
      </p:sp>
      <p:sp>
        <p:nvSpPr>
          <p:cNvPr id="9" name="Text 6"/>
          <p:cNvSpPr/>
          <p:nvPr/>
        </p:nvSpPr>
        <p:spPr>
          <a:xfrm>
            <a:off x="1645920" y="3230880"/>
            <a:ext cx="975360" cy="487680"/>
          </a:xfrm>
          <a:prstGeom prst="rect">
            <a:avLst/>
          </a:prstGeom>
          <a:noFill/>
          <a:ln/>
        </p:spPr>
        <p:txBody>
          <a:bodyPr wrap="square" lIns="0" tIns="0" rIns="0" bIns="0" rtlCol="0" anchor="ctr"/>
          <a:lstStyle/>
          <a:p>
            <a:pPr algn="ctr"/>
            <a:r>
              <a:rPr lang="en-US" sz="1867" b="1" dirty="0">
                <a:solidFill>
                  <a:srgbClr val="3B82F6"/>
                </a:solidFill>
                <a:latin typeface="Calibri" pitchFamily="34" charset="0"/>
                <a:ea typeface="Calibri" pitchFamily="34" charset="-122"/>
                <a:cs typeface="Calibri" pitchFamily="34" charset="-120"/>
              </a:rPr>
              <a:t>2015</a:t>
            </a:r>
            <a:endParaRPr lang="en-US" sz="1867" dirty="0"/>
          </a:p>
        </p:txBody>
      </p:sp>
      <p:sp>
        <p:nvSpPr>
          <p:cNvPr id="10" name="Text 7"/>
          <p:cNvSpPr/>
          <p:nvPr/>
        </p:nvSpPr>
        <p:spPr>
          <a:xfrm>
            <a:off x="975360" y="4693920"/>
            <a:ext cx="2316480" cy="1097280"/>
          </a:xfrm>
          <a:prstGeom prst="rect">
            <a:avLst/>
          </a:prstGeom>
          <a:noFill/>
          <a:ln/>
        </p:spPr>
        <p:txBody>
          <a:bodyPr wrap="square" lIns="0" tIns="0" rIns="0" bIns="0" rtlCol="0" anchor="ctr"/>
          <a:lstStyle/>
          <a:p>
            <a:pPr algn="ctr"/>
            <a:r>
              <a:rPr lang="en-US" sz="1467" dirty="0">
                <a:solidFill>
                  <a:srgbClr val="1E293B"/>
                </a:solidFill>
                <a:latin typeface="Calibri" pitchFamily="34" charset="0"/>
                <a:ea typeface="Calibri" pitchFamily="34" charset="-122"/>
                <a:cs typeface="Calibri" pitchFamily="34" charset="-120"/>
              </a:rPr>
              <a:t>Mark Carney</a:t>
            </a:r>
            <a:endParaRPr lang="en-US" sz="1467" dirty="0"/>
          </a:p>
          <a:p>
            <a:pPr algn="ctr"/>
            <a:r>
              <a:rPr lang="en-US" sz="1467" dirty="0">
                <a:solidFill>
                  <a:srgbClr val="1E293B"/>
                </a:solidFill>
                <a:latin typeface="Calibri" pitchFamily="34" charset="0"/>
                <a:ea typeface="Calibri" pitchFamily="34" charset="-122"/>
                <a:cs typeface="Calibri" pitchFamily="34" charset="-120"/>
              </a:rPr>
              <a:t>«Tragedy of</a:t>
            </a:r>
            <a:endParaRPr lang="en-US" sz="1467" dirty="0"/>
          </a:p>
          <a:p>
            <a:pPr algn="ctr"/>
            <a:r>
              <a:rPr lang="en-US" sz="1467" dirty="0">
                <a:solidFill>
                  <a:srgbClr val="1E293B"/>
                </a:solidFill>
                <a:latin typeface="Calibri" pitchFamily="34" charset="0"/>
                <a:ea typeface="Calibri" pitchFamily="34" charset="-122"/>
                <a:cs typeface="Calibri" pitchFamily="34" charset="-120"/>
              </a:rPr>
              <a:t>the Horizon»</a:t>
            </a:r>
            <a:endParaRPr lang="en-US" sz="1467" dirty="0"/>
          </a:p>
        </p:txBody>
      </p:sp>
      <p:sp>
        <p:nvSpPr>
          <p:cNvPr id="11" name="Shape 8"/>
          <p:cNvSpPr/>
          <p:nvPr/>
        </p:nvSpPr>
        <p:spPr>
          <a:xfrm>
            <a:off x="4754880" y="3840480"/>
            <a:ext cx="609600" cy="609600"/>
          </a:xfrm>
          <a:prstGeom prst="ellipse">
            <a:avLst/>
          </a:prstGeom>
          <a:solidFill>
            <a:srgbClr val="3B82F6"/>
          </a:solidFill>
          <a:ln/>
        </p:spPr>
        <p:txBody>
          <a:bodyPr/>
          <a:lstStyle/>
          <a:p>
            <a:endParaRPr lang="fr-FR" sz="2400"/>
          </a:p>
        </p:txBody>
      </p:sp>
      <p:sp>
        <p:nvSpPr>
          <p:cNvPr id="12" name="Text 9"/>
          <p:cNvSpPr/>
          <p:nvPr/>
        </p:nvSpPr>
        <p:spPr>
          <a:xfrm>
            <a:off x="4572000" y="3230880"/>
            <a:ext cx="975360" cy="487680"/>
          </a:xfrm>
          <a:prstGeom prst="rect">
            <a:avLst/>
          </a:prstGeom>
          <a:noFill/>
          <a:ln/>
        </p:spPr>
        <p:txBody>
          <a:bodyPr wrap="square" lIns="0" tIns="0" rIns="0" bIns="0" rtlCol="0" anchor="ctr"/>
          <a:lstStyle/>
          <a:p>
            <a:pPr algn="ctr"/>
            <a:r>
              <a:rPr lang="en-US" sz="1867" b="1" dirty="0">
                <a:solidFill>
                  <a:srgbClr val="3B82F6"/>
                </a:solidFill>
                <a:latin typeface="Calibri" pitchFamily="34" charset="0"/>
                <a:ea typeface="Calibri" pitchFamily="34" charset="-122"/>
                <a:cs typeface="Calibri" pitchFamily="34" charset="-120"/>
              </a:rPr>
              <a:t>2017</a:t>
            </a:r>
            <a:endParaRPr lang="en-US" sz="1867" dirty="0"/>
          </a:p>
        </p:txBody>
      </p:sp>
      <p:sp>
        <p:nvSpPr>
          <p:cNvPr id="13" name="Text 10"/>
          <p:cNvSpPr/>
          <p:nvPr/>
        </p:nvSpPr>
        <p:spPr>
          <a:xfrm>
            <a:off x="4023360" y="4693920"/>
            <a:ext cx="2072640" cy="853440"/>
          </a:xfrm>
          <a:prstGeom prst="rect">
            <a:avLst/>
          </a:prstGeom>
          <a:noFill/>
          <a:ln/>
        </p:spPr>
        <p:txBody>
          <a:bodyPr wrap="square" lIns="0" tIns="0" rIns="0" bIns="0" rtlCol="0" anchor="ctr"/>
          <a:lstStyle/>
          <a:p>
            <a:pPr algn="ctr"/>
            <a:r>
              <a:rPr lang="en-US" sz="1467" dirty="0">
                <a:solidFill>
                  <a:srgbClr val="1E293B"/>
                </a:solidFill>
                <a:latin typeface="Calibri" pitchFamily="34" charset="0"/>
                <a:ea typeface="Calibri" pitchFamily="34" charset="-122"/>
                <a:cs typeface="Calibri" pitchFamily="34" charset="-120"/>
              </a:rPr>
              <a:t>Creation of</a:t>
            </a:r>
            <a:endParaRPr lang="en-US" sz="1467" dirty="0"/>
          </a:p>
          <a:p>
            <a:pPr algn="ctr"/>
            <a:r>
              <a:rPr lang="en-US" sz="1467" dirty="0">
                <a:solidFill>
                  <a:srgbClr val="1E293B"/>
                </a:solidFill>
                <a:latin typeface="Calibri" pitchFamily="34" charset="0"/>
                <a:ea typeface="Calibri" pitchFamily="34" charset="-122"/>
                <a:cs typeface="Calibri" pitchFamily="34" charset="-120"/>
              </a:rPr>
              <a:t>NGFS</a:t>
            </a:r>
            <a:endParaRPr lang="en-US" sz="1467" dirty="0"/>
          </a:p>
        </p:txBody>
      </p:sp>
      <p:sp>
        <p:nvSpPr>
          <p:cNvPr id="14" name="Shape 11"/>
          <p:cNvSpPr/>
          <p:nvPr/>
        </p:nvSpPr>
        <p:spPr>
          <a:xfrm>
            <a:off x="7680960" y="3840480"/>
            <a:ext cx="609600" cy="609600"/>
          </a:xfrm>
          <a:prstGeom prst="ellipse">
            <a:avLst/>
          </a:prstGeom>
          <a:solidFill>
            <a:srgbClr val="3B82F6"/>
          </a:solidFill>
          <a:ln/>
        </p:spPr>
        <p:txBody>
          <a:bodyPr/>
          <a:lstStyle/>
          <a:p>
            <a:endParaRPr lang="fr-FR" sz="2400"/>
          </a:p>
        </p:txBody>
      </p:sp>
      <p:sp>
        <p:nvSpPr>
          <p:cNvPr id="15" name="Text 12"/>
          <p:cNvSpPr/>
          <p:nvPr/>
        </p:nvSpPr>
        <p:spPr>
          <a:xfrm>
            <a:off x="7498080" y="3230880"/>
            <a:ext cx="975360" cy="487680"/>
          </a:xfrm>
          <a:prstGeom prst="rect">
            <a:avLst/>
          </a:prstGeom>
          <a:noFill/>
          <a:ln/>
        </p:spPr>
        <p:txBody>
          <a:bodyPr wrap="square" lIns="0" tIns="0" rIns="0" bIns="0" rtlCol="0" anchor="ctr"/>
          <a:lstStyle/>
          <a:p>
            <a:pPr algn="ctr"/>
            <a:r>
              <a:rPr lang="en-US" sz="1867" b="1" dirty="0">
                <a:solidFill>
                  <a:srgbClr val="3B82F6"/>
                </a:solidFill>
                <a:latin typeface="Calibri" pitchFamily="34" charset="0"/>
                <a:ea typeface="Calibri" pitchFamily="34" charset="-122"/>
                <a:cs typeface="Calibri" pitchFamily="34" charset="-120"/>
              </a:rPr>
              <a:t>2022</a:t>
            </a:r>
            <a:endParaRPr lang="en-US" sz="1867" dirty="0"/>
          </a:p>
        </p:txBody>
      </p:sp>
      <p:sp>
        <p:nvSpPr>
          <p:cNvPr id="16" name="Text 13"/>
          <p:cNvSpPr/>
          <p:nvPr/>
        </p:nvSpPr>
        <p:spPr>
          <a:xfrm>
            <a:off x="6949440" y="4693920"/>
            <a:ext cx="2072640" cy="853440"/>
          </a:xfrm>
          <a:prstGeom prst="rect">
            <a:avLst/>
          </a:prstGeom>
          <a:noFill/>
          <a:ln/>
        </p:spPr>
        <p:txBody>
          <a:bodyPr wrap="square" lIns="0" tIns="0" rIns="0" bIns="0" rtlCol="0" anchor="ctr"/>
          <a:lstStyle/>
          <a:p>
            <a:pPr algn="ctr"/>
            <a:r>
              <a:rPr lang="en-US" sz="1467" dirty="0">
                <a:solidFill>
                  <a:srgbClr val="1E293B"/>
                </a:solidFill>
                <a:latin typeface="Calibri" pitchFamily="34" charset="0"/>
                <a:ea typeface="Calibri" pitchFamily="34" charset="-122"/>
                <a:cs typeface="Calibri" pitchFamily="34" charset="-120"/>
              </a:rPr>
              <a:t>BCBS 18</a:t>
            </a:r>
            <a:endParaRPr lang="en-US" sz="1467" dirty="0"/>
          </a:p>
          <a:p>
            <a:pPr algn="ctr"/>
            <a:r>
              <a:rPr lang="en-US" sz="1467" dirty="0">
                <a:solidFill>
                  <a:srgbClr val="1E293B"/>
                </a:solidFill>
                <a:latin typeface="Calibri" pitchFamily="34" charset="0"/>
                <a:ea typeface="Calibri" pitchFamily="34" charset="-122"/>
                <a:cs typeface="Calibri" pitchFamily="34" charset="-120"/>
              </a:rPr>
              <a:t>Principles</a:t>
            </a:r>
            <a:endParaRPr lang="en-US" sz="1467" dirty="0"/>
          </a:p>
        </p:txBody>
      </p:sp>
      <p:sp>
        <p:nvSpPr>
          <p:cNvPr id="17" name="Shape 14"/>
          <p:cNvSpPr/>
          <p:nvPr/>
        </p:nvSpPr>
        <p:spPr>
          <a:xfrm>
            <a:off x="9997440" y="3840480"/>
            <a:ext cx="609600" cy="609600"/>
          </a:xfrm>
          <a:prstGeom prst="ellipse">
            <a:avLst/>
          </a:prstGeom>
          <a:solidFill>
            <a:srgbClr val="0B1D3A"/>
          </a:solidFill>
          <a:ln/>
        </p:spPr>
        <p:txBody>
          <a:bodyPr/>
          <a:lstStyle/>
          <a:p>
            <a:endParaRPr lang="fr-FR" sz="2400"/>
          </a:p>
        </p:txBody>
      </p:sp>
      <p:sp>
        <p:nvSpPr>
          <p:cNvPr id="18" name="Text 15"/>
          <p:cNvSpPr/>
          <p:nvPr/>
        </p:nvSpPr>
        <p:spPr>
          <a:xfrm>
            <a:off x="9814560" y="3230880"/>
            <a:ext cx="975360" cy="487680"/>
          </a:xfrm>
          <a:prstGeom prst="rect">
            <a:avLst/>
          </a:prstGeom>
          <a:noFill/>
          <a:ln/>
        </p:spPr>
        <p:txBody>
          <a:bodyPr wrap="square" lIns="0" tIns="0" rIns="0" bIns="0" rtlCol="0" anchor="ctr"/>
          <a:lstStyle/>
          <a:p>
            <a:pPr algn="ctr"/>
            <a:r>
              <a:rPr lang="en-US" sz="1867" b="1" dirty="0">
                <a:solidFill>
                  <a:srgbClr val="0B1D3A"/>
                </a:solidFill>
                <a:latin typeface="Calibri" pitchFamily="34" charset="0"/>
                <a:ea typeface="Calibri" pitchFamily="34" charset="-122"/>
                <a:cs typeface="Calibri" pitchFamily="34" charset="-120"/>
              </a:rPr>
              <a:t>Now</a:t>
            </a:r>
            <a:endParaRPr lang="en-US" sz="1867" dirty="0"/>
          </a:p>
        </p:txBody>
      </p:sp>
      <p:sp>
        <p:nvSpPr>
          <p:cNvPr id="19" name="Text 16"/>
          <p:cNvSpPr/>
          <p:nvPr/>
        </p:nvSpPr>
        <p:spPr>
          <a:xfrm>
            <a:off x="9265920" y="4693920"/>
            <a:ext cx="2072640" cy="853440"/>
          </a:xfrm>
          <a:prstGeom prst="rect">
            <a:avLst/>
          </a:prstGeom>
          <a:noFill/>
          <a:ln/>
        </p:spPr>
        <p:txBody>
          <a:bodyPr wrap="square" lIns="0" tIns="0" rIns="0" bIns="0" rtlCol="0" anchor="ctr"/>
          <a:lstStyle/>
          <a:p>
            <a:pPr algn="ctr"/>
            <a:r>
              <a:rPr lang="en-US" sz="1467" dirty="0">
                <a:solidFill>
                  <a:srgbClr val="1E293B"/>
                </a:solidFill>
                <a:latin typeface="Calibri" pitchFamily="34" charset="0"/>
                <a:ea typeface="Calibri" pitchFamily="34" charset="-122"/>
                <a:cs typeface="Calibri" pitchFamily="34" charset="-120"/>
              </a:rPr>
              <a:t>Regulatory</a:t>
            </a:r>
            <a:endParaRPr lang="en-US" sz="1467" dirty="0"/>
          </a:p>
          <a:p>
            <a:pPr algn="ctr"/>
            <a:r>
              <a:rPr lang="en-US" sz="1467" dirty="0">
                <a:solidFill>
                  <a:srgbClr val="1E293B"/>
                </a:solidFill>
                <a:latin typeface="Calibri" pitchFamily="34" charset="0"/>
                <a:ea typeface="Calibri" pitchFamily="34" charset="-122"/>
                <a:cs typeface="Calibri" pitchFamily="34" charset="-120"/>
              </a:rPr>
              <a:t>Implementation</a:t>
            </a:r>
            <a:endParaRPr lang="en-US" sz="1467" dirty="0"/>
          </a:p>
        </p:txBody>
      </p:sp>
      <p:sp>
        <p:nvSpPr>
          <p:cNvPr id="20" name="Text 17"/>
          <p:cNvSpPr/>
          <p:nvPr/>
        </p:nvSpPr>
        <p:spPr>
          <a:xfrm>
            <a:off x="853440" y="5852160"/>
            <a:ext cx="10485120" cy="487680"/>
          </a:xfrm>
          <a:prstGeom prst="rect">
            <a:avLst/>
          </a:prstGeom>
          <a:noFill/>
          <a:ln/>
        </p:spPr>
        <p:txBody>
          <a:bodyPr wrap="square" rtlCol="0" anchor="ctr"/>
          <a:lstStyle/>
          <a:p>
            <a:pPr algn="ctr"/>
            <a:r>
              <a:rPr lang="en-US" sz="1600" i="1" dirty="0">
                <a:solidFill>
                  <a:srgbClr val="94A3B8"/>
                </a:solidFill>
                <a:latin typeface="Calibri" pitchFamily="34" charset="0"/>
                <a:ea typeface="Calibri" pitchFamily="34" charset="-122"/>
                <a:cs typeface="Calibri" pitchFamily="34" charset="-120"/>
              </a:rPr>
              <a:t>Stakes: Financial stability — Transition financing — Client &amp; taxpayer protection</a:t>
            </a:r>
            <a:endParaRPr lang="en-US" sz="16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53440" y="365760"/>
            <a:ext cx="9753600" cy="731520"/>
          </a:xfrm>
          <a:prstGeom prst="rect">
            <a:avLst/>
          </a:prstGeom>
          <a:noFill/>
          <a:ln/>
        </p:spPr>
        <p:txBody>
          <a:bodyPr wrap="square" lIns="0" tIns="0" rIns="0" bIns="0" rtlCol="0" anchor="ctr"/>
          <a:lstStyle/>
          <a:p>
            <a:r>
              <a:rPr lang="en-US" sz="3733" b="1" dirty="0">
                <a:solidFill>
                  <a:srgbClr val="0B1D3A"/>
                </a:solidFill>
                <a:latin typeface="Georgia" pitchFamily="34" charset="0"/>
                <a:ea typeface="Georgia" pitchFamily="34" charset="-122"/>
                <a:cs typeface="Georgia" pitchFamily="34" charset="-120"/>
              </a:rPr>
              <a:t>Climate-Related Financial Risks</a:t>
            </a:r>
            <a:endParaRPr lang="en-US" sz="3733" dirty="0"/>
          </a:p>
        </p:txBody>
      </p:sp>
      <p:sp>
        <p:nvSpPr>
          <p:cNvPr id="3" name="Shape 1"/>
          <p:cNvSpPr/>
          <p:nvPr/>
        </p:nvSpPr>
        <p:spPr>
          <a:xfrm>
            <a:off x="853440" y="1463040"/>
            <a:ext cx="5059680" cy="3291840"/>
          </a:xfrm>
          <a:prstGeom prst="rect">
            <a:avLst/>
          </a:prstGeom>
          <a:solidFill>
            <a:srgbClr val="FFFFFF"/>
          </a:solidFill>
          <a:ln/>
          <a:effectLst>
            <a:outerShdw blurRad="76200" dist="25400" dir="8100000" algn="bl" rotWithShape="0">
              <a:srgbClr val="000000">
                <a:alpha val="15000"/>
              </a:srgbClr>
            </a:outerShdw>
          </a:effectLst>
        </p:spPr>
        <p:txBody>
          <a:bodyPr/>
          <a:lstStyle/>
          <a:p>
            <a:endParaRPr lang="fr-FR" sz="2400"/>
          </a:p>
        </p:txBody>
      </p:sp>
      <p:sp>
        <p:nvSpPr>
          <p:cNvPr id="4" name="Shape 2"/>
          <p:cNvSpPr/>
          <p:nvPr/>
        </p:nvSpPr>
        <p:spPr>
          <a:xfrm>
            <a:off x="853440" y="1463040"/>
            <a:ext cx="5059680" cy="73152"/>
          </a:xfrm>
          <a:prstGeom prst="rect">
            <a:avLst/>
          </a:prstGeom>
          <a:solidFill>
            <a:srgbClr val="EF4444"/>
          </a:solidFill>
          <a:ln/>
        </p:spPr>
        <p:txBody>
          <a:bodyPr/>
          <a:lstStyle/>
          <a:p>
            <a:endParaRPr lang="fr-FR" sz="2400"/>
          </a:p>
        </p:txBody>
      </p:sp>
      <p:pic>
        <p:nvPicPr>
          <p:cNvPr id="5" name="Image 0" descr="preencoded.png"/>
          <p:cNvPicPr>
            <a:picLocks noChangeAspect="1"/>
          </p:cNvPicPr>
          <p:nvPr/>
        </p:nvPicPr>
        <p:blipFill>
          <a:blip r:embed="rId3"/>
          <a:stretch>
            <a:fillRect/>
          </a:stretch>
        </p:blipFill>
        <p:spPr>
          <a:xfrm>
            <a:off x="1219200" y="1828800"/>
            <a:ext cx="487680" cy="487680"/>
          </a:xfrm>
          <a:prstGeom prst="rect">
            <a:avLst/>
          </a:prstGeom>
        </p:spPr>
      </p:pic>
      <p:sp>
        <p:nvSpPr>
          <p:cNvPr id="6" name="Text 3"/>
          <p:cNvSpPr/>
          <p:nvPr/>
        </p:nvSpPr>
        <p:spPr>
          <a:xfrm>
            <a:off x="1889760" y="1828800"/>
            <a:ext cx="3657600" cy="487680"/>
          </a:xfrm>
          <a:prstGeom prst="rect">
            <a:avLst/>
          </a:prstGeom>
          <a:noFill/>
          <a:ln/>
        </p:spPr>
        <p:txBody>
          <a:bodyPr wrap="square" lIns="0" tIns="0" rIns="0" bIns="0" rtlCol="0" anchor="ctr"/>
          <a:lstStyle/>
          <a:p>
            <a:r>
              <a:rPr lang="en-US" sz="2400" b="1" dirty="0">
                <a:solidFill>
                  <a:srgbClr val="0B1D3A"/>
                </a:solidFill>
                <a:latin typeface="Georgia" pitchFamily="34" charset="0"/>
                <a:ea typeface="Georgia" pitchFamily="34" charset="-122"/>
                <a:cs typeface="Georgia" pitchFamily="34" charset="-120"/>
              </a:rPr>
              <a:t>Physical Risks</a:t>
            </a:r>
            <a:endParaRPr lang="en-US" sz="2400" dirty="0"/>
          </a:p>
        </p:txBody>
      </p:sp>
      <p:sp>
        <p:nvSpPr>
          <p:cNvPr id="7" name="Text 4"/>
          <p:cNvSpPr/>
          <p:nvPr/>
        </p:nvSpPr>
        <p:spPr>
          <a:xfrm>
            <a:off x="1219200" y="2560320"/>
            <a:ext cx="4389120" cy="1950720"/>
          </a:xfrm>
          <a:prstGeom prst="rect">
            <a:avLst/>
          </a:prstGeom>
          <a:noFill/>
          <a:ln/>
        </p:spPr>
        <p:txBody>
          <a:bodyPr wrap="square" rtlCol="0" anchor="t"/>
          <a:lstStyle/>
          <a:p>
            <a:r>
              <a:rPr lang="en-US" sz="1600" b="1" dirty="0">
                <a:solidFill>
                  <a:srgbClr val="EF4444"/>
                </a:solidFill>
                <a:latin typeface="Calibri" pitchFamily="34" charset="0"/>
                <a:ea typeface="Calibri" pitchFamily="34" charset="-122"/>
                <a:cs typeface="Calibri" pitchFamily="34" charset="-120"/>
              </a:rPr>
              <a:t>Acute</a:t>
            </a:r>
            <a:endParaRPr lang="en-US" sz="1600" dirty="0"/>
          </a:p>
          <a:p>
            <a:r>
              <a:rPr lang="en-US" sz="1600" dirty="0">
                <a:solidFill>
                  <a:srgbClr val="1E293B"/>
                </a:solidFill>
                <a:latin typeface="Calibri" pitchFamily="34" charset="0"/>
                <a:ea typeface="Calibri" pitchFamily="34" charset="-122"/>
                <a:cs typeface="Calibri" pitchFamily="34" charset="-120"/>
              </a:rPr>
              <a:t>Floods, storms, wildfires</a:t>
            </a:r>
            <a:endParaRPr lang="en-US" sz="1600" dirty="0"/>
          </a:p>
          <a:p>
            <a:endParaRPr lang="en-US" sz="1600" dirty="0"/>
          </a:p>
          <a:p>
            <a:r>
              <a:rPr lang="en-US" sz="1600" b="1" dirty="0">
                <a:solidFill>
                  <a:srgbClr val="EF4444"/>
                </a:solidFill>
                <a:latin typeface="Calibri" pitchFamily="34" charset="0"/>
                <a:ea typeface="Calibri" pitchFamily="34" charset="-122"/>
                <a:cs typeface="Calibri" pitchFamily="34" charset="-120"/>
              </a:rPr>
              <a:t>Chronic</a:t>
            </a:r>
            <a:endParaRPr lang="en-US" sz="1600" dirty="0"/>
          </a:p>
          <a:p>
            <a:r>
              <a:rPr lang="en-US" sz="1600" dirty="0">
                <a:solidFill>
                  <a:srgbClr val="1E293B"/>
                </a:solidFill>
                <a:latin typeface="Calibri" pitchFamily="34" charset="0"/>
                <a:ea typeface="Calibri" pitchFamily="34" charset="-122"/>
                <a:cs typeface="Calibri" pitchFamily="34" charset="-120"/>
              </a:rPr>
              <a:t>Sea-level rise, temperature increase, droughts</a:t>
            </a:r>
            <a:endParaRPr lang="en-US" sz="1600" dirty="0"/>
          </a:p>
        </p:txBody>
      </p:sp>
      <p:sp>
        <p:nvSpPr>
          <p:cNvPr id="8" name="Shape 5"/>
          <p:cNvSpPr/>
          <p:nvPr/>
        </p:nvSpPr>
        <p:spPr>
          <a:xfrm>
            <a:off x="6278880" y="1463040"/>
            <a:ext cx="5059680" cy="3291840"/>
          </a:xfrm>
          <a:prstGeom prst="rect">
            <a:avLst/>
          </a:prstGeom>
          <a:solidFill>
            <a:srgbClr val="FFFFFF"/>
          </a:solidFill>
          <a:ln/>
          <a:effectLst>
            <a:outerShdw blurRad="76200" dist="25400" dir="8100000" algn="bl" rotWithShape="0">
              <a:srgbClr val="000000">
                <a:alpha val="15000"/>
              </a:srgbClr>
            </a:outerShdw>
          </a:effectLst>
        </p:spPr>
        <p:txBody>
          <a:bodyPr/>
          <a:lstStyle/>
          <a:p>
            <a:endParaRPr lang="fr-FR" sz="2400"/>
          </a:p>
        </p:txBody>
      </p:sp>
      <p:sp>
        <p:nvSpPr>
          <p:cNvPr id="9" name="Shape 6"/>
          <p:cNvSpPr/>
          <p:nvPr/>
        </p:nvSpPr>
        <p:spPr>
          <a:xfrm>
            <a:off x="6278880" y="1463040"/>
            <a:ext cx="5059680" cy="73152"/>
          </a:xfrm>
          <a:prstGeom prst="rect">
            <a:avLst/>
          </a:prstGeom>
          <a:solidFill>
            <a:srgbClr val="F59E0B"/>
          </a:solidFill>
          <a:ln/>
        </p:spPr>
        <p:txBody>
          <a:bodyPr/>
          <a:lstStyle/>
          <a:p>
            <a:endParaRPr lang="fr-FR" sz="2400"/>
          </a:p>
        </p:txBody>
      </p:sp>
      <p:pic>
        <p:nvPicPr>
          <p:cNvPr id="10" name="Image 1" descr="preencoded.png"/>
          <p:cNvPicPr>
            <a:picLocks noChangeAspect="1"/>
          </p:cNvPicPr>
          <p:nvPr/>
        </p:nvPicPr>
        <p:blipFill>
          <a:blip r:embed="rId4"/>
          <a:stretch>
            <a:fillRect/>
          </a:stretch>
        </p:blipFill>
        <p:spPr>
          <a:xfrm>
            <a:off x="6644640" y="1828800"/>
            <a:ext cx="487680" cy="487680"/>
          </a:xfrm>
          <a:prstGeom prst="rect">
            <a:avLst/>
          </a:prstGeom>
        </p:spPr>
      </p:pic>
      <p:sp>
        <p:nvSpPr>
          <p:cNvPr id="11" name="Text 7"/>
          <p:cNvSpPr/>
          <p:nvPr/>
        </p:nvSpPr>
        <p:spPr>
          <a:xfrm>
            <a:off x="7315200" y="1828800"/>
            <a:ext cx="3657600" cy="487680"/>
          </a:xfrm>
          <a:prstGeom prst="rect">
            <a:avLst/>
          </a:prstGeom>
          <a:noFill/>
          <a:ln/>
        </p:spPr>
        <p:txBody>
          <a:bodyPr wrap="square" lIns="0" tIns="0" rIns="0" bIns="0" rtlCol="0" anchor="ctr"/>
          <a:lstStyle/>
          <a:p>
            <a:r>
              <a:rPr lang="en-US" sz="2400" b="1" dirty="0">
                <a:solidFill>
                  <a:srgbClr val="0B1D3A"/>
                </a:solidFill>
                <a:latin typeface="Georgia" pitchFamily="34" charset="0"/>
                <a:ea typeface="Georgia" pitchFamily="34" charset="-122"/>
                <a:cs typeface="Georgia" pitchFamily="34" charset="-120"/>
              </a:rPr>
              <a:t>Transition Risks</a:t>
            </a:r>
            <a:endParaRPr lang="en-US" sz="2400" dirty="0"/>
          </a:p>
        </p:txBody>
      </p:sp>
      <p:sp>
        <p:nvSpPr>
          <p:cNvPr id="12" name="Text 8"/>
          <p:cNvSpPr/>
          <p:nvPr/>
        </p:nvSpPr>
        <p:spPr>
          <a:xfrm>
            <a:off x="6644640" y="2560320"/>
            <a:ext cx="4389120" cy="1950720"/>
          </a:xfrm>
          <a:prstGeom prst="rect">
            <a:avLst/>
          </a:prstGeom>
          <a:noFill/>
          <a:ln/>
        </p:spPr>
        <p:txBody>
          <a:bodyPr wrap="square" rtlCol="0" anchor="t"/>
          <a:lstStyle/>
          <a:p>
            <a:r>
              <a:rPr lang="en-US" sz="1600" b="1" dirty="0">
                <a:solidFill>
                  <a:srgbClr val="F59E0B"/>
                </a:solidFill>
                <a:latin typeface="Calibri" pitchFamily="34" charset="0"/>
                <a:ea typeface="Calibri" pitchFamily="34" charset="-122"/>
                <a:cs typeface="Calibri" pitchFamily="34" charset="-120"/>
              </a:rPr>
              <a:t>Regulatory</a:t>
            </a:r>
            <a:endParaRPr lang="en-US" sz="1600" dirty="0"/>
          </a:p>
          <a:p>
            <a:r>
              <a:rPr lang="en-US" sz="1600" dirty="0">
                <a:solidFill>
                  <a:srgbClr val="1E293B"/>
                </a:solidFill>
                <a:latin typeface="Calibri" pitchFamily="34" charset="0"/>
                <a:ea typeface="Calibri" pitchFamily="34" charset="-122"/>
                <a:cs typeface="Calibri" pitchFamily="34" charset="-120"/>
              </a:rPr>
              <a:t>Carbon taxes, new obligations</a:t>
            </a:r>
            <a:endParaRPr lang="en-US" sz="1600" dirty="0"/>
          </a:p>
          <a:p>
            <a:endParaRPr lang="en-US" sz="1600" dirty="0"/>
          </a:p>
          <a:p>
            <a:r>
              <a:rPr lang="en-US" sz="1600" b="1" dirty="0">
                <a:solidFill>
                  <a:srgbClr val="F59E0B"/>
                </a:solidFill>
                <a:latin typeface="Calibri" pitchFamily="34" charset="0"/>
                <a:ea typeface="Calibri" pitchFamily="34" charset="-122"/>
                <a:cs typeface="Calibri" pitchFamily="34" charset="-120"/>
              </a:rPr>
              <a:t>Technological &amp; Market</a:t>
            </a:r>
            <a:endParaRPr lang="en-US" sz="1600" dirty="0"/>
          </a:p>
          <a:p>
            <a:r>
              <a:rPr lang="en-US" sz="1600" dirty="0">
                <a:solidFill>
                  <a:srgbClr val="1E293B"/>
                </a:solidFill>
                <a:latin typeface="Calibri" pitchFamily="34" charset="0"/>
                <a:ea typeface="Calibri" pitchFamily="34" charset="-122"/>
                <a:cs typeface="Calibri" pitchFamily="34" charset="-120"/>
              </a:rPr>
              <a:t>Obsolescence, shifting demand, reputation</a:t>
            </a:r>
            <a:endParaRPr lang="en-US" sz="1600" dirty="0"/>
          </a:p>
        </p:txBody>
      </p:sp>
      <p:sp>
        <p:nvSpPr>
          <p:cNvPr id="13" name="Shape 9"/>
          <p:cNvSpPr/>
          <p:nvPr/>
        </p:nvSpPr>
        <p:spPr>
          <a:xfrm>
            <a:off x="853440" y="5120640"/>
            <a:ext cx="10485120" cy="1341120"/>
          </a:xfrm>
          <a:prstGeom prst="rect">
            <a:avLst/>
          </a:prstGeom>
          <a:solidFill>
            <a:srgbClr val="0B1D3A"/>
          </a:solidFill>
          <a:ln/>
          <a:effectLst>
            <a:outerShdw blurRad="50800" dist="25400" dir="8100000" algn="bl" rotWithShape="0">
              <a:srgbClr val="000000">
                <a:alpha val="12000"/>
              </a:srgbClr>
            </a:outerShdw>
          </a:effectLst>
        </p:spPr>
        <p:txBody>
          <a:bodyPr/>
          <a:lstStyle/>
          <a:p>
            <a:endParaRPr lang="fr-FR" sz="2400"/>
          </a:p>
        </p:txBody>
      </p:sp>
      <p:pic>
        <p:nvPicPr>
          <p:cNvPr id="14" name="Image 2" descr="preencoded.png"/>
          <p:cNvPicPr>
            <a:picLocks noChangeAspect="1"/>
          </p:cNvPicPr>
          <p:nvPr/>
        </p:nvPicPr>
        <p:blipFill>
          <a:blip r:embed="rId5"/>
          <a:stretch>
            <a:fillRect/>
          </a:stretch>
        </p:blipFill>
        <p:spPr>
          <a:xfrm>
            <a:off x="1158240" y="5364480"/>
            <a:ext cx="487680" cy="487680"/>
          </a:xfrm>
          <a:prstGeom prst="rect">
            <a:avLst/>
          </a:prstGeom>
        </p:spPr>
      </p:pic>
      <p:sp>
        <p:nvSpPr>
          <p:cNvPr id="15" name="Text 10"/>
          <p:cNvSpPr/>
          <p:nvPr/>
        </p:nvSpPr>
        <p:spPr>
          <a:xfrm>
            <a:off x="1828800" y="5181600"/>
            <a:ext cx="4876800" cy="426720"/>
          </a:xfrm>
          <a:prstGeom prst="rect">
            <a:avLst/>
          </a:prstGeom>
          <a:noFill/>
          <a:ln/>
        </p:spPr>
        <p:txBody>
          <a:bodyPr wrap="square" lIns="0" tIns="0" rIns="0" bIns="0" rtlCol="0" anchor="ctr"/>
          <a:lstStyle/>
          <a:p>
            <a:r>
              <a:rPr lang="en-US" sz="2000" b="1" dirty="0">
                <a:solidFill>
                  <a:srgbClr val="FFFFFF"/>
                </a:solidFill>
                <a:latin typeface="Georgia" pitchFamily="34" charset="0"/>
                <a:ea typeface="Georgia" pitchFamily="34" charset="-122"/>
                <a:cs typeface="Georgia" pitchFamily="34" charset="-120"/>
              </a:rPr>
              <a:t>ESG: Risk or Opportunity?</a:t>
            </a:r>
            <a:endParaRPr lang="en-US" sz="2000" dirty="0"/>
          </a:p>
        </p:txBody>
      </p:sp>
      <p:sp>
        <p:nvSpPr>
          <p:cNvPr id="16" name="Text 11"/>
          <p:cNvSpPr/>
          <p:nvPr/>
        </p:nvSpPr>
        <p:spPr>
          <a:xfrm>
            <a:off x="1828800" y="5669280"/>
            <a:ext cx="9144000" cy="670560"/>
          </a:xfrm>
          <a:prstGeom prst="rect">
            <a:avLst/>
          </a:prstGeom>
          <a:noFill/>
          <a:ln/>
        </p:spPr>
        <p:txBody>
          <a:bodyPr wrap="square" lIns="0" tIns="0" rIns="0" bIns="0" rtlCol="0" anchor="ctr"/>
          <a:lstStyle/>
          <a:p>
            <a:r>
              <a:rPr lang="en-US" sz="1467" dirty="0">
                <a:solidFill>
                  <a:srgbClr val="E2E8F0"/>
                </a:solidFill>
                <a:latin typeface="Calibri" pitchFamily="34" charset="0"/>
                <a:ea typeface="Calibri" pitchFamily="34" charset="-122"/>
                <a:cs typeface="Calibri" pitchFamily="34" charset="-120"/>
              </a:rPr>
              <a:t>Risk view: brown assets = higher credit/market risk  |  Opportunity view: green assets = better long-term performance, cheaper financing</a:t>
            </a:r>
            <a:endParaRPr lang="en-US" sz="1467"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53440" y="365760"/>
            <a:ext cx="10485120" cy="731520"/>
          </a:xfrm>
          <a:prstGeom prst="rect">
            <a:avLst/>
          </a:prstGeom>
          <a:noFill/>
          <a:ln/>
        </p:spPr>
        <p:txBody>
          <a:bodyPr wrap="square" lIns="0" tIns="0" rIns="0" bIns="0" rtlCol="0" anchor="ctr"/>
          <a:lstStyle/>
          <a:p>
            <a:r>
              <a:rPr lang="en-US" sz="3733" b="1" dirty="0">
                <a:solidFill>
                  <a:srgbClr val="0B1D3A"/>
                </a:solidFill>
                <a:latin typeface="Georgia" pitchFamily="34" charset="0"/>
                <a:ea typeface="Georgia" pitchFamily="34" charset="-122"/>
                <a:cs typeface="Georgia" pitchFamily="34" charset="-120"/>
              </a:rPr>
              <a:t>International Regulatory Framework</a:t>
            </a:r>
            <a:endParaRPr lang="en-US" sz="3733" dirty="0"/>
          </a:p>
        </p:txBody>
      </p:sp>
      <p:sp>
        <p:nvSpPr>
          <p:cNvPr id="3" name="Text 1"/>
          <p:cNvSpPr/>
          <p:nvPr/>
        </p:nvSpPr>
        <p:spPr>
          <a:xfrm>
            <a:off x="853440" y="1097280"/>
            <a:ext cx="9753600" cy="487680"/>
          </a:xfrm>
          <a:prstGeom prst="rect">
            <a:avLst/>
          </a:prstGeom>
          <a:noFill/>
          <a:ln/>
        </p:spPr>
        <p:txBody>
          <a:bodyPr wrap="square" lIns="0" tIns="0" rIns="0" bIns="0" rtlCol="0" anchor="ctr"/>
          <a:lstStyle/>
          <a:p>
            <a:r>
              <a:rPr lang="en-US" sz="1867" i="1" dirty="0">
                <a:solidFill>
                  <a:srgbClr val="94A3B8"/>
                </a:solidFill>
                <a:latin typeface="Calibri" pitchFamily="34" charset="0"/>
                <a:ea typeface="Calibri" pitchFamily="34" charset="-122"/>
                <a:cs typeface="Calibri" pitchFamily="34" charset="-120"/>
              </a:rPr>
              <a:t>BCBS: Climate integrated into existing risk categories</a:t>
            </a:r>
            <a:endParaRPr lang="en-US" sz="1867" dirty="0"/>
          </a:p>
        </p:txBody>
      </p:sp>
      <p:sp>
        <p:nvSpPr>
          <p:cNvPr id="4" name="Shape 2"/>
          <p:cNvSpPr/>
          <p:nvPr/>
        </p:nvSpPr>
        <p:spPr>
          <a:xfrm>
            <a:off x="4267200" y="1950720"/>
            <a:ext cx="3657600" cy="975360"/>
          </a:xfrm>
          <a:prstGeom prst="rect">
            <a:avLst/>
          </a:prstGeom>
          <a:solidFill>
            <a:srgbClr val="3B82F6"/>
          </a:solidFill>
          <a:ln/>
          <a:effectLst>
            <a:outerShdw blurRad="50800" dist="25400" dir="8100000" algn="bl" rotWithShape="0">
              <a:srgbClr val="000000">
                <a:alpha val="12000"/>
              </a:srgbClr>
            </a:outerShdw>
          </a:effectLst>
        </p:spPr>
        <p:txBody>
          <a:bodyPr/>
          <a:lstStyle/>
          <a:p>
            <a:endParaRPr lang="fr-FR" sz="2400"/>
          </a:p>
        </p:txBody>
      </p:sp>
      <p:sp>
        <p:nvSpPr>
          <p:cNvPr id="5" name="Text 3"/>
          <p:cNvSpPr/>
          <p:nvPr/>
        </p:nvSpPr>
        <p:spPr>
          <a:xfrm>
            <a:off x="4267200" y="1950720"/>
            <a:ext cx="3657600" cy="975360"/>
          </a:xfrm>
          <a:prstGeom prst="rect">
            <a:avLst/>
          </a:prstGeom>
          <a:noFill/>
          <a:ln/>
        </p:spPr>
        <p:txBody>
          <a:bodyPr wrap="square" lIns="0" tIns="0" rIns="0" bIns="0" rtlCol="0" anchor="ctr"/>
          <a:lstStyle/>
          <a:p>
            <a:pPr algn="ctr"/>
            <a:r>
              <a:rPr lang="en-US" sz="1733" b="1" dirty="0">
                <a:solidFill>
                  <a:srgbClr val="FFFFFF"/>
                </a:solidFill>
                <a:latin typeface="Calibri" pitchFamily="34" charset="0"/>
                <a:ea typeface="Calibri" pitchFamily="34" charset="-122"/>
                <a:cs typeface="Calibri" pitchFamily="34" charset="-120"/>
              </a:rPr>
              <a:t>BCBS 18 Principles (2022)</a:t>
            </a:r>
            <a:endParaRPr lang="en-US" sz="1733" dirty="0"/>
          </a:p>
        </p:txBody>
      </p:sp>
      <p:sp>
        <p:nvSpPr>
          <p:cNvPr id="6" name="Shape 4"/>
          <p:cNvSpPr/>
          <p:nvPr/>
        </p:nvSpPr>
        <p:spPr>
          <a:xfrm>
            <a:off x="6096000" y="2926080"/>
            <a:ext cx="0" cy="609600"/>
          </a:xfrm>
          <a:prstGeom prst="line">
            <a:avLst/>
          </a:prstGeom>
          <a:noFill/>
          <a:ln w="25400">
            <a:solidFill>
              <a:srgbClr val="3B82F6"/>
            </a:solidFill>
            <a:prstDash val="solid"/>
          </a:ln>
        </p:spPr>
        <p:txBody>
          <a:bodyPr/>
          <a:lstStyle/>
          <a:p>
            <a:endParaRPr lang="fr-FR" sz="2400"/>
          </a:p>
        </p:txBody>
      </p:sp>
      <p:sp>
        <p:nvSpPr>
          <p:cNvPr id="7" name="Shape 5"/>
          <p:cNvSpPr/>
          <p:nvPr/>
        </p:nvSpPr>
        <p:spPr>
          <a:xfrm>
            <a:off x="3048000" y="3535680"/>
            <a:ext cx="6096000" cy="731520"/>
          </a:xfrm>
          <a:prstGeom prst="rect">
            <a:avLst/>
          </a:prstGeom>
          <a:solidFill>
            <a:srgbClr val="FFFFFF"/>
          </a:solidFill>
          <a:ln w="19050">
            <a:solidFill>
              <a:srgbClr val="3B82F6"/>
            </a:solidFill>
            <a:prstDash val="solid"/>
          </a:ln>
        </p:spPr>
        <p:txBody>
          <a:bodyPr/>
          <a:lstStyle/>
          <a:p>
            <a:endParaRPr lang="fr-FR" sz="2400"/>
          </a:p>
        </p:txBody>
      </p:sp>
      <p:sp>
        <p:nvSpPr>
          <p:cNvPr id="8" name="Text 6"/>
          <p:cNvSpPr/>
          <p:nvPr/>
        </p:nvSpPr>
        <p:spPr>
          <a:xfrm>
            <a:off x="3048000" y="3535680"/>
            <a:ext cx="6096000" cy="731520"/>
          </a:xfrm>
          <a:prstGeom prst="rect">
            <a:avLst/>
          </a:prstGeom>
          <a:noFill/>
          <a:ln/>
        </p:spPr>
        <p:txBody>
          <a:bodyPr wrap="square" lIns="0" tIns="0" rIns="0" bIns="0" rtlCol="0" anchor="ctr"/>
          <a:lstStyle/>
          <a:p>
            <a:pPr algn="ctr"/>
            <a:r>
              <a:rPr lang="en-US" sz="1600" b="1" dirty="0">
                <a:solidFill>
                  <a:srgbClr val="0B1D3A"/>
                </a:solidFill>
                <a:latin typeface="Calibri" pitchFamily="34" charset="0"/>
                <a:ea typeface="Calibri" pitchFamily="34" charset="-122"/>
                <a:cs typeface="Calibri" pitchFamily="34" charset="-120"/>
              </a:rPr>
              <a:t>Climate ≠ new risk category → integrated into existing framework</a:t>
            </a:r>
            <a:endParaRPr lang="en-US" sz="1600" dirty="0"/>
          </a:p>
        </p:txBody>
      </p:sp>
      <p:sp>
        <p:nvSpPr>
          <p:cNvPr id="9" name="Shape 7"/>
          <p:cNvSpPr/>
          <p:nvPr/>
        </p:nvSpPr>
        <p:spPr>
          <a:xfrm>
            <a:off x="1463040" y="4754880"/>
            <a:ext cx="2194560" cy="914400"/>
          </a:xfrm>
          <a:prstGeom prst="rect">
            <a:avLst/>
          </a:prstGeom>
          <a:solidFill>
            <a:srgbClr val="3B82F6"/>
          </a:solidFill>
          <a:ln/>
          <a:effectLst>
            <a:outerShdw blurRad="50800" dist="25400" dir="8100000" algn="bl" rotWithShape="0">
              <a:srgbClr val="000000">
                <a:alpha val="12000"/>
              </a:srgbClr>
            </a:outerShdw>
          </a:effectLst>
        </p:spPr>
        <p:txBody>
          <a:bodyPr/>
          <a:lstStyle/>
          <a:p>
            <a:endParaRPr lang="fr-FR" sz="2400"/>
          </a:p>
        </p:txBody>
      </p:sp>
      <p:sp>
        <p:nvSpPr>
          <p:cNvPr id="10" name="Text 8"/>
          <p:cNvSpPr/>
          <p:nvPr/>
        </p:nvSpPr>
        <p:spPr>
          <a:xfrm>
            <a:off x="1463040" y="4754880"/>
            <a:ext cx="2194560" cy="91440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Credit</a:t>
            </a:r>
            <a:endParaRPr lang="en-US" sz="1467" dirty="0"/>
          </a:p>
          <a:p>
            <a:pPr algn="ctr"/>
            <a:r>
              <a:rPr lang="en-US" sz="1467" b="1" dirty="0">
                <a:solidFill>
                  <a:srgbClr val="FFFFFF"/>
                </a:solidFill>
                <a:latin typeface="Calibri" pitchFamily="34" charset="0"/>
                <a:ea typeface="Calibri" pitchFamily="34" charset="-122"/>
                <a:cs typeface="Calibri" pitchFamily="34" charset="-120"/>
              </a:rPr>
              <a:t>Risk</a:t>
            </a:r>
            <a:endParaRPr lang="en-US" sz="1467" dirty="0"/>
          </a:p>
        </p:txBody>
      </p:sp>
      <p:sp>
        <p:nvSpPr>
          <p:cNvPr id="11" name="Shape 9"/>
          <p:cNvSpPr/>
          <p:nvPr/>
        </p:nvSpPr>
        <p:spPr>
          <a:xfrm>
            <a:off x="2560320" y="4267200"/>
            <a:ext cx="0" cy="487680"/>
          </a:xfrm>
          <a:prstGeom prst="line">
            <a:avLst/>
          </a:prstGeom>
          <a:noFill/>
          <a:ln w="12700">
            <a:solidFill>
              <a:srgbClr val="94A3B8"/>
            </a:solidFill>
            <a:prstDash val="dash"/>
          </a:ln>
        </p:spPr>
        <p:txBody>
          <a:bodyPr/>
          <a:lstStyle/>
          <a:p>
            <a:endParaRPr lang="fr-FR" sz="2400"/>
          </a:p>
        </p:txBody>
      </p:sp>
      <p:sp>
        <p:nvSpPr>
          <p:cNvPr id="12" name="Shape 10"/>
          <p:cNvSpPr/>
          <p:nvPr/>
        </p:nvSpPr>
        <p:spPr>
          <a:xfrm>
            <a:off x="4023360" y="4754880"/>
            <a:ext cx="2194560" cy="914400"/>
          </a:xfrm>
          <a:prstGeom prst="rect">
            <a:avLst/>
          </a:prstGeom>
          <a:solidFill>
            <a:srgbClr val="1E3A6E"/>
          </a:solidFill>
          <a:ln/>
          <a:effectLst>
            <a:outerShdw blurRad="50800" dist="25400" dir="8100000" algn="bl" rotWithShape="0">
              <a:srgbClr val="000000">
                <a:alpha val="12000"/>
              </a:srgbClr>
            </a:outerShdw>
          </a:effectLst>
        </p:spPr>
        <p:txBody>
          <a:bodyPr/>
          <a:lstStyle/>
          <a:p>
            <a:endParaRPr lang="fr-FR" sz="2400"/>
          </a:p>
        </p:txBody>
      </p:sp>
      <p:sp>
        <p:nvSpPr>
          <p:cNvPr id="13" name="Text 11"/>
          <p:cNvSpPr/>
          <p:nvPr/>
        </p:nvSpPr>
        <p:spPr>
          <a:xfrm>
            <a:off x="4023360" y="4754880"/>
            <a:ext cx="2194560" cy="91440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Market</a:t>
            </a:r>
            <a:endParaRPr lang="en-US" sz="1467" dirty="0"/>
          </a:p>
          <a:p>
            <a:pPr algn="ctr"/>
            <a:r>
              <a:rPr lang="en-US" sz="1467" b="1" dirty="0">
                <a:solidFill>
                  <a:srgbClr val="FFFFFF"/>
                </a:solidFill>
                <a:latin typeface="Calibri" pitchFamily="34" charset="0"/>
                <a:ea typeface="Calibri" pitchFamily="34" charset="-122"/>
                <a:cs typeface="Calibri" pitchFamily="34" charset="-120"/>
              </a:rPr>
              <a:t>Risk</a:t>
            </a:r>
            <a:endParaRPr lang="en-US" sz="1467" dirty="0"/>
          </a:p>
        </p:txBody>
      </p:sp>
      <p:sp>
        <p:nvSpPr>
          <p:cNvPr id="14" name="Shape 12"/>
          <p:cNvSpPr/>
          <p:nvPr/>
        </p:nvSpPr>
        <p:spPr>
          <a:xfrm>
            <a:off x="5120640" y="4267200"/>
            <a:ext cx="0" cy="487680"/>
          </a:xfrm>
          <a:prstGeom prst="line">
            <a:avLst/>
          </a:prstGeom>
          <a:noFill/>
          <a:ln w="12700">
            <a:solidFill>
              <a:srgbClr val="94A3B8"/>
            </a:solidFill>
            <a:prstDash val="dash"/>
          </a:ln>
        </p:spPr>
        <p:txBody>
          <a:bodyPr/>
          <a:lstStyle/>
          <a:p>
            <a:endParaRPr lang="fr-FR" sz="2400"/>
          </a:p>
        </p:txBody>
      </p:sp>
      <p:sp>
        <p:nvSpPr>
          <p:cNvPr id="15" name="Shape 13"/>
          <p:cNvSpPr/>
          <p:nvPr/>
        </p:nvSpPr>
        <p:spPr>
          <a:xfrm>
            <a:off x="6583680" y="4754880"/>
            <a:ext cx="2194560" cy="914400"/>
          </a:xfrm>
          <a:prstGeom prst="rect">
            <a:avLst/>
          </a:prstGeom>
          <a:solidFill>
            <a:srgbClr val="14B8A6"/>
          </a:solidFill>
          <a:ln/>
          <a:effectLst>
            <a:outerShdw blurRad="50800" dist="25400" dir="8100000" algn="bl" rotWithShape="0">
              <a:srgbClr val="000000">
                <a:alpha val="12000"/>
              </a:srgbClr>
            </a:outerShdw>
          </a:effectLst>
        </p:spPr>
        <p:txBody>
          <a:bodyPr/>
          <a:lstStyle/>
          <a:p>
            <a:endParaRPr lang="fr-FR" sz="2400"/>
          </a:p>
        </p:txBody>
      </p:sp>
      <p:sp>
        <p:nvSpPr>
          <p:cNvPr id="16" name="Text 14"/>
          <p:cNvSpPr/>
          <p:nvPr/>
        </p:nvSpPr>
        <p:spPr>
          <a:xfrm>
            <a:off x="6583680" y="4754880"/>
            <a:ext cx="2194560" cy="91440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Operational</a:t>
            </a:r>
            <a:endParaRPr lang="en-US" sz="1467" dirty="0"/>
          </a:p>
          <a:p>
            <a:pPr algn="ctr"/>
            <a:r>
              <a:rPr lang="en-US" sz="1467" b="1" dirty="0">
                <a:solidFill>
                  <a:srgbClr val="FFFFFF"/>
                </a:solidFill>
                <a:latin typeface="Calibri" pitchFamily="34" charset="0"/>
                <a:ea typeface="Calibri" pitchFamily="34" charset="-122"/>
                <a:cs typeface="Calibri" pitchFamily="34" charset="-120"/>
              </a:rPr>
              <a:t>Risk</a:t>
            </a:r>
            <a:endParaRPr lang="en-US" sz="1467" dirty="0"/>
          </a:p>
        </p:txBody>
      </p:sp>
      <p:sp>
        <p:nvSpPr>
          <p:cNvPr id="17" name="Shape 15"/>
          <p:cNvSpPr/>
          <p:nvPr/>
        </p:nvSpPr>
        <p:spPr>
          <a:xfrm>
            <a:off x="7680960" y="4267200"/>
            <a:ext cx="0" cy="487680"/>
          </a:xfrm>
          <a:prstGeom prst="line">
            <a:avLst/>
          </a:prstGeom>
          <a:noFill/>
          <a:ln w="12700">
            <a:solidFill>
              <a:srgbClr val="94A3B8"/>
            </a:solidFill>
            <a:prstDash val="dash"/>
          </a:ln>
        </p:spPr>
        <p:txBody>
          <a:bodyPr/>
          <a:lstStyle/>
          <a:p>
            <a:endParaRPr lang="fr-FR" sz="2400"/>
          </a:p>
        </p:txBody>
      </p:sp>
      <p:sp>
        <p:nvSpPr>
          <p:cNvPr id="18" name="Shape 16"/>
          <p:cNvSpPr/>
          <p:nvPr/>
        </p:nvSpPr>
        <p:spPr>
          <a:xfrm>
            <a:off x="9144000" y="4754880"/>
            <a:ext cx="2194560" cy="914400"/>
          </a:xfrm>
          <a:prstGeom prst="rect">
            <a:avLst/>
          </a:prstGeom>
          <a:solidFill>
            <a:srgbClr val="142B52"/>
          </a:solidFill>
          <a:ln/>
          <a:effectLst>
            <a:outerShdw blurRad="50800" dist="25400" dir="8100000" algn="bl" rotWithShape="0">
              <a:srgbClr val="000000">
                <a:alpha val="12000"/>
              </a:srgbClr>
            </a:outerShdw>
          </a:effectLst>
        </p:spPr>
        <p:txBody>
          <a:bodyPr/>
          <a:lstStyle/>
          <a:p>
            <a:endParaRPr lang="fr-FR" sz="2400"/>
          </a:p>
        </p:txBody>
      </p:sp>
      <p:sp>
        <p:nvSpPr>
          <p:cNvPr id="19" name="Text 17"/>
          <p:cNvSpPr/>
          <p:nvPr/>
        </p:nvSpPr>
        <p:spPr>
          <a:xfrm>
            <a:off x="9144000" y="4754880"/>
            <a:ext cx="2194560" cy="914400"/>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Liquidity</a:t>
            </a:r>
            <a:endParaRPr lang="en-US" sz="1467" dirty="0"/>
          </a:p>
          <a:p>
            <a:pPr algn="ctr"/>
            <a:r>
              <a:rPr lang="en-US" sz="1467" b="1" dirty="0">
                <a:solidFill>
                  <a:srgbClr val="FFFFFF"/>
                </a:solidFill>
                <a:latin typeface="Calibri" pitchFamily="34" charset="0"/>
                <a:ea typeface="Calibri" pitchFamily="34" charset="-122"/>
                <a:cs typeface="Calibri" pitchFamily="34" charset="-120"/>
              </a:rPr>
              <a:t>Risk</a:t>
            </a:r>
            <a:endParaRPr lang="en-US" sz="1467" dirty="0"/>
          </a:p>
        </p:txBody>
      </p:sp>
      <p:sp>
        <p:nvSpPr>
          <p:cNvPr id="20" name="Shape 18"/>
          <p:cNvSpPr/>
          <p:nvPr/>
        </p:nvSpPr>
        <p:spPr>
          <a:xfrm>
            <a:off x="10241280" y="4267200"/>
            <a:ext cx="0" cy="487680"/>
          </a:xfrm>
          <a:prstGeom prst="line">
            <a:avLst/>
          </a:prstGeom>
          <a:noFill/>
          <a:ln w="12700">
            <a:solidFill>
              <a:srgbClr val="94A3B8"/>
            </a:solidFill>
            <a:prstDash val="dash"/>
          </a:ln>
        </p:spPr>
        <p:txBody>
          <a:bodyPr/>
          <a:lstStyle/>
          <a:p>
            <a:endParaRPr lang="fr-FR" sz="2400"/>
          </a:p>
        </p:txBody>
      </p:sp>
      <p:sp>
        <p:nvSpPr>
          <p:cNvPr id="21" name="Text 19"/>
          <p:cNvSpPr/>
          <p:nvPr/>
        </p:nvSpPr>
        <p:spPr>
          <a:xfrm>
            <a:off x="853440" y="6096000"/>
            <a:ext cx="10485120" cy="426720"/>
          </a:xfrm>
          <a:prstGeom prst="rect">
            <a:avLst/>
          </a:prstGeom>
          <a:noFill/>
          <a:ln/>
        </p:spPr>
        <p:txBody>
          <a:bodyPr wrap="square" rtlCol="0" anchor="ctr"/>
          <a:lstStyle/>
          <a:p>
            <a:pPr algn="ctr"/>
            <a:r>
              <a:rPr lang="en-US" sz="1600" i="1" dirty="0">
                <a:solidFill>
                  <a:srgbClr val="94A3B8"/>
                </a:solidFill>
                <a:latin typeface="Calibri" pitchFamily="34" charset="0"/>
                <a:ea typeface="Calibri" pitchFamily="34" charset="-122"/>
                <a:cs typeface="Calibri" pitchFamily="34" charset="-120"/>
              </a:rPr>
              <a:t>Voluntary framework — each jurisdiction implements at its own pace</a:t>
            </a:r>
            <a:endParaRPr lang="en-US" sz="16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53440" y="365760"/>
            <a:ext cx="9753600" cy="731520"/>
          </a:xfrm>
          <a:prstGeom prst="rect">
            <a:avLst/>
          </a:prstGeom>
          <a:noFill/>
          <a:ln/>
        </p:spPr>
        <p:txBody>
          <a:bodyPr wrap="square" lIns="0" tIns="0" rIns="0" bIns="0" rtlCol="0" anchor="ctr"/>
          <a:lstStyle/>
          <a:p>
            <a:r>
              <a:rPr lang="en-US" sz="3733" b="1" dirty="0">
                <a:solidFill>
                  <a:srgbClr val="0B1D3A"/>
                </a:solidFill>
                <a:latin typeface="Georgia" pitchFamily="34" charset="0"/>
                <a:ea typeface="Georgia" pitchFamily="34" charset="-122"/>
                <a:cs typeface="Georgia" pitchFamily="34" charset="-120"/>
              </a:rPr>
              <a:t>EU vs. United States</a:t>
            </a:r>
            <a:endParaRPr lang="en-US" sz="3733" dirty="0"/>
          </a:p>
        </p:txBody>
      </p:sp>
      <p:sp>
        <p:nvSpPr>
          <p:cNvPr id="3" name="Text 1"/>
          <p:cNvSpPr/>
          <p:nvPr/>
        </p:nvSpPr>
        <p:spPr>
          <a:xfrm>
            <a:off x="853440" y="1036320"/>
            <a:ext cx="9753600" cy="426720"/>
          </a:xfrm>
          <a:prstGeom prst="rect">
            <a:avLst/>
          </a:prstGeom>
          <a:noFill/>
          <a:ln/>
        </p:spPr>
        <p:txBody>
          <a:bodyPr wrap="square" lIns="0" tIns="0" rIns="0" bIns="0" rtlCol="0" anchor="ctr"/>
          <a:lstStyle/>
          <a:p>
            <a:r>
              <a:rPr lang="en-US" sz="1867" i="1" dirty="0">
                <a:solidFill>
                  <a:srgbClr val="94A3B8"/>
                </a:solidFill>
                <a:latin typeface="Calibri" pitchFamily="34" charset="0"/>
                <a:ea typeface="Calibri" pitchFamily="34" charset="-122"/>
                <a:cs typeface="Calibri" pitchFamily="34" charset="-120"/>
              </a:rPr>
              <a:t>Two radically different approaches</a:t>
            </a:r>
            <a:endParaRPr lang="en-US" sz="1867" dirty="0"/>
          </a:p>
        </p:txBody>
      </p:sp>
      <p:sp>
        <p:nvSpPr>
          <p:cNvPr id="4" name="Shape 2"/>
          <p:cNvSpPr/>
          <p:nvPr/>
        </p:nvSpPr>
        <p:spPr>
          <a:xfrm>
            <a:off x="853440" y="1767840"/>
            <a:ext cx="5059680" cy="4389120"/>
          </a:xfrm>
          <a:prstGeom prst="rect">
            <a:avLst/>
          </a:prstGeom>
          <a:solidFill>
            <a:srgbClr val="FFFFFF"/>
          </a:solidFill>
          <a:ln/>
          <a:effectLst>
            <a:outerShdw blurRad="76200" dist="25400" dir="8100000" algn="bl" rotWithShape="0">
              <a:srgbClr val="000000">
                <a:alpha val="15000"/>
              </a:srgbClr>
            </a:outerShdw>
          </a:effectLst>
        </p:spPr>
        <p:txBody>
          <a:bodyPr/>
          <a:lstStyle/>
          <a:p>
            <a:endParaRPr lang="fr-FR" sz="2400"/>
          </a:p>
        </p:txBody>
      </p:sp>
      <p:sp>
        <p:nvSpPr>
          <p:cNvPr id="5" name="Shape 3"/>
          <p:cNvSpPr/>
          <p:nvPr/>
        </p:nvSpPr>
        <p:spPr>
          <a:xfrm>
            <a:off x="853440" y="1767840"/>
            <a:ext cx="5059680" cy="792480"/>
          </a:xfrm>
          <a:prstGeom prst="rect">
            <a:avLst/>
          </a:prstGeom>
          <a:solidFill>
            <a:srgbClr val="3B82F6"/>
          </a:solidFill>
          <a:ln/>
        </p:spPr>
        <p:txBody>
          <a:bodyPr/>
          <a:lstStyle/>
          <a:p>
            <a:endParaRPr lang="fr-FR" sz="2400"/>
          </a:p>
        </p:txBody>
      </p:sp>
      <p:pic>
        <p:nvPicPr>
          <p:cNvPr id="6" name="Image 0" descr="preencoded.png"/>
          <p:cNvPicPr>
            <a:picLocks noChangeAspect="1"/>
          </p:cNvPicPr>
          <p:nvPr/>
        </p:nvPicPr>
        <p:blipFill>
          <a:blip r:embed="rId3"/>
          <a:stretch>
            <a:fillRect/>
          </a:stretch>
        </p:blipFill>
        <p:spPr>
          <a:xfrm>
            <a:off x="1158240" y="1889760"/>
            <a:ext cx="426720" cy="426720"/>
          </a:xfrm>
          <a:prstGeom prst="rect">
            <a:avLst/>
          </a:prstGeom>
        </p:spPr>
      </p:pic>
      <p:sp>
        <p:nvSpPr>
          <p:cNvPr id="7" name="Text 4"/>
          <p:cNvSpPr/>
          <p:nvPr/>
        </p:nvSpPr>
        <p:spPr>
          <a:xfrm>
            <a:off x="1706880" y="1767840"/>
            <a:ext cx="3901440" cy="792480"/>
          </a:xfrm>
          <a:prstGeom prst="rect">
            <a:avLst/>
          </a:prstGeom>
          <a:noFill/>
          <a:ln/>
        </p:spPr>
        <p:txBody>
          <a:bodyPr wrap="square" lIns="0" tIns="0" rIns="0" bIns="0" rtlCol="0" anchor="ctr"/>
          <a:lstStyle/>
          <a:p>
            <a:r>
              <a:rPr lang="en-US" sz="2133" b="1" dirty="0">
                <a:solidFill>
                  <a:srgbClr val="FFFFFF"/>
                </a:solidFill>
                <a:latin typeface="Georgia" pitchFamily="34" charset="0"/>
                <a:ea typeface="Georgia" pitchFamily="34" charset="-122"/>
                <a:cs typeface="Georgia" pitchFamily="34" charset="-120"/>
              </a:rPr>
              <a:t>European Union — Leader</a:t>
            </a:r>
            <a:endParaRPr lang="en-US" sz="2133" dirty="0"/>
          </a:p>
        </p:txBody>
      </p:sp>
      <p:sp>
        <p:nvSpPr>
          <p:cNvPr id="8" name="Text 5"/>
          <p:cNvSpPr/>
          <p:nvPr/>
        </p:nvSpPr>
        <p:spPr>
          <a:xfrm>
            <a:off x="1219200" y="2804160"/>
            <a:ext cx="4389120" cy="3048000"/>
          </a:xfrm>
          <a:prstGeom prst="rect">
            <a:avLst/>
          </a:prstGeom>
          <a:noFill/>
          <a:ln/>
        </p:spPr>
        <p:txBody>
          <a:bodyPr wrap="square" rtlCol="0" anchor="t"/>
          <a:lstStyle/>
          <a:p>
            <a:r>
              <a:rPr lang="en-US" sz="1600" b="1" dirty="0">
                <a:solidFill>
                  <a:srgbClr val="1E293B"/>
                </a:solidFill>
                <a:latin typeface="Calibri" pitchFamily="34" charset="0"/>
                <a:ea typeface="Calibri" pitchFamily="34" charset="-122"/>
                <a:cs typeface="Calibri" pitchFamily="34" charset="-120"/>
              </a:rPr>
              <a:t>ECB Climate Guide (2020)</a:t>
            </a:r>
            <a:endParaRPr lang="en-US" sz="1600" dirty="0"/>
          </a:p>
          <a:p>
            <a:endParaRPr lang="en-US" sz="1600" dirty="0"/>
          </a:p>
          <a:p>
            <a:r>
              <a:rPr lang="en-US" sz="1600" b="1" dirty="0">
                <a:solidFill>
                  <a:srgbClr val="1E293B"/>
                </a:solidFill>
                <a:latin typeface="Calibri" pitchFamily="34" charset="0"/>
                <a:ea typeface="Calibri" pitchFamily="34" charset="-122"/>
                <a:cs typeface="Calibri" pitchFamily="34" charset="-120"/>
              </a:rPr>
              <a:t>Climate Stress Tests (2022)</a:t>
            </a:r>
            <a:endParaRPr lang="en-US" sz="1600" dirty="0"/>
          </a:p>
          <a:p>
            <a:endParaRPr lang="en-US" sz="1600" dirty="0"/>
          </a:p>
          <a:p>
            <a:r>
              <a:rPr lang="en-US" sz="1600" b="1" dirty="0">
                <a:solidFill>
                  <a:srgbClr val="1E293B"/>
                </a:solidFill>
                <a:latin typeface="Calibri" pitchFamily="34" charset="0"/>
                <a:ea typeface="Calibri" pitchFamily="34" charset="-122"/>
                <a:cs typeface="Calibri" pitchFamily="34" charset="-120"/>
              </a:rPr>
              <a:t>CRR III / CRD VI (2024-2025)</a:t>
            </a:r>
            <a:endParaRPr lang="en-US" sz="1600" dirty="0"/>
          </a:p>
          <a:p>
            <a:r>
              <a:rPr lang="en-US" sz="1600" dirty="0">
                <a:solidFill>
                  <a:srgbClr val="1E293B"/>
                </a:solidFill>
                <a:latin typeface="Calibri" pitchFamily="34" charset="0"/>
                <a:ea typeface="Calibri" pitchFamily="34" charset="-122"/>
                <a:cs typeface="Calibri" pitchFamily="34" charset="-120"/>
              </a:rPr>
              <a:t>→ Governance requirements</a:t>
            </a:r>
            <a:endParaRPr lang="en-US" sz="1600" dirty="0"/>
          </a:p>
          <a:p>
            <a:r>
              <a:rPr lang="en-US" sz="1600" dirty="0">
                <a:solidFill>
                  <a:srgbClr val="1E293B"/>
                </a:solidFill>
                <a:latin typeface="Calibri" pitchFamily="34" charset="0"/>
                <a:ea typeface="Calibri" pitchFamily="34" charset="-122"/>
                <a:cs typeface="Calibri" pitchFamily="34" charset="-120"/>
              </a:rPr>
              <a:t>→ Fossil exposure reporting</a:t>
            </a:r>
            <a:endParaRPr lang="en-US" sz="1600" dirty="0"/>
          </a:p>
          <a:p>
            <a:r>
              <a:rPr lang="en-US" sz="1600" dirty="0">
                <a:solidFill>
                  <a:srgbClr val="1E293B"/>
                </a:solidFill>
                <a:latin typeface="Calibri" pitchFamily="34" charset="0"/>
                <a:ea typeface="Calibri" pitchFamily="34" charset="-122"/>
                <a:cs typeface="Calibri" pitchFamily="34" charset="-120"/>
              </a:rPr>
              <a:t>→ Mandatory transition plans</a:t>
            </a:r>
            <a:endParaRPr lang="en-US" sz="1600" dirty="0"/>
          </a:p>
          <a:p>
            <a:r>
              <a:rPr lang="en-US" sz="1600" dirty="0">
                <a:solidFill>
                  <a:srgbClr val="1E293B"/>
                </a:solidFill>
                <a:latin typeface="Calibri" pitchFamily="34" charset="0"/>
                <a:ea typeface="Calibri" pitchFamily="34" charset="-122"/>
                <a:cs typeface="Calibri" pitchFamily="34" charset="-120"/>
              </a:rPr>
              <a:t>→ Capital integration</a:t>
            </a:r>
            <a:endParaRPr lang="en-US" sz="1600" dirty="0"/>
          </a:p>
        </p:txBody>
      </p:sp>
      <p:sp>
        <p:nvSpPr>
          <p:cNvPr id="9" name="Shape 6"/>
          <p:cNvSpPr/>
          <p:nvPr/>
        </p:nvSpPr>
        <p:spPr>
          <a:xfrm>
            <a:off x="853440" y="5791200"/>
            <a:ext cx="5059680" cy="365760"/>
          </a:xfrm>
          <a:prstGeom prst="rect">
            <a:avLst/>
          </a:prstGeom>
          <a:solidFill>
            <a:srgbClr val="10B981"/>
          </a:solidFill>
          <a:ln/>
        </p:spPr>
        <p:txBody>
          <a:bodyPr/>
          <a:lstStyle/>
          <a:p>
            <a:endParaRPr lang="fr-FR" sz="2400"/>
          </a:p>
        </p:txBody>
      </p:sp>
      <p:sp>
        <p:nvSpPr>
          <p:cNvPr id="10" name="Text 7"/>
          <p:cNvSpPr/>
          <p:nvPr/>
        </p:nvSpPr>
        <p:spPr>
          <a:xfrm>
            <a:off x="853440" y="5791200"/>
            <a:ext cx="5059680" cy="365760"/>
          </a:xfrm>
          <a:prstGeom prst="rect">
            <a:avLst/>
          </a:prstGeom>
          <a:noFill/>
          <a:ln/>
        </p:spPr>
        <p:txBody>
          <a:bodyPr wrap="square" rtlCol="0" anchor="ctr"/>
          <a:lstStyle/>
          <a:p>
            <a:pPr algn="ctr"/>
            <a:r>
              <a:rPr lang="en-US" sz="1467" b="1" dirty="0">
                <a:solidFill>
                  <a:srgbClr val="FFFFFF"/>
                </a:solidFill>
                <a:latin typeface="Calibri" pitchFamily="34" charset="0"/>
                <a:ea typeface="Calibri" pitchFamily="34" charset="-122"/>
                <a:cs typeface="Calibri" pitchFamily="34" charset="-120"/>
              </a:rPr>
              <a:t>▲  Ambitious &amp; Prescriptive</a:t>
            </a:r>
            <a:endParaRPr lang="en-US" sz="1467" dirty="0"/>
          </a:p>
        </p:txBody>
      </p:sp>
      <p:sp>
        <p:nvSpPr>
          <p:cNvPr id="11" name="Shape 8"/>
          <p:cNvSpPr/>
          <p:nvPr/>
        </p:nvSpPr>
        <p:spPr>
          <a:xfrm>
            <a:off x="6278880" y="1767840"/>
            <a:ext cx="5059680" cy="4389120"/>
          </a:xfrm>
          <a:prstGeom prst="rect">
            <a:avLst/>
          </a:prstGeom>
          <a:solidFill>
            <a:srgbClr val="FFFFFF"/>
          </a:solidFill>
          <a:ln/>
          <a:effectLst>
            <a:outerShdw blurRad="76200" dist="25400" dir="8100000" algn="bl" rotWithShape="0">
              <a:srgbClr val="000000">
                <a:alpha val="15000"/>
              </a:srgbClr>
            </a:outerShdw>
          </a:effectLst>
        </p:spPr>
        <p:txBody>
          <a:bodyPr/>
          <a:lstStyle/>
          <a:p>
            <a:endParaRPr lang="fr-FR" sz="2400"/>
          </a:p>
        </p:txBody>
      </p:sp>
      <p:sp>
        <p:nvSpPr>
          <p:cNvPr id="12" name="Shape 9"/>
          <p:cNvSpPr/>
          <p:nvPr/>
        </p:nvSpPr>
        <p:spPr>
          <a:xfrm>
            <a:off x="6278880" y="1767840"/>
            <a:ext cx="5059680" cy="792480"/>
          </a:xfrm>
          <a:prstGeom prst="rect">
            <a:avLst/>
          </a:prstGeom>
          <a:solidFill>
            <a:srgbClr val="0B1D3A"/>
          </a:solidFill>
          <a:ln/>
        </p:spPr>
        <p:txBody>
          <a:bodyPr/>
          <a:lstStyle/>
          <a:p>
            <a:endParaRPr lang="fr-FR" sz="2400"/>
          </a:p>
        </p:txBody>
      </p:sp>
      <p:pic>
        <p:nvPicPr>
          <p:cNvPr id="13" name="Image 1" descr="preencoded.png"/>
          <p:cNvPicPr>
            <a:picLocks noChangeAspect="1"/>
          </p:cNvPicPr>
          <p:nvPr/>
        </p:nvPicPr>
        <p:blipFill>
          <a:blip r:embed="rId4"/>
          <a:stretch>
            <a:fillRect/>
          </a:stretch>
        </p:blipFill>
        <p:spPr>
          <a:xfrm>
            <a:off x="6583680" y="1889760"/>
            <a:ext cx="426720" cy="426720"/>
          </a:xfrm>
          <a:prstGeom prst="rect">
            <a:avLst/>
          </a:prstGeom>
        </p:spPr>
      </p:pic>
      <p:sp>
        <p:nvSpPr>
          <p:cNvPr id="14" name="Text 10"/>
          <p:cNvSpPr/>
          <p:nvPr/>
        </p:nvSpPr>
        <p:spPr>
          <a:xfrm>
            <a:off x="7132320" y="1767840"/>
            <a:ext cx="3901440" cy="792480"/>
          </a:xfrm>
          <a:prstGeom prst="rect">
            <a:avLst/>
          </a:prstGeom>
          <a:noFill/>
          <a:ln/>
        </p:spPr>
        <p:txBody>
          <a:bodyPr wrap="square" lIns="0" tIns="0" rIns="0" bIns="0" rtlCol="0" anchor="ctr"/>
          <a:lstStyle/>
          <a:p>
            <a:r>
              <a:rPr lang="en-US" sz="2133" b="1" dirty="0">
                <a:solidFill>
                  <a:srgbClr val="FFFFFF"/>
                </a:solidFill>
                <a:latin typeface="Georgia" pitchFamily="34" charset="0"/>
                <a:ea typeface="Georgia" pitchFamily="34" charset="-122"/>
                <a:cs typeface="Georgia" pitchFamily="34" charset="-120"/>
              </a:rPr>
              <a:t>United States — Retreat</a:t>
            </a:r>
            <a:endParaRPr lang="en-US" sz="2133" dirty="0"/>
          </a:p>
        </p:txBody>
      </p:sp>
      <p:sp>
        <p:nvSpPr>
          <p:cNvPr id="15" name="Text 11"/>
          <p:cNvSpPr/>
          <p:nvPr/>
        </p:nvSpPr>
        <p:spPr>
          <a:xfrm>
            <a:off x="6644640" y="2804160"/>
            <a:ext cx="4389120" cy="3048000"/>
          </a:xfrm>
          <a:prstGeom prst="rect">
            <a:avLst/>
          </a:prstGeom>
          <a:noFill/>
          <a:ln/>
        </p:spPr>
        <p:txBody>
          <a:bodyPr wrap="square" rtlCol="0" anchor="t"/>
          <a:lstStyle/>
          <a:p>
            <a:r>
              <a:rPr lang="en-US" sz="1600" b="1" dirty="0">
                <a:solidFill>
                  <a:srgbClr val="1E293B"/>
                </a:solidFill>
                <a:latin typeface="Calibri" pitchFamily="34" charset="0"/>
                <a:ea typeface="Calibri" pitchFamily="34" charset="-122"/>
                <a:cs typeface="Calibri" pitchFamily="34" charset="-120"/>
              </a:rPr>
              <a:t>Interagency Principles (Oct. 2023)</a:t>
            </a:r>
            <a:endParaRPr lang="en-US" sz="1600" dirty="0"/>
          </a:p>
          <a:p>
            <a:r>
              <a:rPr lang="en-US" sz="1600" dirty="0">
                <a:solidFill>
                  <a:srgbClr val="1E293B"/>
                </a:solidFill>
                <a:latin typeface="Calibri" pitchFamily="34" charset="0"/>
                <a:ea typeface="Calibri" pitchFamily="34" charset="-122"/>
                <a:cs typeface="Calibri" pitchFamily="34" charset="-120"/>
              </a:rPr>
              <a:t>Fed / OCC / FDIC guidance</a:t>
            </a:r>
            <a:endParaRPr lang="en-US" sz="1600" dirty="0"/>
          </a:p>
          <a:p>
            <a:endParaRPr lang="en-US" sz="1600" dirty="0"/>
          </a:p>
          <a:p>
            <a:r>
              <a:rPr lang="en-US" sz="1600" b="1" dirty="0">
                <a:solidFill>
                  <a:srgbClr val="EF4444"/>
                </a:solidFill>
                <a:latin typeface="Calibri" pitchFamily="34" charset="0"/>
                <a:cs typeface="Calibri" pitchFamily="34" charset="-120"/>
              </a:rPr>
              <a:t>2025: </a:t>
            </a:r>
            <a:r>
              <a:rPr lang="fr-FR" sz="1600" b="1" dirty="0" err="1">
                <a:solidFill>
                  <a:srgbClr val="EF4444"/>
                </a:solidFill>
                <a:latin typeface="Calibri" pitchFamily="34" charset="0"/>
                <a:cs typeface="Calibri" pitchFamily="34" charset="-120"/>
              </a:rPr>
              <a:t>Regulatory</a:t>
            </a:r>
            <a:r>
              <a:rPr lang="fr-FR" sz="1600" b="1" dirty="0">
                <a:solidFill>
                  <a:srgbClr val="EF4444"/>
                </a:solidFill>
                <a:latin typeface="Calibri" pitchFamily="34" charset="0"/>
                <a:cs typeface="Calibri" pitchFamily="34" charset="-120"/>
              </a:rPr>
              <a:t> </a:t>
            </a:r>
            <a:r>
              <a:rPr lang="fr-FR" sz="1600" b="1" dirty="0" err="1">
                <a:solidFill>
                  <a:srgbClr val="EF4444"/>
                </a:solidFill>
                <a:latin typeface="Calibri" pitchFamily="34" charset="0"/>
                <a:cs typeface="Calibri" pitchFamily="34" charset="-120"/>
              </a:rPr>
              <a:t>slowdown</a:t>
            </a:r>
            <a:r>
              <a:rPr lang="fr-FR" sz="1600" b="1" dirty="0">
                <a:solidFill>
                  <a:srgbClr val="EF4444"/>
                </a:solidFill>
                <a:latin typeface="Calibri" pitchFamily="34" charset="0"/>
                <a:cs typeface="Calibri" pitchFamily="34" charset="-120"/>
              </a:rPr>
              <a:t> and fragmentation</a:t>
            </a:r>
            <a:endParaRPr lang="en-US" sz="1600" b="1" dirty="0">
              <a:solidFill>
                <a:srgbClr val="EF4444"/>
              </a:solidFill>
              <a:latin typeface="Calibri" pitchFamily="34" charset="0"/>
              <a:cs typeface="Calibri" pitchFamily="34" charset="-120"/>
            </a:endParaRPr>
          </a:p>
          <a:p>
            <a:r>
              <a:rPr lang="en-US" sz="1600" dirty="0">
                <a:solidFill>
                  <a:srgbClr val="1E293B"/>
                </a:solidFill>
                <a:latin typeface="Calibri" pitchFamily="34" charset="0"/>
                <a:ea typeface="Calibri" pitchFamily="34" charset="-122"/>
                <a:cs typeface="Calibri" pitchFamily="34" charset="-120"/>
              </a:rPr>
              <a:t>→ Principles withdrawn (Oct. 2025)</a:t>
            </a:r>
            <a:endParaRPr lang="en-US" sz="1600" dirty="0"/>
          </a:p>
          <a:p>
            <a:r>
              <a:rPr lang="en-US" sz="1600" dirty="0">
                <a:solidFill>
                  <a:srgbClr val="1E293B"/>
                </a:solidFill>
                <a:latin typeface="Calibri" pitchFamily="34" charset="0"/>
                <a:ea typeface="Calibri" pitchFamily="34" charset="-122"/>
                <a:cs typeface="Calibri" pitchFamily="34" charset="-120"/>
              </a:rPr>
              <a:t>→ Withdrawal from NGFS (Jan. 2025)</a:t>
            </a:r>
            <a:endParaRPr lang="en-US" sz="1600" dirty="0"/>
          </a:p>
          <a:p>
            <a:r>
              <a:rPr lang="en-US" sz="1600" dirty="0">
                <a:solidFill>
                  <a:srgbClr val="1E293B"/>
                </a:solidFill>
                <a:latin typeface="Calibri" pitchFamily="34" charset="0"/>
                <a:ea typeface="Calibri" pitchFamily="34" charset="-122"/>
                <a:cs typeface="Calibri" pitchFamily="34" charset="-120"/>
              </a:rPr>
              <a:t>→ </a:t>
            </a:r>
            <a:r>
              <a:rPr lang="fr-FR" sz="1600" dirty="0" err="1">
                <a:solidFill>
                  <a:srgbClr val="1E293B"/>
                </a:solidFill>
                <a:latin typeface="Calibri" pitchFamily="34" charset="0"/>
                <a:cs typeface="Calibri" pitchFamily="34" charset="-120"/>
              </a:rPr>
              <a:t>Climate</a:t>
            </a:r>
            <a:r>
              <a:rPr lang="fr-FR" sz="1600" dirty="0">
                <a:solidFill>
                  <a:srgbClr val="1E293B"/>
                </a:solidFill>
                <a:latin typeface="Calibri" pitchFamily="34" charset="0"/>
                <a:cs typeface="Calibri" pitchFamily="34" charset="-120"/>
              </a:rPr>
              <a:t> </a:t>
            </a:r>
            <a:r>
              <a:rPr lang="fr-FR" sz="1600" dirty="0" err="1">
                <a:solidFill>
                  <a:srgbClr val="1E293B"/>
                </a:solidFill>
                <a:latin typeface="Calibri" pitchFamily="34" charset="0"/>
                <a:cs typeface="Calibri" pitchFamily="34" charset="-120"/>
              </a:rPr>
              <a:t>risks</a:t>
            </a:r>
            <a:r>
              <a:rPr lang="fr-FR" sz="1600" dirty="0">
                <a:solidFill>
                  <a:srgbClr val="1E293B"/>
                </a:solidFill>
                <a:latin typeface="Calibri" pitchFamily="34" charset="0"/>
                <a:cs typeface="Calibri" pitchFamily="34" charset="-120"/>
              </a:rPr>
              <a:t> </a:t>
            </a:r>
            <a:r>
              <a:rPr lang="fr-FR" sz="1600" dirty="0" err="1">
                <a:solidFill>
                  <a:srgbClr val="1E293B"/>
                </a:solidFill>
                <a:latin typeface="Calibri" pitchFamily="34" charset="0"/>
                <a:cs typeface="Calibri" pitchFamily="34" charset="-120"/>
              </a:rPr>
              <a:t>increasingly</a:t>
            </a:r>
            <a:r>
              <a:rPr lang="fr-FR" sz="1600" dirty="0">
                <a:solidFill>
                  <a:srgbClr val="1E293B"/>
                </a:solidFill>
                <a:latin typeface="Calibri" pitchFamily="34" charset="0"/>
                <a:cs typeface="Calibri" pitchFamily="34" charset="-120"/>
              </a:rPr>
              <a:t> </a:t>
            </a:r>
            <a:r>
              <a:rPr lang="fr-FR" sz="1600" dirty="0" err="1">
                <a:solidFill>
                  <a:srgbClr val="1E293B"/>
                </a:solidFill>
                <a:latin typeface="Calibri" pitchFamily="34" charset="0"/>
                <a:cs typeface="Calibri" pitchFamily="34" charset="-120"/>
              </a:rPr>
              <a:t>treated</a:t>
            </a:r>
            <a:r>
              <a:rPr lang="fr-FR" sz="1600" dirty="0">
                <a:solidFill>
                  <a:srgbClr val="1E293B"/>
                </a:solidFill>
                <a:latin typeface="Calibri" pitchFamily="34" charset="0"/>
                <a:cs typeface="Calibri" pitchFamily="34" charset="-120"/>
              </a:rPr>
              <a:t> </a:t>
            </a:r>
            <a:r>
              <a:rPr lang="fr-FR" sz="1600" dirty="0" err="1">
                <a:solidFill>
                  <a:srgbClr val="1E293B"/>
                </a:solidFill>
                <a:latin typeface="Calibri" pitchFamily="34" charset="0"/>
                <a:cs typeface="Calibri" pitchFamily="34" charset="-120"/>
              </a:rPr>
              <a:t>through</a:t>
            </a:r>
            <a:r>
              <a:rPr lang="fr-FR" sz="1600" dirty="0">
                <a:solidFill>
                  <a:srgbClr val="1E293B"/>
                </a:solidFill>
                <a:latin typeface="Calibri" pitchFamily="34" charset="0"/>
                <a:cs typeface="Calibri" pitchFamily="34" charset="-120"/>
              </a:rPr>
              <a:t> </a:t>
            </a:r>
            <a:r>
              <a:rPr lang="fr-FR" sz="1600" dirty="0" err="1">
                <a:solidFill>
                  <a:srgbClr val="1E293B"/>
                </a:solidFill>
                <a:latin typeface="Calibri" pitchFamily="34" charset="0"/>
                <a:cs typeface="Calibri" pitchFamily="34" charset="-120"/>
              </a:rPr>
              <a:t>traditional</a:t>
            </a:r>
            <a:r>
              <a:rPr lang="fr-FR" sz="1600" dirty="0">
                <a:solidFill>
                  <a:srgbClr val="1E293B"/>
                </a:solidFill>
                <a:latin typeface="Calibri" pitchFamily="34" charset="0"/>
                <a:cs typeface="Calibri" pitchFamily="34" charset="-120"/>
              </a:rPr>
              <a:t> </a:t>
            </a:r>
            <a:r>
              <a:rPr lang="fr-FR" sz="1600" dirty="0" err="1">
                <a:solidFill>
                  <a:srgbClr val="1E293B"/>
                </a:solidFill>
                <a:latin typeface="Calibri" pitchFamily="34" charset="0"/>
                <a:cs typeface="Calibri" pitchFamily="34" charset="-120"/>
              </a:rPr>
              <a:t>prudential</a:t>
            </a:r>
            <a:r>
              <a:rPr lang="fr-FR" sz="1600" dirty="0">
                <a:solidFill>
                  <a:srgbClr val="1E293B"/>
                </a:solidFill>
                <a:latin typeface="Calibri" pitchFamily="34" charset="0"/>
                <a:cs typeface="Calibri" pitchFamily="34" charset="-120"/>
              </a:rPr>
              <a:t> </a:t>
            </a:r>
            <a:r>
              <a:rPr lang="fr-FR" sz="1600" dirty="0" err="1">
                <a:solidFill>
                  <a:srgbClr val="1E293B"/>
                </a:solidFill>
                <a:latin typeface="Calibri" pitchFamily="34" charset="0"/>
                <a:cs typeface="Calibri" pitchFamily="34" charset="-120"/>
              </a:rPr>
              <a:t>frameworks</a:t>
            </a:r>
            <a:endParaRPr lang="en-US" sz="1600" dirty="0">
              <a:solidFill>
                <a:srgbClr val="1E293B"/>
              </a:solidFill>
              <a:latin typeface="Calibri" pitchFamily="34" charset="0"/>
              <a:cs typeface="Calibri" pitchFamily="34" charset="-120"/>
            </a:endParaRPr>
          </a:p>
        </p:txBody>
      </p:sp>
      <p:sp>
        <p:nvSpPr>
          <p:cNvPr id="16" name="Shape 12"/>
          <p:cNvSpPr/>
          <p:nvPr/>
        </p:nvSpPr>
        <p:spPr>
          <a:xfrm>
            <a:off x="6278880" y="5791200"/>
            <a:ext cx="5059680" cy="365760"/>
          </a:xfrm>
          <a:prstGeom prst="rect">
            <a:avLst/>
          </a:prstGeom>
          <a:solidFill>
            <a:srgbClr val="EF4444"/>
          </a:solidFill>
          <a:ln/>
        </p:spPr>
        <p:txBody>
          <a:bodyPr/>
          <a:lstStyle/>
          <a:p>
            <a:endParaRPr lang="fr-FR" sz="2400"/>
          </a:p>
        </p:txBody>
      </p:sp>
      <p:sp>
        <p:nvSpPr>
          <p:cNvPr id="17" name="Text 13"/>
          <p:cNvSpPr/>
          <p:nvPr/>
        </p:nvSpPr>
        <p:spPr>
          <a:xfrm>
            <a:off x="6278880" y="5791200"/>
            <a:ext cx="5059680" cy="365760"/>
          </a:xfrm>
          <a:prstGeom prst="rect">
            <a:avLst/>
          </a:prstGeom>
          <a:noFill/>
          <a:ln/>
        </p:spPr>
        <p:txBody>
          <a:bodyPr wrap="square" rtlCol="0" anchor="ctr"/>
          <a:lstStyle/>
          <a:p>
            <a:pPr algn="ctr"/>
            <a:r>
              <a:rPr lang="en-US" sz="1467" b="1" dirty="0">
                <a:solidFill>
                  <a:srgbClr val="FFFFFF"/>
                </a:solidFill>
                <a:latin typeface="Calibri" pitchFamily="34" charset="0"/>
                <a:ea typeface="Calibri" pitchFamily="34" charset="-122"/>
                <a:cs typeface="Calibri" pitchFamily="34" charset="-120"/>
              </a:rPr>
              <a:t>▼  Rollback &amp; Fragmented</a:t>
            </a:r>
            <a:endParaRPr lang="en-US" sz="1467"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53440" y="365760"/>
            <a:ext cx="9753600" cy="731520"/>
          </a:xfrm>
          <a:prstGeom prst="rect">
            <a:avLst/>
          </a:prstGeom>
          <a:noFill/>
          <a:ln/>
        </p:spPr>
        <p:txBody>
          <a:bodyPr wrap="square" lIns="0" tIns="0" rIns="0" bIns="0" rtlCol="0" anchor="ctr"/>
          <a:lstStyle/>
          <a:p>
            <a:r>
              <a:rPr lang="en-US" sz="3733" b="1" dirty="0">
                <a:solidFill>
                  <a:srgbClr val="0B1D3A"/>
                </a:solidFill>
                <a:latin typeface="Georgia" pitchFamily="34" charset="0"/>
                <a:ea typeface="Georgia" pitchFamily="34" charset="-122"/>
                <a:cs typeface="Georgia" pitchFamily="34" charset="-120"/>
              </a:rPr>
              <a:t>Focus: Switzerland</a:t>
            </a:r>
            <a:endParaRPr lang="en-US" sz="3733" dirty="0"/>
          </a:p>
        </p:txBody>
      </p:sp>
      <p:sp>
        <p:nvSpPr>
          <p:cNvPr id="3" name="Text 1"/>
          <p:cNvSpPr/>
          <p:nvPr/>
        </p:nvSpPr>
        <p:spPr>
          <a:xfrm>
            <a:off x="853440" y="1036320"/>
            <a:ext cx="9753600" cy="426720"/>
          </a:xfrm>
          <a:prstGeom prst="rect">
            <a:avLst/>
          </a:prstGeom>
          <a:noFill/>
          <a:ln/>
        </p:spPr>
        <p:txBody>
          <a:bodyPr wrap="square" lIns="0" tIns="0" rIns="0" bIns="0" rtlCol="0" anchor="ctr"/>
          <a:lstStyle/>
          <a:p>
            <a:r>
              <a:rPr lang="fr-FR" sz="1867" i="1" dirty="0">
                <a:solidFill>
                  <a:srgbClr val="94A3B8"/>
                </a:solidFill>
                <a:latin typeface="Calibri" pitchFamily="34" charset="0"/>
                <a:cs typeface="Calibri" pitchFamily="34" charset="-120"/>
              </a:rPr>
              <a:t>Risk-</a:t>
            </a:r>
            <a:r>
              <a:rPr lang="fr-FR" sz="1867" i="1" dirty="0" err="1">
                <a:solidFill>
                  <a:srgbClr val="94A3B8"/>
                </a:solidFill>
                <a:latin typeface="Calibri" pitchFamily="34" charset="0"/>
                <a:cs typeface="Calibri" pitchFamily="34" charset="-120"/>
              </a:rPr>
              <a:t>based</a:t>
            </a:r>
            <a:r>
              <a:rPr lang="fr-FR" sz="1867" i="1" dirty="0">
                <a:solidFill>
                  <a:srgbClr val="94A3B8"/>
                </a:solidFill>
                <a:latin typeface="Calibri" pitchFamily="34" charset="0"/>
                <a:cs typeface="Calibri" pitchFamily="34" charset="-120"/>
              </a:rPr>
              <a:t> and </a:t>
            </a:r>
            <a:r>
              <a:rPr lang="fr-FR" sz="1867" i="1" dirty="0" err="1">
                <a:solidFill>
                  <a:srgbClr val="94A3B8"/>
                </a:solidFill>
                <a:latin typeface="Calibri" pitchFamily="34" charset="0"/>
                <a:cs typeface="Calibri" pitchFamily="34" charset="-120"/>
              </a:rPr>
              <a:t>proportionate</a:t>
            </a:r>
            <a:r>
              <a:rPr lang="fr-FR" sz="1867" i="1" dirty="0">
                <a:solidFill>
                  <a:srgbClr val="94A3B8"/>
                </a:solidFill>
                <a:latin typeface="Calibri" pitchFamily="34" charset="0"/>
                <a:cs typeface="Calibri" pitchFamily="34" charset="-120"/>
              </a:rPr>
              <a:t> supervision</a:t>
            </a:r>
            <a:endParaRPr lang="en-US" sz="1867" i="1" dirty="0">
              <a:solidFill>
                <a:srgbClr val="94A3B8"/>
              </a:solidFill>
              <a:latin typeface="Calibri" pitchFamily="34" charset="0"/>
              <a:cs typeface="Calibri" pitchFamily="34" charset="-120"/>
            </a:endParaRPr>
          </a:p>
        </p:txBody>
      </p:sp>
      <p:sp>
        <p:nvSpPr>
          <p:cNvPr id="4" name="Shape 2"/>
          <p:cNvSpPr/>
          <p:nvPr/>
        </p:nvSpPr>
        <p:spPr>
          <a:xfrm>
            <a:off x="853440" y="1767840"/>
            <a:ext cx="10485120" cy="1341120"/>
          </a:xfrm>
          <a:prstGeom prst="rect">
            <a:avLst/>
          </a:prstGeom>
          <a:solidFill>
            <a:srgbClr val="0B1D3A"/>
          </a:solidFill>
          <a:ln/>
          <a:effectLst>
            <a:outerShdw blurRad="50800" dist="25400" dir="8100000" algn="bl" rotWithShape="0">
              <a:srgbClr val="000000">
                <a:alpha val="12000"/>
              </a:srgbClr>
            </a:outerShdw>
          </a:effectLst>
        </p:spPr>
        <p:txBody>
          <a:bodyPr/>
          <a:lstStyle/>
          <a:p>
            <a:endParaRPr lang="fr-FR" sz="2400"/>
          </a:p>
        </p:txBody>
      </p:sp>
      <p:pic>
        <p:nvPicPr>
          <p:cNvPr id="5" name="Image 0" descr="preencoded.png"/>
          <p:cNvPicPr>
            <a:picLocks noChangeAspect="1"/>
          </p:cNvPicPr>
          <p:nvPr/>
        </p:nvPicPr>
        <p:blipFill>
          <a:blip r:embed="rId3"/>
          <a:stretch>
            <a:fillRect/>
          </a:stretch>
        </p:blipFill>
        <p:spPr>
          <a:xfrm>
            <a:off x="1158240" y="1950720"/>
            <a:ext cx="487680" cy="487680"/>
          </a:xfrm>
          <a:prstGeom prst="rect">
            <a:avLst/>
          </a:prstGeom>
        </p:spPr>
      </p:pic>
      <p:sp>
        <p:nvSpPr>
          <p:cNvPr id="6" name="Text 3"/>
          <p:cNvSpPr/>
          <p:nvPr/>
        </p:nvSpPr>
        <p:spPr>
          <a:xfrm>
            <a:off x="1828800" y="1828800"/>
            <a:ext cx="9144000" cy="487680"/>
          </a:xfrm>
          <a:prstGeom prst="rect">
            <a:avLst/>
          </a:prstGeom>
          <a:noFill/>
          <a:ln/>
        </p:spPr>
        <p:txBody>
          <a:bodyPr wrap="square" lIns="0" tIns="0" rIns="0" bIns="0" rtlCol="0" anchor="ctr"/>
          <a:lstStyle/>
          <a:p>
            <a:r>
              <a:rPr lang="en-US" sz="2133" b="1" dirty="0">
                <a:solidFill>
                  <a:srgbClr val="FFFFFF"/>
                </a:solidFill>
                <a:latin typeface="Georgia" pitchFamily="34" charset="0"/>
                <a:ea typeface="Georgia" pitchFamily="34" charset="-122"/>
                <a:cs typeface="Georgia" pitchFamily="34" charset="-120"/>
              </a:rPr>
              <a:t>FINMA Circular 2026/1 — Nature-Related Financial Risks</a:t>
            </a:r>
            <a:endParaRPr lang="en-US" sz="2133" dirty="0"/>
          </a:p>
        </p:txBody>
      </p:sp>
      <p:sp>
        <p:nvSpPr>
          <p:cNvPr id="7" name="Text 4"/>
          <p:cNvSpPr/>
          <p:nvPr/>
        </p:nvSpPr>
        <p:spPr>
          <a:xfrm>
            <a:off x="1828800" y="2377440"/>
            <a:ext cx="9144000" cy="487680"/>
          </a:xfrm>
          <a:prstGeom prst="rect">
            <a:avLst/>
          </a:prstGeom>
          <a:noFill/>
          <a:ln/>
        </p:spPr>
        <p:txBody>
          <a:bodyPr wrap="square" lIns="0" tIns="0" rIns="0" bIns="0" rtlCol="0" anchor="ctr"/>
          <a:lstStyle/>
          <a:p>
            <a:r>
              <a:rPr lang="en-US" sz="1600" dirty="0">
                <a:solidFill>
                  <a:srgbClr val="E2E8F0"/>
                </a:solidFill>
                <a:latin typeface="Calibri" pitchFamily="34" charset="0"/>
                <a:ea typeface="Calibri" pitchFamily="34" charset="-122"/>
                <a:cs typeface="Calibri" pitchFamily="34" charset="-120"/>
              </a:rPr>
              <a:t>Published Dec. 2024 — In force from Jan. 2026 (climate) → Jan. 2028 (all nature risks)</a:t>
            </a:r>
            <a:endParaRPr lang="en-US" sz="1600" dirty="0"/>
          </a:p>
        </p:txBody>
      </p:sp>
      <p:sp>
        <p:nvSpPr>
          <p:cNvPr id="8" name="Shape 5"/>
          <p:cNvSpPr/>
          <p:nvPr/>
        </p:nvSpPr>
        <p:spPr>
          <a:xfrm>
            <a:off x="853440" y="3535680"/>
            <a:ext cx="2438400" cy="2194560"/>
          </a:xfrm>
          <a:prstGeom prst="rect">
            <a:avLst/>
          </a:prstGeom>
          <a:solidFill>
            <a:srgbClr val="FFFFFF"/>
          </a:solidFill>
          <a:ln/>
          <a:effectLst>
            <a:outerShdw blurRad="76200" dist="25400" dir="8100000" algn="bl" rotWithShape="0">
              <a:srgbClr val="000000">
                <a:alpha val="15000"/>
              </a:srgbClr>
            </a:outerShdw>
          </a:effectLst>
        </p:spPr>
        <p:txBody>
          <a:bodyPr/>
          <a:lstStyle/>
          <a:p>
            <a:endParaRPr lang="fr-FR" sz="2400"/>
          </a:p>
        </p:txBody>
      </p:sp>
      <p:pic>
        <p:nvPicPr>
          <p:cNvPr id="9" name="Image 1" descr="preencoded.png"/>
          <p:cNvPicPr>
            <a:picLocks noChangeAspect="1"/>
          </p:cNvPicPr>
          <p:nvPr/>
        </p:nvPicPr>
        <p:blipFill>
          <a:blip r:embed="rId4"/>
          <a:stretch>
            <a:fillRect/>
          </a:stretch>
        </p:blipFill>
        <p:spPr>
          <a:xfrm>
            <a:off x="1706880" y="3779520"/>
            <a:ext cx="609600" cy="609600"/>
          </a:xfrm>
          <a:prstGeom prst="rect">
            <a:avLst/>
          </a:prstGeom>
        </p:spPr>
      </p:pic>
      <p:sp>
        <p:nvSpPr>
          <p:cNvPr id="10" name="Text 6"/>
          <p:cNvSpPr/>
          <p:nvPr/>
        </p:nvSpPr>
        <p:spPr>
          <a:xfrm>
            <a:off x="975360" y="4511040"/>
            <a:ext cx="2194560" cy="426720"/>
          </a:xfrm>
          <a:prstGeom prst="rect">
            <a:avLst/>
          </a:prstGeom>
          <a:noFill/>
          <a:ln/>
        </p:spPr>
        <p:txBody>
          <a:bodyPr wrap="square" lIns="0" tIns="0" rIns="0" bIns="0" rtlCol="0" anchor="ctr"/>
          <a:lstStyle/>
          <a:p>
            <a:pPr algn="ctr"/>
            <a:r>
              <a:rPr lang="en-US" sz="1733" b="1" dirty="0">
                <a:solidFill>
                  <a:srgbClr val="0B1D3A"/>
                </a:solidFill>
                <a:latin typeface="Calibri" pitchFamily="34" charset="0"/>
                <a:ea typeface="Calibri" pitchFamily="34" charset="-122"/>
                <a:cs typeface="Calibri" pitchFamily="34" charset="-120"/>
              </a:rPr>
              <a:t>Governance</a:t>
            </a:r>
            <a:endParaRPr lang="en-US" sz="1733" dirty="0"/>
          </a:p>
        </p:txBody>
      </p:sp>
      <p:sp>
        <p:nvSpPr>
          <p:cNvPr id="11" name="Text 7"/>
          <p:cNvSpPr/>
          <p:nvPr/>
        </p:nvSpPr>
        <p:spPr>
          <a:xfrm>
            <a:off x="975360" y="4937760"/>
            <a:ext cx="2194560" cy="609600"/>
          </a:xfrm>
          <a:prstGeom prst="rect">
            <a:avLst/>
          </a:prstGeom>
          <a:noFill/>
          <a:ln/>
        </p:spPr>
        <p:txBody>
          <a:bodyPr wrap="square" lIns="0" tIns="0" rIns="0" bIns="0" rtlCol="0" anchor="ctr"/>
          <a:lstStyle/>
          <a:p>
            <a:pPr algn="ctr"/>
            <a:r>
              <a:rPr lang="en-US" sz="1333" dirty="0">
                <a:solidFill>
                  <a:srgbClr val="94A3B8"/>
                </a:solidFill>
                <a:latin typeface="Calibri" pitchFamily="34" charset="0"/>
                <a:ea typeface="Calibri" pitchFamily="34" charset="-122"/>
                <a:cs typeface="Calibri" pitchFamily="34" charset="-120"/>
              </a:rPr>
              <a:t>Board &amp; exec accountability for climate risk</a:t>
            </a:r>
            <a:endParaRPr lang="en-US" sz="1333" dirty="0"/>
          </a:p>
        </p:txBody>
      </p:sp>
      <p:sp>
        <p:nvSpPr>
          <p:cNvPr id="12" name="Shape 8"/>
          <p:cNvSpPr/>
          <p:nvPr/>
        </p:nvSpPr>
        <p:spPr>
          <a:xfrm>
            <a:off x="3596640" y="3535680"/>
            <a:ext cx="2438400" cy="2194560"/>
          </a:xfrm>
          <a:prstGeom prst="rect">
            <a:avLst/>
          </a:prstGeom>
          <a:solidFill>
            <a:srgbClr val="FFFFFF"/>
          </a:solidFill>
          <a:ln/>
          <a:effectLst>
            <a:outerShdw blurRad="76200" dist="25400" dir="8100000" algn="bl" rotWithShape="0">
              <a:srgbClr val="000000">
                <a:alpha val="15000"/>
              </a:srgbClr>
            </a:outerShdw>
          </a:effectLst>
        </p:spPr>
        <p:txBody>
          <a:bodyPr/>
          <a:lstStyle/>
          <a:p>
            <a:endParaRPr lang="fr-FR" sz="2400"/>
          </a:p>
        </p:txBody>
      </p:sp>
      <p:pic>
        <p:nvPicPr>
          <p:cNvPr id="13" name="Image 2" descr="preencoded.png"/>
          <p:cNvPicPr>
            <a:picLocks noChangeAspect="1"/>
          </p:cNvPicPr>
          <p:nvPr/>
        </p:nvPicPr>
        <p:blipFill>
          <a:blip r:embed="rId5"/>
          <a:stretch>
            <a:fillRect/>
          </a:stretch>
        </p:blipFill>
        <p:spPr>
          <a:xfrm>
            <a:off x="4450080" y="3779520"/>
            <a:ext cx="609600" cy="609600"/>
          </a:xfrm>
          <a:prstGeom prst="rect">
            <a:avLst/>
          </a:prstGeom>
        </p:spPr>
      </p:pic>
      <p:sp>
        <p:nvSpPr>
          <p:cNvPr id="14" name="Text 9"/>
          <p:cNvSpPr/>
          <p:nvPr/>
        </p:nvSpPr>
        <p:spPr>
          <a:xfrm>
            <a:off x="3718560" y="4511040"/>
            <a:ext cx="2194560" cy="426720"/>
          </a:xfrm>
          <a:prstGeom prst="rect">
            <a:avLst/>
          </a:prstGeom>
          <a:noFill/>
          <a:ln/>
        </p:spPr>
        <p:txBody>
          <a:bodyPr wrap="square" lIns="0" tIns="0" rIns="0" bIns="0" rtlCol="0" anchor="ctr"/>
          <a:lstStyle/>
          <a:p>
            <a:pPr algn="ctr"/>
            <a:r>
              <a:rPr lang="en-US" sz="1733" b="1" dirty="0">
                <a:solidFill>
                  <a:srgbClr val="0B1D3A"/>
                </a:solidFill>
                <a:latin typeface="Calibri" pitchFamily="34" charset="0"/>
                <a:ea typeface="Calibri" pitchFamily="34" charset="-122"/>
                <a:cs typeface="Calibri" pitchFamily="34" charset="-120"/>
              </a:rPr>
              <a:t>Scenario Analysis</a:t>
            </a:r>
            <a:endParaRPr lang="en-US" sz="1733" dirty="0"/>
          </a:p>
        </p:txBody>
      </p:sp>
      <p:sp>
        <p:nvSpPr>
          <p:cNvPr id="15" name="Text 10"/>
          <p:cNvSpPr/>
          <p:nvPr/>
        </p:nvSpPr>
        <p:spPr>
          <a:xfrm>
            <a:off x="3718560" y="4937760"/>
            <a:ext cx="2194560" cy="609600"/>
          </a:xfrm>
          <a:prstGeom prst="rect">
            <a:avLst/>
          </a:prstGeom>
          <a:noFill/>
          <a:ln/>
        </p:spPr>
        <p:txBody>
          <a:bodyPr wrap="square" lIns="0" tIns="0" rIns="0" bIns="0" rtlCol="0" anchor="ctr"/>
          <a:lstStyle/>
          <a:p>
            <a:pPr algn="ctr"/>
            <a:r>
              <a:rPr lang="en-US" sz="1333" dirty="0">
                <a:solidFill>
                  <a:srgbClr val="94A3B8"/>
                </a:solidFill>
                <a:latin typeface="Calibri" pitchFamily="34" charset="0"/>
                <a:ea typeface="Calibri" pitchFamily="34" charset="-122"/>
                <a:cs typeface="Calibri" pitchFamily="34" charset="-120"/>
              </a:rPr>
              <a:t>Qualitative &amp; quantitative stress testing</a:t>
            </a:r>
            <a:endParaRPr lang="en-US" sz="1333" dirty="0"/>
          </a:p>
        </p:txBody>
      </p:sp>
      <p:sp>
        <p:nvSpPr>
          <p:cNvPr id="16" name="Shape 11"/>
          <p:cNvSpPr/>
          <p:nvPr/>
        </p:nvSpPr>
        <p:spPr>
          <a:xfrm>
            <a:off x="6339840" y="3535680"/>
            <a:ext cx="2438400" cy="2194560"/>
          </a:xfrm>
          <a:prstGeom prst="rect">
            <a:avLst/>
          </a:prstGeom>
          <a:solidFill>
            <a:srgbClr val="FFFFFF"/>
          </a:solidFill>
          <a:ln/>
          <a:effectLst>
            <a:outerShdw blurRad="76200" dist="25400" dir="8100000" algn="bl" rotWithShape="0">
              <a:srgbClr val="000000">
                <a:alpha val="15000"/>
              </a:srgbClr>
            </a:outerShdw>
          </a:effectLst>
        </p:spPr>
        <p:txBody>
          <a:bodyPr/>
          <a:lstStyle/>
          <a:p>
            <a:endParaRPr lang="fr-FR" sz="2400"/>
          </a:p>
        </p:txBody>
      </p:sp>
      <p:pic>
        <p:nvPicPr>
          <p:cNvPr id="17" name="Image 3" descr="preencoded.png"/>
          <p:cNvPicPr>
            <a:picLocks noChangeAspect="1"/>
          </p:cNvPicPr>
          <p:nvPr/>
        </p:nvPicPr>
        <p:blipFill>
          <a:blip r:embed="rId6"/>
          <a:stretch>
            <a:fillRect/>
          </a:stretch>
        </p:blipFill>
        <p:spPr>
          <a:xfrm>
            <a:off x="7193280" y="3779520"/>
            <a:ext cx="609600" cy="609600"/>
          </a:xfrm>
          <a:prstGeom prst="rect">
            <a:avLst/>
          </a:prstGeom>
        </p:spPr>
      </p:pic>
      <p:sp>
        <p:nvSpPr>
          <p:cNvPr id="18" name="Text 12"/>
          <p:cNvSpPr/>
          <p:nvPr/>
        </p:nvSpPr>
        <p:spPr>
          <a:xfrm>
            <a:off x="6461760" y="4511040"/>
            <a:ext cx="2194560" cy="426720"/>
          </a:xfrm>
          <a:prstGeom prst="rect">
            <a:avLst/>
          </a:prstGeom>
          <a:noFill/>
          <a:ln/>
        </p:spPr>
        <p:txBody>
          <a:bodyPr wrap="square" lIns="0" tIns="0" rIns="0" bIns="0" rtlCol="0" anchor="ctr"/>
          <a:lstStyle/>
          <a:p>
            <a:pPr algn="ctr"/>
            <a:r>
              <a:rPr lang="en-US" sz="1733" b="1" dirty="0">
                <a:solidFill>
                  <a:srgbClr val="0B1D3A"/>
                </a:solidFill>
                <a:latin typeface="Calibri" pitchFamily="34" charset="0"/>
                <a:ea typeface="Calibri" pitchFamily="34" charset="-122"/>
                <a:cs typeface="Calibri" pitchFamily="34" charset="-120"/>
              </a:rPr>
              <a:t>Transition Plans</a:t>
            </a:r>
            <a:endParaRPr lang="en-US" sz="1733" dirty="0"/>
          </a:p>
        </p:txBody>
      </p:sp>
      <p:sp>
        <p:nvSpPr>
          <p:cNvPr id="19" name="Text 13"/>
          <p:cNvSpPr/>
          <p:nvPr/>
        </p:nvSpPr>
        <p:spPr>
          <a:xfrm>
            <a:off x="6461760" y="4937760"/>
            <a:ext cx="2194560" cy="609600"/>
          </a:xfrm>
          <a:prstGeom prst="rect">
            <a:avLst/>
          </a:prstGeom>
          <a:noFill/>
          <a:ln/>
        </p:spPr>
        <p:txBody>
          <a:bodyPr wrap="square" lIns="0" tIns="0" rIns="0" bIns="0" rtlCol="0" anchor="ctr"/>
          <a:lstStyle/>
          <a:p>
            <a:pPr algn="ctr"/>
            <a:r>
              <a:rPr lang="en-US" sz="1333" dirty="0">
                <a:solidFill>
                  <a:srgbClr val="94A3B8"/>
                </a:solidFill>
                <a:latin typeface="Calibri" pitchFamily="34" charset="0"/>
                <a:ea typeface="Calibri" pitchFamily="34" charset="-122"/>
                <a:cs typeface="Calibri" pitchFamily="34" charset="-120"/>
              </a:rPr>
              <a:t>CO₂ Act &amp; climate reporting ordinance</a:t>
            </a:r>
            <a:endParaRPr lang="en-US" sz="1333" dirty="0"/>
          </a:p>
        </p:txBody>
      </p:sp>
      <p:sp>
        <p:nvSpPr>
          <p:cNvPr id="20" name="Shape 14"/>
          <p:cNvSpPr/>
          <p:nvPr/>
        </p:nvSpPr>
        <p:spPr>
          <a:xfrm>
            <a:off x="9083040" y="3535680"/>
            <a:ext cx="2438400" cy="2194560"/>
          </a:xfrm>
          <a:prstGeom prst="rect">
            <a:avLst/>
          </a:prstGeom>
          <a:solidFill>
            <a:srgbClr val="FFFFFF"/>
          </a:solidFill>
          <a:ln/>
          <a:effectLst>
            <a:outerShdw blurRad="76200" dist="25400" dir="8100000" algn="bl" rotWithShape="0">
              <a:srgbClr val="000000">
                <a:alpha val="15000"/>
              </a:srgbClr>
            </a:outerShdw>
          </a:effectLst>
        </p:spPr>
        <p:txBody>
          <a:bodyPr/>
          <a:lstStyle/>
          <a:p>
            <a:endParaRPr lang="fr-FR" sz="2400"/>
          </a:p>
        </p:txBody>
      </p:sp>
      <p:sp>
        <p:nvSpPr>
          <p:cNvPr id="22" name="Text 15"/>
          <p:cNvSpPr/>
          <p:nvPr/>
        </p:nvSpPr>
        <p:spPr>
          <a:xfrm>
            <a:off x="9204960" y="4511040"/>
            <a:ext cx="2194560" cy="426720"/>
          </a:xfrm>
          <a:prstGeom prst="rect">
            <a:avLst/>
          </a:prstGeom>
          <a:noFill/>
          <a:ln/>
        </p:spPr>
        <p:txBody>
          <a:bodyPr wrap="square" lIns="0" tIns="0" rIns="0" bIns="0" rtlCol="0" anchor="ctr"/>
          <a:lstStyle/>
          <a:p>
            <a:pPr algn="ctr"/>
            <a:r>
              <a:rPr lang="en-US" sz="1733" b="1" dirty="0">
                <a:solidFill>
                  <a:srgbClr val="0B1D3A"/>
                </a:solidFill>
                <a:latin typeface="Calibri" pitchFamily="34" charset="0"/>
                <a:ea typeface="Calibri" pitchFamily="34" charset="-122"/>
                <a:cs typeface="Calibri" pitchFamily="34" charset="-120"/>
              </a:rPr>
              <a:t>FINMA-SNB</a:t>
            </a:r>
            <a:endParaRPr lang="en-US" sz="1733" dirty="0"/>
          </a:p>
        </p:txBody>
      </p:sp>
      <p:sp>
        <p:nvSpPr>
          <p:cNvPr id="23" name="Text 16"/>
          <p:cNvSpPr/>
          <p:nvPr/>
        </p:nvSpPr>
        <p:spPr>
          <a:xfrm>
            <a:off x="9204960" y="4937760"/>
            <a:ext cx="2194560" cy="609600"/>
          </a:xfrm>
          <a:prstGeom prst="rect">
            <a:avLst/>
          </a:prstGeom>
          <a:noFill/>
          <a:ln/>
        </p:spPr>
        <p:txBody>
          <a:bodyPr wrap="square" lIns="0" tIns="0" rIns="0" bIns="0" rtlCol="0" anchor="ctr"/>
          <a:lstStyle/>
          <a:p>
            <a:pPr algn="ctr"/>
            <a:r>
              <a:rPr lang="en-US" sz="1333" dirty="0">
                <a:solidFill>
                  <a:srgbClr val="94A3B8"/>
                </a:solidFill>
                <a:latin typeface="Calibri" pitchFamily="34" charset="0"/>
                <a:ea typeface="Calibri" pitchFamily="34" charset="-122"/>
                <a:cs typeface="Calibri" pitchFamily="34" charset="-120"/>
              </a:rPr>
              <a:t>Joint climate scenario collaboration</a:t>
            </a:r>
            <a:endParaRPr lang="en-US" sz="1333" dirty="0"/>
          </a:p>
        </p:txBody>
      </p:sp>
      <p:sp>
        <p:nvSpPr>
          <p:cNvPr id="24" name="Shape 17"/>
          <p:cNvSpPr/>
          <p:nvPr/>
        </p:nvSpPr>
        <p:spPr>
          <a:xfrm>
            <a:off x="853440" y="6096000"/>
            <a:ext cx="10485120" cy="426720"/>
          </a:xfrm>
          <a:prstGeom prst="rect">
            <a:avLst/>
          </a:prstGeom>
          <a:solidFill>
            <a:srgbClr val="3B82F6"/>
          </a:solidFill>
          <a:ln/>
        </p:spPr>
        <p:txBody>
          <a:bodyPr/>
          <a:lstStyle/>
          <a:p>
            <a:endParaRPr lang="fr-FR" sz="2400"/>
          </a:p>
        </p:txBody>
      </p:sp>
      <p:sp>
        <p:nvSpPr>
          <p:cNvPr id="25" name="Text 18"/>
          <p:cNvSpPr/>
          <p:nvPr/>
        </p:nvSpPr>
        <p:spPr>
          <a:xfrm>
            <a:off x="853440" y="6096000"/>
            <a:ext cx="10485120" cy="426720"/>
          </a:xfrm>
          <a:prstGeom prst="rect">
            <a:avLst/>
          </a:prstGeom>
          <a:noFill/>
          <a:ln/>
        </p:spPr>
        <p:txBody>
          <a:bodyPr wrap="square" rtlCol="0" anchor="ctr"/>
          <a:lstStyle/>
          <a:p>
            <a:pPr algn="ctr"/>
            <a:r>
              <a:rPr lang="en-US" sz="1467" b="1" dirty="0">
                <a:solidFill>
                  <a:srgbClr val="FFFFFF"/>
                </a:solidFill>
                <a:latin typeface="Calibri" pitchFamily="34" charset="0"/>
                <a:ea typeface="Calibri" pitchFamily="34" charset="-122"/>
                <a:cs typeface="Calibri" pitchFamily="34" charset="-120"/>
              </a:rPr>
              <a:t>Aligned with BCBS/NGFS  ·  More advanced than US  ·  Less prescriptive than EU</a:t>
            </a:r>
            <a:endParaRPr lang="en-US" sz="1467" dirty="0"/>
          </a:p>
        </p:txBody>
      </p:sp>
      <p:pic>
        <p:nvPicPr>
          <p:cNvPr id="26" name="Image 2" descr="preencoded.png">
            <a:extLst>
              <a:ext uri="{FF2B5EF4-FFF2-40B4-BE49-F238E27FC236}">
                <a16:creationId xmlns:a16="http://schemas.microsoft.com/office/drawing/2014/main" id="{07C632ED-71EA-C665-3E8C-E193097CDA54}"/>
              </a:ext>
            </a:extLst>
          </p:cNvPr>
          <p:cNvPicPr>
            <a:picLocks noChangeAspect="1"/>
          </p:cNvPicPr>
          <p:nvPr/>
        </p:nvPicPr>
        <p:blipFill>
          <a:blip r:embed="rId5"/>
          <a:stretch>
            <a:fillRect/>
          </a:stretch>
        </p:blipFill>
        <p:spPr>
          <a:xfrm>
            <a:off x="9997440" y="3840480"/>
            <a:ext cx="609600" cy="60960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53440" y="365760"/>
            <a:ext cx="9753600" cy="731520"/>
          </a:xfrm>
          <a:prstGeom prst="rect">
            <a:avLst/>
          </a:prstGeom>
          <a:noFill/>
          <a:ln/>
        </p:spPr>
        <p:txBody>
          <a:bodyPr wrap="square" lIns="0" tIns="0" rIns="0" bIns="0" rtlCol="0" anchor="ctr"/>
          <a:lstStyle/>
          <a:p>
            <a:r>
              <a:rPr lang="en-US" sz="3733" b="1" dirty="0">
                <a:solidFill>
                  <a:schemeClr val="tx2"/>
                </a:solidFill>
                <a:latin typeface="Georgia" pitchFamily="34" charset="0"/>
                <a:ea typeface="Georgia" pitchFamily="34" charset="-122"/>
                <a:cs typeface="Georgia" pitchFamily="34" charset="-120"/>
              </a:rPr>
              <a:t>Conclusion &amp; Perspectives</a:t>
            </a:r>
            <a:endParaRPr lang="en-US" sz="3733" dirty="0">
              <a:solidFill>
                <a:schemeClr val="tx2"/>
              </a:solidFill>
            </a:endParaRPr>
          </a:p>
        </p:txBody>
      </p:sp>
      <p:sp>
        <p:nvSpPr>
          <p:cNvPr id="3" name="Shape 1"/>
          <p:cNvSpPr/>
          <p:nvPr/>
        </p:nvSpPr>
        <p:spPr>
          <a:xfrm>
            <a:off x="853440" y="1402080"/>
            <a:ext cx="10485120" cy="1158240"/>
          </a:xfrm>
          <a:prstGeom prst="rect">
            <a:avLst/>
          </a:prstGeom>
          <a:solidFill>
            <a:srgbClr val="142B52"/>
          </a:solidFill>
          <a:ln/>
        </p:spPr>
        <p:txBody>
          <a:bodyPr/>
          <a:lstStyle/>
          <a:p>
            <a:endParaRPr lang="fr-FR" sz="2400"/>
          </a:p>
        </p:txBody>
      </p:sp>
      <p:pic>
        <p:nvPicPr>
          <p:cNvPr id="4" name="Image 0" descr="preencoded.png"/>
          <p:cNvPicPr>
            <a:picLocks noChangeAspect="1"/>
          </p:cNvPicPr>
          <p:nvPr/>
        </p:nvPicPr>
        <p:blipFill>
          <a:blip r:embed="rId3"/>
          <a:stretch>
            <a:fillRect/>
          </a:stretch>
        </p:blipFill>
        <p:spPr>
          <a:xfrm>
            <a:off x="1219200" y="1584960"/>
            <a:ext cx="487680" cy="487680"/>
          </a:xfrm>
          <a:prstGeom prst="rect">
            <a:avLst/>
          </a:prstGeom>
        </p:spPr>
      </p:pic>
      <p:sp>
        <p:nvSpPr>
          <p:cNvPr id="5" name="Text 2"/>
          <p:cNvSpPr/>
          <p:nvPr/>
        </p:nvSpPr>
        <p:spPr>
          <a:xfrm>
            <a:off x="1950720" y="1499616"/>
            <a:ext cx="8900160" cy="390144"/>
          </a:xfrm>
          <a:prstGeom prst="rect">
            <a:avLst/>
          </a:prstGeom>
          <a:noFill/>
          <a:ln/>
        </p:spPr>
        <p:txBody>
          <a:bodyPr wrap="square" lIns="0" tIns="0" rIns="0" bIns="0" rtlCol="0" anchor="ctr"/>
          <a:lstStyle/>
          <a:p>
            <a:r>
              <a:rPr lang="en-US" sz="2000" b="1" dirty="0">
                <a:solidFill>
                  <a:srgbClr val="FFFFFF"/>
                </a:solidFill>
                <a:latin typeface="Georgia" pitchFamily="34" charset="0"/>
                <a:ea typeface="Georgia" pitchFamily="34" charset="-122"/>
                <a:cs typeface="Georgia" pitchFamily="34" charset="-120"/>
              </a:rPr>
              <a:t>Data &amp; Modelling</a:t>
            </a:r>
            <a:endParaRPr lang="en-US" sz="2000" dirty="0"/>
          </a:p>
        </p:txBody>
      </p:sp>
      <p:sp>
        <p:nvSpPr>
          <p:cNvPr id="6" name="Text 3"/>
          <p:cNvSpPr/>
          <p:nvPr/>
        </p:nvSpPr>
        <p:spPr>
          <a:xfrm>
            <a:off x="1950720" y="1950720"/>
            <a:ext cx="8900160" cy="512064"/>
          </a:xfrm>
          <a:prstGeom prst="rect">
            <a:avLst/>
          </a:prstGeom>
          <a:noFill/>
          <a:ln/>
        </p:spPr>
        <p:txBody>
          <a:bodyPr wrap="square" lIns="0" tIns="0" rIns="0" bIns="0" rtlCol="0" anchor="ctr"/>
          <a:lstStyle/>
          <a:p>
            <a:r>
              <a:rPr lang="en-US" sz="1467" dirty="0">
                <a:solidFill>
                  <a:srgbClr val="E2E8F0"/>
                </a:solidFill>
                <a:latin typeface="Calibri" pitchFamily="34" charset="0"/>
                <a:ea typeface="Calibri" pitchFamily="34" charset="-122"/>
                <a:cs typeface="Calibri" pitchFamily="34" charset="-120"/>
              </a:rPr>
              <a:t>20-50 year horizons, immature models, lack of reliable data to calibrate capital requirements</a:t>
            </a:r>
            <a:endParaRPr lang="en-US" sz="1467" dirty="0"/>
          </a:p>
        </p:txBody>
      </p:sp>
      <p:sp>
        <p:nvSpPr>
          <p:cNvPr id="7" name="Shape 4"/>
          <p:cNvSpPr/>
          <p:nvPr/>
        </p:nvSpPr>
        <p:spPr>
          <a:xfrm>
            <a:off x="853440" y="2804160"/>
            <a:ext cx="10485120" cy="1158240"/>
          </a:xfrm>
          <a:prstGeom prst="rect">
            <a:avLst/>
          </a:prstGeom>
          <a:solidFill>
            <a:srgbClr val="142B52"/>
          </a:solidFill>
          <a:ln/>
        </p:spPr>
        <p:txBody>
          <a:bodyPr/>
          <a:lstStyle/>
          <a:p>
            <a:endParaRPr lang="fr-FR" sz="2400"/>
          </a:p>
        </p:txBody>
      </p:sp>
      <p:pic>
        <p:nvPicPr>
          <p:cNvPr id="8" name="Image 1" descr="preencoded.png"/>
          <p:cNvPicPr>
            <a:picLocks noChangeAspect="1"/>
          </p:cNvPicPr>
          <p:nvPr/>
        </p:nvPicPr>
        <p:blipFill>
          <a:blip r:embed="rId4"/>
          <a:stretch>
            <a:fillRect/>
          </a:stretch>
        </p:blipFill>
        <p:spPr>
          <a:xfrm>
            <a:off x="1219200" y="2987040"/>
            <a:ext cx="487680" cy="487680"/>
          </a:xfrm>
          <a:prstGeom prst="rect">
            <a:avLst/>
          </a:prstGeom>
        </p:spPr>
      </p:pic>
      <p:sp>
        <p:nvSpPr>
          <p:cNvPr id="9" name="Text 5"/>
          <p:cNvSpPr/>
          <p:nvPr/>
        </p:nvSpPr>
        <p:spPr>
          <a:xfrm>
            <a:off x="1950720" y="2901696"/>
            <a:ext cx="8900160" cy="390144"/>
          </a:xfrm>
          <a:prstGeom prst="rect">
            <a:avLst/>
          </a:prstGeom>
          <a:noFill/>
          <a:ln/>
        </p:spPr>
        <p:txBody>
          <a:bodyPr wrap="square" lIns="0" tIns="0" rIns="0" bIns="0" rtlCol="0" anchor="ctr"/>
          <a:lstStyle/>
          <a:p>
            <a:r>
              <a:rPr lang="en-US" sz="2000" b="1" dirty="0">
                <a:solidFill>
                  <a:srgbClr val="FFFFFF"/>
                </a:solidFill>
                <a:latin typeface="Georgia" pitchFamily="34" charset="0"/>
                <a:ea typeface="Georgia" pitchFamily="34" charset="-122"/>
                <a:cs typeface="Georgia" pitchFamily="34" charset="-120"/>
              </a:rPr>
              <a:t>Regulatory Fragmentation</a:t>
            </a:r>
            <a:endParaRPr lang="en-US" sz="2000" dirty="0"/>
          </a:p>
        </p:txBody>
      </p:sp>
      <p:sp>
        <p:nvSpPr>
          <p:cNvPr id="10" name="Text 6"/>
          <p:cNvSpPr/>
          <p:nvPr/>
        </p:nvSpPr>
        <p:spPr>
          <a:xfrm>
            <a:off x="1950720" y="3352800"/>
            <a:ext cx="8900160" cy="512064"/>
          </a:xfrm>
          <a:prstGeom prst="rect">
            <a:avLst/>
          </a:prstGeom>
          <a:noFill/>
          <a:ln/>
        </p:spPr>
        <p:txBody>
          <a:bodyPr wrap="square" lIns="0" tIns="0" rIns="0" bIns="0" rtlCol="0" anchor="ctr"/>
          <a:lstStyle/>
          <a:p>
            <a:r>
              <a:rPr lang="en-US" sz="1467" dirty="0">
                <a:solidFill>
                  <a:srgbClr val="E2E8F0"/>
                </a:solidFill>
                <a:latin typeface="Calibri" pitchFamily="34" charset="0"/>
                <a:ea typeface="Calibri" pitchFamily="34" charset="-122"/>
                <a:cs typeface="Calibri" pitchFamily="34" charset="-120"/>
              </a:rPr>
              <a:t>EU/US divergence → regulatory arbitrage, banks shifting polluting activities to lenient jurisdictions</a:t>
            </a:r>
            <a:endParaRPr lang="en-US" sz="1467" dirty="0"/>
          </a:p>
        </p:txBody>
      </p:sp>
      <p:sp>
        <p:nvSpPr>
          <p:cNvPr id="11" name="Shape 7"/>
          <p:cNvSpPr/>
          <p:nvPr/>
        </p:nvSpPr>
        <p:spPr>
          <a:xfrm>
            <a:off x="853440" y="4206240"/>
            <a:ext cx="10485120" cy="1158240"/>
          </a:xfrm>
          <a:prstGeom prst="rect">
            <a:avLst/>
          </a:prstGeom>
          <a:solidFill>
            <a:srgbClr val="142B52"/>
          </a:solidFill>
          <a:ln/>
        </p:spPr>
        <p:txBody>
          <a:bodyPr/>
          <a:lstStyle/>
          <a:p>
            <a:endParaRPr lang="fr-FR" sz="2400"/>
          </a:p>
        </p:txBody>
      </p:sp>
      <p:pic>
        <p:nvPicPr>
          <p:cNvPr id="12" name="Image 2" descr="preencoded.png"/>
          <p:cNvPicPr>
            <a:picLocks noChangeAspect="1"/>
          </p:cNvPicPr>
          <p:nvPr/>
        </p:nvPicPr>
        <p:blipFill>
          <a:blip r:embed="rId5"/>
          <a:stretch>
            <a:fillRect/>
          </a:stretch>
        </p:blipFill>
        <p:spPr>
          <a:xfrm>
            <a:off x="1219200" y="4389120"/>
            <a:ext cx="487680" cy="487680"/>
          </a:xfrm>
          <a:prstGeom prst="rect">
            <a:avLst/>
          </a:prstGeom>
        </p:spPr>
      </p:pic>
      <p:sp>
        <p:nvSpPr>
          <p:cNvPr id="13" name="Text 8"/>
          <p:cNvSpPr/>
          <p:nvPr/>
        </p:nvSpPr>
        <p:spPr>
          <a:xfrm>
            <a:off x="1950720" y="4303776"/>
            <a:ext cx="8900160" cy="390144"/>
          </a:xfrm>
          <a:prstGeom prst="rect">
            <a:avLst/>
          </a:prstGeom>
          <a:noFill/>
          <a:ln/>
        </p:spPr>
        <p:txBody>
          <a:bodyPr wrap="square" lIns="0" tIns="0" rIns="0" bIns="0" rtlCol="0" anchor="ctr"/>
          <a:lstStyle/>
          <a:p>
            <a:r>
              <a:rPr lang="en-US" sz="2000" b="1" dirty="0">
                <a:solidFill>
                  <a:srgbClr val="FFFFFF"/>
                </a:solidFill>
                <a:latin typeface="Georgia" pitchFamily="34" charset="0"/>
                <a:ea typeface="Georgia" pitchFamily="34" charset="-122"/>
                <a:cs typeface="Georgia" pitchFamily="34" charset="-120"/>
              </a:rPr>
              <a:t>Capital Requirements</a:t>
            </a:r>
            <a:endParaRPr lang="en-US" sz="2000" dirty="0"/>
          </a:p>
        </p:txBody>
      </p:sp>
      <p:sp>
        <p:nvSpPr>
          <p:cNvPr id="14" name="Text 9"/>
          <p:cNvSpPr/>
          <p:nvPr/>
        </p:nvSpPr>
        <p:spPr>
          <a:xfrm>
            <a:off x="1950720" y="4754880"/>
            <a:ext cx="8900160" cy="512064"/>
          </a:xfrm>
          <a:prstGeom prst="rect">
            <a:avLst/>
          </a:prstGeom>
          <a:noFill/>
          <a:ln/>
        </p:spPr>
        <p:txBody>
          <a:bodyPr wrap="square" lIns="0" tIns="0" rIns="0" bIns="0" rtlCol="0" anchor="ctr"/>
          <a:lstStyle/>
          <a:p>
            <a:r>
              <a:rPr lang="en-US" sz="1467" dirty="0">
                <a:solidFill>
                  <a:srgbClr val="E2E8F0"/>
                </a:solidFill>
                <a:latin typeface="Calibri" pitchFamily="34" charset="0"/>
                <a:ea typeface="Calibri" pitchFamily="34" charset="-122"/>
                <a:cs typeface="Calibri" pitchFamily="34" charset="-120"/>
              </a:rPr>
              <a:t>Green supporting factor vs. brown penalizing factor — should capital reflect climate policy goals?</a:t>
            </a:r>
            <a:endParaRPr lang="en-US" sz="1467" dirty="0"/>
          </a:p>
        </p:txBody>
      </p:sp>
      <p:sp>
        <p:nvSpPr>
          <p:cNvPr id="15" name="Shape 10"/>
          <p:cNvSpPr/>
          <p:nvPr/>
        </p:nvSpPr>
        <p:spPr>
          <a:xfrm>
            <a:off x="853440" y="5791200"/>
            <a:ext cx="10485120" cy="48768"/>
          </a:xfrm>
          <a:prstGeom prst="rect">
            <a:avLst/>
          </a:prstGeom>
          <a:solidFill>
            <a:srgbClr val="3B82F6"/>
          </a:solidFill>
          <a:ln/>
        </p:spPr>
        <p:txBody>
          <a:bodyPr/>
          <a:lstStyle/>
          <a:p>
            <a:endParaRPr lang="fr-FR" sz="2400"/>
          </a:p>
        </p:txBody>
      </p:sp>
      <p:sp>
        <p:nvSpPr>
          <p:cNvPr id="16" name="Text 11"/>
          <p:cNvSpPr/>
          <p:nvPr/>
        </p:nvSpPr>
        <p:spPr>
          <a:xfrm>
            <a:off x="853440" y="5974080"/>
            <a:ext cx="10485120" cy="731520"/>
          </a:xfrm>
          <a:prstGeom prst="rect">
            <a:avLst/>
          </a:prstGeom>
          <a:noFill/>
          <a:ln/>
        </p:spPr>
        <p:txBody>
          <a:bodyPr wrap="square" lIns="0" tIns="0" rIns="0" bIns="0" rtlCol="0" anchor="ctr"/>
          <a:lstStyle/>
          <a:p>
            <a:pPr algn="ctr"/>
            <a:r>
              <a:rPr lang="en-US" sz="1733" i="1" dirty="0">
                <a:solidFill>
                  <a:srgbClr val="60A5FA"/>
                </a:solidFill>
                <a:latin typeface="Georgia" pitchFamily="34" charset="0"/>
                <a:ea typeface="Georgia" pitchFamily="34" charset="-122"/>
                <a:cs typeface="Georgia" pitchFamily="34" charset="-120"/>
              </a:rPr>
              <a:t>"Climate banking regulation must find the right balance between</a:t>
            </a:r>
            <a:endParaRPr lang="en-US" sz="1733" dirty="0"/>
          </a:p>
          <a:p>
            <a:pPr algn="ctr"/>
            <a:r>
              <a:rPr lang="en-US" sz="1733" i="1" dirty="0">
                <a:solidFill>
                  <a:srgbClr val="60A5FA"/>
                </a:solidFill>
                <a:latin typeface="Georgia" pitchFamily="34" charset="0"/>
                <a:ea typeface="Georgia" pitchFamily="34" charset="-122"/>
                <a:cs typeface="Georgia" pitchFamily="34" charset="-120"/>
              </a:rPr>
              <a:t>financial resilience and supporting the ecological transition."</a:t>
            </a:r>
            <a:endParaRPr lang="en-US" sz="1733"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E87B2DC-6DB6-58B0-9153-F4DAB06E2C6F}"/>
              </a:ext>
            </a:extLst>
          </p:cNvPr>
          <p:cNvSpPr txBox="1"/>
          <p:nvPr/>
        </p:nvSpPr>
        <p:spPr>
          <a:xfrm>
            <a:off x="453292" y="558763"/>
            <a:ext cx="6096000" cy="584775"/>
          </a:xfrm>
          <a:prstGeom prst="rect">
            <a:avLst/>
          </a:prstGeom>
          <a:noFill/>
        </p:spPr>
        <p:txBody>
          <a:bodyPr wrap="square">
            <a:spAutoFit/>
          </a:bodyPr>
          <a:lstStyle/>
          <a:p>
            <a:r>
              <a:rPr lang="en-US" sz="3200" b="1" dirty="0">
                <a:solidFill>
                  <a:srgbClr val="0B1D3A"/>
                </a:solidFill>
                <a:latin typeface="Georgia" pitchFamily="34" charset="0"/>
                <a:ea typeface="Georgia" pitchFamily="34" charset="-122"/>
                <a:cs typeface="Georgia" pitchFamily="34" charset="-120"/>
              </a:rPr>
              <a:t>Appendix</a:t>
            </a:r>
            <a:endParaRPr lang="en-US" sz="2400" dirty="0"/>
          </a:p>
        </p:txBody>
      </p:sp>
      <p:sp>
        <p:nvSpPr>
          <p:cNvPr id="7" name="ZoneTexte 6">
            <a:extLst>
              <a:ext uri="{FF2B5EF4-FFF2-40B4-BE49-F238E27FC236}">
                <a16:creationId xmlns:a16="http://schemas.microsoft.com/office/drawing/2014/main" id="{6274F4F1-197E-4884-E8B2-1C57A45DDC02}"/>
              </a:ext>
            </a:extLst>
          </p:cNvPr>
          <p:cNvSpPr txBox="1"/>
          <p:nvPr/>
        </p:nvSpPr>
        <p:spPr>
          <a:xfrm>
            <a:off x="453293" y="1347898"/>
            <a:ext cx="11879385" cy="2308324"/>
          </a:xfrm>
          <a:prstGeom prst="rect">
            <a:avLst/>
          </a:prstGeom>
          <a:noFill/>
        </p:spPr>
        <p:txBody>
          <a:bodyPr wrap="square">
            <a:spAutoFit/>
          </a:bodyPr>
          <a:lstStyle/>
          <a:p>
            <a:pPr algn="l" rtl="0">
              <a:buNone/>
            </a:pPr>
            <a:r>
              <a:rPr lang="fr-FR" sz="1600" u="sng" dirty="0">
                <a:solidFill>
                  <a:srgbClr val="1155CC"/>
                </a:solidFill>
                <a:latin typeface="Arial" panose="020B0604020202020204" pitchFamily="34" charset="0"/>
                <a:hlinkClick r:id="rId2"/>
              </a:rPr>
              <a:t>BCBS Climate Principles (2022)</a:t>
            </a:r>
            <a:endParaRPr lang="fr-FR" sz="1600" dirty="0">
              <a:solidFill>
                <a:srgbClr val="000000"/>
              </a:solidFill>
            </a:endParaRPr>
          </a:p>
          <a:p>
            <a:pPr algn="l" rtl="0">
              <a:buNone/>
            </a:pPr>
            <a:r>
              <a:rPr lang="fr-FR" sz="1600" u="sng" dirty="0">
                <a:solidFill>
                  <a:srgbClr val="1155CC"/>
                </a:solidFill>
                <a:latin typeface="Arial" panose="020B0604020202020204" pitchFamily="34" charset="0"/>
                <a:hlinkClick r:id="rId3"/>
              </a:rPr>
              <a:t>NGFS Official Website</a:t>
            </a:r>
            <a:endParaRPr lang="fr-FR" sz="1600" dirty="0">
              <a:solidFill>
                <a:srgbClr val="000000"/>
              </a:solidFill>
            </a:endParaRPr>
          </a:p>
          <a:p>
            <a:pPr algn="l" rtl="0">
              <a:buNone/>
            </a:pPr>
            <a:r>
              <a:rPr lang="fr-FR" sz="1600" u="sng" dirty="0">
                <a:solidFill>
                  <a:srgbClr val="1155CC"/>
                </a:solidFill>
                <a:latin typeface="Arial" panose="020B0604020202020204" pitchFamily="34" charset="0"/>
                <a:hlinkClick r:id="rId4"/>
              </a:rPr>
              <a:t>ECB Climate &amp; Environmental Risk Guide (2020)</a:t>
            </a:r>
            <a:endParaRPr lang="fr-FR" sz="1600" dirty="0">
              <a:solidFill>
                <a:srgbClr val="000000"/>
              </a:solidFill>
            </a:endParaRPr>
          </a:p>
          <a:p>
            <a:r>
              <a:rPr lang="fr-FR" sz="1600" dirty="0">
                <a:solidFill>
                  <a:srgbClr val="000000"/>
                </a:solidFill>
                <a:latin typeface="Arial" panose="020B0604020202020204" pitchFamily="34" charset="0"/>
              </a:rPr>
              <a:t>FINMA </a:t>
            </a:r>
            <a:r>
              <a:rPr lang="fr-FR" sz="1600" dirty="0" err="1">
                <a:solidFill>
                  <a:srgbClr val="000000"/>
                </a:solidFill>
                <a:latin typeface="Arial" panose="020B0604020202020204" pitchFamily="34" charset="0"/>
              </a:rPr>
              <a:t>Circular</a:t>
            </a:r>
            <a:r>
              <a:rPr lang="fr-FR" sz="1600" dirty="0">
                <a:solidFill>
                  <a:srgbClr val="000000"/>
                </a:solidFill>
                <a:latin typeface="Arial" panose="020B0604020202020204" pitchFamily="34" charset="0"/>
              </a:rPr>
              <a:t> 2026/1 — Nature-</a:t>
            </a:r>
            <a:r>
              <a:rPr lang="fr-FR" sz="1600" dirty="0" err="1">
                <a:solidFill>
                  <a:srgbClr val="000000"/>
                </a:solidFill>
                <a:latin typeface="Arial" panose="020B0604020202020204" pitchFamily="34" charset="0"/>
              </a:rPr>
              <a:t>related</a:t>
            </a:r>
            <a:r>
              <a:rPr lang="fr-FR" sz="1600" dirty="0">
                <a:solidFill>
                  <a:srgbClr val="000000"/>
                </a:solidFill>
                <a:latin typeface="Arial" panose="020B0604020202020204" pitchFamily="34" charset="0"/>
              </a:rPr>
              <a:t> Financial Risks  </a:t>
            </a:r>
          </a:p>
          <a:p>
            <a:r>
              <a:rPr lang="fr-FR" sz="1600" dirty="0">
                <a:solidFill>
                  <a:srgbClr val="000000"/>
                </a:solidFill>
                <a:latin typeface="Arial" panose="020B0604020202020204" pitchFamily="34" charset="0"/>
              </a:rPr>
              <a:t>https://</a:t>
            </a:r>
            <a:r>
              <a:rPr lang="fr-FR" sz="1600" dirty="0" err="1">
                <a:solidFill>
                  <a:srgbClr val="000000"/>
                </a:solidFill>
                <a:latin typeface="Arial" panose="020B0604020202020204" pitchFamily="34" charset="0"/>
              </a:rPr>
              <a:t>www.finma.ch</a:t>
            </a:r>
            <a:r>
              <a:rPr lang="fr-FR" sz="1600" dirty="0">
                <a:solidFill>
                  <a:srgbClr val="000000"/>
                </a:solidFill>
                <a:latin typeface="Arial" panose="020B0604020202020204" pitchFamily="34" charset="0"/>
              </a:rPr>
              <a:t>/en/~/media/</a:t>
            </a:r>
            <a:r>
              <a:rPr lang="fr-FR" sz="1600" dirty="0" err="1">
                <a:solidFill>
                  <a:srgbClr val="000000"/>
                </a:solidFill>
                <a:latin typeface="Arial" panose="020B0604020202020204" pitchFamily="34" charset="0"/>
              </a:rPr>
              <a:t>finma</a:t>
            </a:r>
            <a:r>
              <a:rPr lang="fr-FR" sz="1600" dirty="0">
                <a:solidFill>
                  <a:srgbClr val="000000"/>
                </a:solidFill>
                <a:latin typeface="Arial" panose="020B0604020202020204" pitchFamily="34" charset="0"/>
              </a:rPr>
              <a:t>/</a:t>
            </a:r>
            <a:r>
              <a:rPr lang="fr-FR" sz="1600" dirty="0" err="1">
                <a:solidFill>
                  <a:srgbClr val="000000"/>
                </a:solidFill>
                <a:latin typeface="Arial" panose="020B0604020202020204" pitchFamily="34" charset="0"/>
              </a:rPr>
              <a:t>dokumente</a:t>
            </a:r>
            <a:r>
              <a:rPr lang="fr-FR" sz="1600" dirty="0">
                <a:solidFill>
                  <a:srgbClr val="000000"/>
                </a:solidFill>
                <a:latin typeface="Arial" panose="020B0604020202020204" pitchFamily="34" charset="0"/>
              </a:rPr>
              <a:t>/</a:t>
            </a:r>
            <a:r>
              <a:rPr lang="fr-FR" sz="1600" dirty="0" err="1">
                <a:solidFill>
                  <a:srgbClr val="000000"/>
                </a:solidFill>
                <a:latin typeface="Arial" panose="020B0604020202020204" pitchFamily="34" charset="0"/>
              </a:rPr>
              <a:t>dokumentencenter</a:t>
            </a:r>
            <a:r>
              <a:rPr lang="fr-FR" sz="1600" dirty="0">
                <a:solidFill>
                  <a:srgbClr val="000000"/>
                </a:solidFill>
                <a:latin typeface="Arial" panose="020B0604020202020204" pitchFamily="34" charset="0"/>
              </a:rPr>
              <a:t>/</a:t>
            </a:r>
            <a:r>
              <a:rPr lang="fr-FR" sz="1600" dirty="0" err="1">
                <a:solidFill>
                  <a:srgbClr val="000000"/>
                </a:solidFill>
                <a:latin typeface="Arial" panose="020B0604020202020204" pitchFamily="34" charset="0"/>
              </a:rPr>
              <a:t>myfinma</a:t>
            </a:r>
            <a:r>
              <a:rPr lang="fr-FR" sz="1600" dirty="0">
                <a:solidFill>
                  <a:srgbClr val="000000"/>
                </a:solidFill>
                <a:latin typeface="Arial" panose="020B0604020202020204" pitchFamily="34" charset="0"/>
              </a:rPr>
              <a:t>/</a:t>
            </a:r>
            <a:r>
              <a:rPr lang="fr-FR" sz="1600" dirty="0" err="1">
                <a:solidFill>
                  <a:srgbClr val="000000"/>
                </a:solidFill>
                <a:latin typeface="Arial" panose="020B0604020202020204" pitchFamily="34" charset="0"/>
              </a:rPr>
              <a:t>rundschreiben</a:t>
            </a:r>
            <a:r>
              <a:rPr lang="fr-FR" sz="1600" dirty="0">
                <a:solidFill>
                  <a:srgbClr val="000000"/>
                </a:solidFill>
                <a:latin typeface="Arial" panose="020B0604020202020204" pitchFamily="34" charset="0"/>
              </a:rPr>
              <a:t>/finma-rs-2026-01.pdf?sc_lang=</a:t>
            </a:r>
            <a:r>
              <a:rPr lang="fr-FR" sz="1600" dirty="0" err="1">
                <a:solidFill>
                  <a:srgbClr val="000000"/>
                </a:solidFill>
                <a:latin typeface="Arial" panose="020B0604020202020204" pitchFamily="34" charset="0"/>
              </a:rPr>
              <a:t>en&amp;hash</a:t>
            </a:r>
            <a:r>
              <a:rPr lang="fr-FR" sz="1600" dirty="0">
                <a:solidFill>
                  <a:srgbClr val="000000"/>
                </a:solidFill>
                <a:latin typeface="Arial" panose="020B0604020202020204" pitchFamily="34" charset="0"/>
              </a:rPr>
              <a:t>=8D72D84C2DF2489DA571190B3C760C90</a:t>
            </a:r>
            <a:endParaRPr lang="fr-FR" sz="1600" dirty="0">
              <a:solidFill>
                <a:srgbClr val="000000"/>
              </a:solidFill>
            </a:endParaRPr>
          </a:p>
          <a:p>
            <a:pPr>
              <a:buNone/>
            </a:pPr>
            <a:br>
              <a:rPr lang="fr-FR" sz="1600" dirty="0"/>
            </a:br>
            <a:br>
              <a:rPr lang="fr-FR" sz="1600" dirty="0"/>
            </a:br>
            <a:endParaRPr lang="fr-FR" sz="1600" dirty="0"/>
          </a:p>
        </p:txBody>
      </p:sp>
      <p:sp>
        <p:nvSpPr>
          <p:cNvPr id="8" name="Shape 9">
            <a:extLst>
              <a:ext uri="{FF2B5EF4-FFF2-40B4-BE49-F238E27FC236}">
                <a16:creationId xmlns:a16="http://schemas.microsoft.com/office/drawing/2014/main" id="{7E9E4486-90C4-24BA-ED35-DE1A9C2C9AAC}"/>
              </a:ext>
            </a:extLst>
          </p:cNvPr>
          <p:cNvSpPr/>
          <p:nvPr/>
        </p:nvSpPr>
        <p:spPr>
          <a:xfrm flipV="1">
            <a:off x="379046" y="5785105"/>
            <a:ext cx="11433908" cy="60959"/>
          </a:xfrm>
          <a:prstGeom prst="rect">
            <a:avLst/>
          </a:prstGeom>
          <a:solidFill>
            <a:srgbClr val="0B1D3A"/>
          </a:solidFill>
          <a:ln/>
          <a:effectLst>
            <a:outerShdw blurRad="50800" dist="25400" dir="8100000" algn="bl" rotWithShape="0">
              <a:srgbClr val="000000">
                <a:alpha val="12000"/>
              </a:srgbClr>
            </a:outerShdw>
          </a:effectLst>
        </p:spPr>
        <p:txBody>
          <a:bodyPr/>
          <a:lstStyle/>
          <a:p>
            <a:endParaRPr lang="fr-FR" sz="2400"/>
          </a:p>
        </p:txBody>
      </p:sp>
      <p:sp>
        <p:nvSpPr>
          <p:cNvPr id="9" name="Shape 10">
            <a:extLst>
              <a:ext uri="{FF2B5EF4-FFF2-40B4-BE49-F238E27FC236}">
                <a16:creationId xmlns:a16="http://schemas.microsoft.com/office/drawing/2014/main" id="{D03A599D-6511-A03D-1A62-E0493FE1E65D}"/>
              </a:ext>
            </a:extLst>
          </p:cNvPr>
          <p:cNvSpPr/>
          <p:nvPr/>
        </p:nvSpPr>
        <p:spPr>
          <a:xfrm>
            <a:off x="853440" y="5791200"/>
            <a:ext cx="10485120" cy="48768"/>
          </a:xfrm>
          <a:prstGeom prst="rect">
            <a:avLst/>
          </a:prstGeom>
          <a:solidFill>
            <a:srgbClr val="3B82F6"/>
          </a:solidFill>
          <a:ln/>
        </p:spPr>
        <p:txBody>
          <a:bodyPr/>
          <a:lstStyle/>
          <a:p>
            <a:endParaRPr lang="fr-FR" sz="2400"/>
          </a:p>
        </p:txBody>
      </p:sp>
    </p:spTree>
    <p:extLst>
      <p:ext uri="{BB962C8B-B14F-4D97-AF65-F5344CB8AC3E}">
        <p14:creationId xmlns:p14="http://schemas.microsoft.com/office/powerpoint/2010/main" val="40803102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F105D7F-6B0B-6E20-2765-A9919678787C}"/>
              </a:ext>
            </a:extLst>
          </p:cNvPr>
          <p:cNvPicPr>
            <a:picLocks noGrp="1" noChangeAspect="1"/>
          </p:cNvPicPr>
          <p:nvPr>
            <p:ph type="pic" sz="quarter" idx="13"/>
          </p:nvPr>
        </p:nvPicPr>
        <p:blipFill>
          <a:blip r:embed="rId3"/>
          <a:srcRect l="42" r="42"/>
          <a:stretch>
            <a:fillRect/>
          </a:stretch>
        </p:blipFill>
        <p:spPr>
          <a:xfrm>
            <a:off x="269875" y="1077902"/>
            <a:ext cx="11652249" cy="5513115"/>
          </a:xfrm>
          <a:prstGeom prst="rect">
            <a:avLst/>
          </a:prstGeom>
        </p:spPr>
      </p:pic>
      <p:sp>
        <p:nvSpPr>
          <p:cNvPr id="3" name="Text Placeholder 2">
            <a:extLst>
              <a:ext uri="{FF2B5EF4-FFF2-40B4-BE49-F238E27FC236}">
                <a16:creationId xmlns:a16="http://schemas.microsoft.com/office/drawing/2014/main" id="{BE509EEF-0A78-84F3-2FE7-6817BB7DAB43}"/>
              </a:ext>
            </a:extLst>
          </p:cNvPr>
          <p:cNvSpPr>
            <a:spLocks noGrp="1"/>
          </p:cNvSpPr>
          <p:nvPr>
            <p:ph type="body" sz="quarter" idx="14"/>
          </p:nvPr>
        </p:nvSpPr>
        <p:spPr/>
        <p:txBody>
          <a:bodyPr/>
          <a:lstStyle/>
          <a:p>
            <a:r>
              <a:rPr lang="en-GB" dirty="0"/>
              <a:t>Faculty of Law</a:t>
            </a:r>
          </a:p>
        </p:txBody>
      </p:sp>
      <p:sp>
        <p:nvSpPr>
          <p:cNvPr id="4" name="Text Placeholder 3">
            <a:extLst>
              <a:ext uri="{FF2B5EF4-FFF2-40B4-BE49-F238E27FC236}">
                <a16:creationId xmlns:a16="http://schemas.microsoft.com/office/drawing/2014/main" id="{405A7FE2-3881-E188-D4F8-0CAE394F3454}"/>
              </a:ext>
            </a:extLst>
          </p:cNvPr>
          <p:cNvSpPr>
            <a:spLocks noGrp="1"/>
          </p:cNvSpPr>
          <p:nvPr>
            <p:ph type="body" sz="quarter" idx="15"/>
          </p:nvPr>
        </p:nvSpPr>
        <p:spPr>
          <a:xfrm>
            <a:off x="1" y="2440388"/>
            <a:ext cx="6888087" cy="2755911"/>
          </a:xfrm>
        </p:spPr>
        <p:txBody>
          <a:bodyPr/>
          <a:lstStyle/>
          <a:p>
            <a:r>
              <a:rPr lang="en-GB" dirty="0"/>
              <a:t>7. Capital requirements:</a:t>
            </a:r>
            <a:br>
              <a:rPr lang="en-GB" dirty="0"/>
            </a:br>
            <a:r>
              <a:rPr lang="en-GB" dirty="0"/>
              <a:t>Banks and Insurance Companies, </a:t>
            </a:r>
            <a:br>
              <a:rPr lang="en-GB" dirty="0"/>
            </a:br>
            <a:r>
              <a:rPr lang="en-GB" dirty="0"/>
              <a:t>how are the risks similar and different?</a:t>
            </a:r>
          </a:p>
          <a:p>
            <a:pPr lvl="1"/>
            <a:r>
              <a:rPr lang="en-GB" dirty="0"/>
              <a:t>Szymon Łyczko</a:t>
            </a:r>
          </a:p>
          <a:p>
            <a:pPr lvl="2"/>
            <a:r>
              <a:rPr lang="en-GB" dirty="0"/>
              <a:t>28 May 2026</a:t>
            </a:r>
          </a:p>
          <a:p>
            <a:pPr lvl="2"/>
            <a:r>
              <a:rPr lang="en-GB" dirty="0"/>
              <a:t>International Financial Law</a:t>
            </a:r>
          </a:p>
        </p:txBody>
      </p:sp>
      <p:sp>
        <p:nvSpPr>
          <p:cNvPr id="7" name="Date Placeholder 6">
            <a:extLst>
              <a:ext uri="{FF2B5EF4-FFF2-40B4-BE49-F238E27FC236}">
                <a16:creationId xmlns:a16="http://schemas.microsoft.com/office/drawing/2014/main" id="{69D2A4FD-F650-B2B4-0E95-E567606361EA}"/>
              </a:ext>
            </a:extLst>
          </p:cNvPr>
          <p:cNvSpPr>
            <a:spLocks noGrp="1"/>
          </p:cNvSpPr>
          <p:nvPr>
            <p:ph type="dt" sz="half" idx="10"/>
          </p:nvPr>
        </p:nvSpPr>
        <p:spPr/>
        <p:txBody>
          <a:bodyPr/>
          <a:lstStyle/>
          <a:p>
            <a:fld id="{AE21EBDA-FE38-C948-8ECB-83FB9A24408A}" type="datetime1">
              <a:rPr lang="pl-PL" noProof="0" smtClean="0"/>
              <a:t>28.05.2026</a:t>
            </a:fld>
            <a:endParaRPr lang="en-GB" noProof="0" dirty="0"/>
          </a:p>
        </p:txBody>
      </p:sp>
      <p:sp>
        <p:nvSpPr>
          <p:cNvPr id="8" name="Footer Placeholder 7">
            <a:extLst>
              <a:ext uri="{FF2B5EF4-FFF2-40B4-BE49-F238E27FC236}">
                <a16:creationId xmlns:a16="http://schemas.microsoft.com/office/drawing/2014/main" id="{77EC5411-04F9-37A5-428F-6DC94C02B44D}"/>
              </a:ext>
            </a:extLst>
          </p:cNvPr>
          <p:cNvSpPr>
            <a:spLocks noGrp="1"/>
          </p:cNvSpPr>
          <p:nvPr>
            <p:ph type="ftr" sz="quarter" idx="11"/>
          </p:nvPr>
        </p:nvSpPr>
        <p:spPr/>
        <p:txBody>
          <a:bodyPr/>
          <a:lstStyle/>
          <a:p>
            <a:r>
              <a:rPr lang="en-GB" noProof="0"/>
              <a:t>Faculty of Law</a:t>
            </a:r>
            <a:endParaRPr lang="en-GB" noProof="0" dirty="0"/>
          </a:p>
        </p:txBody>
      </p:sp>
      <p:sp>
        <p:nvSpPr>
          <p:cNvPr id="9" name="Slide Number Placeholder 8">
            <a:extLst>
              <a:ext uri="{FF2B5EF4-FFF2-40B4-BE49-F238E27FC236}">
                <a16:creationId xmlns:a16="http://schemas.microsoft.com/office/drawing/2014/main" id="{51B0BB37-6FE2-EFB2-A3DC-B82684A72CDC}"/>
              </a:ext>
            </a:extLst>
          </p:cNvPr>
          <p:cNvSpPr>
            <a:spLocks noGrp="1"/>
          </p:cNvSpPr>
          <p:nvPr>
            <p:ph type="sldNum" sz="quarter" idx="12"/>
          </p:nvPr>
        </p:nvSpPr>
        <p:spPr/>
        <p:txBody>
          <a:bodyPr/>
          <a:lstStyle/>
          <a:p>
            <a:r>
              <a:rPr lang="en-GB" noProof="0"/>
              <a:t> </a:t>
            </a:r>
            <a:endParaRPr lang="en-GB" noProof="0" dirty="0"/>
          </a:p>
        </p:txBody>
      </p:sp>
    </p:spTree>
    <p:extLst>
      <p:ext uri="{BB962C8B-B14F-4D97-AF65-F5344CB8AC3E}">
        <p14:creationId xmlns:p14="http://schemas.microsoft.com/office/powerpoint/2010/main" val="31741602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E503FBC0-C580-ED45-5FF3-1CE82EB63094}"/>
              </a:ext>
            </a:extLst>
          </p:cNvPr>
          <p:cNvSpPr>
            <a:spLocks noGrp="1"/>
          </p:cNvSpPr>
          <p:nvPr>
            <p:ph type="title"/>
          </p:nvPr>
        </p:nvSpPr>
        <p:spPr/>
        <p:txBody>
          <a:bodyPr>
            <a:normAutofit fontScale="90000"/>
          </a:bodyPr>
          <a:lstStyle/>
          <a:p>
            <a:r>
              <a:rPr lang="de-DE" dirty="0"/>
              <a:t>Capital </a:t>
            </a:r>
            <a:r>
              <a:rPr lang="de-DE" dirty="0" err="1"/>
              <a:t>requirements</a:t>
            </a:r>
            <a:r>
              <a:rPr lang="de-DE" dirty="0"/>
              <a:t> </a:t>
            </a:r>
            <a:r>
              <a:rPr lang="de-DE" dirty="0" err="1"/>
              <a:t>visualised</a:t>
            </a:r>
            <a:endParaRPr lang="de-DE" dirty="0"/>
          </a:p>
        </p:txBody>
      </p:sp>
      <p:graphicFrame>
        <p:nvGraphicFramePr>
          <p:cNvPr id="2" name="Content Placeholder 1">
            <a:extLst>
              <a:ext uri="{FF2B5EF4-FFF2-40B4-BE49-F238E27FC236}">
                <a16:creationId xmlns:a16="http://schemas.microsoft.com/office/drawing/2014/main" id="{3075B7D5-E4F2-6FCD-6649-B17214B5B941}"/>
              </a:ext>
            </a:extLst>
          </p:cNvPr>
          <p:cNvGraphicFramePr>
            <a:graphicFrameLocks noGrp="1"/>
          </p:cNvGraphicFramePr>
          <p:nvPr>
            <p:ph sz="half" idx="1"/>
          </p:nvPr>
        </p:nvGraphicFramePr>
        <p:xfrm>
          <a:off x="271463" y="866775"/>
          <a:ext cx="5721349" cy="5133976"/>
        </p:xfrm>
        <a:graphic>
          <a:graphicData uri="http://schemas.openxmlformats.org/drawingml/2006/chart">
            <c:chart xmlns:c="http://schemas.openxmlformats.org/drawingml/2006/chart" xmlns:r="http://schemas.openxmlformats.org/officeDocument/2006/relationships" r:id="rId3"/>
          </a:graphicData>
        </a:graphic>
      </p:graphicFrame>
      <p:sp>
        <p:nvSpPr>
          <p:cNvPr id="4" name="Datumsplatzhalter 3">
            <a:extLst>
              <a:ext uri="{FF2B5EF4-FFF2-40B4-BE49-F238E27FC236}">
                <a16:creationId xmlns:a16="http://schemas.microsoft.com/office/drawing/2014/main" id="{374F0D2C-060D-CA3E-990F-EFEEAC787C5C}"/>
              </a:ext>
            </a:extLst>
          </p:cNvPr>
          <p:cNvSpPr>
            <a:spLocks noGrp="1"/>
          </p:cNvSpPr>
          <p:nvPr>
            <p:ph type="dt" sz="half" idx="10"/>
          </p:nvPr>
        </p:nvSpPr>
        <p:spPr/>
        <p:txBody>
          <a:bodyPr/>
          <a:lstStyle/>
          <a:p>
            <a:fld id="{E8A4A070-F4A6-D44F-BFF1-09CC8FE66938}" type="datetime1">
              <a:rPr lang="pl-PL" noProof="0" smtClean="0"/>
              <a:t>28.05.2026</a:t>
            </a:fld>
            <a:endParaRPr lang="en-GB" noProof="0" dirty="0"/>
          </a:p>
        </p:txBody>
      </p:sp>
      <p:sp>
        <p:nvSpPr>
          <p:cNvPr id="5" name="Fußzeilenplatzhalter 4">
            <a:extLst>
              <a:ext uri="{FF2B5EF4-FFF2-40B4-BE49-F238E27FC236}">
                <a16:creationId xmlns:a16="http://schemas.microsoft.com/office/drawing/2014/main" id="{60B76D8C-163F-024B-E73B-751CB2330FB1}"/>
              </a:ext>
            </a:extLst>
          </p:cNvPr>
          <p:cNvSpPr>
            <a:spLocks noGrp="1"/>
          </p:cNvSpPr>
          <p:nvPr>
            <p:ph type="ftr" sz="quarter" idx="11"/>
          </p:nvPr>
        </p:nvSpPr>
        <p:spPr/>
        <p:txBody>
          <a:bodyPr/>
          <a:lstStyle/>
          <a:p>
            <a:r>
              <a:rPr lang="en-GB" noProof="0"/>
              <a:t>Faculty of Law</a:t>
            </a:r>
            <a:endParaRPr lang="en-GB" noProof="0" dirty="0"/>
          </a:p>
        </p:txBody>
      </p:sp>
      <p:sp>
        <p:nvSpPr>
          <p:cNvPr id="6" name="Foliennummernplatzhalter 5">
            <a:extLst>
              <a:ext uri="{FF2B5EF4-FFF2-40B4-BE49-F238E27FC236}">
                <a16:creationId xmlns:a16="http://schemas.microsoft.com/office/drawing/2014/main" id="{69123D0A-1A5F-61DA-B940-8BFCCD7C2BC0}"/>
              </a:ext>
            </a:extLst>
          </p:cNvPr>
          <p:cNvSpPr>
            <a:spLocks noGrp="1"/>
          </p:cNvSpPr>
          <p:nvPr>
            <p:ph type="sldNum" sz="quarter" idx="12"/>
          </p:nvPr>
        </p:nvSpPr>
        <p:spPr/>
        <p:txBody>
          <a:bodyPr/>
          <a:lstStyle/>
          <a:p>
            <a:fld id="{442AD375-037F-43D0-B059-5172DA06796A}" type="slidenum">
              <a:rPr lang="en-GB" noProof="0" smtClean="0"/>
              <a:pPr/>
              <a:t>79</a:t>
            </a:fld>
            <a:endParaRPr lang="en-GB" noProof="0" dirty="0"/>
          </a:p>
        </p:txBody>
      </p:sp>
      <p:sp>
        <p:nvSpPr>
          <p:cNvPr id="7" name="Text Placeholder 6">
            <a:extLst>
              <a:ext uri="{FF2B5EF4-FFF2-40B4-BE49-F238E27FC236}">
                <a16:creationId xmlns:a16="http://schemas.microsoft.com/office/drawing/2014/main" id="{C7C3B92E-1544-831F-A21E-C739A8E63014}"/>
              </a:ext>
            </a:extLst>
          </p:cNvPr>
          <p:cNvSpPr>
            <a:spLocks noGrp="1"/>
          </p:cNvSpPr>
          <p:nvPr>
            <p:ph type="body" sz="quarter" idx="14"/>
          </p:nvPr>
        </p:nvSpPr>
        <p:spPr/>
        <p:txBody>
          <a:bodyPr>
            <a:normAutofit fontScale="70000" lnSpcReduction="20000"/>
          </a:bodyPr>
          <a:lstStyle/>
          <a:p>
            <a:endParaRPr lang="en-GB" dirty="0"/>
          </a:p>
        </p:txBody>
      </p:sp>
      <p:graphicFrame>
        <p:nvGraphicFramePr>
          <p:cNvPr id="15" name="Content Placeholder 14">
            <a:extLst>
              <a:ext uri="{FF2B5EF4-FFF2-40B4-BE49-F238E27FC236}">
                <a16:creationId xmlns:a16="http://schemas.microsoft.com/office/drawing/2014/main" id="{CDB995A8-29BA-627E-C023-792B2AAA02EA}"/>
              </a:ext>
            </a:extLst>
          </p:cNvPr>
          <p:cNvGraphicFramePr>
            <a:graphicFrameLocks noGrp="1"/>
          </p:cNvGraphicFramePr>
          <p:nvPr>
            <p:ph sz="half" idx="13"/>
          </p:nvPr>
        </p:nvGraphicFramePr>
        <p:xfrm>
          <a:off x="6197600" y="242888"/>
          <a:ext cx="5722938" cy="5981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74961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0" y="5394960"/>
            <a:ext cx="12188952" cy="1463040"/>
          </a:xfrm>
          <a:prstGeom prst="rect">
            <a:avLst/>
          </a:prstGeom>
          <a:solidFill>
            <a:srgbClr val="E0E0E0"/>
          </a:solidFill>
          <a:ln w="12700">
            <a:solidFill>
              <a:srgbClr val="E0E0E0"/>
            </a:solidFill>
            <a:prstDash val="solid"/>
          </a:ln>
        </p:spPr>
        <p:txBody>
          <a:bodyPr/>
          <a:lstStyle/>
          <a:p>
            <a:endParaRPr lang="en-US"/>
          </a:p>
        </p:txBody>
      </p:sp>
      <p:pic>
        <p:nvPicPr>
          <p:cNvPr id="5" name="Image 0" descr="preencoded.png"/>
          <p:cNvPicPr>
            <a:picLocks noChangeAspect="1"/>
          </p:cNvPicPr>
          <p:nvPr/>
        </p:nvPicPr>
        <p:blipFill>
          <a:blip r:embed="rId3"/>
          <a:stretch>
            <a:fillRect/>
          </a:stretch>
        </p:blipFill>
        <p:spPr>
          <a:xfrm>
            <a:off x="274319" y="164591"/>
            <a:ext cx="1752795" cy="714601"/>
          </a:xfrm>
          <a:prstGeom prst="rect">
            <a:avLst/>
          </a:prstGeom>
        </p:spPr>
      </p:pic>
      <p:sp>
        <p:nvSpPr>
          <p:cNvPr id="6" name="Shape 3"/>
          <p:cNvSpPr/>
          <p:nvPr/>
        </p:nvSpPr>
        <p:spPr>
          <a:xfrm>
            <a:off x="222888" y="1009456"/>
            <a:ext cx="11746223" cy="0"/>
          </a:xfrm>
          <a:prstGeom prst="line">
            <a:avLst/>
          </a:prstGeom>
          <a:noFill/>
          <a:ln w="6350">
            <a:solidFill>
              <a:srgbClr val="D7D7D7"/>
            </a:solidFill>
            <a:prstDash val="solid"/>
          </a:ln>
        </p:spPr>
        <p:txBody>
          <a:bodyPr/>
          <a:lstStyle/>
          <a:p>
            <a:endParaRPr lang="en-US"/>
          </a:p>
        </p:txBody>
      </p:sp>
      <p:sp>
        <p:nvSpPr>
          <p:cNvPr id="7" name="Text 4"/>
          <p:cNvSpPr/>
          <p:nvPr/>
        </p:nvSpPr>
        <p:spPr>
          <a:xfrm>
            <a:off x="274319" y="2202180"/>
            <a:ext cx="7314712" cy="1184617"/>
          </a:xfrm>
          <a:prstGeom prst="rect">
            <a:avLst/>
          </a:prstGeom>
          <a:noFill/>
          <a:ln/>
        </p:spPr>
        <p:txBody>
          <a:bodyPr wrap="square" rtlCol="0" anchor="ctr"/>
          <a:lstStyle/>
          <a:p>
            <a:pPr marL="0" indent="0">
              <a:lnSpc>
                <a:spcPct val="110000"/>
              </a:lnSpc>
              <a:buNone/>
            </a:pPr>
            <a:r>
              <a:rPr lang="en-US" sz="4000" b="1" dirty="0">
                <a:solidFill>
                  <a:srgbClr val="000000"/>
                </a:solidFill>
                <a:latin typeface="Source Sans Pro SemiBold" pitchFamily="34" charset="0"/>
                <a:ea typeface="Source Sans Pro SemiBold" pitchFamily="34" charset="-122"/>
                <a:cs typeface="Source Sans Pro SemiBold" pitchFamily="34" charset="-120"/>
              </a:rPr>
              <a:t>Is deposit insurance</a:t>
            </a:r>
            <a:r>
              <a:rPr lang="en-GB" sz="4000" dirty="0"/>
              <a:t> </a:t>
            </a:r>
            <a:r>
              <a:rPr lang="en-US" sz="4000" b="1" dirty="0">
                <a:solidFill>
                  <a:srgbClr val="000000"/>
                </a:solidFill>
                <a:latin typeface="Source Sans Pro SemiBold" pitchFamily="34" charset="0"/>
                <a:ea typeface="Source Sans Pro SemiBold" pitchFamily="34" charset="-122"/>
                <a:cs typeface="Source Sans Pro SemiBold" pitchFamily="34" charset="-120"/>
              </a:rPr>
              <a:t>adequate today?</a:t>
            </a:r>
            <a:endParaRPr lang="en-US" sz="4000" dirty="0"/>
          </a:p>
        </p:txBody>
      </p:sp>
      <p:sp>
        <p:nvSpPr>
          <p:cNvPr id="8" name="Text 5"/>
          <p:cNvSpPr/>
          <p:nvPr/>
        </p:nvSpPr>
        <p:spPr>
          <a:xfrm>
            <a:off x="274319" y="3760859"/>
            <a:ext cx="7064815" cy="638419"/>
          </a:xfrm>
          <a:prstGeom prst="rect">
            <a:avLst/>
          </a:prstGeom>
          <a:noFill/>
          <a:ln/>
        </p:spPr>
        <p:txBody>
          <a:bodyPr wrap="square" rtlCol="0" anchor="ctr"/>
          <a:lstStyle/>
          <a:p>
            <a:pPr marL="0" indent="0">
              <a:lnSpc>
                <a:spcPct val="130000"/>
              </a:lnSpc>
              <a:buNone/>
            </a:pPr>
            <a:r>
              <a:rPr lang="en-US" sz="1500" dirty="0">
                <a:solidFill>
                  <a:srgbClr val="666666"/>
                </a:solidFill>
                <a:latin typeface="Source Sans Pro" pitchFamily="34" charset="0"/>
                <a:ea typeface="Source Sans Pro" pitchFamily="34" charset="-122"/>
                <a:cs typeface="Source Sans Pro" pitchFamily="34" charset="-120"/>
              </a:rPr>
              <a:t>The collapse of Silicon Valley Bank</a:t>
            </a:r>
            <a:endParaRPr lang="en-US" sz="1500" dirty="0"/>
          </a:p>
          <a:p>
            <a:pPr marL="0" indent="0">
              <a:lnSpc>
                <a:spcPct val="130000"/>
              </a:lnSpc>
              <a:buNone/>
            </a:pPr>
            <a:r>
              <a:rPr lang="en-US" sz="1500" dirty="0">
                <a:solidFill>
                  <a:srgbClr val="666666"/>
                </a:solidFill>
                <a:latin typeface="Source Sans Pro" pitchFamily="34" charset="0"/>
                <a:ea typeface="Source Sans Pro" pitchFamily="34" charset="-122"/>
                <a:cs typeface="Source Sans Pro" pitchFamily="34" charset="-120"/>
              </a:rPr>
              <a:t>as a stress test for the financial safety net</a:t>
            </a:r>
            <a:endParaRPr lang="en-US" sz="1500" dirty="0"/>
          </a:p>
        </p:txBody>
      </p:sp>
      <p:sp>
        <p:nvSpPr>
          <p:cNvPr id="9" name="Text 6"/>
          <p:cNvSpPr/>
          <p:nvPr/>
        </p:nvSpPr>
        <p:spPr>
          <a:xfrm>
            <a:off x="22078" y="6088232"/>
            <a:ext cx="3383280" cy="548640"/>
          </a:xfrm>
          <a:prstGeom prst="rect">
            <a:avLst/>
          </a:prstGeom>
          <a:noFill/>
          <a:ln/>
        </p:spPr>
        <p:txBody>
          <a:bodyPr wrap="square" rtlCol="0" anchor="ctr"/>
          <a:lstStyle/>
          <a:p>
            <a:pPr marL="0" indent="0">
              <a:lnSpc>
                <a:spcPct val="140000"/>
              </a:lnSpc>
              <a:buNone/>
            </a:pPr>
            <a:r>
              <a:rPr lang="en-US" sz="1400" dirty="0">
                <a:solidFill>
                  <a:srgbClr val="666666"/>
                </a:solidFill>
                <a:latin typeface="Source Sans Pro" pitchFamily="34" charset="0"/>
                <a:ea typeface="Source Sans Pro" pitchFamily="34" charset="-122"/>
                <a:cs typeface="Source Sans Pro" pitchFamily="34" charset="-120"/>
              </a:rPr>
              <a:t>International Financial Law</a:t>
            </a:r>
            <a:endParaRPr lang="en-US" sz="1400" dirty="0"/>
          </a:p>
          <a:p>
            <a:pPr marL="0" indent="0">
              <a:lnSpc>
                <a:spcPct val="140000"/>
              </a:lnSpc>
              <a:buNone/>
            </a:pPr>
            <a:r>
              <a:rPr lang="en-GB" sz="1400" dirty="0">
                <a:solidFill>
                  <a:srgbClr val="666666"/>
                </a:solidFill>
                <a:latin typeface="Source Sans Pro" pitchFamily="34" charset="0"/>
                <a:ea typeface="Source Sans Pro" pitchFamily="34" charset="-122"/>
                <a:cs typeface="Source Sans Pro" pitchFamily="34" charset="-120"/>
              </a:rPr>
              <a:t>28 </a:t>
            </a:r>
            <a:r>
              <a:rPr lang="en-US" sz="1400" dirty="0">
                <a:solidFill>
                  <a:srgbClr val="666666"/>
                </a:solidFill>
                <a:latin typeface="Source Sans Pro" pitchFamily="34" charset="0"/>
                <a:ea typeface="Source Sans Pro" pitchFamily="34" charset="-122"/>
                <a:cs typeface="Source Sans Pro" pitchFamily="34" charset="-120"/>
              </a:rPr>
              <a:t>May 2026</a:t>
            </a:r>
            <a:endParaRPr lang="en-US" sz="1400" dirty="0"/>
          </a:p>
        </p:txBody>
      </p:sp>
      <p:sp>
        <p:nvSpPr>
          <p:cNvPr id="10" name="Text 6">
            <a:extLst>
              <a:ext uri="{FF2B5EF4-FFF2-40B4-BE49-F238E27FC236}">
                <a16:creationId xmlns:a16="http://schemas.microsoft.com/office/drawing/2014/main" id="{31C9B011-1339-6290-3278-1C9382A270E4}"/>
              </a:ext>
            </a:extLst>
          </p:cNvPr>
          <p:cNvSpPr/>
          <p:nvPr/>
        </p:nvSpPr>
        <p:spPr>
          <a:xfrm>
            <a:off x="10196635" y="6088232"/>
            <a:ext cx="2466222" cy="548640"/>
          </a:xfrm>
          <a:prstGeom prst="rect">
            <a:avLst/>
          </a:prstGeom>
          <a:noFill/>
          <a:ln/>
        </p:spPr>
        <p:txBody>
          <a:bodyPr wrap="square" rtlCol="0" anchor="ctr"/>
          <a:lstStyle/>
          <a:p>
            <a:pPr marL="0" indent="0">
              <a:lnSpc>
                <a:spcPct val="140000"/>
              </a:lnSpc>
              <a:buNone/>
            </a:pPr>
            <a:r>
              <a:rPr lang="en-GB" sz="1600" dirty="0">
                <a:solidFill>
                  <a:srgbClr val="666666"/>
                </a:solidFill>
                <a:latin typeface="Source Sans Pro" pitchFamily="34" charset="0"/>
                <a:ea typeface="Source Sans Pro" pitchFamily="34" charset="-122"/>
              </a:rPr>
              <a:t>Rosalie Mottard</a:t>
            </a:r>
            <a:endParaRPr lang="en-US" sz="16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CECF-D728-A67F-1E7E-B38C6FC56381}"/>
              </a:ext>
            </a:extLst>
          </p:cNvPr>
          <p:cNvSpPr>
            <a:spLocks noGrp="1"/>
          </p:cNvSpPr>
          <p:nvPr>
            <p:ph type="title"/>
          </p:nvPr>
        </p:nvSpPr>
        <p:spPr/>
        <p:txBody>
          <a:bodyPr>
            <a:normAutofit fontScale="90000"/>
          </a:bodyPr>
          <a:lstStyle/>
          <a:p>
            <a:r>
              <a:rPr lang="en-GB" dirty="0"/>
              <a:t>Minimum Capital Requirements</a:t>
            </a:r>
          </a:p>
        </p:txBody>
      </p:sp>
      <p:sp>
        <p:nvSpPr>
          <p:cNvPr id="3" name="Content Placeholder 2">
            <a:extLst>
              <a:ext uri="{FF2B5EF4-FFF2-40B4-BE49-F238E27FC236}">
                <a16:creationId xmlns:a16="http://schemas.microsoft.com/office/drawing/2014/main" id="{67177F5F-95BB-CFA2-2A48-11D33440DAAA}"/>
              </a:ext>
            </a:extLst>
          </p:cNvPr>
          <p:cNvSpPr>
            <a:spLocks noGrp="1"/>
          </p:cNvSpPr>
          <p:nvPr>
            <p:ph sz="half" idx="1"/>
          </p:nvPr>
        </p:nvSpPr>
        <p:spPr/>
        <p:txBody>
          <a:bodyPr/>
          <a:lstStyle/>
          <a:p>
            <a:r>
              <a:rPr lang="en-GB" dirty="0"/>
              <a:t>Banks</a:t>
            </a:r>
          </a:p>
          <a:p>
            <a:pPr lvl="1"/>
            <a:r>
              <a:rPr lang="en-GB" dirty="0"/>
              <a:t>Switzerland (</a:t>
            </a:r>
            <a:r>
              <a:rPr lang="en-GB" dirty="0" err="1"/>
              <a:t>BankV</a:t>
            </a:r>
            <a:r>
              <a:rPr lang="en-GB" dirty="0"/>
              <a:t>)</a:t>
            </a:r>
          </a:p>
          <a:p>
            <a:pPr lvl="2"/>
            <a:r>
              <a:rPr lang="en-GB" dirty="0"/>
              <a:t>CHF 10 million</a:t>
            </a:r>
          </a:p>
          <a:p>
            <a:pPr lvl="1"/>
            <a:r>
              <a:rPr lang="en-GB" dirty="0"/>
              <a:t>European Union (CRD)</a:t>
            </a:r>
          </a:p>
          <a:p>
            <a:pPr lvl="2"/>
            <a:r>
              <a:rPr lang="en-GB" dirty="0"/>
              <a:t>EUR 5 million</a:t>
            </a:r>
          </a:p>
        </p:txBody>
      </p:sp>
      <p:sp>
        <p:nvSpPr>
          <p:cNvPr id="4" name="Date Placeholder 3">
            <a:extLst>
              <a:ext uri="{FF2B5EF4-FFF2-40B4-BE49-F238E27FC236}">
                <a16:creationId xmlns:a16="http://schemas.microsoft.com/office/drawing/2014/main" id="{C08B8ACA-FDD6-2E33-AFA0-0B0536A8280E}"/>
              </a:ext>
            </a:extLst>
          </p:cNvPr>
          <p:cNvSpPr>
            <a:spLocks noGrp="1"/>
          </p:cNvSpPr>
          <p:nvPr>
            <p:ph type="dt" sz="half" idx="10"/>
          </p:nvPr>
        </p:nvSpPr>
        <p:spPr/>
        <p:txBody>
          <a:bodyPr/>
          <a:lstStyle/>
          <a:p>
            <a:fld id="{6C4C7DCA-7CE2-B14D-9484-1304C1A619E4}" type="datetime1">
              <a:rPr lang="pl-PL" noProof="0" smtClean="0"/>
              <a:t>28.05.2026</a:t>
            </a:fld>
            <a:endParaRPr lang="en-GB" noProof="0" dirty="0"/>
          </a:p>
        </p:txBody>
      </p:sp>
      <p:sp>
        <p:nvSpPr>
          <p:cNvPr id="5" name="Footer Placeholder 4">
            <a:extLst>
              <a:ext uri="{FF2B5EF4-FFF2-40B4-BE49-F238E27FC236}">
                <a16:creationId xmlns:a16="http://schemas.microsoft.com/office/drawing/2014/main" id="{0B2AC99F-7B38-23A3-F8A5-9260ED3E895B}"/>
              </a:ext>
            </a:extLst>
          </p:cNvPr>
          <p:cNvSpPr>
            <a:spLocks noGrp="1"/>
          </p:cNvSpPr>
          <p:nvPr>
            <p:ph type="ftr" sz="quarter" idx="11"/>
          </p:nvPr>
        </p:nvSpPr>
        <p:spPr/>
        <p:txBody>
          <a:bodyPr/>
          <a:lstStyle/>
          <a:p>
            <a:r>
              <a:rPr lang="en-GB" noProof="0"/>
              <a:t>Faculty of Law</a:t>
            </a:r>
            <a:endParaRPr lang="en-GB" noProof="0" dirty="0"/>
          </a:p>
        </p:txBody>
      </p:sp>
      <p:sp>
        <p:nvSpPr>
          <p:cNvPr id="6" name="Slide Number Placeholder 5">
            <a:extLst>
              <a:ext uri="{FF2B5EF4-FFF2-40B4-BE49-F238E27FC236}">
                <a16:creationId xmlns:a16="http://schemas.microsoft.com/office/drawing/2014/main" id="{19FC5BC2-447B-607B-6B4C-1182E2148BCB}"/>
              </a:ext>
            </a:extLst>
          </p:cNvPr>
          <p:cNvSpPr>
            <a:spLocks noGrp="1"/>
          </p:cNvSpPr>
          <p:nvPr>
            <p:ph type="sldNum" sz="quarter" idx="12"/>
          </p:nvPr>
        </p:nvSpPr>
        <p:spPr/>
        <p:txBody>
          <a:bodyPr/>
          <a:lstStyle/>
          <a:p>
            <a:fld id="{442AD375-037F-43D0-B059-5172DA06796A}" type="slidenum">
              <a:rPr lang="en-GB" noProof="0" smtClean="0"/>
              <a:pPr/>
              <a:t>80</a:t>
            </a:fld>
            <a:endParaRPr lang="en-GB" noProof="0" dirty="0"/>
          </a:p>
        </p:txBody>
      </p:sp>
      <p:sp>
        <p:nvSpPr>
          <p:cNvPr id="7" name="Content Placeholder 6">
            <a:extLst>
              <a:ext uri="{FF2B5EF4-FFF2-40B4-BE49-F238E27FC236}">
                <a16:creationId xmlns:a16="http://schemas.microsoft.com/office/drawing/2014/main" id="{A67D0635-B6D5-3BE7-D085-8B292E948237}"/>
              </a:ext>
            </a:extLst>
          </p:cNvPr>
          <p:cNvSpPr>
            <a:spLocks noGrp="1"/>
          </p:cNvSpPr>
          <p:nvPr>
            <p:ph sz="half" idx="13"/>
          </p:nvPr>
        </p:nvSpPr>
        <p:spPr>
          <a:xfrm>
            <a:off x="6197600" y="866774"/>
            <a:ext cx="5722937" cy="5357814"/>
          </a:xfrm>
        </p:spPr>
        <p:txBody>
          <a:bodyPr/>
          <a:lstStyle/>
          <a:p>
            <a:r>
              <a:rPr lang="en-GB" dirty="0"/>
              <a:t>Insurance (Absolute floor)</a:t>
            </a:r>
          </a:p>
          <a:p>
            <a:pPr lvl="1"/>
            <a:r>
              <a:rPr lang="en-GB" dirty="0"/>
              <a:t>Switzerland (AVO)</a:t>
            </a:r>
          </a:p>
          <a:p>
            <a:pPr lvl="2"/>
            <a:r>
              <a:rPr lang="en-GB" dirty="0"/>
              <a:t>Life</a:t>
            </a:r>
          </a:p>
          <a:p>
            <a:pPr lvl="3"/>
            <a:r>
              <a:rPr lang="en-GB" dirty="0"/>
              <a:t>CHF 5-12 million </a:t>
            </a:r>
          </a:p>
          <a:p>
            <a:pPr lvl="2"/>
            <a:r>
              <a:rPr lang="en-GB" dirty="0"/>
              <a:t>Non-Life</a:t>
            </a:r>
          </a:p>
          <a:p>
            <a:pPr lvl="3"/>
            <a:r>
              <a:rPr lang="en-GB" dirty="0"/>
              <a:t>CHF 3-8 million</a:t>
            </a:r>
          </a:p>
          <a:p>
            <a:pPr lvl="1"/>
            <a:r>
              <a:rPr lang="en-GB" dirty="0"/>
              <a:t>European Union (Solvency II)</a:t>
            </a:r>
          </a:p>
          <a:p>
            <a:pPr lvl="2"/>
            <a:r>
              <a:rPr lang="en-GB" dirty="0"/>
              <a:t>Life</a:t>
            </a:r>
          </a:p>
          <a:p>
            <a:pPr lvl="3"/>
            <a:r>
              <a:rPr lang="en-GB" dirty="0"/>
              <a:t>EUR 4 million</a:t>
            </a:r>
          </a:p>
          <a:p>
            <a:pPr lvl="2"/>
            <a:r>
              <a:rPr lang="en-GB" dirty="0"/>
              <a:t>Non-life</a:t>
            </a:r>
          </a:p>
          <a:p>
            <a:pPr lvl="3"/>
            <a:r>
              <a:rPr lang="en-GB" dirty="0"/>
              <a:t>EUR 2,7-4 million </a:t>
            </a:r>
          </a:p>
          <a:p>
            <a:endParaRPr lang="en-GB" dirty="0"/>
          </a:p>
        </p:txBody>
      </p:sp>
      <p:sp>
        <p:nvSpPr>
          <p:cNvPr id="8" name="Text Placeholder 7">
            <a:extLst>
              <a:ext uri="{FF2B5EF4-FFF2-40B4-BE49-F238E27FC236}">
                <a16:creationId xmlns:a16="http://schemas.microsoft.com/office/drawing/2014/main" id="{56A3EEA8-59DC-3DEA-B65B-E45EC71EB443}"/>
              </a:ext>
            </a:extLst>
          </p:cNvPr>
          <p:cNvSpPr>
            <a:spLocks noGrp="1"/>
          </p:cNvSpPr>
          <p:nvPr>
            <p:ph type="body" sz="quarter" idx="14"/>
          </p:nvPr>
        </p:nvSpPr>
        <p:spPr/>
        <p:txBody>
          <a:bodyPr>
            <a:normAutofit fontScale="70000" lnSpcReduction="20000"/>
          </a:bodyPr>
          <a:lstStyle/>
          <a:p>
            <a:endParaRPr lang="en-GB"/>
          </a:p>
        </p:txBody>
      </p:sp>
    </p:spTree>
    <p:extLst>
      <p:ext uri="{BB962C8B-B14F-4D97-AF65-F5344CB8AC3E}">
        <p14:creationId xmlns:p14="http://schemas.microsoft.com/office/powerpoint/2010/main" val="19148907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86443-6349-4997-D942-EC4094A4E7F2}"/>
              </a:ext>
            </a:extLst>
          </p:cNvPr>
          <p:cNvSpPr>
            <a:spLocks noGrp="1"/>
          </p:cNvSpPr>
          <p:nvPr>
            <p:ph type="title"/>
          </p:nvPr>
        </p:nvSpPr>
        <p:spPr>
          <a:xfrm>
            <a:off x="273600" y="244799"/>
            <a:ext cx="6398464" cy="621975"/>
          </a:xfrm>
        </p:spPr>
        <p:txBody>
          <a:bodyPr>
            <a:normAutofit fontScale="90000"/>
          </a:bodyPr>
          <a:lstStyle/>
          <a:p>
            <a:r>
              <a:rPr lang="en-GB" dirty="0"/>
              <a:t>Approaches to calculating capital requirements</a:t>
            </a:r>
          </a:p>
        </p:txBody>
      </p:sp>
      <p:sp>
        <p:nvSpPr>
          <p:cNvPr id="3" name="Content Placeholder 2">
            <a:extLst>
              <a:ext uri="{FF2B5EF4-FFF2-40B4-BE49-F238E27FC236}">
                <a16:creationId xmlns:a16="http://schemas.microsoft.com/office/drawing/2014/main" id="{73F8C597-8B09-A32C-D273-52DE92BE05CD}"/>
              </a:ext>
            </a:extLst>
          </p:cNvPr>
          <p:cNvSpPr>
            <a:spLocks noGrp="1"/>
          </p:cNvSpPr>
          <p:nvPr>
            <p:ph sz="half" idx="1"/>
          </p:nvPr>
        </p:nvSpPr>
        <p:spPr/>
        <p:txBody>
          <a:bodyPr/>
          <a:lstStyle/>
          <a:p>
            <a:r>
              <a:rPr lang="en-GB" dirty="0"/>
              <a:t>Banks</a:t>
            </a:r>
          </a:p>
          <a:p>
            <a:pPr lvl="1"/>
            <a:r>
              <a:rPr lang="en-GB" dirty="0"/>
              <a:t>Standardised Approach</a:t>
            </a:r>
          </a:p>
          <a:p>
            <a:pPr lvl="2"/>
            <a:r>
              <a:rPr lang="en-GB" dirty="0"/>
              <a:t>Risk weighted assets are calculated as the product of the standardised risk weights and the exposure amount.</a:t>
            </a:r>
          </a:p>
          <a:p>
            <a:pPr lvl="2"/>
            <a:r>
              <a:rPr lang="en-GB" dirty="0"/>
              <a:t>Banks may use assessments by external credit assessment institutions that are recognised as eligible for capital purposes by national supervisors.</a:t>
            </a:r>
          </a:p>
          <a:p>
            <a:pPr lvl="2"/>
            <a:r>
              <a:rPr lang="en-GB" dirty="0"/>
              <a:t>The credit risk mitigation techniques that are permitted to be recognised under the standardised approach.</a:t>
            </a:r>
          </a:p>
          <a:p>
            <a:pPr lvl="1"/>
            <a:r>
              <a:rPr lang="en-GB" dirty="0"/>
              <a:t>Internal Rating Based Approach</a:t>
            </a:r>
          </a:p>
          <a:p>
            <a:pPr lvl="2"/>
            <a:r>
              <a:rPr lang="en-GB" dirty="0"/>
              <a:t>Banks assess the risk of the assets internally</a:t>
            </a:r>
          </a:p>
          <a:p>
            <a:pPr lvl="2"/>
            <a:r>
              <a:rPr lang="en-GB" dirty="0"/>
              <a:t>Internal Rating is made in line with the rules prescribed by Basel Framework</a:t>
            </a:r>
          </a:p>
        </p:txBody>
      </p:sp>
      <p:sp>
        <p:nvSpPr>
          <p:cNvPr id="4" name="Date Placeholder 3">
            <a:extLst>
              <a:ext uri="{FF2B5EF4-FFF2-40B4-BE49-F238E27FC236}">
                <a16:creationId xmlns:a16="http://schemas.microsoft.com/office/drawing/2014/main" id="{2701C86B-303D-B7B7-ED15-B5B234CA5206}"/>
              </a:ext>
            </a:extLst>
          </p:cNvPr>
          <p:cNvSpPr>
            <a:spLocks noGrp="1"/>
          </p:cNvSpPr>
          <p:nvPr>
            <p:ph type="dt" sz="half" idx="10"/>
          </p:nvPr>
        </p:nvSpPr>
        <p:spPr/>
        <p:txBody>
          <a:bodyPr/>
          <a:lstStyle/>
          <a:p>
            <a:fld id="{79912FAE-1273-A74E-BF9C-D5D154EA967D}" type="datetime1">
              <a:rPr lang="pl-PL" noProof="0" smtClean="0"/>
              <a:t>28.05.2026</a:t>
            </a:fld>
            <a:endParaRPr lang="en-GB" noProof="0" dirty="0"/>
          </a:p>
        </p:txBody>
      </p:sp>
      <p:sp>
        <p:nvSpPr>
          <p:cNvPr id="5" name="Footer Placeholder 4">
            <a:extLst>
              <a:ext uri="{FF2B5EF4-FFF2-40B4-BE49-F238E27FC236}">
                <a16:creationId xmlns:a16="http://schemas.microsoft.com/office/drawing/2014/main" id="{DB293CAB-7310-39B6-073D-314FB101F8A0}"/>
              </a:ext>
            </a:extLst>
          </p:cNvPr>
          <p:cNvSpPr>
            <a:spLocks noGrp="1"/>
          </p:cNvSpPr>
          <p:nvPr>
            <p:ph type="ftr" sz="quarter" idx="11"/>
          </p:nvPr>
        </p:nvSpPr>
        <p:spPr/>
        <p:txBody>
          <a:bodyPr/>
          <a:lstStyle/>
          <a:p>
            <a:r>
              <a:rPr lang="en-GB" noProof="0"/>
              <a:t>Faculty of Law</a:t>
            </a:r>
            <a:endParaRPr lang="en-GB" noProof="0" dirty="0"/>
          </a:p>
        </p:txBody>
      </p:sp>
      <p:sp>
        <p:nvSpPr>
          <p:cNvPr id="6" name="Slide Number Placeholder 5">
            <a:extLst>
              <a:ext uri="{FF2B5EF4-FFF2-40B4-BE49-F238E27FC236}">
                <a16:creationId xmlns:a16="http://schemas.microsoft.com/office/drawing/2014/main" id="{D1011CD9-2915-CD14-E7B8-DADA4DB2E4C0}"/>
              </a:ext>
            </a:extLst>
          </p:cNvPr>
          <p:cNvSpPr>
            <a:spLocks noGrp="1"/>
          </p:cNvSpPr>
          <p:nvPr>
            <p:ph type="sldNum" sz="quarter" idx="12"/>
          </p:nvPr>
        </p:nvSpPr>
        <p:spPr/>
        <p:txBody>
          <a:bodyPr/>
          <a:lstStyle/>
          <a:p>
            <a:fld id="{442AD375-037F-43D0-B059-5172DA06796A}" type="slidenum">
              <a:rPr lang="en-GB" noProof="0" smtClean="0"/>
              <a:pPr/>
              <a:t>81</a:t>
            </a:fld>
            <a:endParaRPr lang="en-GB" noProof="0" dirty="0"/>
          </a:p>
        </p:txBody>
      </p:sp>
      <p:sp>
        <p:nvSpPr>
          <p:cNvPr id="7" name="Content Placeholder 6">
            <a:extLst>
              <a:ext uri="{FF2B5EF4-FFF2-40B4-BE49-F238E27FC236}">
                <a16:creationId xmlns:a16="http://schemas.microsoft.com/office/drawing/2014/main" id="{5E1E0C50-8EEE-65BB-CCBB-4BE38EF19A26}"/>
              </a:ext>
            </a:extLst>
          </p:cNvPr>
          <p:cNvSpPr>
            <a:spLocks noGrp="1"/>
          </p:cNvSpPr>
          <p:nvPr>
            <p:ph sz="half" idx="13"/>
          </p:nvPr>
        </p:nvSpPr>
        <p:spPr>
          <a:xfrm>
            <a:off x="6197600" y="866774"/>
            <a:ext cx="5722937" cy="5357814"/>
          </a:xfrm>
        </p:spPr>
        <p:txBody>
          <a:bodyPr/>
          <a:lstStyle/>
          <a:p>
            <a:r>
              <a:rPr lang="en-GB" dirty="0"/>
              <a:t>Insurance </a:t>
            </a:r>
          </a:p>
          <a:p>
            <a:pPr lvl="1"/>
            <a:r>
              <a:rPr lang="en-GB" dirty="0"/>
              <a:t>Standard Model</a:t>
            </a:r>
          </a:p>
          <a:p>
            <a:pPr lvl="2"/>
            <a:r>
              <a:rPr lang="en-GB" dirty="0"/>
              <a:t>Prescribed in the legislation</a:t>
            </a:r>
          </a:p>
          <a:p>
            <a:pPr lvl="3"/>
            <a:r>
              <a:rPr lang="en-GB" dirty="0"/>
              <a:t>Annex IV to Solvency II</a:t>
            </a:r>
          </a:p>
          <a:p>
            <a:pPr lvl="1"/>
            <a:r>
              <a:rPr lang="en-GB" dirty="0"/>
              <a:t>Internal Model</a:t>
            </a:r>
          </a:p>
          <a:p>
            <a:pPr lvl="2"/>
            <a:r>
              <a:rPr lang="en-GB" dirty="0"/>
              <a:t>Created by the Insurance Company in line with the regulatory principles</a:t>
            </a:r>
          </a:p>
          <a:p>
            <a:pPr lvl="2"/>
            <a:r>
              <a:rPr lang="en-GB" dirty="0"/>
              <a:t>Must be approved by the Supervisor</a:t>
            </a:r>
          </a:p>
        </p:txBody>
      </p:sp>
      <p:sp>
        <p:nvSpPr>
          <p:cNvPr id="8" name="Text Placeholder 7">
            <a:extLst>
              <a:ext uri="{FF2B5EF4-FFF2-40B4-BE49-F238E27FC236}">
                <a16:creationId xmlns:a16="http://schemas.microsoft.com/office/drawing/2014/main" id="{5743BC09-5B5B-6D37-AE47-84642D478798}"/>
              </a:ext>
            </a:extLst>
          </p:cNvPr>
          <p:cNvSpPr>
            <a:spLocks noGrp="1"/>
          </p:cNvSpPr>
          <p:nvPr>
            <p:ph type="body" sz="quarter" idx="14"/>
          </p:nvPr>
        </p:nvSpPr>
        <p:spPr/>
        <p:txBody>
          <a:bodyPr>
            <a:normAutofit fontScale="70000" lnSpcReduction="20000"/>
          </a:bodyPr>
          <a:lstStyle/>
          <a:p>
            <a:endParaRPr lang="en-GB"/>
          </a:p>
        </p:txBody>
      </p:sp>
    </p:spTree>
    <p:extLst>
      <p:ext uri="{BB962C8B-B14F-4D97-AF65-F5344CB8AC3E}">
        <p14:creationId xmlns:p14="http://schemas.microsoft.com/office/powerpoint/2010/main" val="32665259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B132B-3438-86F3-1879-2F460FB22FA6}"/>
              </a:ext>
            </a:extLst>
          </p:cNvPr>
          <p:cNvSpPr>
            <a:spLocks noGrp="1"/>
          </p:cNvSpPr>
          <p:nvPr>
            <p:ph type="title"/>
          </p:nvPr>
        </p:nvSpPr>
        <p:spPr>
          <a:xfrm>
            <a:off x="273600" y="244799"/>
            <a:ext cx="6686496" cy="621975"/>
          </a:xfrm>
        </p:spPr>
        <p:txBody>
          <a:bodyPr>
            <a:normAutofit fontScale="90000"/>
          </a:bodyPr>
          <a:lstStyle/>
          <a:p>
            <a:r>
              <a:rPr lang="en-GB" dirty="0"/>
              <a:t>Risk-based approach to capital requirements</a:t>
            </a:r>
          </a:p>
        </p:txBody>
      </p:sp>
      <p:sp>
        <p:nvSpPr>
          <p:cNvPr id="3" name="Content Placeholder 2">
            <a:extLst>
              <a:ext uri="{FF2B5EF4-FFF2-40B4-BE49-F238E27FC236}">
                <a16:creationId xmlns:a16="http://schemas.microsoft.com/office/drawing/2014/main" id="{627EFA2F-BF86-2033-FA7A-3B35082D7631}"/>
              </a:ext>
            </a:extLst>
          </p:cNvPr>
          <p:cNvSpPr>
            <a:spLocks noGrp="1"/>
          </p:cNvSpPr>
          <p:nvPr>
            <p:ph sz="half" idx="1"/>
          </p:nvPr>
        </p:nvSpPr>
        <p:spPr/>
        <p:txBody>
          <a:bodyPr/>
          <a:lstStyle/>
          <a:p>
            <a:r>
              <a:rPr lang="en-GB" dirty="0"/>
              <a:t>Banks</a:t>
            </a:r>
          </a:p>
          <a:p>
            <a:pPr lvl="1"/>
            <a:r>
              <a:rPr lang="en-GB" dirty="0"/>
              <a:t>Total risk exposure</a:t>
            </a:r>
          </a:p>
          <a:p>
            <a:pPr lvl="1"/>
            <a:r>
              <a:rPr lang="en-GB" dirty="0"/>
              <a:t>Types of risks</a:t>
            </a:r>
          </a:p>
          <a:p>
            <a:pPr lvl="2"/>
            <a:r>
              <a:rPr lang="en-GB" dirty="0"/>
              <a:t>Credit risk</a:t>
            </a:r>
          </a:p>
          <a:p>
            <a:pPr lvl="2"/>
            <a:r>
              <a:rPr lang="en-GB" dirty="0"/>
              <a:t>Dilution risk</a:t>
            </a:r>
          </a:p>
          <a:p>
            <a:pPr lvl="2"/>
            <a:r>
              <a:rPr lang="en-GB" dirty="0"/>
              <a:t>Position risk</a:t>
            </a:r>
          </a:p>
          <a:p>
            <a:pPr lvl="2"/>
            <a:r>
              <a:rPr lang="en-GB" dirty="0"/>
              <a:t>FX risk</a:t>
            </a:r>
          </a:p>
          <a:p>
            <a:pPr lvl="2"/>
            <a:r>
              <a:rPr lang="en-GB" dirty="0"/>
              <a:t>Settlement risk</a:t>
            </a:r>
          </a:p>
          <a:p>
            <a:pPr lvl="2"/>
            <a:r>
              <a:rPr lang="en-GB" dirty="0"/>
              <a:t>Commodities risk</a:t>
            </a:r>
          </a:p>
          <a:p>
            <a:pPr lvl="2"/>
            <a:r>
              <a:rPr lang="en-GB" dirty="0"/>
              <a:t>Operational risk</a:t>
            </a:r>
          </a:p>
          <a:p>
            <a:pPr lvl="2"/>
            <a:r>
              <a:rPr lang="en-GB" dirty="0"/>
              <a:t>Counterparty risk</a:t>
            </a:r>
          </a:p>
          <a:p>
            <a:endParaRPr lang="en-GB" dirty="0"/>
          </a:p>
        </p:txBody>
      </p:sp>
      <p:sp>
        <p:nvSpPr>
          <p:cNvPr id="4" name="Date Placeholder 3">
            <a:extLst>
              <a:ext uri="{FF2B5EF4-FFF2-40B4-BE49-F238E27FC236}">
                <a16:creationId xmlns:a16="http://schemas.microsoft.com/office/drawing/2014/main" id="{82E3C61E-48DC-6D9B-FEDA-6FB77CD425FA}"/>
              </a:ext>
            </a:extLst>
          </p:cNvPr>
          <p:cNvSpPr>
            <a:spLocks noGrp="1"/>
          </p:cNvSpPr>
          <p:nvPr>
            <p:ph type="dt" sz="half" idx="10"/>
          </p:nvPr>
        </p:nvSpPr>
        <p:spPr/>
        <p:txBody>
          <a:bodyPr/>
          <a:lstStyle/>
          <a:p>
            <a:fld id="{75117318-7D26-3D4B-9D50-39DAA3D23B1E}" type="datetime1">
              <a:rPr lang="pl-PL" noProof="0" smtClean="0"/>
              <a:t>28.05.2026</a:t>
            </a:fld>
            <a:endParaRPr lang="en-GB" noProof="0" dirty="0"/>
          </a:p>
        </p:txBody>
      </p:sp>
      <p:sp>
        <p:nvSpPr>
          <p:cNvPr id="5" name="Footer Placeholder 4">
            <a:extLst>
              <a:ext uri="{FF2B5EF4-FFF2-40B4-BE49-F238E27FC236}">
                <a16:creationId xmlns:a16="http://schemas.microsoft.com/office/drawing/2014/main" id="{1CABA5A1-8D6A-34A7-BABB-2345B2F7BE78}"/>
              </a:ext>
            </a:extLst>
          </p:cNvPr>
          <p:cNvSpPr>
            <a:spLocks noGrp="1"/>
          </p:cNvSpPr>
          <p:nvPr>
            <p:ph type="ftr" sz="quarter" idx="11"/>
          </p:nvPr>
        </p:nvSpPr>
        <p:spPr/>
        <p:txBody>
          <a:bodyPr/>
          <a:lstStyle/>
          <a:p>
            <a:r>
              <a:rPr lang="en-GB" noProof="0"/>
              <a:t>Faculty of Law</a:t>
            </a:r>
            <a:endParaRPr lang="en-GB" noProof="0" dirty="0"/>
          </a:p>
        </p:txBody>
      </p:sp>
      <p:sp>
        <p:nvSpPr>
          <p:cNvPr id="6" name="Slide Number Placeholder 5">
            <a:extLst>
              <a:ext uri="{FF2B5EF4-FFF2-40B4-BE49-F238E27FC236}">
                <a16:creationId xmlns:a16="http://schemas.microsoft.com/office/drawing/2014/main" id="{A817CA50-E515-70E7-D65E-A85487D83822}"/>
              </a:ext>
            </a:extLst>
          </p:cNvPr>
          <p:cNvSpPr>
            <a:spLocks noGrp="1"/>
          </p:cNvSpPr>
          <p:nvPr>
            <p:ph type="sldNum" sz="quarter" idx="12"/>
          </p:nvPr>
        </p:nvSpPr>
        <p:spPr/>
        <p:txBody>
          <a:bodyPr/>
          <a:lstStyle/>
          <a:p>
            <a:fld id="{442AD375-037F-43D0-B059-5172DA06796A}" type="slidenum">
              <a:rPr lang="en-GB" noProof="0" smtClean="0"/>
              <a:pPr/>
              <a:t>82</a:t>
            </a:fld>
            <a:endParaRPr lang="en-GB" noProof="0" dirty="0"/>
          </a:p>
        </p:txBody>
      </p:sp>
      <p:sp>
        <p:nvSpPr>
          <p:cNvPr id="7" name="Content Placeholder 6">
            <a:extLst>
              <a:ext uri="{FF2B5EF4-FFF2-40B4-BE49-F238E27FC236}">
                <a16:creationId xmlns:a16="http://schemas.microsoft.com/office/drawing/2014/main" id="{AC9C87D1-5ECC-86BF-FB76-0124DA5AEE4D}"/>
              </a:ext>
            </a:extLst>
          </p:cNvPr>
          <p:cNvSpPr>
            <a:spLocks noGrp="1"/>
          </p:cNvSpPr>
          <p:nvPr>
            <p:ph sz="half" idx="13"/>
          </p:nvPr>
        </p:nvSpPr>
        <p:spPr>
          <a:xfrm>
            <a:off x="6197600" y="866774"/>
            <a:ext cx="5722937" cy="5357814"/>
          </a:xfrm>
        </p:spPr>
        <p:txBody>
          <a:bodyPr/>
          <a:lstStyle/>
          <a:p>
            <a:r>
              <a:rPr lang="en-GB" dirty="0"/>
              <a:t>Insurance</a:t>
            </a:r>
          </a:p>
          <a:p>
            <a:pPr lvl="1"/>
            <a:r>
              <a:rPr lang="en-GB" dirty="0"/>
              <a:t>Solvency Capital Requirement shall take into account all quantifiable risks, insurer is exposed to. (Total balance sheet)</a:t>
            </a:r>
          </a:p>
          <a:p>
            <a:pPr lvl="1"/>
            <a:r>
              <a:rPr lang="en-GB" dirty="0"/>
              <a:t>Types of risks</a:t>
            </a:r>
          </a:p>
          <a:p>
            <a:pPr lvl="2"/>
            <a:r>
              <a:rPr lang="en-GB" dirty="0"/>
              <a:t>Underwriting risk</a:t>
            </a:r>
          </a:p>
          <a:p>
            <a:pPr lvl="2"/>
            <a:r>
              <a:rPr lang="en-GB" dirty="0"/>
              <a:t>Market risk</a:t>
            </a:r>
          </a:p>
          <a:p>
            <a:pPr lvl="2"/>
            <a:r>
              <a:rPr lang="en-GB" dirty="0"/>
              <a:t>Credit risk</a:t>
            </a:r>
          </a:p>
          <a:p>
            <a:pPr lvl="2"/>
            <a:r>
              <a:rPr lang="en-GB" dirty="0"/>
              <a:t>Operational risk</a:t>
            </a:r>
          </a:p>
          <a:p>
            <a:pPr lvl="2"/>
            <a:r>
              <a:rPr lang="en-GB" dirty="0"/>
              <a:t>Asset-Liability Matching risk</a:t>
            </a:r>
          </a:p>
          <a:p>
            <a:pPr lvl="2"/>
            <a:r>
              <a:rPr lang="en-GB" dirty="0"/>
              <a:t>Environmental risk</a:t>
            </a:r>
          </a:p>
          <a:p>
            <a:pPr lvl="2"/>
            <a:r>
              <a:rPr lang="en-GB" dirty="0"/>
              <a:t>Etc.</a:t>
            </a:r>
          </a:p>
          <a:p>
            <a:endParaRPr lang="en-GB" dirty="0"/>
          </a:p>
        </p:txBody>
      </p:sp>
      <p:sp>
        <p:nvSpPr>
          <p:cNvPr id="8" name="Text Placeholder 7">
            <a:extLst>
              <a:ext uri="{FF2B5EF4-FFF2-40B4-BE49-F238E27FC236}">
                <a16:creationId xmlns:a16="http://schemas.microsoft.com/office/drawing/2014/main" id="{10A5181B-9299-78FB-A91A-A522302E96DF}"/>
              </a:ext>
            </a:extLst>
          </p:cNvPr>
          <p:cNvSpPr>
            <a:spLocks noGrp="1"/>
          </p:cNvSpPr>
          <p:nvPr>
            <p:ph type="body" sz="quarter" idx="14"/>
          </p:nvPr>
        </p:nvSpPr>
        <p:spPr/>
        <p:txBody>
          <a:bodyPr>
            <a:normAutofit fontScale="70000" lnSpcReduction="20000"/>
          </a:bodyPr>
          <a:lstStyle/>
          <a:p>
            <a:endParaRPr lang="en-GB"/>
          </a:p>
        </p:txBody>
      </p:sp>
      <p:cxnSp>
        <p:nvCxnSpPr>
          <p:cNvPr id="15" name="Elbow Connector 14">
            <a:extLst>
              <a:ext uri="{FF2B5EF4-FFF2-40B4-BE49-F238E27FC236}">
                <a16:creationId xmlns:a16="http://schemas.microsoft.com/office/drawing/2014/main" id="{97452398-975F-ACD0-2C28-AF4DB7AEADD4}"/>
              </a:ext>
            </a:extLst>
          </p:cNvPr>
          <p:cNvCxnSpPr/>
          <p:nvPr/>
        </p:nvCxnSpPr>
        <p:spPr>
          <a:xfrm>
            <a:off x="1991544" y="2132856"/>
            <a:ext cx="4536504" cy="1008112"/>
          </a:xfrm>
          <a:prstGeom prst="bentConnector3">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17" name="Elbow Connector 16">
            <a:extLst>
              <a:ext uri="{FF2B5EF4-FFF2-40B4-BE49-F238E27FC236}">
                <a16:creationId xmlns:a16="http://schemas.microsoft.com/office/drawing/2014/main" id="{2DC0765E-3F7A-2DBA-AEA3-59BD0D3AB42F}"/>
              </a:ext>
            </a:extLst>
          </p:cNvPr>
          <p:cNvCxnSpPr/>
          <p:nvPr/>
        </p:nvCxnSpPr>
        <p:spPr>
          <a:xfrm flipV="1">
            <a:off x="2423592" y="3501008"/>
            <a:ext cx="4104456" cy="864096"/>
          </a:xfrm>
          <a:prstGeom prst="bentConnector3">
            <a:avLst>
              <a:gd name="adj1" fmla="val 44879"/>
            </a:avLst>
          </a:prstGeom>
          <a:ln>
            <a:headEnd type="triangle"/>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496919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8C598-DEE1-4AC7-DCC7-7A2FAD87B15C}"/>
              </a:ext>
            </a:extLst>
          </p:cNvPr>
          <p:cNvSpPr>
            <a:spLocks noGrp="1"/>
          </p:cNvSpPr>
          <p:nvPr>
            <p:ph type="title"/>
          </p:nvPr>
        </p:nvSpPr>
        <p:spPr/>
        <p:txBody>
          <a:bodyPr>
            <a:normAutofit fontScale="90000"/>
          </a:bodyPr>
          <a:lstStyle/>
          <a:p>
            <a:r>
              <a:rPr lang="en-GB" dirty="0"/>
              <a:t>Failure to meet the requirements</a:t>
            </a:r>
          </a:p>
        </p:txBody>
      </p:sp>
      <p:sp>
        <p:nvSpPr>
          <p:cNvPr id="3" name="Content Placeholder 2">
            <a:extLst>
              <a:ext uri="{FF2B5EF4-FFF2-40B4-BE49-F238E27FC236}">
                <a16:creationId xmlns:a16="http://schemas.microsoft.com/office/drawing/2014/main" id="{B0D72807-C730-D345-983C-EDE25119CDFB}"/>
              </a:ext>
            </a:extLst>
          </p:cNvPr>
          <p:cNvSpPr>
            <a:spLocks noGrp="1"/>
          </p:cNvSpPr>
          <p:nvPr>
            <p:ph sz="half" idx="1"/>
          </p:nvPr>
        </p:nvSpPr>
        <p:spPr/>
        <p:txBody>
          <a:bodyPr/>
          <a:lstStyle/>
          <a:p>
            <a:r>
              <a:rPr lang="en-GB" dirty="0"/>
              <a:t>Banks</a:t>
            </a:r>
          </a:p>
          <a:p>
            <a:pPr lvl="1"/>
            <a:r>
              <a:rPr lang="en-GB" dirty="0"/>
              <a:t>Breaches of capital requirements lead to supervisory action when bank is failing or likely to fail</a:t>
            </a:r>
          </a:p>
          <a:p>
            <a:pPr lvl="1"/>
            <a:r>
              <a:rPr lang="en-GB" dirty="0"/>
              <a:t>Recovery or resolution plans may be triggered</a:t>
            </a:r>
          </a:p>
        </p:txBody>
      </p:sp>
      <p:sp>
        <p:nvSpPr>
          <p:cNvPr id="4" name="Date Placeholder 3">
            <a:extLst>
              <a:ext uri="{FF2B5EF4-FFF2-40B4-BE49-F238E27FC236}">
                <a16:creationId xmlns:a16="http://schemas.microsoft.com/office/drawing/2014/main" id="{6EBCD439-D4BE-7198-D58F-08A6ADF4FC95}"/>
              </a:ext>
            </a:extLst>
          </p:cNvPr>
          <p:cNvSpPr>
            <a:spLocks noGrp="1"/>
          </p:cNvSpPr>
          <p:nvPr>
            <p:ph type="dt" sz="half" idx="10"/>
          </p:nvPr>
        </p:nvSpPr>
        <p:spPr/>
        <p:txBody>
          <a:bodyPr/>
          <a:lstStyle/>
          <a:p>
            <a:fld id="{79912FAE-1273-A74E-BF9C-D5D154EA967D}" type="datetime1">
              <a:rPr lang="pl-PL" noProof="0" smtClean="0"/>
              <a:t>28.05.2026</a:t>
            </a:fld>
            <a:endParaRPr lang="en-GB" noProof="0" dirty="0"/>
          </a:p>
        </p:txBody>
      </p:sp>
      <p:sp>
        <p:nvSpPr>
          <p:cNvPr id="5" name="Footer Placeholder 4">
            <a:extLst>
              <a:ext uri="{FF2B5EF4-FFF2-40B4-BE49-F238E27FC236}">
                <a16:creationId xmlns:a16="http://schemas.microsoft.com/office/drawing/2014/main" id="{FA7A9CD2-97AD-24F5-F40D-B1699749190D}"/>
              </a:ext>
            </a:extLst>
          </p:cNvPr>
          <p:cNvSpPr>
            <a:spLocks noGrp="1"/>
          </p:cNvSpPr>
          <p:nvPr>
            <p:ph type="ftr" sz="quarter" idx="11"/>
          </p:nvPr>
        </p:nvSpPr>
        <p:spPr/>
        <p:txBody>
          <a:bodyPr/>
          <a:lstStyle/>
          <a:p>
            <a:r>
              <a:rPr lang="en-GB" noProof="0"/>
              <a:t>Faculty of Law</a:t>
            </a:r>
            <a:endParaRPr lang="en-GB" noProof="0" dirty="0"/>
          </a:p>
        </p:txBody>
      </p:sp>
      <p:sp>
        <p:nvSpPr>
          <p:cNvPr id="6" name="Slide Number Placeholder 5">
            <a:extLst>
              <a:ext uri="{FF2B5EF4-FFF2-40B4-BE49-F238E27FC236}">
                <a16:creationId xmlns:a16="http://schemas.microsoft.com/office/drawing/2014/main" id="{9DEC21CE-D1BA-AD53-589C-8C4465787C00}"/>
              </a:ext>
            </a:extLst>
          </p:cNvPr>
          <p:cNvSpPr>
            <a:spLocks noGrp="1"/>
          </p:cNvSpPr>
          <p:nvPr>
            <p:ph type="sldNum" sz="quarter" idx="12"/>
          </p:nvPr>
        </p:nvSpPr>
        <p:spPr/>
        <p:txBody>
          <a:bodyPr/>
          <a:lstStyle/>
          <a:p>
            <a:fld id="{442AD375-037F-43D0-B059-5172DA06796A}" type="slidenum">
              <a:rPr lang="en-GB" noProof="0" smtClean="0"/>
              <a:pPr/>
              <a:t>83</a:t>
            </a:fld>
            <a:endParaRPr lang="en-GB" noProof="0" dirty="0"/>
          </a:p>
        </p:txBody>
      </p:sp>
      <p:sp>
        <p:nvSpPr>
          <p:cNvPr id="7" name="Content Placeholder 6">
            <a:extLst>
              <a:ext uri="{FF2B5EF4-FFF2-40B4-BE49-F238E27FC236}">
                <a16:creationId xmlns:a16="http://schemas.microsoft.com/office/drawing/2014/main" id="{142F9A84-80E2-9A42-DF2A-8AD93868CA87}"/>
              </a:ext>
            </a:extLst>
          </p:cNvPr>
          <p:cNvSpPr>
            <a:spLocks noGrp="1"/>
          </p:cNvSpPr>
          <p:nvPr>
            <p:ph sz="half" idx="13"/>
          </p:nvPr>
        </p:nvSpPr>
        <p:spPr>
          <a:xfrm>
            <a:off x="6197600" y="866774"/>
            <a:ext cx="5722937" cy="5357814"/>
          </a:xfrm>
        </p:spPr>
        <p:txBody>
          <a:bodyPr/>
          <a:lstStyle/>
          <a:p>
            <a:r>
              <a:rPr lang="en-GB" dirty="0"/>
              <a:t>Insurance</a:t>
            </a:r>
          </a:p>
          <a:p>
            <a:pPr lvl="1"/>
            <a:r>
              <a:rPr lang="en-GB" dirty="0"/>
              <a:t>Failure to comply with SCR leads to supervisory action aimed at protecting the interests of the policyholders</a:t>
            </a:r>
          </a:p>
          <a:p>
            <a:pPr lvl="1"/>
            <a:r>
              <a:rPr lang="en-GB" dirty="0"/>
              <a:t>Failure to comply with MCR leads to withdrawal of the authorisation to conduct insurance activities</a:t>
            </a:r>
          </a:p>
        </p:txBody>
      </p:sp>
      <p:sp>
        <p:nvSpPr>
          <p:cNvPr id="8" name="Text Placeholder 7">
            <a:extLst>
              <a:ext uri="{FF2B5EF4-FFF2-40B4-BE49-F238E27FC236}">
                <a16:creationId xmlns:a16="http://schemas.microsoft.com/office/drawing/2014/main" id="{AB3B7C6F-B681-0179-3594-C4DB76E2D074}"/>
              </a:ext>
            </a:extLst>
          </p:cNvPr>
          <p:cNvSpPr>
            <a:spLocks noGrp="1"/>
          </p:cNvSpPr>
          <p:nvPr>
            <p:ph type="body" sz="quarter" idx="14"/>
          </p:nvPr>
        </p:nvSpPr>
        <p:spPr/>
        <p:txBody>
          <a:bodyPr>
            <a:normAutofit fontScale="70000" lnSpcReduction="20000"/>
          </a:bodyPr>
          <a:lstStyle/>
          <a:p>
            <a:endParaRPr lang="en-GB"/>
          </a:p>
        </p:txBody>
      </p:sp>
    </p:spTree>
    <p:extLst>
      <p:ext uri="{BB962C8B-B14F-4D97-AF65-F5344CB8AC3E}">
        <p14:creationId xmlns:p14="http://schemas.microsoft.com/office/powerpoint/2010/main" val="5830462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45DDC-7EA7-9767-26BB-608131C7DCF9}"/>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44426AA-F437-6AD6-0AC2-710DFD23F326}"/>
              </a:ext>
            </a:extLst>
          </p:cNvPr>
          <p:cNvPicPr>
            <a:picLocks noGrp="1" noChangeAspect="1"/>
          </p:cNvPicPr>
          <p:nvPr>
            <p:ph type="pic" sz="quarter" idx="13"/>
          </p:nvPr>
        </p:nvPicPr>
        <p:blipFill>
          <a:blip r:embed="rId3"/>
          <a:srcRect l="42" r="42"/>
          <a:stretch>
            <a:fillRect/>
          </a:stretch>
        </p:blipFill>
        <p:spPr>
          <a:xfrm>
            <a:off x="269875" y="1077902"/>
            <a:ext cx="11652249" cy="5513115"/>
          </a:xfrm>
          <a:prstGeom prst="rect">
            <a:avLst/>
          </a:prstGeom>
        </p:spPr>
      </p:pic>
      <p:sp>
        <p:nvSpPr>
          <p:cNvPr id="3" name="Text Placeholder 2">
            <a:extLst>
              <a:ext uri="{FF2B5EF4-FFF2-40B4-BE49-F238E27FC236}">
                <a16:creationId xmlns:a16="http://schemas.microsoft.com/office/drawing/2014/main" id="{EE26D2E3-E9C9-F491-EBC0-D0F5BD29995F}"/>
              </a:ext>
            </a:extLst>
          </p:cNvPr>
          <p:cNvSpPr>
            <a:spLocks noGrp="1"/>
          </p:cNvSpPr>
          <p:nvPr>
            <p:ph type="body" sz="quarter" idx="14"/>
          </p:nvPr>
        </p:nvSpPr>
        <p:spPr/>
        <p:txBody>
          <a:bodyPr/>
          <a:lstStyle/>
          <a:p>
            <a:r>
              <a:rPr lang="en-GB" dirty="0"/>
              <a:t>Faculty of Law</a:t>
            </a:r>
          </a:p>
        </p:txBody>
      </p:sp>
      <p:sp>
        <p:nvSpPr>
          <p:cNvPr id="4" name="Text Placeholder 3">
            <a:extLst>
              <a:ext uri="{FF2B5EF4-FFF2-40B4-BE49-F238E27FC236}">
                <a16:creationId xmlns:a16="http://schemas.microsoft.com/office/drawing/2014/main" id="{E4451883-FA89-17BB-313D-C84DD20208C9}"/>
              </a:ext>
            </a:extLst>
          </p:cNvPr>
          <p:cNvSpPr>
            <a:spLocks noGrp="1"/>
          </p:cNvSpPr>
          <p:nvPr>
            <p:ph type="body" sz="quarter" idx="15"/>
          </p:nvPr>
        </p:nvSpPr>
        <p:spPr>
          <a:xfrm>
            <a:off x="1" y="2440388"/>
            <a:ext cx="5414225" cy="1233699"/>
          </a:xfrm>
        </p:spPr>
        <p:txBody>
          <a:bodyPr/>
          <a:lstStyle/>
          <a:p>
            <a:r>
              <a:rPr lang="en-GB" dirty="0"/>
              <a:t>Thank you for your attention</a:t>
            </a:r>
          </a:p>
          <a:p>
            <a:endParaRPr lang="en-GB" dirty="0"/>
          </a:p>
        </p:txBody>
      </p:sp>
      <p:sp>
        <p:nvSpPr>
          <p:cNvPr id="7" name="Date Placeholder 6">
            <a:extLst>
              <a:ext uri="{FF2B5EF4-FFF2-40B4-BE49-F238E27FC236}">
                <a16:creationId xmlns:a16="http://schemas.microsoft.com/office/drawing/2014/main" id="{8971A223-08C4-D8AD-B82E-92BD7BDDF52A}"/>
              </a:ext>
            </a:extLst>
          </p:cNvPr>
          <p:cNvSpPr>
            <a:spLocks noGrp="1"/>
          </p:cNvSpPr>
          <p:nvPr>
            <p:ph type="dt" sz="half" idx="10"/>
          </p:nvPr>
        </p:nvSpPr>
        <p:spPr/>
        <p:txBody>
          <a:bodyPr/>
          <a:lstStyle/>
          <a:p>
            <a:fld id="{AE21EBDA-FE38-C948-8ECB-83FB9A24408A}" type="datetime1">
              <a:rPr lang="pl-PL" noProof="0" smtClean="0"/>
              <a:t>28.05.2026</a:t>
            </a:fld>
            <a:endParaRPr lang="en-GB" noProof="0" dirty="0"/>
          </a:p>
        </p:txBody>
      </p:sp>
      <p:sp>
        <p:nvSpPr>
          <p:cNvPr id="8" name="Footer Placeholder 7">
            <a:extLst>
              <a:ext uri="{FF2B5EF4-FFF2-40B4-BE49-F238E27FC236}">
                <a16:creationId xmlns:a16="http://schemas.microsoft.com/office/drawing/2014/main" id="{B7297C71-2411-63A6-F59D-6EEC9DFAE3CC}"/>
              </a:ext>
            </a:extLst>
          </p:cNvPr>
          <p:cNvSpPr>
            <a:spLocks noGrp="1"/>
          </p:cNvSpPr>
          <p:nvPr>
            <p:ph type="ftr" sz="quarter" idx="11"/>
          </p:nvPr>
        </p:nvSpPr>
        <p:spPr/>
        <p:txBody>
          <a:bodyPr/>
          <a:lstStyle/>
          <a:p>
            <a:r>
              <a:rPr lang="en-GB" noProof="0"/>
              <a:t>Faculty of Law</a:t>
            </a:r>
            <a:endParaRPr lang="en-GB" noProof="0" dirty="0"/>
          </a:p>
        </p:txBody>
      </p:sp>
      <p:sp>
        <p:nvSpPr>
          <p:cNvPr id="9" name="Slide Number Placeholder 8">
            <a:extLst>
              <a:ext uri="{FF2B5EF4-FFF2-40B4-BE49-F238E27FC236}">
                <a16:creationId xmlns:a16="http://schemas.microsoft.com/office/drawing/2014/main" id="{18C67B85-B166-C83B-97B4-AB309ED90918}"/>
              </a:ext>
            </a:extLst>
          </p:cNvPr>
          <p:cNvSpPr>
            <a:spLocks noGrp="1"/>
          </p:cNvSpPr>
          <p:nvPr>
            <p:ph type="sldNum" sz="quarter" idx="12"/>
          </p:nvPr>
        </p:nvSpPr>
        <p:spPr/>
        <p:txBody>
          <a:bodyPr/>
          <a:lstStyle/>
          <a:p>
            <a:r>
              <a:rPr lang="en-GB" noProof="0"/>
              <a:t> </a:t>
            </a:r>
            <a:endParaRPr lang="en-GB" noProof="0" dirty="0"/>
          </a:p>
        </p:txBody>
      </p:sp>
    </p:spTree>
    <p:extLst>
      <p:ext uri="{BB962C8B-B14F-4D97-AF65-F5344CB8AC3E}">
        <p14:creationId xmlns:p14="http://schemas.microsoft.com/office/powerpoint/2010/main" val="28484996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5713634"/>
            <a:chOff x="0" y="0"/>
            <a:chExt cx="1712952" cy="802754"/>
          </a:xfrm>
        </p:grpSpPr>
        <p:sp>
          <p:nvSpPr>
            <p:cNvPr id="3" name="Freeform 3"/>
            <p:cNvSpPr/>
            <p:nvPr/>
          </p:nvSpPr>
          <p:spPr>
            <a:xfrm>
              <a:off x="0" y="0"/>
              <a:ext cx="1712952" cy="802754"/>
            </a:xfrm>
            <a:custGeom>
              <a:avLst/>
              <a:gdLst/>
              <a:ahLst/>
              <a:cxnLst/>
              <a:rect l="l" t="t" r="r" b="b"/>
              <a:pathLst>
                <a:path w="1712952" h="802754">
                  <a:moveTo>
                    <a:pt x="0" y="0"/>
                  </a:moveTo>
                  <a:lnTo>
                    <a:pt x="1712952" y="0"/>
                  </a:lnTo>
                  <a:lnTo>
                    <a:pt x="1712952" y="802754"/>
                  </a:lnTo>
                  <a:lnTo>
                    <a:pt x="0" y="802754"/>
                  </a:lnTo>
                  <a:close/>
                </a:path>
              </a:pathLst>
            </a:custGeom>
            <a:blipFill>
              <a:blip r:embed="rId2"/>
              <a:stretch>
                <a:fillRect t="-110138" b="-110138"/>
              </a:stretch>
            </a:blipFill>
          </p:spPr>
          <p:txBody>
            <a:bodyPr/>
            <a:lstStyle/>
            <a:p>
              <a:endParaRPr lang="en-US" sz="1200"/>
            </a:p>
          </p:txBody>
        </p:sp>
      </p:grpSp>
      <p:grpSp>
        <p:nvGrpSpPr>
          <p:cNvPr id="4" name="Group 4"/>
          <p:cNvGrpSpPr/>
          <p:nvPr/>
        </p:nvGrpSpPr>
        <p:grpSpPr>
          <a:xfrm>
            <a:off x="0" y="0"/>
            <a:ext cx="9199336" cy="5713634"/>
            <a:chOff x="0" y="0"/>
            <a:chExt cx="3634306" cy="2257238"/>
          </a:xfrm>
        </p:grpSpPr>
        <p:sp>
          <p:nvSpPr>
            <p:cNvPr id="5" name="Freeform 5"/>
            <p:cNvSpPr/>
            <p:nvPr/>
          </p:nvSpPr>
          <p:spPr>
            <a:xfrm>
              <a:off x="0" y="0"/>
              <a:ext cx="3634306" cy="2257238"/>
            </a:xfrm>
            <a:custGeom>
              <a:avLst/>
              <a:gdLst/>
              <a:ahLst/>
              <a:cxnLst/>
              <a:rect l="l" t="t" r="r" b="b"/>
              <a:pathLst>
                <a:path w="3634306" h="2257238">
                  <a:moveTo>
                    <a:pt x="0" y="0"/>
                  </a:moveTo>
                  <a:lnTo>
                    <a:pt x="3634306" y="0"/>
                  </a:lnTo>
                  <a:lnTo>
                    <a:pt x="3634306" y="2257238"/>
                  </a:lnTo>
                  <a:lnTo>
                    <a:pt x="0" y="2257238"/>
                  </a:lnTo>
                  <a:close/>
                </a:path>
              </a:pathLst>
            </a:custGeom>
            <a:gradFill rotWithShape="1">
              <a:gsLst>
                <a:gs pos="0">
                  <a:srgbClr val="140303">
                    <a:alpha val="100000"/>
                  </a:srgbClr>
                </a:gs>
                <a:gs pos="100000">
                  <a:srgbClr val="140606">
                    <a:alpha val="0"/>
                  </a:srgbClr>
                </a:gs>
              </a:gsLst>
              <a:lin ang="0"/>
            </a:gradFill>
          </p:spPr>
          <p:txBody>
            <a:bodyPr/>
            <a:lstStyle/>
            <a:p>
              <a:endParaRPr lang="en-US" sz="1200"/>
            </a:p>
          </p:txBody>
        </p:sp>
        <p:sp>
          <p:nvSpPr>
            <p:cNvPr id="6" name="TextBox 6"/>
            <p:cNvSpPr txBox="1"/>
            <p:nvPr/>
          </p:nvSpPr>
          <p:spPr>
            <a:xfrm>
              <a:off x="0" y="-104775"/>
              <a:ext cx="3634306" cy="2362013"/>
            </a:xfrm>
            <a:prstGeom prst="rect">
              <a:avLst/>
            </a:prstGeom>
          </p:spPr>
          <p:txBody>
            <a:bodyPr lIns="33867" tIns="33867" rIns="33867" bIns="33867" rtlCol="0" anchor="ctr"/>
            <a:lstStyle/>
            <a:p>
              <a:pPr algn="ctr">
                <a:lnSpc>
                  <a:spcPts val="2484"/>
                </a:lnSpc>
              </a:pPr>
              <a:endParaRPr sz="1200"/>
            </a:p>
          </p:txBody>
        </p:sp>
      </p:grpSp>
      <p:sp>
        <p:nvSpPr>
          <p:cNvPr id="7" name="TextBox 7"/>
          <p:cNvSpPr txBox="1"/>
          <p:nvPr/>
        </p:nvSpPr>
        <p:spPr>
          <a:xfrm>
            <a:off x="685801" y="2499320"/>
            <a:ext cx="7003759" cy="1949252"/>
          </a:xfrm>
          <a:prstGeom prst="rect">
            <a:avLst/>
          </a:prstGeom>
        </p:spPr>
        <p:txBody>
          <a:bodyPr lIns="0" tIns="0" rIns="0" bIns="0" rtlCol="0" anchor="t">
            <a:spAutoFit/>
          </a:bodyPr>
          <a:lstStyle/>
          <a:p>
            <a:pPr>
              <a:lnSpc>
                <a:spcPts val="3771"/>
              </a:lnSpc>
            </a:pPr>
            <a:r>
              <a:rPr lang="en-US" sz="3734" b="1" spc="168">
                <a:solidFill>
                  <a:srgbClr val="C4A679"/>
                </a:solidFill>
                <a:latin typeface="Noto Serif Display ExtraCondensed Bold"/>
                <a:ea typeface="Noto Serif Display ExtraCondensed Bold"/>
                <a:cs typeface="Noto Serif Display ExtraCondensed Bold"/>
                <a:sym typeface="Noto Serif Display ExtraCondensed Bold"/>
              </a:rPr>
              <a:t>THE IMPLEMENTATION OF BASEL III IN SWITZERLAND AND THE CREDIT SUISSE CRISIS</a:t>
            </a:r>
          </a:p>
        </p:txBody>
      </p:sp>
      <p:sp>
        <p:nvSpPr>
          <p:cNvPr id="8" name="TextBox 8"/>
          <p:cNvSpPr txBox="1"/>
          <p:nvPr/>
        </p:nvSpPr>
        <p:spPr>
          <a:xfrm>
            <a:off x="685800" y="4818256"/>
            <a:ext cx="8513536" cy="369525"/>
          </a:xfrm>
          <a:prstGeom prst="rect">
            <a:avLst/>
          </a:prstGeom>
        </p:spPr>
        <p:txBody>
          <a:bodyPr lIns="0" tIns="0" rIns="0" bIns="0" rtlCol="0" anchor="t">
            <a:spAutoFit/>
          </a:bodyPr>
          <a:lstStyle/>
          <a:p>
            <a:pPr>
              <a:lnSpc>
                <a:spcPts val="3173"/>
              </a:lnSpc>
            </a:pPr>
            <a:r>
              <a:rPr lang="en-US" sz="1866" spc="651">
                <a:solidFill>
                  <a:srgbClr val="FFFFFF"/>
                </a:solidFill>
                <a:latin typeface="Open Sans"/>
                <a:ea typeface="Open Sans"/>
                <a:cs typeface="Open Sans"/>
                <a:sym typeface="Open Sans"/>
              </a:rPr>
              <a:t>INTERNATIONAL FINANCIAL LAW</a:t>
            </a:r>
          </a:p>
        </p:txBody>
      </p:sp>
      <p:sp>
        <p:nvSpPr>
          <p:cNvPr id="9" name="TextBox 9"/>
          <p:cNvSpPr txBox="1"/>
          <p:nvPr/>
        </p:nvSpPr>
        <p:spPr>
          <a:xfrm>
            <a:off x="685800" y="6059676"/>
            <a:ext cx="3643484" cy="369525"/>
          </a:xfrm>
          <a:prstGeom prst="rect">
            <a:avLst/>
          </a:prstGeom>
        </p:spPr>
        <p:txBody>
          <a:bodyPr lIns="0" tIns="0" rIns="0" bIns="0" rtlCol="0" anchor="t">
            <a:spAutoFit/>
          </a:bodyPr>
          <a:lstStyle/>
          <a:p>
            <a:pPr>
              <a:lnSpc>
                <a:spcPts val="3173"/>
              </a:lnSpc>
            </a:pPr>
            <a:r>
              <a:rPr lang="en-US" sz="1866" spc="651" dirty="0">
                <a:solidFill>
                  <a:schemeClr val="tx2"/>
                </a:solidFill>
                <a:latin typeface="Open Sans"/>
                <a:ea typeface="Open Sans"/>
                <a:cs typeface="Open Sans"/>
                <a:sym typeface="Open Sans"/>
              </a:rPr>
              <a:t>MYRTE GHEYSEN</a:t>
            </a:r>
          </a:p>
        </p:txBody>
      </p:sp>
      <p:sp>
        <p:nvSpPr>
          <p:cNvPr id="10" name="TextBox 10"/>
          <p:cNvSpPr txBox="1"/>
          <p:nvPr/>
        </p:nvSpPr>
        <p:spPr>
          <a:xfrm>
            <a:off x="4599668" y="6059676"/>
            <a:ext cx="3643484" cy="369525"/>
          </a:xfrm>
          <a:prstGeom prst="rect">
            <a:avLst/>
          </a:prstGeom>
        </p:spPr>
        <p:txBody>
          <a:bodyPr lIns="0" tIns="0" rIns="0" bIns="0" rtlCol="0" anchor="t">
            <a:spAutoFit/>
          </a:bodyPr>
          <a:lstStyle/>
          <a:p>
            <a:pPr>
              <a:lnSpc>
                <a:spcPts val="3173"/>
              </a:lnSpc>
            </a:pPr>
            <a:r>
              <a:rPr lang="en-US" sz="1866" spc="651">
                <a:solidFill>
                  <a:srgbClr val="FFFFFF"/>
                </a:solidFill>
                <a:latin typeface="Open Sans"/>
                <a:ea typeface="Open Sans"/>
                <a:cs typeface="Open Sans"/>
                <a:sym typeface="Open Sans"/>
              </a:rPr>
              <a:t>28/05/2026</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26637" y="1548095"/>
            <a:ext cx="4146423" cy="461665"/>
          </a:xfrm>
          <a:prstGeom prst="rect">
            <a:avLst/>
          </a:prstGeom>
        </p:spPr>
        <p:txBody>
          <a:bodyPr lIns="0" tIns="0" rIns="0" bIns="0" rtlCol="0" anchor="t">
            <a:spAutoFit/>
          </a:bodyPr>
          <a:lstStyle/>
          <a:p>
            <a:pPr>
              <a:lnSpc>
                <a:spcPts val="3584"/>
              </a:lnSpc>
              <a:spcBef>
                <a:spcPct val="0"/>
              </a:spcBef>
            </a:pPr>
            <a:r>
              <a:rPr lang="en-US" sz="3733">
                <a:solidFill>
                  <a:srgbClr val="C4A679"/>
                </a:solidFill>
                <a:latin typeface="Noto Serif Display ExtraCondensed"/>
                <a:ea typeface="Noto Serif Display ExtraCondensed"/>
                <a:cs typeface="Noto Serif Display ExtraCondensed"/>
                <a:sym typeface="Noto Serif Display ExtraCondensed"/>
              </a:rPr>
              <a:t>Basel III - recap</a:t>
            </a:r>
          </a:p>
        </p:txBody>
      </p:sp>
      <p:grpSp>
        <p:nvGrpSpPr>
          <p:cNvPr id="3" name="Group 3"/>
          <p:cNvGrpSpPr/>
          <p:nvPr/>
        </p:nvGrpSpPr>
        <p:grpSpPr>
          <a:xfrm>
            <a:off x="8898701" y="206347"/>
            <a:ext cx="3066184" cy="2505696"/>
            <a:chOff x="0" y="0"/>
            <a:chExt cx="630252" cy="515044"/>
          </a:xfrm>
        </p:grpSpPr>
        <p:sp>
          <p:nvSpPr>
            <p:cNvPr id="4" name="Freeform 4"/>
            <p:cNvSpPr/>
            <p:nvPr/>
          </p:nvSpPr>
          <p:spPr>
            <a:xfrm>
              <a:off x="0" y="0"/>
              <a:ext cx="630252" cy="515044"/>
            </a:xfrm>
            <a:custGeom>
              <a:avLst/>
              <a:gdLst/>
              <a:ahLst/>
              <a:cxnLst/>
              <a:rect l="l" t="t" r="r" b="b"/>
              <a:pathLst>
                <a:path w="630252" h="515044">
                  <a:moveTo>
                    <a:pt x="50499" y="0"/>
                  </a:moveTo>
                  <a:lnTo>
                    <a:pt x="579754" y="0"/>
                  </a:lnTo>
                  <a:cubicBezTo>
                    <a:pt x="607643" y="0"/>
                    <a:pt x="630252" y="22609"/>
                    <a:pt x="630252" y="50499"/>
                  </a:cubicBezTo>
                  <a:lnTo>
                    <a:pt x="630252" y="464546"/>
                  </a:lnTo>
                  <a:cubicBezTo>
                    <a:pt x="630252" y="492435"/>
                    <a:pt x="607643" y="515044"/>
                    <a:pt x="579754" y="515044"/>
                  </a:cubicBezTo>
                  <a:lnTo>
                    <a:pt x="50499" y="515044"/>
                  </a:lnTo>
                  <a:cubicBezTo>
                    <a:pt x="22609" y="515044"/>
                    <a:pt x="0" y="492435"/>
                    <a:pt x="0" y="464546"/>
                  </a:cubicBezTo>
                  <a:lnTo>
                    <a:pt x="0" y="50499"/>
                  </a:lnTo>
                  <a:cubicBezTo>
                    <a:pt x="0" y="22609"/>
                    <a:pt x="22609" y="0"/>
                    <a:pt x="50499" y="0"/>
                  </a:cubicBezTo>
                  <a:close/>
                </a:path>
              </a:pathLst>
            </a:custGeom>
            <a:blipFill>
              <a:blip r:embed="rId2"/>
              <a:stretch>
                <a:fillRect l="-22212" t="-7059" r="-18181" b="-7400"/>
              </a:stretch>
            </a:blipFill>
            <a:ln w="38100" cap="rnd">
              <a:solidFill>
                <a:srgbClr val="39270C"/>
              </a:solidFill>
              <a:prstDash val="solid"/>
              <a:round/>
            </a:ln>
          </p:spPr>
          <p:txBody>
            <a:bodyPr/>
            <a:lstStyle/>
            <a:p>
              <a:endParaRPr lang="en-US" sz="1200"/>
            </a:p>
          </p:txBody>
        </p:sp>
      </p:grpSp>
      <p:grpSp>
        <p:nvGrpSpPr>
          <p:cNvPr id="5" name="Group 5"/>
          <p:cNvGrpSpPr/>
          <p:nvPr/>
        </p:nvGrpSpPr>
        <p:grpSpPr>
          <a:xfrm>
            <a:off x="5819915" y="206347"/>
            <a:ext cx="2956186" cy="2505696"/>
            <a:chOff x="0" y="0"/>
            <a:chExt cx="607642" cy="515044"/>
          </a:xfrm>
        </p:grpSpPr>
        <p:sp>
          <p:nvSpPr>
            <p:cNvPr id="6" name="Freeform 6"/>
            <p:cNvSpPr/>
            <p:nvPr/>
          </p:nvSpPr>
          <p:spPr>
            <a:xfrm>
              <a:off x="0" y="0"/>
              <a:ext cx="607642" cy="515044"/>
            </a:xfrm>
            <a:custGeom>
              <a:avLst/>
              <a:gdLst/>
              <a:ahLst/>
              <a:cxnLst/>
              <a:rect l="l" t="t" r="r" b="b"/>
              <a:pathLst>
                <a:path w="607642" h="515044">
                  <a:moveTo>
                    <a:pt x="52378" y="0"/>
                  </a:moveTo>
                  <a:lnTo>
                    <a:pt x="555265" y="0"/>
                  </a:lnTo>
                  <a:cubicBezTo>
                    <a:pt x="569156" y="0"/>
                    <a:pt x="582478" y="5518"/>
                    <a:pt x="592301" y="15341"/>
                  </a:cubicBezTo>
                  <a:cubicBezTo>
                    <a:pt x="602124" y="25164"/>
                    <a:pt x="607642" y="38486"/>
                    <a:pt x="607642" y="52378"/>
                  </a:cubicBezTo>
                  <a:lnTo>
                    <a:pt x="607642" y="462667"/>
                  </a:lnTo>
                  <a:cubicBezTo>
                    <a:pt x="607642" y="491594"/>
                    <a:pt x="584192" y="515044"/>
                    <a:pt x="555265" y="515044"/>
                  </a:cubicBezTo>
                  <a:lnTo>
                    <a:pt x="52378" y="515044"/>
                  </a:lnTo>
                  <a:cubicBezTo>
                    <a:pt x="38486" y="515044"/>
                    <a:pt x="25164" y="509526"/>
                    <a:pt x="15341" y="499703"/>
                  </a:cubicBezTo>
                  <a:cubicBezTo>
                    <a:pt x="5518" y="489881"/>
                    <a:pt x="0" y="476558"/>
                    <a:pt x="0" y="462667"/>
                  </a:cubicBezTo>
                  <a:lnTo>
                    <a:pt x="0" y="52378"/>
                  </a:lnTo>
                  <a:cubicBezTo>
                    <a:pt x="0" y="38486"/>
                    <a:pt x="5518" y="25164"/>
                    <a:pt x="15341" y="15341"/>
                  </a:cubicBezTo>
                  <a:cubicBezTo>
                    <a:pt x="25164" y="5518"/>
                    <a:pt x="38486" y="0"/>
                    <a:pt x="52378" y="0"/>
                  </a:cubicBezTo>
                  <a:close/>
                </a:path>
              </a:pathLst>
            </a:custGeom>
            <a:blipFill>
              <a:blip r:embed="rId3"/>
              <a:stretch>
                <a:fillRect l="-40332" t="-82697" b="-65800"/>
              </a:stretch>
            </a:blipFill>
            <a:ln w="38100" cap="rnd">
              <a:solidFill>
                <a:srgbClr val="39270C"/>
              </a:solidFill>
              <a:prstDash val="solid"/>
              <a:round/>
            </a:ln>
          </p:spPr>
          <p:txBody>
            <a:bodyPr/>
            <a:lstStyle/>
            <a:p>
              <a:endParaRPr lang="en-US" sz="1200"/>
            </a:p>
          </p:txBody>
        </p:sp>
      </p:grpSp>
      <p:grpSp>
        <p:nvGrpSpPr>
          <p:cNvPr id="7" name="Group 7"/>
          <p:cNvGrpSpPr/>
          <p:nvPr/>
        </p:nvGrpSpPr>
        <p:grpSpPr>
          <a:xfrm>
            <a:off x="227115" y="2887657"/>
            <a:ext cx="11737771" cy="3827007"/>
            <a:chOff x="0" y="0"/>
            <a:chExt cx="4637144" cy="1511904"/>
          </a:xfrm>
        </p:grpSpPr>
        <p:sp>
          <p:nvSpPr>
            <p:cNvPr id="8" name="Freeform 8"/>
            <p:cNvSpPr/>
            <p:nvPr/>
          </p:nvSpPr>
          <p:spPr>
            <a:xfrm>
              <a:off x="0" y="0"/>
              <a:ext cx="4637144" cy="1511904"/>
            </a:xfrm>
            <a:custGeom>
              <a:avLst/>
              <a:gdLst/>
              <a:ahLst/>
              <a:cxnLst/>
              <a:rect l="l" t="t" r="r" b="b"/>
              <a:pathLst>
                <a:path w="4637144" h="1511904">
                  <a:moveTo>
                    <a:pt x="13191" y="0"/>
                  </a:moveTo>
                  <a:lnTo>
                    <a:pt x="4623952" y="0"/>
                  </a:lnTo>
                  <a:cubicBezTo>
                    <a:pt x="4627451" y="0"/>
                    <a:pt x="4630806" y="1390"/>
                    <a:pt x="4633280" y="3864"/>
                  </a:cubicBezTo>
                  <a:cubicBezTo>
                    <a:pt x="4635754" y="6338"/>
                    <a:pt x="4637144" y="9693"/>
                    <a:pt x="4637144" y="13191"/>
                  </a:cubicBezTo>
                  <a:lnTo>
                    <a:pt x="4637144" y="1498712"/>
                  </a:lnTo>
                  <a:cubicBezTo>
                    <a:pt x="4637144" y="1502211"/>
                    <a:pt x="4635754" y="1505566"/>
                    <a:pt x="4633280" y="1508040"/>
                  </a:cubicBezTo>
                  <a:cubicBezTo>
                    <a:pt x="4630806" y="1510514"/>
                    <a:pt x="4627451" y="1511904"/>
                    <a:pt x="4623952" y="1511904"/>
                  </a:cubicBezTo>
                  <a:lnTo>
                    <a:pt x="13191" y="1511904"/>
                  </a:lnTo>
                  <a:cubicBezTo>
                    <a:pt x="9693" y="1511904"/>
                    <a:pt x="6338" y="1510514"/>
                    <a:pt x="3864" y="1508040"/>
                  </a:cubicBezTo>
                  <a:cubicBezTo>
                    <a:pt x="1390" y="1505566"/>
                    <a:pt x="0" y="1502211"/>
                    <a:pt x="0" y="1498712"/>
                  </a:cubicBezTo>
                  <a:lnTo>
                    <a:pt x="0" y="13191"/>
                  </a:lnTo>
                  <a:cubicBezTo>
                    <a:pt x="0" y="9693"/>
                    <a:pt x="1390" y="6338"/>
                    <a:pt x="3864" y="3864"/>
                  </a:cubicBezTo>
                  <a:cubicBezTo>
                    <a:pt x="6338" y="1390"/>
                    <a:pt x="9693" y="0"/>
                    <a:pt x="13191" y="0"/>
                  </a:cubicBezTo>
                  <a:close/>
                </a:path>
              </a:pathLst>
            </a:custGeom>
            <a:solidFill>
              <a:srgbClr val="220F0F"/>
            </a:solidFill>
            <a:ln w="38100" cap="rnd">
              <a:solidFill>
                <a:srgbClr val="39270C"/>
              </a:solidFill>
              <a:prstDash val="solid"/>
              <a:round/>
            </a:ln>
          </p:spPr>
          <p:txBody>
            <a:bodyPr/>
            <a:lstStyle/>
            <a:p>
              <a:endParaRPr lang="en-US" sz="1200"/>
            </a:p>
          </p:txBody>
        </p:sp>
        <p:sp>
          <p:nvSpPr>
            <p:cNvPr id="9" name="TextBox 9"/>
            <p:cNvSpPr txBox="1"/>
            <p:nvPr/>
          </p:nvSpPr>
          <p:spPr>
            <a:xfrm>
              <a:off x="0" y="-114300"/>
              <a:ext cx="4637144" cy="1626204"/>
            </a:xfrm>
            <a:prstGeom prst="rect">
              <a:avLst/>
            </a:prstGeom>
          </p:spPr>
          <p:txBody>
            <a:bodyPr lIns="33867" tIns="33867" rIns="33867" bIns="33867" rtlCol="0" anchor="ctr"/>
            <a:lstStyle/>
            <a:p>
              <a:pPr algn="ctr">
                <a:lnSpc>
                  <a:spcPts val="2607"/>
                </a:lnSpc>
              </a:pPr>
              <a:endParaRPr sz="1200"/>
            </a:p>
          </p:txBody>
        </p:sp>
      </p:grpSp>
      <p:sp>
        <p:nvSpPr>
          <p:cNvPr id="10" name="TextBox 10"/>
          <p:cNvSpPr txBox="1"/>
          <p:nvPr/>
        </p:nvSpPr>
        <p:spPr>
          <a:xfrm>
            <a:off x="426637" y="2978979"/>
            <a:ext cx="824915" cy="461665"/>
          </a:xfrm>
          <a:prstGeom prst="rect">
            <a:avLst/>
          </a:prstGeom>
        </p:spPr>
        <p:txBody>
          <a:bodyPr lIns="0" tIns="0" rIns="0" bIns="0" rtlCol="0" anchor="t">
            <a:spAutoFit/>
          </a:bodyPr>
          <a:lstStyle/>
          <a:p>
            <a:pPr>
              <a:lnSpc>
                <a:spcPts val="3584"/>
              </a:lnSpc>
              <a:spcBef>
                <a:spcPct val="0"/>
              </a:spcBef>
            </a:pPr>
            <a:r>
              <a:rPr lang="en-US" sz="3734">
                <a:solidFill>
                  <a:srgbClr val="C4A679"/>
                </a:solidFill>
                <a:latin typeface="Noto Serif Display ExtraCondensed"/>
                <a:ea typeface="Noto Serif Display ExtraCondensed"/>
                <a:cs typeface="Noto Serif Display ExtraCondensed"/>
                <a:sym typeface="Noto Serif Display ExtraCondensed"/>
              </a:rPr>
              <a:t>01.</a:t>
            </a:r>
          </a:p>
        </p:txBody>
      </p:sp>
      <p:sp>
        <p:nvSpPr>
          <p:cNvPr id="11" name="TextBox 11"/>
          <p:cNvSpPr txBox="1"/>
          <p:nvPr/>
        </p:nvSpPr>
        <p:spPr>
          <a:xfrm>
            <a:off x="4160603" y="3064934"/>
            <a:ext cx="824915" cy="461665"/>
          </a:xfrm>
          <a:prstGeom prst="rect">
            <a:avLst/>
          </a:prstGeom>
        </p:spPr>
        <p:txBody>
          <a:bodyPr lIns="0" tIns="0" rIns="0" bIns="0" rtlCol="0" anchor="t">
            <a:spAutoFit/>
          </a:bodyPr>
          <a:lstStyle/>
          <a:p>
            <a:pPr>
              <a:lnSpc>
                <a:spcPts val="3584"/>
              </a:lnSpc>
              <a:spcBef>
                <a:spcPct val="0"/>
              </a:spcBef>
            </a:pPr>
            <a:r>
              <a:rPr lang="en-US" sz="3734">
                <a:solidFill>
                  <a:srgbClr val="C4A679"/>
                </a:solidFill>
                <a:latin typeface="Noto Serif Display ExtraCondensed"/>
                <a:ea typeface="Noto Serif Display ExtraCondensed"/>
                <a:cs typeface="Noto Serif Display ExtraCondensed"/>
                <a:sym typeface="Noto Serif Display ExtraCondensed"/>
              </a:rPr>
              <a:t>02.</a:t>
            </a:r>
          </a:p>
        </p:txBody>
      </p:sp>
      <p:sp>
        <p:nvSpPr>
          <p:cNvPr id="12" name="TextBox 12"/>
          <p:cNvSpPr txBox="1"/>
          <p:nvPr/>
        </p:nvSpPr>
        <p:spPr>
          <a:xfrm>
            <a:off x="1083793" y="2887134"/>
            <a:ext cx="3363272" cy="4062843"/>
          </a:xfrm>
          <a:prstGeom prst="rect">
            <a:avLst/>
          </a:prstGeom>
        </p:spPr>
        <p:txBody>
          <a:bodyPr lIns="0" tIns="0" rIns="0" bIns="0" rtlCol="0" anchor="t">
            <a:spAutoFit/>
          </a:bodyPr>
          <a:lstStyle/>
          <a:p>
            <a:pPr>
              <a:lnSpc>
                <a:spcPts val="3173"/>
              </a:lnSpc>
            </a:pPr>
            <a:r>
              <a:rPr lang="en-US" sz="1866">
                <a:solidFill>
                  <a:srgbClr val="CBCBCB">
                    <a:alpha val="69804"/>
                  </a:srgbClr>
                </a:solidFill>
                <a:latin typeface="Open Sans"/>
                <a:ea typeface="Open Sans"/>
                <a:cs typeface="Open Sans"/>
                <a:sym typeface="Open Sans"/>
              </a:rPr>
              <a:t>&gt; Common Equity Tier I</a:t>
            </a:r>
          </a:p>
          <a:p>
            <a:pPr>
              <a:lnSpc>
                <a:spcPts val="3173"/>
              </a:lnSpc>
            </a:pPr>
            <a:r>
              <a:rPr lang="en-US" sz="1866">
                <a:solidFill>
                  <a:srgbClr val="CBCBCB">
                    <a:alpha val="69804"/>
                  </a:srgbClr>
                </a:solidFill>
                <a:latin typeface="Open Sans"/>
                <a:ea typeface="Open Sans"/>
                <a:cs typeface="Open Sans"/>
                <a:sym typeface="Open Sans"/>
              </a:rPr>
              <a:t>&lt; Hybrid Tier I</a:t>
            </a:r>
          </a:p>
          <a:p>
            <a:pPr>
              <a:lnSpc>
                <a:spcPts val="3173"/>
              </a:lnSpc>
            </a:pPr>
            <a:r>
              <a:rPr lang="en-US" sz="1866">
                <a:solidFill>
                  <a:srgbClr val="CBCBCB">
                    <a:alpha val="69804"/>
                  </a:srgbClr>
                </a:solidFill>
                <a:latin typeface="Open Sans"/>
                <a:ea typeface="Open Sans"/>
                <a:cs typeface="Open Sans"/>
                <a:sym typeface="Open Sans"/>
              </a:rPr>
              <a:t>&lt; Tier II</a:t>
            </a:r>
          </a:p>
          <a:p>
            <a:pPr>
              <a:lnSpc>
                <a:spcPts val="3173"/>
              </a:lnSpc>
            </a:pPr>
            <a:r>
              <a:rPr lang="en-US" sz="1866">
                <a:solidFill>
                  <a:srgbClr val="CBCBCB">
                    <a:alpha val="69804"/>
                  </a:srgbClr>
                </a:solidFill>
                <a:latin typeface="Open Sans"/>
                <a:ea typeface="Open Sans"/>
                <a:cs typeface="Open Sans"/>
                <a:sym typeface="Open Sans"/>
              </a:rPr>
              <a:t>+ Captial Conservation buffer</a:t>
            </a:r>
          </a:p>
          <a:p>
            <a:pPr>
              <a:lnSpc>
                <a:spcPts val="3173"/>
              </a:lnSpc>
            </a:pPr>
            <a:r>
              <a:rPr lang="en-US" sz="1866">
                <a:solidFill>
                  <a:srgbClr val="CBCBCB">
                    <a:alpha val="69804"/>
                  </a:srgbClr>
                </a:solidFill>
                <a:latin typeface="Open Sans"/>
                <a:ea typeface="Open Sans"/>
                <a:cs typeface="Open Sans"/>
                <a:sym typeface="Open Sans"/>
              </a:rPr>
              <a:t>+ Countercyclical buffer</a:t>
            </a:r>
          </a:p>
          <a:p>
            <a:pPr>
              <a:lnSpc>
                <a:spcPts val="3173"/>
              </a:lnSpc>
            </a:pPr>
            <a:r>
              <a:rPr lang="en-US" sz="1866">
                <a:solidFill>
                  <a:srgbClr val="CBCBCB">
                    <a:alpha val="69804"/>
                  </a:srgbClr>
                </a:solidFill>
                <a:latin typeface="Open Sans"/>
                <a:ea typeface="Open Sans"/>
                <a:cs typeface="Open Sans"/>
                <a:sym typeface="Open Sans"/>
              </a:rPr>
              <a:t>+ G-SIFI surcharge</a:t>
            </a:r>
          </a:p>
          <a:p>
            <a:pPr>
              <a:lnSpc>
                <a:spcPts val="3173"/>
              </a:lnSpc>
            </a:pPr>
            <a:r>
              <a:rPr lang="en-US" sz="1866">
                <a:solidFill>
                  <a:srgbClr val="CBCBCB">
                    <a:alpha val="69804"/>
                  </a:srgbClr>
                </a:solidFill>
                <a:latin typeface="Open Sans"/>
                <a:ea typeface="Open Sans"/>
                <a:cs typeface="Open Sans"/>
                <a:sym typeface="Open Sans"/>
              </a:rPr>
              <a:t>+ Leverage Ratio</a:t>
            </a:r>
          </a:p>
          <a:p>
            <a:pPr>
              <a:lnSpc>
                <a:spcPts val="3173"/>
              </a:lnSpc>
            </a:pPr>
            <a:r>
              <a:rPr lang="en-US" sz="1866">
                <a:solidFill>
                  <a:srgbClr val="CBCBCB">
                    <a:alpha val="69804"/>
                  </a:srgbClr>
                </a:solidFill>
                <a:latin typeface="Open Sans"/>
                <a:ea typeface="Open Sans"/>
                <a:cs typeface="Open Sans"/>
                <a:sym typeface="Open Sans"/>
              </a:rPr>
              <a:t>+ Liquidity Coverage Ratio</a:t>
            </a:r>
          </a:p>
          <a:p>
            <a:pPr>
              <a:lnSpc>
                <a:spcPts val="3173"/>
              </a:lnSpc>
            </a:pPr>
            <a:r>
              <a:rPr lang="en-US" sz="1866">
                <a:solidFill>
                  <a:srgbClr val="CBCBCB">
                    <a:alpha val="69804"/>
                  </a:srgbClr>
                </a:solidFill>
                <a:latin typeface="Open Sans"/>
                <a:ea typeface="Open Sans"/>
                <a:cs typeface="Open Sans"/>
                <a:sym typeface="Open Sans"/>
              </a:rPr>
              <a:t>+ Net Stable Funding Ratio</a:t>
            </a:r>
          </a:p>
          <a:p>
            <a:pPr>
              <a:lnSpc>
                <a:spcPts val="3173"/>
              </a:lnSpc>
            </a:pPr>
            <a:r>
              <a:rPr lang="en-US" sz="1866">
                <a:solidFill>
                  <a:srgbClr val="CBCBCB">
                    <a:alpha val="69804"/>
                  </a:srgbClr>
                </a:solidFill>
                <a:latin typeface="Open Sans"/>
                <a:ea typeface="Open Sans"/>
                <a:cs typeface="Open Sans"/>
                <a:sym typeface="Open Sans"/>
              </a:rPr>
              <a:t> </a:t>
            </a:r>
          </a:p>
        </p:txBody>
      </p:sp>
      <p:sp>
        <p:nvSpPr>
          <p:cNvPr id="13" name="TextBox 13"/>
          <p:cNvSpPr txBox="1"/>
          <p:nvPr/>
        </p:nvSpPr>
        <p:spPr>
          <a:xfrm>
            <a:off x="4631278" y="2887134"/>
            <a:ext cx="3319908" cy="2831737"/>
          </a:xfrm>
          <a:prstGeom prst="rect">
            <a:avLst/>
          </a:prstGeom>
        </p:spPr>
        <p:txBody>
          <a:bodyPr lIns="0" tIns="0" rIns="0" bIns="0" rtlCol="0" anchor="t">
            <a:spAutoFit/>
          </a:bodyPr>
          <a:lstStyle/>
          <a:p>
            <a:pPr marL="403033" lvl="1" indent="-201517">
              <a:lnSpc>
                <a:spcPts val="3173"/>
              </a:lnSpc>
              <a:buFont typeface="Arial"/>
              <a:buChar char="•"/>
            </a:pPr>
            <a:r>
              <a:rPr lang="en-US" sz="1866">
                <a:solidFill>
                  <a:srgbClr val="CBCBCB">
                    <a:alpha val="69804"/>
                  </a:srgbClr>
                </a:solidFill>
                <a:latin typeface="Open Sans"/>
                <a:ea typeface="Open Sans"/>
                <a:cs typeface="Open Sans"/>
                <a:sym typeface="Open Sans"/>
              </a:rPr>
              <a:t>Supervisory Review Evaluation Process (SREP)</a:t>
            </a:r>
          </a:p>
          <a:p>
            <a:pPr marL="403033" lvl="1" indent="-201517">
              <a:lnSpc>
                <a:spcPts val="3173"/>
              </a:lnSpc>
              <a:buFont typeface="Arial"/>
              <a:buChar char="•"/>
            </a:pPr>
            <a:r>
              <a:rPr lang="en-US" sz="1866">
                <a:solidFill>
                  <a:srgbClr val="CBCBCB">
                    <a:alpha val="69804"/>
                  </a:srgbClr>
                </a:solidFill>
                <a:latin typeface="Open Sans"/>
                <a:ea typeface="Open Sans"/>
                <a:cs typeface="Open Sans"/>
                <a:sym typeface="Open Sans"/>
              </a:rPr>
              <a:t>Internal Capital Adequacy Assessment Process (ICAAP)</a:t>
            </a:r>
          </a:p>
          <a:p>
            <a:pPr marL="403033" lvl="1" indent="-201517">
              <a:lnSpc>
                <a:spcPts val="3173"/>
              </a:lnSpc>
              <a:buFont typeface="Arial"/>
              <a:buChar char="•"/>
            </a:pPr>
            <a:r>
              <a:rPr lang="en-US" sz="1866">
                <a:solidFill>
                  <a:srgbClr val="CBCBCB">
                    <a:alpha val="69804"/>
                  </a:srgbClr>
                </a:solidFill>
                <a:latin typeface="Open Sans"/>
                <a:ea typeface="Open Sans"/>
                <a:cs typeface="Open Sans"/>
                <a:sym typeface="Open Sans"/>
              </a:rPr>
              <a:t>Stress testing</a:t>
            </a:r>
          </a:p>
          <a:p>
            <a:pPr marL="403033" lvl="1" indent="-201517">
              <a:lnSpc>
                <a:spcPts val="3173"/>
              </a:lnSpc>
              <a:spcBef>
                <a:spcPct val="0"/>
              </a:spcBef>
              <a:buFont typeface="Arial"/>
              <a:buChar char="•"/>
            </a:pPr>
            <a:r>
              <a:rPr lang="en-US" sz="1866">
                <a:solidFill>
                  <a:srgbClr val="CBCBCB">
                    <a:alpha val="69804"/>
                  </a:srgbClr>
                </a:solidFill>
                <a:latin typeface="Open Sans"/>
                <a:ea typeface="Open Sans"/>
                <a:cs typeface="Open Sans"/>
                <a:sym typeface="Open Sans"/>
              </a:rPr>
              <a:t>Governance</a:t>
            </a:r>
          </a:p>
        </p:txBody>
      </p:sp>
      <p:sp>
        <p:nvSpPr>
          <p:cNvPr id="14" name="TextBox 14"/>
          <p:cNvSpPr txBox="1"/>
          <p:nvPr/>
        </p:nvSpPr>
        <p:spPr>
          <a:xfrm>
            <a:off x="8073787" y="3064934"/>
            <a:ext cx="824915" cy="461665"/>
          </a:xfrm>
          <a:prstGeom prst="rect">
            <a:avLst/>
          </a:prstGeom>
        </p:spPr>
        <p:txBody>
          <a:bodyPr lIns="0" tIns="0" rIns="0" bIns="0" rtlCol="0" anchor="t">
            <a:spAutoFit/>
          </a:bodyPr>
          <a:lstStyle/>
          <a:p>
            <a:pPr>
              <a:lnSpc>
                <a:spcPts val="3584"/>
              </a:lnSpc>
              <a:spcBef>
                <a:spcPct val="0"/>
              </a:spcBef>
            </a:pPr>
            <a:r>
              <a:rPr lang="en-US" sz="3734">
                <a:solidFill>
                  <a:srgbClr val="C4A679"/>
                </a:solidFill>
                <a:latin typeface="Noto Serif Display ExtraCondensed"/>
                <a:ea typeface="Noto Serif Display ExtraCondensed"/>
                <a:cs typeface="Noto Serif Display ExtraCondensed"/>
                <a:sym typeface="Noto Serif Display ExtraCondensed"/>
              </a:rPr>
              <a:t>03.</a:t>
            </a:r>
          </a:p>
        </p:txBody>
      </p:sp>
      <p:sp>
        <p:nvSpPr>
          <p:cNvPr id="15" name="TextBox 15"/>
          <p:cNvSpPr txBox="1"/>
          <p:nvPr/>
        </p:nvSpPr>
        <p:spPr>
          <a:xfrm>
            <a:off x="8644977" y="2887134"/>
            <a:ext cx="3319908" cy="2011000"/>
          </a:xfrm>
          <a:prstGeom prst="rect">
            <a:avLst/>
          </a:prstGeom>
        </p:spPr>
        <p:txBody>
          <a:bodyPr lIns="0" tIns="0" rIns="0" bIns="0" rtlCol="0" anchor="t">
            <a:spAutoFit/>
          </a:bodyPr>
          <a:lstStyle/>
          <a:p>
            <a:pPr marL="403033" lvl="1" indent="-201517">
              <a:lnSpc>
                <a:spcPts val="3173"/>
              </a:lnSpc>
              <a:buFont typeface="Arial"/>
              <a:buChar char="•"/>
            </a:pPr>
            <a:r>
              <a:rPr lang="en-US" sz="1866">
                <a:solidFill>
                  <a:srgbClr val="CBCBCB">
                    <a:alpha val="69804"/>
                  </a:srgbClr>
                </a:solidFill>
                <a:latin typeface="Open Sans"/>
                <a:ea typeface="Open Sans"/>
                <a:cs typeface="Open Sans"/>
                <a:sym typeface="Open Sans"/>
              </a:rPr>
              <a:t>Enhanced reporting</a:t>
            </a:r>
          </a:p>
          <a:p>
            <a:pPr marL="403033" lvl="1" indent="-201517">
              <a:lnSpc>
                <a:spcPts val="3173"/>
              </a:lnSpc>
              <a:buFont typeface="Arial"/>
              <a:buChar char="•"/>
            </a:pPr>
            <a:r>
              <a:rPr lang="en-US" sz="1866">
                <a:solidFill>
                  <a:srgbClr val="CBCBCB">
                    <a:alpha val="69804"/>
                  </a:srgbClr>
                </a:solidFill>
                <a:latin typeface="Open Sans"/>
                <a:ea typeface="Open Sans"/>
                <a:cs typeface="Open Sans"/>
                <a:sym typeface="Open Sans"/>
              </a:rPr>
              <a:t>Market discipline</a:t>
            </a:r>
          </a:p>
          <a:p>
            <a:pPr marL="403033" lvl="1" indent="-201517">
              <a:lnSpc>
                <a:spcPts val="3173"/>
              </a:lnSpc>
              <a:buFont typeface="Arial"/>
              <a:buChar char="•"/>
            </a:pPr>
            <a:r>
              <a:rPr lang="en-US" sz="1866">
                <a:solidFill>
                  <a:srgbClr val="CBCBCB">
                    <a:alpha val="69804"/>
                  </a:srgbClr>
                </a:solidFill>
                <a:latin typeface="Open Sans"/>
                <a:ea typeface="Open Sans"/>
                <a:cs typeface="Open Sans"/>
                <a:sym typeface="Open Sans"/>
              </a:rPr>
              <a:t>Risk management</a:t>
            </a:r>
          </a:p>
          <a:p>
            <a:pPr marL="403033" lvl="1" indent="-201517">
              <a:lnSpc>
                <a:spcPts val="3173"/>
              </a:lnSpc>
              <a:spcBef>
                <a:spcPct val="0"/>
              </a:spcBef>
              <a:buFont typeface="Arial"/>
              <a:buChar char="•"/>
            </a:pPr>
            <a:r>
              <a:rPr lang="en-US" sz="1866">
                <a:solidFill>
                  <a:srgbClr val="CBCBCB">
                    <a:alpha val="69804"/>
                  </a:srgbClr>
                </a:solidFill>
                <a:latin typeface="Open Sans"/>
                <a:ea typeface="Open Sans"/>
                <a:cs typeface="Open Sans"/>
                <a:sym typeface="Open Sans"/>
              </a:rPr>
              <a:t>Regulatory capital components</a:t>
            </a:r>
          </a:p>
        </p:txBody>
      </p:sp>
      <p:sp>
        <p:nvSpPr>
          <p:cNvPr id="16" name="TextBox 16"/>
          <p:cNvSpPr txBox="1"/>
          <p:nvPr/>
        </p:nvSpPr>
        <p:spPr>
          <a:xfrm>
            <a:off x="7390806" y="6083300"/>
            <a:ext cx="3739423" cy="779893"/>
          </a:xfrm>
          <a:prstGeom prst="rect">
            <a:avLst/>
          </a:prstGeom>
        </p:spPr>
        <p:txBody>
          <a:bodyPr lIns="0" tIns="0" rIns="0" bIns="0" rtlCol="0" anchor="t">
            <a:spAutoFit/>
          </a:bodyPr>
          <a:lstStyle/>
          <a:p>
            <a:pPr algn="ctr">
              <a:lnSpc>
                <a:spcPts val="3173"/>
              </a:lnSpc>
              <a:spcBef>
                <a:spcPct val="0"/>
              </a:spcBef>
            </a:pPr>
            <a:r>
              <a:rPr lang="en-US" sz="1866" spc="377">
                <a:solidFill>
                  <a:srgbClr val="FFFFFF"/>
                </a:solidFill>
                <a:latin typeface="Open Sans"/>
                <a:ea typeface="Open Sans"/>
                <a:cs typeface="Open Sans"/>
                <a:sym typeface="Open Sans"/>
              </a:rPr>
              <a:t>=&gt; QUANTITY &amp; QUALITY</a:t>
            </a:r>
          </a:p>
        </p:txBody>
      </p:sp>
    </p:spTree>
  </p:cSld>
  <p:clrMapOvr>
    <a:masterClrMapping/>
  </p:clrMapOvr>
  <p:transition spd="slow">
    <p:push/>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60635" y="186944"/>
            <a:ext cx="6232248" cy="6484113"/>
            <a:chOff x="0" y="0"/>
            <a:chExt cx="2462123" cy="2561625"/>
          </a:xfrm>
        </p:grpSpPr>
        <p:sp>
          <p:nvSpPr>
            <p:cNvPr id="3" name="Freeform 3"/>
            <p:cNvSpPr/>
            <p:nvPr/>
          </p:nvSpPr>
          <p:spPr>
            <a:xfrm>
              <a:off x="0" y="0"/>
              <a:ext cx="2462123" cy="2561625"/>
            </a:xfrm>
            <a:custGeom>
              <a:avLst/>
              <a:gdLst/>
              <a:ahLst/>
              <a:cxnLst/>
              <a:rect l="l" t="t" r="r" b="b"/>
              <a:pathLst>
                <a:path w="2462123" h="2561625">
                  <a:moveTo>
                    <a:pt x="24845" y="0"/>
                  </a:moveTo>
                  <a:lnTo>
                    <a:pt x="2437278" y="0"/>
                  </a:lnTo>
                  <a:cubicBezTo>
                    <a:pt x="2443867" y="0"/>
                    <a:pt x="2450187" y="2618"/>
                    <a:pt x="2454846" y="7277"/>
                  </a:cubicBezTo>
                  <a:cubicBezTo>
                    <a:pt x="2459505" y="11936"/>
                    <a:pt x="2462123" y="18255"/>
                    <a:pt x="2462123" y="24845"/>
                  </a:cubicBezTo>
                  <a:lnTo>
                    <a:pt x="2462123" y="2536780"/>
                  </a:lnTo>
                  <a:cubicBezTo>
                    <a:pt x="2462123" y="2543369"/>
                    <a:pt x="2459505" y="2549689"/>
                    <a:pt x="2454846" y="2554348"/>
                  </a:cubicBezTo>
                  <a:cubicBezTo>
                    <a:pt x="2450187" y="2559007"/>
                    <a:pt x="2443867" y="2561625"/>
                    <a:pt x="2437278" y="2561625"/>
                  </a:cubicBezTo>
                  <a:lnTo>
                    <a:pt x="24845" y="2561625"/>
                  </a:lnTo>
                  <a:cubicBezTo>
                    <a:pt x="18255" y="2561625"/>
                    <a:pt x="11936" y="2559007"/>
                    <a:pt x="7277" y="2554348"/>
                  </a:cubicBezTo>
                  <a:cubicBezTo>
                    <a:pt x="2618" y="2549689"/>
                    <a:pt x="0" y="2543369"/>
                    <a:pt x="0" y="2536780"/>
                  </a:cubicBezTo>
                  <a:lnTo>
                    <a:pt x="0" y="24845"/>
                  </a:lnTo>
                  <a:cubicBezTo>
                    <a:pt x="0" y="18255"/>
                    <a:pt x="2618" y="11936"/>
                    <a:pt x="7277" y="7277"/>
                  </a:cubicBezTo>
                  <a:cubicBezTo>
                    <a:pt x="11936" y="2618"/>
                    <a:pt x="18255" y="0"/>
                    <a:pt x="24845" y="0"/>
                  </a:cubicBezTo>
                  <a:close/>
                </a:path>
              </a:pathLst>
            </a:custGeom>
            <a:solidFill>
              <a:srgbClr val="220F0F"/>
            </a:solidFill>
            <a:ln w="38100" cap="rnd">
              <a:solidFill>
                <a:srgbClr val="39270C"/>
              </a:solidFill>
              <a:prstDash val="solid"/>
              <a:round/>
            </a:ln>
          </p:spPr>
          <p:txBody>
            <a:bodyPr/>
            <a:lstStyle/>
            <a:p>
              <a:endParaRPr lang="en-US" sz="1200"/>
            </a:p>
          </p:txBody>
        </p:sp>
        <p:sp>
          <p:nvSpPr>
            <p:cNvPr id="4" name="TextBox 4"/>
            <p:cNvSpPr txBox="1"/>
            <p:nvPr/>
          </p:nvSpPr>
          <p:spPr>
            <a:xfrm>
              <a:off x="0" y="-114300"/>
              <a:ext cx="2462123" cy="2675925"/>
            </a:xfrm>
            <a:prstGeom prst="rect">
              <a:avLst/>
            </a:prstGeom>
          </p:spPr>
          <p:txBody>
            <a:bodyPr lIns="33867" tIns="33867" rIns="33867" bIns="33867" rtlCol="0" anchor="ctr"/>
            <a:lstStyle/>
            <a:p>
              <a:pPr algn="ctr">
                <a:lnSpc>
                  <a:spcPts val="2607"/>
                </a:lnSpc>
              </a:pPr>
              <a:endParaRPr sz="1200"/>
            </a:p>
          </p:txBody>
        </p:sp>
      </p:grpSp>
      <p:grpSp>
        <p:nvGrpSpPr>
          <p:cNvPr id="5" name="Group 5"/>
          <p:cNvGrpSpPr/>
          <p:nvPr/>
        </p:nvGrpSpPr>
        <p:grpSpPr>
          <a:xfrm>
            <a:off x="118364" y="198303"/>
            <a:ext cx="5554977" cy="6512997"/>
            <a:chOff x="0" y="0"/>
            <a:chExt cx="458385" cy="537439"/>
          </a:xfrm>
        </p:grpSpPr>
        <p:sp>
          <p:nvSpPr>
            <p:cNvPr id="6" name="Freeform 6"/>
            <p:cNvSpPr/>
            <p:nvPr/>
          </p:nvSpPr>
          <p:spPr>
            <a:xfrm>
              <a:off x="0" y="0"/>
              <a:ext cx="458385" cy="537439"/>
            </a:xfrm>
            <a:custGeom>
              <a:avLst/>
              <a:gdLst/>
              <a:ahLst/>
              <a:cxnLst/>
              <a:rect l="l" t="t" r="r" b="b"/>
              <a:pathLst>
                <a:path w="458385" h="537439">
                  <a:moveTo>
                    <a:pt x="27874" y="0"/>
                  </a:moveTo>
                  <a:lnTo>
                    <a:pt x="430511" y="0"/>
                  </a:lnTo>
                  <a:cubicBezTo>
                    <a:pt x="445905" y="0"/>
                    <a:pt x="458385" y="12480"/>
                    <a:pt x="458385" y="27874"/>
                  </a:cubicBezTo>
                  <a:lnTo>
                    <a:pt x="458385" y="509565"/>
                  </a:lnTo>
                  <a:cubicBezTo>
                    <a:pt x="458385" y="524959"/>
                    <a:pt x="445905" y="537439"/>
                    <a:pt x="430511" y="537439"/>
                  </a:cubicBezTo>
                  <a:lnTo>
                    <a:pt x="27874" y="537439"/>
                  </a:lnTo>
                  <a:cubicBezTo>
                    <a:pt x="12480" y="537439"/>
                    <a:pt x="0" y="524959"/>
                    <a:pt x="0" y="509565"/>
                  </a:cubicBezTo>
                  <a:lnTo>
                    <a:pt x="0" y="27874"/>
                  </a:lnTo>
                  <a:cubicBezTo>
                    <a:pt x="0" y="12480"/>
                    <a:pt x="12480" y="0"/>
                    <a:pt x="27874" y="0"/>
                  </a:cubicBezTo>
                  <a:close/>
                </a:path>
              </a:pathLst>
            </a:custGeom>
            <a:blipFill>
              <a:blip r:embed="rId2"/>
              <a:stretch>
                <a:fillRect l="-55968" r="-19681"/>
              </a:stretch>
            </a:blipFill>
            <a:ln w="38100" cap="rnd">
              <a:solidFill>
                <a:srgbClr val="39270C"/>
              </a:solidFill>
              <a:prstDash val="solid"/>
              <a:round/>
            </a:ln>
          </p:spPr>
          <p:txBody>
            <a:bodyPr/>
            <a:lstStyle/>
            <a:p>
              <a:endParaRPr lang="en-US" sz="1200"/>
            </a:p>
          </p:txBody>
        </p:sp>
      </p:grpSp>
      <p:sp>
        <p:nvSpPr>
          <p:cNvPr id="7" name="TextBox 7"/>
          <p:cNvSpPr txBox="1"/>
          <p:nvPr/>
        </p:nvSpPr>
        <p:spPr>
          <a:xfrm>
            <a:off x="6913247" y="490941"/>
            <a:ext cx="4771992" cy="461665"/>
          </a:xfrm>
          <a:prstGeom prst="rect">
            <a:avLst/>
          </a:prstGeom>
        </p:spPr>
        <p:txBody>
          <a:bodyPr lIns="0" tIns="0" rIns="0" bIns="0" rtlCol="0" anchor="t">
            <a:spAutoFit/>
          </a:bodyPr>
          <a:lstStyle/>
          <a:p>
            <a:pPr>
              <a:lnSpc>
                <a:spcPts val="3584"/>
              </a:lnSpc>
              <a:spcBef>
                <a:spcPct val="0"/>
              </a:spcBef>
            </a:pPr>
            <a:r>
              <a:rPr lang="en-US" sz="3734">
                <a:solidFill>
                  <a:srgbClr val="C4A679"/>
                </a:solidFill>
                <a:latin typeface="Noto Serif Display ExtraCondensed"/>
                <a:ea typeface="Noto Serif Display ExtraCondensed"/>
                <a:cs typeface="Noto Serif Display ExtraCondensed"/>
                <a:sym typeface="Noto Serif Display ExtraCondensed"/>
              </a:rPr>
              <a:t>Basel in Switzerland</a:t>
            </a:r>
          </a:p>
        </p:txBody>
      </p:sp>
      <p:sp>
        <p:nvSpPr>
          <p:cNvPr id="8" name="TextBox 8"/>
          <p:cNvSpPr txBox="1"/>
          <p:nvPr/>
        </p:nvSpPr>
        <p:spPr>
          <a:xfrm>
            <a:off x="6068279" y="1628093"/>
            <a:ext cx="5616959" cy="4883581"/>
          </a:xfrm>
          <a:prstGeom prst="rect">
            <a:avLst/>
          </a:prstGeom>
        </p:spPr>
        <p:txBody>
          <a:bodyPr lIns="0" tIns="0" rIns="0" bIns="0" rtlCol="0" anchor="t">
            <a:spAutoFit/>
          </a:bodyPr>
          <a:lstStyle/>
          <a:p>
            <a:pPr marL="403033" lvl="1" indent="-201517">
              <a:lnSpc>
                <a:spcPts val="3173"/>
              </a:lnSpc>
              <a:buAutoNum type="arabicPeriod"/>
            </a:pPr>
            <a:r>
              <a:rPr lang="en-US" sz="1866">
                <a:solidFill>
                  <a:srgbClr val="CBCBCB">
                    <a:alpha val="69804"/>
                  </a:srgbClr>
                </a:solidFill>
                <a:latin typeface="Open Sans"/>
                <a:ea typeface="Open Sans"/>
                <a:cs typeface="Open Sans"/>
                <a:sym typeface="Open Sans"/>
              </a:rPr>
              <a:t>The Ordinance on the Trading Book and Banking Book and Eligible Capital of Banks and Securities Firms</a:t>
            </a:r>
          </a:p>
          <a:p>
            <a:pPr marL="403033" lvl="1" indent="-201517">
              <a:lnSpc>
                <a:spcPts val="3173"/>
              </a:lnSpc>
              <a:buAutoNum type="arabicPeriod"/>
            </a:pPr>
            <a:r>
              <a:rPr lang="en-US" sz="1866">
                <a:solidFill>
                  <a:srgbClr val="CBCBCB">
                    <a:alpha val="69804"/>
                  </a:srgbClr>
                </a:solidFill>
                <a:latin typeface="Open Sans"/>
                <a:ea typeface="Open Sans"/>
                <a:cs typeface="Open Sans"/>
                <a:sym typeface="Open Sans"/>
              </a:rPr>
              <a:t>The Ordinance on the Leverage Ratio and Operational Risks of Banks and Securities Firms</a:t>
            </a:r>
          </a:p>
          <a:p>
            <a:pPr marL="403033" lvl="1" indent="-201517">
              <a:lnSpc>
                <a:spcPts val="3173"/>
              </a:lnSpc>
              <a:buAutoNum type="arabicPeriod"/>
            </a:pPr>
            <a:r>
              <a:rPr lang="en-US" sz="1866">
                <a:solidFill>
                  <a:srgbClr val="CBCBCB">
                    <a:alpha val="69804"/>
                  </a:srgbClr>
                </a:solidFill>
                <a:latin typeface="Open Sans"/>
                <a:ea typeface="Open Sans"/>
                <a:cs typeface="Open Sans"/>
                <a:sym typeface="Open Sans"/>
              </a:rPr>
              <a:t>The Ordinance on the Credit Risks of Banks and Securities Firms</a:t>
            </a:r>
          </a:p>
          <a:p>
            <a:pPr marL="403033" lvl="1" indent="-201517">
              <a:lnSpc>
                <a:spcPts val="3173"/>
              </a:lnSpc>
              <a:buAutoNum type="arabicPeriod"/>
            </a:pPr>
            <a:r>
              <a:rPr lang="en-US" sz="1866">
                <a:solidFill>
                  <a:srgbClr val="CBCBCB">
                    <a:alpha val="69804"/>
                  </a:srgbClr>
                </a:solidFill>
                <a:latin typeface="Open Sans"/>
                <a:ea typeface="Open Sans"/>
                <a:cs typeface="Open Sans"/>
                <a:sym typeface="Open Sans"/>
              </a:rPr>
              <a:t>The Ordinance on the market Risks of Banks and Securities Firms</a:t>
            </a:r>
          </a:p>
          <a:p>
            <a:pPr marL="403033" lvl="1" indent="-201517">
              <a:lnSpc>
                <a:spcPts val="3173"/>
              </a:lnSpc>
              <a:buAutoNum type="arabicPeriod"/>
            </a:pPr>
            <a:r>
              <a:rPr lang="en-US" sz="1866">
                <a:solidFill>
                  <a:srgbClr val="CBCBCB">
                    <a:alpha val="69804"/>
                  </a:srgbClr>
                </a:solidFill>
                <a:latin typeface="Open Sans"/>
                <a:ea typeface="Open Sans"/>
                <a:cs typeface="Open Sans"/>
                <a:sym typeface="Open Sans"/>
              </a:rPr>
              <a:t>The Ordinance on the Disclosure Obligations of Banks and Securities Firms </a:t>
            </a:r>
          </a:p>
        </p:txBody>
      </p:sp>
      <p:sp>
        <p:nvSpPr>
          <p:cNvPr id="9" name="TextBox 9"/>
          <p:cNvSpPr txBox="1"/>
          <p:nvPr/>
        </p:nvSpPr>
        <p:spPr>
          <a:xfrm>
            <a:off x="6096000" y="1112180"/>
            <a:ext cx="4639660" cy="369525"/>
          </a:xfrm>
          <a:prstGeom prst="rect">
            <a:avLst/>
          </a:prstGeom>
        </p:spPr>
        <p:txBody>
          <a:bodyPr lIns="0" tIns="0" rIns="0" bIns="0" rtlCol="0" anchor="t">
            <a:spAutoFit/>
          </a:bodyPr>
          <a:lstStyle/>
          <a:p>
            <a:pPr>
              <a:lnSpc>
                <a:spcPts val="3173"/>
              </a:lnSpc>
              <a:spcBef>
                <a:spcPct val="0"/>
              </a:spcBef>
            </a:pPr>
            <a:r>
              <a:rPr lang="en-US" sz="1866" spc="377">
                <a:solidFill>
                  <a:srgbClr val="FFFFFF"/>
                </a:solidFill>
                <a:latin typeface="Open Sans"/>
                <a:ea typeface="Open Sans"/>
                <a:cs typeface="Open Sans"/>
                <a:sym typeface="Open Sans"/>
              </a:rPr>
              <a:t>FINMA &amp; FEDERAL COUNCIL</a:t>
            </a:r>
          </a:p>
        </p:txBody>
      </p:sp>
    </p:spTree>
  </p:cSld>
  <p:clrMapOvr>
    <a:masterClrMapping/>
  </p:clrMapOvr>
  <p:transition spd="slow">
    <p:push/>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3107" y="1620756"/>
            <a:ext cx="11625787" cy="5937209"/>
            <a:chOff x="0" y="0"/>
            <a:chExt cx="4592904" cy="2345564"/>
          </a:xfrm>
        </p:grpSpPr>
        <p:sp>
          <p:nvSpPr>
            <p:cNvPr id="3" name="Freeform 3"/>
            <p:cNvSpPr/>
            <p:nvPr/>
          </p:nvSpPr>
          <p:spPr>
            <a:xfrm>
              <a:off x="0" y="0"/>
              <a:ext cx="4592903" cy="2345564"/>
            </a:xfrm>
            <a:custGeom>
              <a:avLst/>
              <a:gdLst/>
              <a:ahLst/>
              <a:cxnLst/>
              <a:rect l="l" t="t" r="r" b="b"/>
              <a:pathLst>
                <a:path w="4592903" h="2345564">
                  <a:moveTo>
                    <a:pt x="13319" y="0"/>
                  </a:moveTo>
                  <a:lnTo>
                    <a:pt x="4579585" y="0"/>
                  </a:lnTo>
                  <a:cubicBezTo>
                    <a:pt x="4586941" y="0"/>
                    <a:pt x="4592903" y="5963"/>
                    <a:pt x="4592903" y="13319"/>
                  </a:cubicBezTo>
                  <a:lnTo>
                    <a:pt x="4592903" y="2332245"/>
                  </a:lnTo>
                  <a:cubicBezTo>
                    <a:pt x="4592903" y="2339601"/>
                    <a:pt x="4586941" y="2345564"/>
                    <a:pt x="4579585" y="2345564"/>
                  </a:cubicBezTo>
                  <a:lnTo>
                    <a:pt x="13319" y="2345564"/>
                  </a:lnTo>
                  <a:cubicBezTo>
                    <a:pt x="5963" y="2345564"/>
                    <a:pt x="0" y="2339601"/>
                    <a:pt x="0" y="2332245"/>
                  </a:cubicBezTo>
                  <a:lnTo>
                    <a:pt x="0" y="13319"/>
                  </a:lnTo>
                  <a:cubicBezTo>
                    <a:pt x="0" y="5963"/>
                    <a:pt x="5963" y="0"/>
                    <a:pt x="13319" y="0"/>
                  </a:cubicBezTo>
                  <a:close/>
                </a:path>
              </a:pathLst>
            </a:custGeom>
            <a:solidFill>
              <a:srgbClr val="220F0F"/>
            </a:solidFill>
            <a:ln w="38100" cap="rnd">
              <a:solidFill>
                <a:srgbClr val="39270C"/>
              </a:solidFill>
              <a:prstDash val="solid"/>
              <a:round/>
            </a:ln>
          </p:spPr>
          <p:txBody>
            <a:bodyPr/>
            <a:lstStyle/>
            <a:p>
              <a:endParaRPr lang="en-US" sz="1200"/>
            </a:p>
          </p:txBody>
        </p:sp>
        <p:sp>
          <p:nvSpPr>
            <p:cNvPr id="4" name="TextBox 4"/>
            <p:cNvSpPr txBox="1"/>
            <p:nvPr/>
          </p:nvSpPr>
          <p:spPr>
            <a:xfrm>
              <a:off x="0" y="-114300"/>
              <a:ext cx="4592904" cy="2459864"/>
            </a:xfrm>
            <a:prstGeom prst="rect">
              <a:avLst/>
            </a:prstGeom>
          </p:spPr>
          <p:txBody>
            <a:bodyPr lIns="33867" tIns="33867" rIns="33867" bIns="33867" rtlCol="0" anchor="ctr"/>
            <a:lstStyle/>
            <a:p>
              <a:pPr algn="ctr">
                <a:lnSpc>
                  <a:spcPts val="2607"/>
                </a:lnSpc>
              </a:pPr>
              <a:endParaRPr sz="1200"/>
            </a:p>
          </p:txBody>
        </p:sp>
      </p:grpSp>
      <p:grpSp>
        <p:nvGrpSpPr>
          <p:cNvPr id="5" name="Group 5"/>
          <p:cNvGrpSpPr/>
          <p:nvPr/>
        </p:nvGrpSpPr>
        <p:grpSpPr>
          <a:xfrm>
            <a:off x="685800" y="4926109"/>
            <a:ext cx="10820400" cy="2270668"/>
            <a:chOff x="0" y="0"/>
            <a:chExt cx="1422650" cy="298544"/>
          </a:xfrm>
        </p:grpSpPr>
        <p:sp>
          <p:nvSpPr>
            <p:cNvPr id="6" name="Freeform 6"/>
            <p:cNvSpPr/>
            <p:nvPr/>
          </p:nvSpPr>
          <p:spPr>
            <a:xfrm>
              <a:off x="0" y="0"/>
              <a:ext cx="1422650" cy="298544"/>
            </a:xfrm>
            <a:custGeom>
              <a:avLst/>
              <a:gdLst/>
              <a:ahLst/>
              <a:cxnLst/>
              <a:rect l="l" t="t" r="r" b="b"/>
              <a:pathLst>
                <a:path w="1422650" h="298544">
                  <a:moveTo>
                    <a:pt x="23373" y="0"/>
                  </a:moveTo>
                  <a:lnTo>
                    <a:pt x="1399277" y="0"/>
                  </a:lnTo>
                  <a:cubicBezTo>
                    <a:pt x="1412185" y="0"/>
                    <a:pt x="1422650" y="10464"/>
                    <a:pt x="1422650" y="23373"/>
                  </a:cubicBezTo>
                  <a:lnTo>
                    <a:pt x="1422650" y="275171"/>
                  </a:lnTo>
                  <a:cubicBezTo>
                    <a:pt x="1422650" y="288080"/>
                    <a:pt x="1412185" y="298544"/>
                    <a:pt x="1399277" y="298544"/>
                  </a:cubicBezTo>
                  <a:lnTo>
                    <a:pt x="23373" y="298544"/>
                  </a:lnTo>
                  <a:cubicBezTo>
                    <a:pt x="10464" y="298544"/>
                    <a:pt x="0" y="288080"/>
                    <a:pt x="0" y="275171"/>
                  </a:cubicBezTo>
                  <a:lnTo>
                    <a:pt x="0" y="23373"/>
                  </a:lnTo>
                  <a:cubicBezTo>
                    <a:pt x="0" y="10464"/>
                    <a:pt x="10464" y="0"/>
                    <a:pt x="23373" y="0"/>
                  </a:cubicBezTo>
                  <a:close/>
                </a:path>
              </a:pathLst>
            </a:custGeom>
            <a:blipFill>
              <a:blip r:embed="rId2"/>
              <a:stretch>
                <a:fillRect t="-90576" b="-90576"/>
              </a:stretch>
            </a:blipFill>
            <a:ln cap="rnd">
              <a:noFill/>
              <a:prstDash val="solid"/>
              <a:round/>
            </a:ln>
          </p:spPr>
          <p:txBody>
            <a:bodyPr/>
            <a:lstStyle/>
            <a:p>
              <a:endParaRPr lang="en-US" sz="1200"/>
            </a:p>
          </p:txBody>
        </p:sp>
      </p:grpSp>
      <p:sp>
        <p:nvSpPr>
          <p:cNvPr id="7" name="TextBox 7"/>
          <p:cNvSpPr txBox="1"/>
          <p:nvPr/>
        </p:nvSpPr>
        <p:spPr>
          <a:xfrm>
            <a:off x="993548" y="726062"/>
            <a:ext cx="10204905" cy="461665"/>
          </a:xfrm>
          <a:prstGeom prst="rect">
            <a:avLst/>
          </a:prstGeom>
        </p:spPr>
        <p:txBody>
          <a:bodyPr lIns="0" tIns="0" rIns="0" bIns="0" rtlCol="0" anchor="t">
            <a:spAutoFit/>
          </a:bodyPr>
          <a:lstStyle/>
          <a:p>
            <a:pPr algn="ctr">
              <a:lnSpc>
                <a:spcPts val="3584"/>
              </a:lnSpc>
              <a:spcBef>
                <a:spcPct val="0"/>
              </a:spcBef>
            </a:pPr>
            <a:r>
              <a:rPr lang="en-US" sz="3734">
                <a:solidFill>
                  <a:srgbClr val="C4A679"/>
                </a:solidFill>
                <a:latin typeface="Noto Serif Display ExtraCondensed"/>
                <a:ea typeface="Noto Serif Display ExtraCondensed"/>
                <a:cs typeface="Noto Serif Display ExtraCondensed"/>
                <a:sym typeface="Noto Serif Display ExtraCondensed"/>
              </a:rPr>
              <a:t>Credit Suisse Collapse 2023</a:t>
            </a:r>
          </a:p>
        </p:txBody>
      </p:sp>
      <p:sp>
        <p:nvSpPr>
          <p:cNvPr id="8" name="TextBox 8"/>
          <p:cNvSpPr txBox="1"/>
          <p:nvPr/>
        </p:nvSpPr>
        <p:spPr>
          <a:xfrm>
            <a:off x="685801" y="2399241"/>
            <a:ext cx="4963395" cy="2011000"/>
          </a:xfrm>
          <a:prstGeom prst="rect">
            <a:avLst/>
          </a:prstGeom>
        </p:spPr>
        <p:txBody>
          <a:bodyPr lIns="0" tIns="0" rIns="0" bIns="0" rtlCol="0" anchor="t">
            <a:spAutoFit/>
          </a:bodyPr>
          <a:lstStyle/>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Weak risk management</a:t>
            </a:r>
          </a:p>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Compliance failures</a:t>
            </a:r>
          </a:p>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Investors/ depositors uncertainty</a:t>
            </a:r>
          </a:p>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Global panic</a:t>
            </a:r>
          </a:p>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Digital banking</a:t>
            </a:r>
          </a:p>
        </p:txBody>
      </p:sp>
      <p:sp>
        <p:nvSpPr>
          <p:cNvPr id="9" name="TextBox 9"/>
          <p:cNvSpPr txBox="1"/>
          <p:nvPr/>
        </p:nvSpPr>
        <p:spPr>
          <a:xfrm>
            <a:off x="685800" y="1862542"/>
            <a:ext cx="2845114" cy="369525"/>
          </a:xfrm>
          <a:prstGeom prst="rect">
            <a:avLst/>
          </a:prstGeom>
        </p:spPr>
        <p:txBody>
          <a:bodyPr lIns="0" tIns="0" rIns="0" bIns="0" rtlCol="0" anchor="t">
            <a:spAutoFit/>
          </a:bodyPr>
          <a:lstStyle/>
          <a:p>
            <a:pPr>
              <a:lnSpc>
                <a:spcPts val="3173"/>
              </a:lnSpc>
            </a:pPr>
            <a:r>
              <a:rPr lang="en-US" sz="1866" spc="407">
                <a:solidFill>
                  <a:srgbClr val="FFFFFF"/>
                </a:solidFill>
                <a:latin typeface="Open Sans"/>
                <a:ea typeface="Open Sans"/>
                <a:cs typeface="Open Sans"/>
                <a:sym typeface="Open Sans"/>
              </a:rPr>
              <a:t>FROM CAUSES</a:t>
            </a:r>
          </a:p>
        </p:txBody>
      </p:sp>
      <p:sp>
        <p:nvSpPr>
          <p:cNvPr id="10" name="TextBox 10"/>
          <p:cNvSpPr txBox="1"/>
          <p:nvPr/>
        </p:nvSpPr>
        <p:spPr>
          <a:xfrm>
            <a:off x="4871678" y="2399241"/>
            <a:ext cx="3668878" cy="2011000"/>
          </a:xfrm>
          <a:prstGeom prst="rect">
            <a:avLst/>
          </a:prstGeom>
        </p:spPr>
        <p:txBody>
          <a:bodyPr lIns="0" tIns="0" rIns="0" bIns="0" rtlCol="0" anchor="t">
            <a:spAutoFit/>
          </a:bodyPr>
          <a:lstStyle/>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Confidence failure</a:t>
            </a:r>
          </a:p>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Deposit outflows</a:t>
            </a:r>
          </a:p>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Liquidity stress</a:t>
            </a:r>
          </a:p>
          <a:p>
            <a:pPr marL="403033" lvl="1" indent="-201517">
              <a:lnSpc>
                <a:spcPts val="3173"/>
              </a:lnSpc>
              <a:buFont typeface="Arial"/>
              <a:buChar char="•"/>
            </a:pPr>
            <a:r>
              <a:rPr lang="en-US" sz="1866">
                <a:solidFill>
                  <a:srgbClr val="FFFFFF">
                    <a:alpha val="69804"/>
                  </a:srgbClr>
                </a:solidFill>
                <a:latin typeface="Open Sans"/>
                <a:ea typeface="Open Sans"/>
                <a:cs typeface="Open Sans"/>
                <a:sym typeface="Open Sans"/>
              </a:rPr>
              <a:t>Stock-price decline</a:t>
            </a:r>
          </a:p>
          <a:p>
            <a:pPr marL="403033" lvl="1" indent="-201517">
              <a:lnSpc>
                <a:spcPts val="3173"/>
              </a:lnSpc>
              <a:spcBef>
                <a:spcPct val="0"/>
              </a:spcBef>
              <a:buFont typeface="Arial"/>
              <a:buChar char="•"/>
            </a:pPr>
            <a:r>
              <a:rPr lang="en-US" sz="1866">
                <a:solidFill>
                  <a:srgbClr val="FFFFFF">
                    <a:alpha val="69804"/>
                  </a:srgbClr>
                </a:solidFill>
                <a:latin typeface="Open Sans"/>
                <a:ea typeface="Open Sans"/>
                <a:cs typeface="Open Sans"/>
                <a:sym typeface="Open Sans"/>
              </a:rPr>
              <a:t>Emergency takeover by UBS</a:t>
            </a:r>
          </a:p>
        </p:txBody>
      </p:sp>
      <p:sp>
        <p:nvSpPr>
          <p:cNvPr id="11" name="TextBox 11"/>
          <p:cNvSpPr txBox="1"/>
          <p:nvPr/>
        </p:nvSpPr>
        <p:spPr>
          <a:xfrm>
            <a:off x="4871678" y="1862542"/>
            <a:ext cx="3478580" cy="369525"/>
          </a:xfrm>
          <a:prstGeom prst="rect">
            <a:avLst/>
          </a:prstGeom>
        </p:spPr>
        <p:txBody>
          <a:bodyPr lIns="0" tIns="0" rIns="0" bIns="0" rtlCol="0" anchor="t">
            <a:spAutoFit/>
          </a:bodyPr>
          <a:lstStyle/>
          <a:p>
            <a:pPr>
              <a:lnSpc>
                <a:spcPts val="3173"/>
              </a:lnSpc>
            </a:pPr>
            <a:r>
              <a:rPr lang="en-US" sz="1866" spc="407">
                <a:solidFill>
                  <a:srgbClr val="FFFFFF"/>
                </a:solidFill>
                <a:latin typeface="Open Sans"/>
                <a:ea typeface="Open Sans"/>
                <a:cs typeface="Open Sans"/>
                <a:sym typeface="Open Sans"/>
              </a:rPr>
              <a:t>TO EFFECTS</a:t>
            </a:r>
          </a:p>
        </p:txBody>
      </p:sp>
      <p:sp>
        <p:nvSpPr>
          <p:cNvPr id="12" name="TextBox 12"/>
          <p:cNvSpPr txBox="1"/>
          <p:nvPr/>
        </p:nvSpPr>
        <p:spPr>
          <a:xfrm>
            <a:off x="8540556" y="2234223"/>
            <a:ext cx="2724741" cy="1593385"/>
          </a:xfrm>
          <a:prstGeom prst="rect">
            <a:avLst/>
          </a:prstGeom>
        </p:spPr>
        <p:txBody>
          <a:bodyPr lIns="0" tIns="0" rIns="0" bIns="0" rtlCol="0" anchor="t">
            <a:spAutoFit/>
          </a:bodyPr>
          <a:lstStyle/>
          <a:p>
            <a:pPr algn="ctr">
              <a:lnSpc>
                <a:spcPts val="3173"/>
              </a:lnSpc>
              <a:spcBef>
                <a:spcPct val="0"/>
              </a:spcBef>
            </a:pPr>
            <a:r>
              <a:rPr lang="en-US" sz="1866" i="1">
                <a:solidFill>
                  <a:srgbClr val="FFFFFF"/>
                </a:solidFill>
                <a:latin typeface="Open Sans Italics"/>
                <a:ea typeface="Open Sans Italics"/>
                <a:cs typeface="Open Sans Italics"/>
                <a:sym typeface="Open Sans Italics"/>
              </a:rPr>
              <a:t>A bank can meet regulatory capital ratios and still fail if confidence disappears.</a:t>
            </a:r>
          </a:p>
        </p:txBody>
      </p:sp>
      <p:sp>
        <p:nvSpPr>
          <p:cNvPr id="13" name="TextBox 13"/>
          <p:cNvSpPr txBox="1"/>
          <p:nvPr/>
        </p:nvSpPr>
        <p:spPr>
          <a:xfrm>
            <a:off x="8890367" y="4135792"/>
            <a:ext cx="2765223" cy="369525"/>
          </a:xfrm>
          <a:prstGeom prst="rect">
            <a:avLst/>
          </a:prstGeom>
        </p:spPr>
        <p:txBody>
          <a:bodyPr lIns="0" tIns="0" rIns="0" bIns="0" rtlCol="0" anchor="t">
            <a:spAutoFit/>
          </a:bodyPr>
          <a:lstStyle/>
          <a:p>
            <a:pPr algn="ctr">
              <a:lnSpc>
                <a:spcPts val="3173"/>
              </a:lnSpc>
              <a:spcBef>
                <a:spcPct val="0"/>
              </a:spcBef>
            </a:pPr>
            <a:r>
              <a:rPr lang="en-US" sz="1866" spc="409">
                <a:solidFill>
                  <a:srgbClr val="FFFFFF"/>
                </a:solidFill>
                <a:latin typeface="Open Sans"/>
                <a:ea typeface="Open Sans"/>
                <a:cs typeface="Open Sans"/>
                <a:sym typeface="Open Sans"/>
              </a:rPr>
              <a:t>=&gt; QUALITY?</a:t>
            </a:r>
          </a:p>
        </p:txBody>
      </p:sp>
    </p:spTree>
  </p:cSld>
  <p:clrMapOvr>
    <a:masterClrMapping/>
  </p:clrMapOvr>
  <p:transition spd="slow">
    <p:push/>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n-US" sz="1200"/>
          </a:p>
        </p:txBody>
      </p:sp>
      <p:sp>
        <p:nvSpPr>
          <p:cNvPr id="3" name="TextBox 3"/>
          <p:cNvSpPr txBox="1"/>
          <p:nvPr/>
        </p:nvSpPr>
        <p:spPr>
          <a:xfrm>
            <a:off x="1704265" y="1999389"/>
            <a:ext cx="8783471" cy="2026196"/>
          </a:xfrm>
          <a:prstGeom prst="rect">
            <a:avLst/>
          </a:prstGeom>
        </p:spPr>
        <p:txBody>
          <a:bodyPr lIns="0" tIns="0" rIns="0" bIns="0" rtlCol="0" anchor="t">
            <a:spAutoFit/>
          </a:bodyPr>
          <a:lstStyle/>
          <a:p>
            <a:pPr algn="ctr">
              <a:lnSpc>
                <a:spcPts val="7858"/>
              </a:lnSpc>
              <a:spcBef>
                <a:spcPct val="0"/>
              </a:spcBef>
            </a:pPr>
            <a:r>
              <a:rPr lang="en-US" sz="8186">
                <a:solidFill>
                  <a:srgbClr val="C4A679"/>
                </a:solidFill>
                <a:latin typeface="Noto Serif Display ExtraCondensed"/>
                <a:ea typeface="Noto Serif Display ExtraCondensed"/>
                <a:cs typeface="Noto Serif Display ExtraCondensed"/>
                <a:sym typeface="Noto Serif Display ExtraCondensed"/>
              </a:rPr>
              <a:t>“Thank you. Questions?"</a:t>
            </a: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74320" y="164592"/>
            <a:ext cx="1188720" cy="484632"/>
          </a:xfrm>
          <a:prstGeom prst="rect">
            <a:avLst/>
          </a:prstGeom>
        </p:spPr>
      </p:pic>
      <p:sp>
        <p:nvSpPr>
          <p:cNvPr id="3" name="Shape 0"/>
          <p:cNvSpPr/>
          <p:nvPr/>
        </p:nvSpPr>
        <p:spPr>
          <a:xfrm>
            <a:off x="274320" y="6291072"/>
            <a:ext cx="11640312" cy="0"/>
          </a:xfrm>
          <a:prstGeom prst="line">
            <a:avLst/>
          </a:prstGeom>
          <a:noFill/>
          <a:ln w="6350">
            <a:solidFill>
              <a:srgbClr val="D7D7D7"/>
            </a:solidFill>
            <a:prstDash val="solid"/>
          </a:ln>
        </p:spPr>
        <p:txBody>
          <a:bodyPr/>
          <a:lstStyle/>
          <a:p>
            <a:endParaRPr lang="en-US"/>
          </a:p>
        </p:txBody>
      </p:sp>
      <p:sp>
        <p:nvSpPr>
          <p:cNvPr id="4" name="Text 1"/>
          <p:cNvSpPr/>
          <p:nvPr/>
        </p:nvSpPr>
        <p:spPr>
          <a:xfrm>
            <a:off x="274320" y="6364224"/>
            <a:ext cx="10972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Universität Zürich</a:t>
            </a:r>
            <a:endParaRPr lang="en-US" sz="700" dirty="0"/>
          </a:p>
        </p:txBody>
      </p:sp>
      <p:sp>
        <p:nvSpPr>
          <p:cNvPr id="5" name="Shape 2"/>
          <p:cNvSpPr/>
          <p:nvPr/>
        </p:nvSpPr>
        <p:spPr>
          <a:xfrm>
            <a:off x="1426464" y="6336792"/>
            <a:ext cx="0" cy="201168"/>
          </a:xfrm>
          <a:prstGeom prst="line">
            <a:avLst/>
          </a:prstGeom>
          <a:noFill/>
          <a:ln w="6350">
            <a:solidFill>
              <a:srgbClr val="D7D7D7"/>
            </a:solidFill>
            <a:prstDash val="solid"/>
          </a:ln>
        </p:spPr>
        <p:txBody>
          <a:bodyPr/>
          <a:lstStyle/>
          <a:p>
            <a:endParaRPr lang="en-US"/>
          </a:p>
        </p:txBody>
      </p:sp>
      <p:sp>
        <p:nvSpPr>
          <p:cNvPr id="6" name="Text 3"/>
          <p:cNvSpPr/>
          <p:nvPr/>
        </p:nvSpPr>
        <p:spPr>
          <a:xfrm>
            <a:off x="1508760" y="6364224"/>
            <a:ext cx="841248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International Financial Law | Is deposit insurance adequate?</a:t>
            </a:r>
            <a:endParaRPr lang="en-US" sz="700" dirty="0"/>
          </a:p>
        </p:txBody>
      </p:sp>
      <p:sp>
        <p:nvSpPr>
          <p:cNvPr id="7" name="Text 4"/>
          <p:cNvSpPr/>
          <p:nvPr/>
        </p:nvSpPr>
        <p:spPr>
          <a:xfrm>
            <a:off x="10424160" y="6364224"/>
            <a:ext cx="1097280" cy="164592"/>
          </a:xfrm>
          <a:prstGeom prst="rect">
            <a:avLst/>
          </a:prstGeom>
          <a:noFill/>
          <a:ln/>
        </p:spPr>
        <p:txBody>
          <a:bodyPr wrap="square" rtlCol="0" anchor="ctr"/>
          <a:lstStyle/>
          <a:p>
            <a:pPr marL="0" indent="0" algn="r">
              <a:buNone/>
            </a:pPr>
            <a:r>
              <a:rPr lang="en-GB" sz="700" dirty="0">
                <a:solidFill>
                  <a:srgbClr val="666666"/>
                </a:solidFill>
                <a:latin typeface="Source Sans Pro" pitchFamily="34" charset="0"/>
                <a:ea typeface="Source Sans Pro" pitchFamily="34" charset="-122"/>
                <a:cs typeface="Source Sans Pro" pitchFamily="34" charset="-120"/>
              </a:rPr>
              <a:t>28</a:t>
            </a:r>
            <a:r>
              <a:rPr lang="en-US" sz="700" dirty="0">
                <a:solidFill>
                  <a:srgbClr val="666666"/>
                </a:solidFill>
                <a:latin typeface="Source Sans Pro" pitchFamily="34" charset="0"/>
                <a:ea typeface="Source Sans Pro" pitchFamily="34" charset="-122"/>
                <a:cs typeface="Source Sans Pro" pitchFamily="34" charset="-120"/>
              </a:rPr>
              <a:t>.05.2026</a:t>
            </a:r>
            <a:endParaRPr lang="en-US" sz="700" dirty="0"/>
          </a:p>
        </p:txBody>
      </p:sp>
      <p:sp>
        <p:nvSpPr>
          <p:cNvPr id="8" name="Shape 5"/>
          <p:cNvSpPr/>
          <p:nvPr/>
        </p:nvSpPr>
        <p:spPr>
          <a:xfrm>
            <a:off x="11658600" y="6336792"/>
            <a:ext cx="0" cy="201168"/>
          </a:xfrm>
          <a:prstGeom prst="line">
            <a:avLst/>
          </a:prstGeom>
          <a:noFill/>
          <a:ln w="6350">
            <a:solidFill>
              <a:srgbClr val="D7D7D7"/>
            </a:solidFill>
            <a:prstDash val="solid"/>
          </a:ln>
        </p:spPr>
        <p:txBody>
          <a:bodyPr/>
          <a:lstStyle/>
          <a:p>
            <a:endParaRPr lang="en-US"/>
          </a:p>
        </p:txBody>
      </p:sp>
      <p:sp>
        <p:nvSpPr>
          <p:cNvPr id="9" name="Text 6"/>
          <p:cNvSpPr/>
          <p:nvPr/>
        </p:nvSpPr>
        <p:spPr>
          <a:xfrm>
            <a:off x="11722608" y="6364224"/>
            <a:ext cx="365760" cy="164592"/>
          </a:xfrm>
          <a:prstGeom prst="rect">
            <a:avLst/>
          </a:prstGeom>
          <a:noFill/>
          <a:ln/>
        </p:spPr>
        <p:txBody>
          <a:bodyPr wrap="square" rtlCol="0" anchor="ctr"/>
          <a:lstStyle/>
          <a:p>
            <a:pPr marL="0" indent="0">
              <a:buNone/>
            </a:pPr>
            <a:r>
              <a:rPr lang="en-US" sz="700" dirty="0">
                <a:solidFill>
                  <a:srgbClr val="666666"/>
                </a:solidFill>
                <a:latin typeface="Source Sans Pro" pitchFamily="34" charset="0"/>
                <a:ea typeface="Source Sans Pro" pitchFamily="34" charset="-122"/>
                <a:cs typeface="Source Sans Pro" pitchFamily="34" charset="-120"/>
              </a:rPr>
              <a:t>1</a:t>
            </a:r>
            <a:endParaRPr lang="en-US" sz="700" dirty="0"/>
          </a:p>
        </p:txBody>
      </p:sp>
      <p:sp>
        <p:nvSpPr>
          <p:cNvPr id="10" name="Text 7"/>
          <p:cNvSpPr/>
          <p:nvPr/>
        </p:nvSpPr>
        <p:spPr>
          <a:xfrm>
            <a:off x="274320" y="822960"/>
            <a:ext cx="11430000" cy="457200"/>
          </a:xfrm>
          <a:prstGeom prst="rect">
            <a:avLst/>
          </a:prstGeom>
          <a:noFill/>
          <a:ln/>
        </p:spPr>
        <p:txBody>
          <a:bodyPr wrap="square" rtlCol="0" anchor="ctr"/>
          <a:lstStyle/>
          <a:p>
            <a:pPr marL="0" indent="0">
              <a:buNone/>
            </a:pPr>
            <a:r>
              <a:rPr lang="en-US" sz="2000" b="1" dirty="0">
                <a:solidFill>
                  <a:srgbClr val="0028A5"/>
                </a:solidFill>
                <a:latin typeface="Source Sans Pro SemiBold" pitchFamily="34" charset="0"/>
                <a:ea typeface="Source Sans Pro SemiBold" pitchFamily="34" charset="-122"/>
                <a:cs typeface="Source Sans Pro SemiBold" pitchFamily="34" charset="-120"/>
              </a:rPr>
              <a:t>Key facts</a:t>
            </a:r>
            <a:endParaRPr lang="en-US" sz="2000" dirty="0"/>
          </a:p>
        </p:txBody>
      </p:sp>
      <p:sp>
        <p:nvSpPr>
          <p:cNvPr id="11" name="Shape 8"/>
          <p:cNvSpPr/>
          <p:nvPr/>
        </p:nvSpPr>
        <p:spPr>
          <a:xfrm>
            <a:off x="274320" y="1508760"/>
            <a:ext cx="2743200" cy="1463040"/>
          </a:xfrm>
          <a:prstGeom prst="rect">
            <a:avLst/>
          </a:prstGeom>
          <a:solidFill>
            <a:srgbClr val="F5F7FC"/>
          </a:solidFill>
          <a:ln w="6350">
            <a:solidFill>
              <a:srgbClr val="D7D7D7"/>
            </a:solidFill>
            <a:prstDash val="solid"/>
          </a:ln>
        </p:spPr>
        <p:txBody>
          <a:bodyPr/>
          <a:lstStyle/>
          <a:p>
            <a:endParaRPr lang="en-US"/>
          </a:p>
        </p:txBody>
      </p:sp>
      <p:sp>
        <p:nvSpPr>
          <p:cNvPr id="12" name="Shape 9"/>
          <p:cNvSpPr/>
          <p:nvPr/>
        </p:nvSpPr>
        <p:spPr>
          <a:xfrm>
            <a:off x="274320" y="1508760"/>
            <a:ext cx="2743200" cy="73152"/>
          </a:xfrm>
          <a:prstGeom prst="rect">
            <a:avLst/>
          </a:prstGeom>
          <a:solidFill>
            <a:srgbClr val="0028A5"/>
          </a:solidFill>
          <a:ln w="12700">
            <a:solidFill>
              <a:srgbClr val="0028A5"/>
            </a:solidFill>
            <a:prstDash val="solid"/>
          </a:ln>
        </p:spPr>
        <p:txBody>
          <a:bodyPr/>
          <a:lstStyle/>
          <a:p>
            <a:endParaRPr lang="en-US"/>
          </a:p>
        </p:txBody>
      </p:sp>
      <p:sp>
        <p:nvSpPr>
          <p:cNvPr id="13" name="Text 10"/>
          <p:cNvSpPr/>
          <p:nvPr/>
        </p:nvSpPr>
        <p:spPr>
          <a:xfrm>
            <a:off x="365760" y="1691640"/>
            <a:ext cx="2560320" cy="640080"/>
          </a:xfrm>
          <a:prstGeom prst="rect">
            <a:avLst/>
          </a:prstGeom>
          <a:noFill/>
          <a:ln/>
        </p:spPr>
        <p:txBody>
          <a:bodyPr wrap="square" rtlCol="0" anchor="ctr"/>
          <a:lstStyle/>
          <a:p>
            <a:pPr marL="0" indent="0" algn="ctr">
              <a:buNone/>
            </a:pPr>
            <a:r>
              <a:rPr lang="en-US" sz="2800" b="1" dirty="0">
                <a:solidFill>
                  <a:srgbClr val="0028A5"/>
                </a:solidFill>
                <a:latin typeface="Source Sans Pro SemiBold" pitchFamily="34" charset="0"/>
                <a:ea typeface="Source Sans Pro SemiBold" pitchFamily="34" charset="-122"/>
                <a:cs typeface="Source Sans Pro SemiBold" pitchFamily="34" charset="-120"/>
              </a:rPr>
              <a:t>$209B</a:t>
            </a:r>
            <a:endParaRPr lang="en-US" sz="2800" dirty="0"/>
          </a:p>
        </p:txBody>
      </p:sp>
      <p:sp>
        <p:nvSpPr>
          <p:cNvPr id="14" name="Text 11"/>
          <p:cNvSpPr/>
          <p:nvPr/>
        </p:nvSpPr>
        <p:spPr>
          <a:xfrm>
            <a:off x="365760" y="2395728"/>
            <a:ext cx="2560320" cy="457200"/>
          </a:xfrm>
          <a:prstGeom prst="rect">
            <a:avLst/>
          </a:prstGeom>
          <a:noFill/>
          <a:ln/>
        </p:spPr>
        <p:txBody>
          <a:bodyPr wrap="square" rtlCol="0" anchor="ctr"/>
          <a:lstStyle/>
          <a:p>
            <a:pPr marL="0" indent="0" algn="ctr">
              <a:lnSpc>
                <a:spcPct val="120000"/>
              </a:lnSpc>
              <a:buNone/>
            </a:pPr>
            <a:r>
              <a:rPr lang="en-US" sz="1000" dirty="0">
                <a:solidFill>
                  <a:srgbClr val="666666"/>
                </a:solidFill>
                <a:latin typeface="Source Sans Pro" pitchFamily="34" charset="0"/>
                <a:ea typeface="Source Sans Pro" pitchFamily="34" charset="-122"/>
                <a:cs typeface="Source Sans Pro" pitchFamily="34" charset="-120"/>
              </a:rPr>
              <a:t>SVB total assets at collapse</a:t>
            </a:r>
            <a:endParaRPr lang="en-US" sz="1000" dirty="0"/>
          </a:p>
        </p:txBody>
      </p:sp>
      <p:sp>
        <p:nvSpPr>
          <p:cNvPr id="15" name="Shape 12"/>
          <p:cNvSpPr/>
          <p:nvPr/>
        </p:nvSpPr>
        <p:spPr>
          <a:xfrm>
            <a:off x="3182112" y="1508760"/>
            <a:ext cx="2743200" cy="1463040"/>
          </a:xfrm>
          <a:prstGeom prst="rect">
            <a:avLst/>
          </a:prstGeom>
          <a:solidFill>
            <a:srgbClr val="F5F7FC"/>
          </a:solidFill>
          <a:ln w="6350">
            <a:solidFill>
              <a:srgbClr val="D7D7D7"/>
            </a:solidFill>
            <a:prstDash val="solid"/>
          </a:ln>
        </p:spPr>
        <p:txBody>
          <a:bodyPr/>
          <a:lstStyle/>
          <a:p>
            <a:endParaRPr lang="en-US"/>
          </a:p>
        </p:txBody>
      </p:sp>
      <p:sp>
        <p:nvSpPr>
          <p:cNvPr id="16" name="Shape 13"/>
          <p:cNvSpPr/>
          <p:nvPr/>
        </p:nvSpPr>
        <p:spPr>
          <a:xfrm>
            <a:off x="3182112" y="1508760"/>
            <a:ext cx="2743200" cy="73152"/>
          </a:xfrm>
          <a:prstGeom prst="rect">
            <a:avLst/>
          </a:prstGeom>
          <a:solidFill>
            <a:srgbClr val="0028A5"/>
          </a:solidFill>
          <a:ln w="12700">
            <a:solidFill>
              <a:srgbClr val="0028A5"/>
            </a:solidFill>
            <a:prstDash val="solid"/>
          </a:ln>
        </p:spPr>
        <p:txBody>
          <a:bodyPr/>
          <a:lstStyle/>
          <a:p>
            <a:endParaRPr lang="en-US"/>
          </a:p>
        </p:txBody>
      </p:sp>
      <p:sp>
        <p:nvSpPr>
          <p:cNvPr id="17" name="Text 14"/>
          <p:cNvSpPr/>
          <p:nvPr/>
        </p:nvSpPr>
        <p:spPr>
          <a:xfrm>
            <a:off x="3273552" y="1691640"/>
            <a:ext cx="2560320" cy="640080"/>
          </a:xfrm>
          <a:prstGeom prst="rect">
            <a:avLst/>
          </a:prstGeom>
          <a:noFill/>
          <a:ln/>
        </p:spPr>
        <p:txBody>
          <a:bodyPr wrap="square" rtlCol="0" anchor="ctr"/>
          <a:lstStyle/>
          <a:p>
            <a:pPr marL="0" indent="0" algn="ctr">
              <a:buNone/>
            </a:pPr>
            <a:r>
              <a:rPr lang="en-US" sz="2800" b="1" dirty="0">
                <a:solidFill>
                  <a:srgbClr val="0028A5"/>
                </a:solidFill>
                <a:latin typeface="Source Sans Pro SemiBold" pitchFamily="34" charset="0"/>
                <a:ea typeface="Source Sans Pro SemiBold" pitchFamily="34" charset="-122"/>
                <a:cs typeface="Source Sans Pro SemiBold" pitchFamily="34" charset="-120"/>
              </a:rPr>
              <a:t>$250K</a:t>
            </a:r>
            <a:endParaRPr lang="en-US" sz="2800" dirty="0"/>
          </a:p>
        </p:txBody>
      </p:sp>
      <p:sp>
        <p:nvSpPr>
          <p:cNvPr id="18" name="Text 15"/>
          <p:cNvSpPr/>
          <p:nvPr/>
        </p:nvSpPr>
        <p:spPr>
          <a:xfrm>
            <a:off x="3273552" y="2395728"/>
            <a:ext cx="2560320" cy="457200"/>
          </a:xfrm>
          <a:prstGeom prst="rect">
            <a:avLst/>
          </a:prstGeom>
          <a:noFill/>
          <a:ln/>
        </p:spPr>
        <p:txBody>
          <a:bodyPr wrap="square" rtlCol="0" anchor="ctr"/>
          <a:lstStyle/>
          <a:p>
            <a:pPr marL="0" indent="0" algn="ctr">
              <a:lnSpc>
                <a:spcPct val="120000"/>
              </a:lnSpc>
              <a:buNone/>
            </a:pPr>
            <a:r>
              <a:rPr lang="en-US" sz="1000" dirty="0">
                <a:solidFill>
                  <a:srgbClr val="666666"/>
                </a:solidFill>
                <a:latin typeface="Source Sans Pro" pitchFamily="34" charset="0"/>
                <a:ea typeface="Source Sans Pro" pitchFamily="34" charset="-122"/>
                <a:cs typeface="Source Sans Pro" pitchFamily="34" charset="-120"/>
              </a:rPr>
              <a:t>US FDIC deposit coverage limit</a:t>
            </a:r>
            <a:endParaRPr lang="en-US" sz="1000" dirty="0"/>
          </a:p>
        </p:txBody>
      </p:sp>
      <p:sp>
        <p:nvSpPr>
          <p:cNvPr id="19" name="Shape 16"/>
          <p:cNvSpPr/>
          <p:nvPr/>
        </p:nvSpPr>
        <p:spPr>
          <a:xfrm>
            <a:off x="6089904" y="1508760"/>
            <a:ext cx="2743200" cy="1463040"/>
          </a:xfrm>
          <a:prstGeom prst="rect">
            <a:avLst/>
          </a:prstGeom>
          <a:solidFill>
            <a:srgbClr val="F5F7FC"/>
          </a:solidFill>
          <a:ln w="6350">
            <a:solidFill>
              <a:srgbClr val="D7D7D7"/>
            </a:solidFill>
            <a:prstDash val="solid"/>
          </a:ln>
        </p:spPr>
        <p:txBody>
          <a:bodyPr/>
          <a:lstStyle/>
          <a:p>
            <a:endParaRPr lang="en-US"/>
          </a:p>
        </p:txBody>
      </p:sp>
      <p:sp>
        <p:nvSpPr>
          <p:cNvPr id="20" name="Shape 17"/>
          <p:cNvSpPr/>
          <p:nvPr/>
        </p:nvSpPr>
        <p:spPr>
          <a:xfrm>
            <a:off x="6089904" y="1508760"/>
            <a:ext cx="2743200" cy="73152"/>
          </a:xfrm>
          <a:prstGeom prst="rect">
            <a:avLst/>
          </a:prstGeom>
          <a:solidFill>
            <a:srgbClr val="0028A5"/>
          </a:solidFill>
          <a:ln w="12700">
            <a:solidFill>
              <a:srgbClr val="0028A5"/>
            </a:solidFill>
            <a:prstDash val="solid"/>
          </a:ln>
        </p:spPr>
        <p:txBody>
          <a:bodyPr/>
          <a:lstStyle/>
          <a:p>
            <a:endParaRPr lang="en-US"/>
          </a:p>
        </p:txBody>
      </p:sp>
      <p:sp>
        <p:nvSpPr>
          <p:cNvPr id="21" name="Text 18"/>
          <p:cNvSpPr/>
          <p:nvPr/>
        </p:nvSpPr>
        <p:spPr>
          <a:xfrm>
            <a:off x="6181344" y="1691640"/>
            <a:ext cx="2560320" cy="640080"/>
          </a:xfrm>
          <a:prstGeom prst="rect">
            <a:avLst/>
          </a:prstGeom>
          <a:noFill/>
          <a:ln/>
        </p:spPr>
        <p:txBody>
          <a:bodyPr wrap="square" rtlCol="0" anchor="ctr"/>
          <a:lstStyle/>
          <a:p>
            <a:pPr marL="0" indent="0" algn="ctr">
              <a:buNone/>
            </a:pPr>
            <a:r>
              <a:rPr lang="en-US" sz="2800" b="1" dirty="0">
                <a:solidFill>
                  <a:srgbClr val="0028A5"/>
                </a:solidFill>
                <a:latin typeface="Source Sans Pro SemiBold" pitchFamily="34" charset="0"/>
                <a:ea typeface="Source Sans Pro SemiBold" pitchFamily="34" charset="-122"/>
                <a:cs typeface="Source Sans Pro SemiBold" pitchFamily="34" charset="-120"/>
              </a:rPr>
              <a:t>~94%</a:t>
            </a:r>
            <a:endParaRPr lang="en-US" sz="2800" dirty="0"/>
          </a:p>
        </p:txBody>
      </p:sp>
      <p:sp>
        <p:nvSpPr>
          <p:cNvPr id="22" name="Text 19"/>
          <p:cNvSpPr/>
          <p:nvPr/>
        </p:nvSpPr>
        <p:spPr>
          <a:xfrm>
            <a:off x="6181344" y="2395728"/>
            <a:ext cx="2560320" cy="457200"/>
          </a:xfrm>
          <a:prstGeom prst="rect">
            <a:avLst/>
          </a:prstGeom>
          <a:noFill/>
          <a:ln/>
        </p:spPr>
        <p:txBody>
          <a:bodyPr wrap="square" rtlCol="0" anchor="ctr"/>
          <a:lstStyle/>
          <a:p>
            <a:pPr marL="0" indent="0" algn="ctr">
              <a:lnSpc>
                <a:spcPct val="120000"/>
              </a:lnSpc>
              <a:buNone/>
            </a:pPr>
            <a:r>
              <a:rPr lang="en-US" sz="1000" dirty="0">
                <a:solidFill>
                  <a:srgbClr val="666666"/>
                </a:solidFill>
                <a:latin typeface="Source Sans Pro" pitchFamily="34" charset="0"/>
                <a:ea typeface="Source Sans Pro" pitchFamily="34" charset="-122"/>
                <a:cs typeface="Source Sans Pro" pitchFamily="34" charset="-120"/>
              </a:rPr>
              <a:t>SVB deposits uninsured</a:t>
            </a:r>
            <a:endParaRPr lang="en-US" sz="1000" dirty="0"/>
          </a:p>
        </p:txBody>
      </p:sp>
      <p:sp>
        <p:nvSpPr>
          <p:cNvPr id="23" name="Shape 20"/>
          <p:cNvSpPr/>
          <p:nvPr/>
        </p:nvSpPr>
        <p:spPr>
          <a:xfrm>
            <a:off x="8997696" y="1508760"/>
            <a:ext cx="2743200" cy="1463040"/>
          </a:xfrm>
          <a:prstGeom prst="rect">
            <a:avLst/>
          </a:prstGeom>
          <a:solidFill>
            <a:srgbClr val="F5F7FC"/>
          </a:solidFill>
          <a:ln w="6350">
            <a:solidFill>
              <a:srgbClr val="D7D7D7"/>
            </a:solidFill>
            <a:prstDash val="solid"/>
          </a:ln>
        </p:spPr>
        <p:txBody>
          <a:bodyPr/>
          <a:lstStyle/>
          <a:p>
            <a:endParaRPr lang="en-US"/>
          </a:p>
        </p:txBody>
      </p:sp>
      <p:sp>
        <p:nvSpPr>
          <p:cNvPr id="24" name="Shape 21"/>
          <p:cNvSpPr/>
          <p:nvPr/>
        </p:nvSpPr>
        <p:spPr>
          <a:xfrm>
            <a:off x="8997696" y="1508760"/>
            <a:ext cx="2743200" cy="73152"/>
          </a:xfrm>
          <a:prstGeom prst="rect">
            <a:avLst/>
          </a:prstGeom>
          <a:solidFill>
            <a:srgbClr val="0028A5"/>
          </a:solidFill>
          <a:ln w="12700">
            <a:solidFill>
              <a:srgbClr val="0028A5"/>
            </a:solidFill>
            <a:prstDash val="solid"/>
          </a:ln>
        </p:spPr>
        <p:txBody>
          <a:bodyPr/>
          <a:lstStyle/>
          <a:p>
            <a:endParaRPr lang="en-US"/>
          </a:p>
        </p:txBody>
      </p:sp>
      <p:sp>
        <p:nvSpPr>
          <p:cNvPr id="25" name="Text 22"/>
          <p:cNvSpPr/>
          <p:nvPr/>
        </p:nvSpPr>
        <p:spPr>
          <a:xfrm>
            <a:off x="9089136" y="1691640"/>
            <a:ext cx="2560320" cy="640080"/>
          </a:xfrm>
          <a:prstGeom prst="rect">
            <a:avLst/>
          </a:prstGeom>
          <a:noFill/>
          <a:ln/>
        </p:spPr>
        <p:txBody>
          <a:bodyPr wrap="square" rtlCol="0" anchor="ctr"/>
          <a:lstStyle/>
          <a:p>
            <a:pPr marL="0" indent="0" algn="ctr">
              <a:buNone/>
            </a:pPr>
            <a:r>
              <a:rPr lang="en-US" sz="2800" b="1" dirty="0">
                <a:solidFill>
                  <a:srgbClr val="0028A5"/>
                </a:solidFill>
                <a:latin typeface="Source Sans Pro SemiBold" pitchFamily="34" charset="0"/>
                <a:ea typeface="Source Sans Pro SemiBold" pitchFamily="34" charset="-122"/>
                <a:cs typeface="Source Sans Pro SemiBold" pitchFamily="34" charset="-120"/>
              </a:rPr>
              <a:t>&lt; 48h</a:t>
            </a:r>
            <a:endParaRPr lang="en-US" sz="2800" dirty="0"/>
          </a:p>
        </p:txBody>
      </p:sp>
      <p:sp>
        <p:nvSpPr>
          <p:cNvPr id="26" name="Text 23"/>
          <p:cNvSpPr/>
          <p:nvPr/>
        </p:nvSpPr>
        <p:spPr>
          <a:xfrm>
            <a:off x="9089136" y="2395728"/>
            <a:ext cx="2560320" cy="457200"/>
          </a:xfrm>
          <a:prstGeom prst="rect">
            <a:avLst/>
          </a:prstGeom>
          <a:noFill/>
          <a:ln/>
        </p:spPr>
        <p:txBody>
          <a:bodyPr wrap="square" rtlCol="0" anchor="ctr"/>
          <a:lstStyle/>
          <a:p>
            <a:pPr marL="0" indent="0" algn="ctr">
              <a:lnSpc>
                <a:spcPct val="120000"/>
              </a:lnSpc>
              <a:buNone/>
            </a:pPr>
            <a:r>
              <a:rPr lang="en-US" sz="1000" dirty="0">
                <a:solidFill>
                  <a:srgbClr val="666666"/>
                </a:solidFill>
                <a:latin typeface="Source Sans Pro" pitchFamily="34" charset="0"/>
                <a:ea typeface="Source Sans Pro" pitchFamily="34" charset="-122"/>
                <a:cs typeface="Source Sans Pro" pitchFamily="34" charset="-120"/>
              </a:rPr>
              <a:t>Duration of the bank run</a:t>
            </a:r>
            <a:endParaRPr lang="en-US" sz="1000" dirty="0"/>
          </a:p>
        </p:txBody>
      </p:sp>
      <p:sp>
        <p:nvSpPr>
          <p:cNvPr id="27" name="Text 24"/>
          <p:cNvSpPr/>
          <p:nvPr/>
        </p:nvSpPr>
        <p:spPr>
          <a:xfrm>
            <a:off x="274320" y="3291840"/>
            <a:ext cx="11430000" cy="320040"/>
          </a:xfrm>
          <a:prstGeom prst="rect">
            <a:avLst/>
          </a:prstGeom>
          <a:noFill/>
          <a:ln/>
        </p:spPr>
        <p:txBody>
          <a:bodyPr wrap="square" rtlCol="0" anchor="ctr"/>
          <a:lstStyle/>
          <a:p>
            <a:pPr marL="0" indent="0">
              <a:buNone/>
            </a:pPr>
            <a:r>
              <a:rPr lang="en-US" sz="1300" b="1" dirty="0">
                <a:solidFill>
                  <a:srgbClr val="000000"/>
                </a:solidFill>
                <a:latin typeface="Source Sans Pro SemiBold" pitchFamily="34" charset="0"/>
                <a:ea typeface="Source Sans Pro SemiBold" pitchFamily="34" charset="-122"/>
                <a:cs typeface="Source Sans Pro SemiBold" pitchFamily="34" charset="-120"/>
              </a:rPr>
              <a:t>What is deposit insurance — and why does it exist?</a:t>
            </a:r>
            <a:endParaRPr lang="en-US" sz="1300" dirty="0"/>
          </a:p>
        </p:txBody>
      </p:sp>
      <p:sp>
        <p:nvSpPr>
          <p:cNvPr id="28" name="Shape 25"/>
          <p:cNvSpPr/>
          <p:nvPr/>
        </p:nvSpPr>
        <p:spPr>
          <a:xfrm>
            <a:off x="274320" y="3813048"/>
            <a:ext cx="146304" cy="146304"/>
          </a:xfrm>
          <a:prstGeom prst="ellipse">
            <a:avLst/>
          </a:prstGeom>
          <a:solidFill>
            <a:srgbClr val="0028A5"/>
          </a:solidFill>
          <a:ln w="12700">
            <a:solidFill>
              <a:srgbClr val="0028A5"/>
            </a:solidFill>
            <a:prstDash val="solid"/>
          </a:ln>
        </p:spPr>
        <p:txBody>
          <a:bodyPr/>
          <a:lstStyle/>
          <a:p>
            <a:endParaRPr lang="en-US"/>
          </a:p>
        </p:txBody>
      </p:sp>
      <p:sp>
        <p:nvSpPr>
          <p:cNvPr id="29" name="Text 26"/>
          <p:cNvSpPr/>
          <p:nvPr/>
        </p:nvSpPr>
        <p:spPr>
          <a:xfrm>
            <a:off x="502920" y="3749040"/>
            <a:ext cx="5394960" cy="438912"/>
          </a:xfrm>
          <a:prstGeom prst="rect">
            <a:avLst/>
          </a:prstGeom>
          <a:noFill/>
          <a:ln/>
        </p:spPr>
        <p:txBody>
          <a:bodyPr wrap="square" rtlCol="0" anchor="t"/>
          <a:lstStyle/>
          <a:p>
            <a:pPr marL="0" indent="0">
              <a:lnSpc>
                <a:spcPct val="115000"/>
              </a:lnSpc>
              <a:buNone/>
            </a:pPr>
            <a:r>
              <a:rPr lang="en-US" sz="1200" dirty="0">
                <a:solidFill>
                  <a:srgbClr val="000000"/>
                </a:solidFill>
                <a:latin typeface="Source Sans Pro" pitchFamily="34" charset="0"/>
                <a:ea typeface="Source Sans Pro" pitchFamily="34" charset="-122"/>
                <a:cs typeface="Source Sans Pro" pitchFamily="34" charset="-120"/>
              </a:rPr>
              <a:t>Banks borrow short and lend long — a structurally fragile model</a:t>
            </a:r>
            <a:endParaRPr lang="en-US" sz="1200" dirty="0"/>
          </a:p>
        </p:txBody>
      </p:sp>
      <p:sp>
        <p:nvSpPr>
          <p:cNvPr id="30" name="Shape 27"/>
          <p:cNvSpPr/>
          <p:nvPr/>
        </p:nvSpPr>
        <p:spPr>
          <a:xfrm>
            <a:off x="274320" y="4315968"/>
            <a:ext cx="146304" cy="146304"/>
          </a:xfrm>
          <a:prstGeom prst="ellipse">
            <a:avLst/>
          </a:prstGeom>
          <a:solidFill>
            <a:srgbClr val="0028A5"/>
          </a:solidFill>
          <a:ln w="12700">
            <a:solidFill>
              <a:srgbClr val="0028A5"/>
            </a:solidFill>
            <a:prstDash val="solid"/>
          </a:ln>
        </p:spPr>
        <p:txBody>
          <a:bodyPr/>
          <a:lstStyle/>
          <a:p>
            <a:endParaRPr lang="en-US"/>
          </a:p>
        </p:txBody>
      </p:sp>
      <p:sp>
        <p:nvSpPr>
          <p:cNvPr id="31" name="Text 28"/>
          <p:cNvSpPr/>
          <p:nvPr/>
        </p:nvSpPr>
        <p:spPr>
          <a:xfrm>
            <a:off x="502920" y="4251960"/>
            <a:ext cx="5394960" cy="438912"/>
          </a:xfrm>
          <a:prstGeom prst="rect">
            <a:avLst/>
          </a:prstGeom>
          <a:noFill/>
          <a:ln/>
        </p:spPr>
        <p:txBody>
          <a:bodyPr wrap="square" rtlCol="0" anchor="t"/>
          <a:lstStyle/>
          <a:p>
            <a:pPr marL="0" indent="0">
              <a:lnSpc>
                <a:spcPct val="115000"/>
              </a:lnSpc>
              <a:buNone/>
            </a:pPr>
            <a:r>
              <a:rPr lang="en-US" sz="1200" dirty="0">
                <a:solidFill>
                  <a:srgbClr val="000000"/>
                </a:solidFill>
                <a:latin typeface="Source Sans Pro" pitchFamily="34" charset="0"/>
                <a:ea typeface="Source Sans Pro" pitchFamily="34" charset="-122"/>
                <a:cs typeface="Source Sans Pro" pitchFamily="34" charset="-120"/>
              </a:rPr>
              <a:t>Depositors lack information to assess bank risk (asymmetric information)</a:t>
            </a:r>
            <a:endParaRPr lang="en-US" sz="1200" dirty="0"/>
          </a:p>
        </p:txBody>
      </p:sp>
      <p:sp>
        <p:nvSpPr>
          <p:cNvPr id="32" name="Shape 29"/>
          <p:cNvSpPr/>
          <p:nvPr/>
        </p:nvSpPr>
        <p:spPr>
          <a:xfrm>
            <a:off x="274320" y="4818888"/>
            <a:ext cx="146304" cy="146304"/>
          </a:xfrm>
          <a:prstGeom prst="ellipse">
            <a:avLst/>
          </a:prstGeom>
          <a:solidFill>
            <a:srgbClr val="0028A5"/>
          </a:solidFill>
          <a:ln w="12700">
            <a:solidFill>
              <a:srgbClr val="0028A5"/>
            </a:solidFill>
            <a:prstDash val="solid"/>
          </a:ln>
        </p:spPr>
        <p:txBody>
          <a:bodyPr/>
          <a:lstStyle/>
          <a:p>
            <a:endParaRPr lang="en-US"/>
          </a:p>
        </p:txBody>
      </p:sp>
      <p:sp>
        <p:nvSpPr>
          <p:cNvPr id="33" name="Text 30"/>
          <p:cNvSpPr/>
          <p:nvPr/>
        </p:nvSpPr>
        <p:spPr>
          <a:xfrm>
            <a:off x="502920" y="4754880"/>
            <a:ext cx="5394960" cy="438912"/>
          </a:xfrm>
          <a:prstGeom prst="rect">
            <a:avLst/>
          </a:prstGeom>
          <a:noFill/>
          <a:ln/>
        </p:spPr>
        <p:txBody>
          <a:bodyPr wrap="square" rtlCol="0" anchor="t"/>
          <a:lstStyle/>
          <a:p>
            <a:pPr marL="0" indent="0">
              <a:lnSpc>
                <a:spcPct val="115000"/>
              </a:lnSpc>
              <a:buNone/>
            </a:pPr>
            <a:r>
              <a:rPr lang="en-US" sz="1200" dirty="0">
                <a:solidFill>
                  <a:srgbClr val="000000"/>
                </a:solidFill>
                <a:latin typeface="Source Sans Pro" pitchFamily="34" charset="0"/>
                <a:ea typeface="Source Sans Pro" pitchFamily="34" charset="-122"/>
                <a:cs typeface="Source Sans Pro" pitchFamily="34" charset="-120"/>
              </a:rPr>
              <a:t>Without insurance, even rational depositors run at the first rumour</a:t>
            </a:r>
            <a:endParaRPr lang="en-US" sz="1200" dirty="0"/>
          </a:p>
        </p:txBody>
      </p:sp>
      <p:sp>
        <p:nvSpPr>
          <p:cNvPr id="34" name="Shape 31"/>
          <p:cNvSpPr/>
          <p:nvPr/>
        </p:nvSpPr>
        <p:spPr>
          <a:xfrm>
            <a:off x="274320" y="5321808"/>
            <a:ext cx="146304" cy="146304"/>
          </a:xfrm>
          <a:prstGeom prst="ellipse">
            <a:avLst/>
          </a:prstGeom>
          <a:solidFill>
            <a:srgbClr val="0028A5"/>
          </a:solidFill>
          <a:ln w="12700">
            <a:solidFill>
              <a:srgbClr val="0028A5"/>
            </a:solidFill>
            <a:prstDash val="solid"/>
          </a:ln>
        </p:spPr>
        <p:txBody>
          <a:bodyPr/>
          <a:lstStyle/>
          <a:p>
            <a:endParaRPr lang="en-US"/>
          </a:p>
        </p:txBody>
      </p:sp>
      <p:sp>
        <p:nvSpPr>
          <p:cNvPr id="35" name="Text 32"/>
          <p:cNvSpPr/>
          <p:nvPr/>
        </p:nvSpPr>
        <p:spPr>
          <a:xfrm>
            <a:off x="502920" y="5257800"/>
            <a:ext cx="5394960" cy="438912"/>
          </a:xfrm>
          <a:prstGeom prst="rect">
            <a:avLst/>
          </a:prstGeom>
          <a:noFill/>
          <a:ln/>
        </p:spPr>
        <p:txBody>
          <a:bodyPr wrap="square" rtlCol="0" anchor="t"/>
          <a:lstStyle/>
          <a:p>
            <a:pPr marL="0" indent="0">
              <a:lnSpc>
                <a:spcPct val="115000"/>
              </a:lnSpc>
              <a:buNone/>
            </a:pPr>
            <a:r>
              <a:rPr lang="en-US" sz="1200" dirty="0">
                <a:solidFill>
                  <a:srgbClr val="000000"/>
                </a:solidFill>
                <a:latin typeface="Source Sans Pro" pitchFamily="34" charset="0"/>
                <a:ea typeface="Source Sans Pro" pitchFamily="34" charset="-122"/>
                <a:cs typeface="Source Sans Pro" pitchFamily="34" charset="-120"/>
              </a:rPr>
              <a:t>Diamond–Dybvig (1983): bank runs are self-fulfilling equilibria</a:t>
            </a:r>
            <a:endParaRPr lang="en-US" sz="1200" dirty="0"/>
          </a:p>
        </p:txBody>
      </p:sp>
      <p:sp>
        <p:nvSpPr>
          <p:cNvPr id="36" name="Shape 33"/>
          <p:cNvSpPr/>
          <p:nvPr/>
        </p:nvSpPr>
        <p:spPr>
          <a:xfrm>
            <a:off x="6080760" y="3813048"/>
            <a:ext cx="146304" cy="146304"/>
          </a:xfrm>
          <a:prstGeom prst="ellipse">
            <a:avLst/>
          </a:prstGeom>
          <a:solidFill>
            <a:srgbClr val="0028A5"/>
          </a:solidFill>
          <a:ln w="12700">
            <a:solidFill>
              <a:srgbClr val="0028A5"/>
            </a:solidFill>
            <a:prstDash val="solid"/>
          </a:ln>
        </p:spPr>
        <p:txBody>
          <a:bodyPr/>
          <a:lstStyle/>
          <a:p>
            <a:endParaRPr lang="en-US"/>
          </a:p>
        </p:txBody>
      </p:sp>
      <p:sp>
        <p:nvSpPr>
          <p:cNvPr id="37" name="Text 34"/>
          <p:cNvSpPr/>
          <p:nvPr/>
        </p:nvSpPr>
        <p:spPr>
          <a:xfrm>
            <a:off x="6309360" y="3749040"/>
            <a:ext cx="5394960" cy="438912"/>
          </a:xfrm>
          <a:prstGeom prst="rect">
            <a:avLst/>
          </a:prstGeom>
          <a:noFill/>
          <a:ln/>
        </p:spPr>
        <p:txBody>
          <a:bodyPr wrap="square" rtlCol="0" anchor="t"/>
          <a:lstStyle/>
          <a:p>
            <a:pPr marL="0" indent="0">
              <a:lnSpc>
                <a:spcPct val="115000"/>
              </a:lnSpc>
              <a:buNone/>
            </a:pPr>
            <a:r>
              <a:rPr lang="en-US" sz="1200" dirty="0">
                <a:solidFill>
                  <a:srgbClr val="000000"/>
                </a:solidFill>
                <a:latin typeface="Source Sans Pro" pitchFamily="34" charset="0"/>
                <a:ea typeface="Source Sans Pro" pitchFamily="34" charset="-122"/>
                <a:cs typeface="Source Sans Pro" pitchFamily="34" charset="-120"/>
              </a:rPr>
              <a:t>US FDIC: $250,000 per depositor, risk-based premiums since 1991</a:t>
            </a:r>
            <a:endParaRPr lang="en-US" sz="1200" dirty="0"/>
          </a:p>
        </p:txBody>
      </p:sp>
      <p:sp>
        <p:nvSpPr>
          <p:cNvPr id="38" name="Shape 35"/>
          <p:cNvSpPr/>
          <p:nvPr/>
        </p:nvSpPr>
        <p:spPr>
          <a:xfrm>
            <a:off x="6080760" y="4315968"/>
            <a:ext cx="146304" cy="146304"/>
          </a:xfrm>
          <a:prstGeom prst="ellipse">
            <a:avLst/>
          </a:prstGeom>
          <a:solidFill>
            <a:srgbClr val="0028A5"/>
          </a:solidFill>
          <a:ln w="12700">
            <a:solidFill>
              <a:srgbClr val="0028A5"/>
            </a:solidFill>
            <a:prstDash val="solid"/>
          </a:ln>
        </p:spPr>
        <p:txBody>
          <a:bodyPr/>
          <a:lstStyle/>
          <a:p>
            <a:endParaRPr lang="en-US"/>
          </a:p>
        </p:txBody>
      </p:sp>
      <p:sp>
        <p:nvSpPr>
          <p:cNvPr id="39" name="Text 36"/>
          <p:cNvSpPr/>
          <p:nvPr/>
        </p:nvSpPr>
        <p:spPr>
          <a:xfrm>
            <a:off x="6309360" y="4251960"/>
            <a:ext cx="5394960" cy="438912"/>
          </a:xfrm>
          <a:prstGeom prst="rect">
            <a:avLst/>
          </a:prstGeom>
          <a:noFill/>
          <a:ln/>
        </p:spPr>
        <p:txBody>
          <a:bodyPr wrap="square" rtlCol="0" anchor="t"/>
          <a:lstStyle/>
          <a:p>
            <a:pPr marL="0" indent="0">
              <a:lnSpc>
                <a:spcPct val="115000"/>
              </a:lnSpc>
              <a:buNone/>
            </a:pPr>
            <a:r>
              <a:rPr lang="en-US" sz="1200" dirty="0">
                <a:solidFill>
                  <a:srgbClr val="000000"/>
                </a:solidFill>
                <a:latin typeface="Source Sans Pro" pitchFamily="34" charset="0"/>
                <a:ea typeface="Source Sans Pro" pitchFamily="34" charset="-122"/>
                <a:cs typeface="Source Sans Pro" pitchFamily="34" charset="-120"/>
              </a:rPr>
              <a:t>EU DGS Directive 2014: €100,000 per depositor, ex-ante funded</a:t>
            </a:r>
            <a:endParaRPr lang="en-US" sz="1200" dirty="0"/>
          </a:p>
        </p:txBody>
      </p:sp>
      <p:sp>
        <p:nvSpPr>
          <p:cNvPr id="40" name="Shape 37"/>
          <p:cNvSpPr/>
          <p:nvPr/>
        </p:nvSpPr>
        <p:spPr>
          <a:xfrm>
            <a:off x="6080760" y="4818888"/>
            <a:ext cx="146304" cy="146304"/>
          </a:xfrm>
          <a:prstGeom prst="ellipse">
            <a:avLst/>
          </a:prstGeom>
          <a:solidFill>
            <a:srgbClr val="0028A5"/>
          </a:solidFill>
          <a:ln w="12700">
            <a:solidFill>
              <a:srgbClr val="0028A5"/>
            </a:solidFill>
            <a:prstDash val="solid"/>
          </a:ln>
        </p:spPr>
        <p:txBody>
          <a:bodyPr/>
          <a:lstStyle/>
          <a:p>
            <a:endParaRPr lang="en-US"/>
          </a:p>
        </p:txBody>
      </p:sp>
      <p:sp>
        <p:nvSpPr>
          <p:cNvPr id="41" name="Text 38"/>
          <p:cNvSpPr/>
          <p:nvPr/>
        </p:nvSpPr>
        <p:spPr>
          <a:xfrm>
            <a:off x="6309360" y="4754880"/>
            <a:ext cx="5394960" cy="438912"/>
          </a:xfrm>
          <a:prstGeom prst="rect">
            <a:avLst/>
          </a:prstGeom>
          <a:noFill/>
          <a:ln/>
        </p:spPr>
        <p:txBody>
          <a:bodyPr wrap="square" rtlCol="0" anchor="t"/>
          <a:lstStyle/>
          <a:p>
            <a:pPr marL="0" indent="0">
              <a:lnSpc>
                <a:spcPct val="115000"/>
              </a:lnSpc>
              <a:buNone/>
            </a:pPr>
            <a:r>
              <a:rPr lang="en-US" sz="1200" dirty="0">
                <a:solidFill>
                  <a:srgbClr val="000000"/>
                </a:solidFill>
                <a:latin typeface="Source Sans Pro" pitchFamily="34" charset="0"/>
                <a:ea typeface="Source Sans Pro" pitchFamily="34" charset="-122"/>
                <a:cs typeface="Source Sans Pro" pitchFamily="34" charset="-120"/>
              </a:rPr>
              <a:t>UK FSCS: £85,000 — Northern Rock (2007) exposed pre-crisis gaps</a:t>
            </a:r>
            <a:endParaRPr lang="en-US" sz="1200" dirty="0"/>
          </a:p>
        </p:txBody>
      </p:sp>
      <p:sp>
        <p:nvSpPr>
          <p:cNvPr id="42" name="Shape 39"/>
          <p:cNvSpPr/>
          <p:nvPr/>
        </p:nvSpPr>
        <p:spPr>
          <a:xfrm>
            <a:off x="6080760" y="5321808"/>
            <a:ext cx="146304" cy="146304"/>
          </a:xfrm>
          <a:prstGeom prst="ellipse">
            <a:avLst/>
          </a:prstGeom>
          <a:solidFill>
            <a:srgbClr val="0028A5"/>
          </a:solidFill>
          <a:ln w="12700">
            <a:solidFill>
              <a:srgbClr val="0028A5"/>
            </a:solidFill>
            <a:prstDash val="solid"/>
          </a:ln>
        </p:spPr>
        <p:txBody>
          <a:bodyPr/>
          <a:lstStyle/>
          <a:p>
            <a:endParaRPr lang="en-US"/>
          </a:p>
        </p:txBody>
      </p:sp>
      <p:sp>
        <p:nvSpPr>
          <p:cNvPr id="43" name="Text 40"/>
          <p:cNvSpPr/>
          <p:nvPr/>
        </p:nvSpPr>
        <p:spPr>
          <a:xfrm>
            <a:off x="6309360" y="5257800"/>
            <a:ext cx="5394960" cy="438912"/>
          </a:xfrm>
          <a:prstGeom prst="rect">
            <a:avLst/>
          </a:prstGeom>
          <a:noFill/>
          <a:ln/>
        </p:spPr>
        <p:txBody>
          <a:bodyPr wrap="square" rtlCol="0" anchor="t"/>
          <a:lstStyle/>
          <a:p>
            <a:pPr marL="0" indent="0">
              <a:lnSpc>
                <a:spcPct val="115000"/>
              </a:lnSpc>
              <a:buNone/>
            </a:pPr>
            <a:r>
              <a:rPr lang="en-US" sz="1100" dirty="0">
                <a:solidFill>
                  <a:srgbClr val="000000"/>
                </a:solidFill>
                <a:latin typeface="Source Sans Pro" pitchFamily="34" charset="0"/>
                <a:ea typeface="Source Sans Pro" pitchFamily="34" charset="-122"/>
                <a:cs typeface="Source Sans Pro" pitchFamily="34" charset="-120"/>
              </a:rPr>
              <a:t>All sit within a wider safety net: LOLR + resolution regimes (BRRD, OLA)</a:t>
            </a:r>
            <a:endParaRPr lang="en-US" sz="11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61" name="Google Shape;61;p1"/>
          <p:cNvCxnSpPr/>
          <p:nvPr/>
        </p:nvCxnSpPr>
        <p:spPr>
          <a:xfrm>
            <a:off x="1333508" y="3173941"/>
            <a:ext cx="9695160" cy="0"/>
          </a:xfrm>
          <a:prstGeom prst="straightConnector1">
            <a:avLst/>
          </a:prstGeom>
          <a:noFill/>
          <a:ln w="9525" cap="flat" cmpd="sng">
            <a:solidFill>
              <a:schemeClr val="accent1"/>
            </a:solidFill>
            <a:prstDash val="solid"/>
            <a:miter lim="800000"/>
            <a:headEnd type="none" w="sm" len="sm"/>
            <a:tailEnd type="none" w="sm" len="sm"/>
          </a:ln>
        </p:spPr>
      </p:cxnSp>
      <p:sp>
        <p:nvSpPr>
          <p:cNvPr id="62" name="Google Shape;62;p1"/>
          <p:cNvSpPr txBox="1"/>
          <p:nvPr/>
        </p:nvSpPr>
        <p:spPr>
          <a:xfrm>
            <a:off x="3519540" y="3521881"/>
            <a:ext cx="5070240" cy="1181814"/>
          </a:xfrm>
          <a:prstGeom prst="rect">
            <a:avLst/>
          </a:prstGeom>
          <a:noFill/>
          <a:ln>
            <a:noFill/>
          </a:ln>
        </p:spPr>
        <p:txBody>
          <a:bodyPr spcFirstLastPara="1" wrap="square" lIns="109710" tIns="54840" rIns="109710" bIns="54840" anchor="t" anchorCtr="0">
            <a:spAutoFit/>
          </a:bodyPr>
          <a:lstStyle/>
          <a:p>
            <a:pPr algn="ctr">
              <a:buClr>
                <a:srgbClr val="000000"/>
              </a:buClr>
              <a:buSzPts val="2000"/>
            </a:pPr>
            <a:r>
              <a:rPr lang="es-ES" sz="2400" b="1">
                <a:solidFill>
                  <a:srgbClr val="000000"/>
                </a:solidFill>
                <a:latin typeface="Times New Roman"/>
                <a:ea typeface="Times New Roman"/>
                <a:cs typeface="Times New Roman"/>
                <a:sym typeface="Times New Roman"/>
              </a:rPr>
              <a:t>The evolution and effectiveness of IMF conditionality</a:t>
            </a:r>
            <a:endParaRPr sz="2400" b="1">
              <a:solidFill>
                <a:srgbClr val="000000"/>
              </a:solidFill>
              <a:latin typeface="Times New Roman"/>
              <a:ea typeface="Times New Roman"/>
              <a:cs typeface="Times New Roman"/>
              <a:sym typeface="Times New Roman"/>
            </a:endParaRPr>
          </a:p>
          <a:p>
            <a:pPr algn="ctr">
              <a:buClr>
                <a:srgbClr val="000000"/>
              </a:buClr>
              <a:buSzPts val="1800"/>
            </a:pPr>
            <a:r>
              <a:rPr lang="es-ES" sz="2160">
                <a:solidFill>
                  <a:srgbClr val="000000"/>
                </a:solidFill>
                <a:latin typeface="Times New Roman"/>
                <a:ea typeface="Times New Roman"/>
                <a:cs typeface="Times New Roman"/>
                <a:sym typeface="Times New Roman"/>
              </a:rPr>
              <a:t>Topic 4</a:t>
            </a:r>
            <a:endParaRPr sz="2160">
              <a:solidFill>
                <a:srgbClr val="000000"/>
              </a:solidFill>
              <a:latin typeface="Times New Roman"/>
              <a:ea typeface="Times New Roman"/>
              <a:cs typeface="Times New Roman"/>
              <a:sym typeface="Times New Roman"/>
            </a:endParaRPr>
          </a:p>
        </p:txBody>
      </p:sp>
      <p:sp>
        <p:nvSpPr>
          <p:cNvPr id="63" name="Google Shape;63;p1"/>
          <p:cNvSpPr txBox="1"/>
          <p:nvPr/>
        </p:nvSpPr>
        <p:spPr>
          <a:xfrm>
            <a:off x="2371080" y="4830300"/>
            <a:ext cx="7449840" cy="1292613"/>
          </a:xfrm>
          <a:prstGeom prst="rect">
            <a:avLst/>
          </a:prstGeom>
          <a:noFill/>
          <a:ln>
            <a:noFill/>
          </a:ln>
        </p:spPr>
        <p:txBody>
          <a:bodyPr spcFirstLastPara="1" wrap="square" lIns="109710" tIns="54840" rIns="109710" bIns="54840" anchor="t" anchorCtr="0">
            <a:spAutoFit/>
          </a:bodyPr>
          <a:lstStyle/>
          <a:p>
            <a:pPr algn="ctr">
              <a:buClr>
                <a:srgbClr val="000000"/>
              </a:buClr>
              <a:buSzPts val="1600"/>
            </a:pPr>
            <a:r>
              <a:rPr lang="es-ES" sz="1920">
                <a:solidFill>
                  <a:schemeClr val="dk1"/>
                </a:solidFill>
                <a:latin typeface="Times New Roman"/>
                <a:ea typeface="Times New Roman"/>
                <a:cs typeface="Times New Roman"/>
                <a:sym typeface="Times New Roman"/>
              </a:rPr>
              <a:t>International Financial Law</a:t>
            </a:r>
            <a:endParaRPr sz="1920">
              <a:solidFill>
                <a:srgbClr val="000000"/>
              </a:solidFill>
              <a:latin typeface="Arial"/>
              <a:ea typeface="Arial"/>
              <a:cs typeface="Arial"/>
              <a:sym typeface="Arial"/>
            </a:endParaRPr>
          </a:p>
          <a:p>
            <a:pPr algn="ctr">
              <a:buClr>
                <a:srgbClr val="000000"/>
              </a:buClr>
              <a:buSzPts val="1600"/>
            </a:pPr>
            <a:r>
              <a:rPr lang="es-ES" sz="1920">
                <a:solidFill>
                  <a:schemeClr val="dk1"/>
                </a:solidFill>
                <a:latin typeface="Times New Roman"/>
                <a:ea typeface="Times New Roman"/>
                <a:cs typeface="Times New Roman"/>
                <a:sym typeface="Times New Roman"/>
              </a:rPr>
              <a:t>University of Zurich – Faculty of Law</a:t>
            </a:r>
            <a:endParaRPr sz="1920">
              <a:solidFill>
                <a:srgbClr val="000000"/>
              </a:solidFill>
              <a:latin typeface="Arial"/>
              <a:ea typeface="Arial"/>
              <a:cs typeface="Arial"/>
              <a:sym typeface="Arial"/>
            </a:endParaRPr>
          </a:p>
          <a:p>
            <a:pPr algn="ctr">
              <a:buClr>
                <a:srgbClr val="000000"/>
              </a:buClr>
              <a:buSzPts val="1600"/>
            </a:pPr>
            <a:endParaRPr sz="1920">
              <a:solidFill>
                <a:schemeClr val="dk1"/>
              </a:solidFill>
              <a:latin typeface="Times New Roman"/>
              <a:ea typeface="Times New Roman"/>
              <a:cs typeface="Times New Roman"/>
              <a:sym typeface="Times New Roman"/>
            </a:endParaRPr>
          </a:p>
          <a:p>
            <a:pPr algn="ctr">
              <a:buClr>
                <a:srgbClr val="000000"/>
              </a:buClr>
              <a:buSzPts val="1600"/>
            </a:pPr>
            <a:r>
              <a:rPr lang="es-ES" sz="1920">
                <a:solidFill>
                  <a:schemeClr val="dk1"/>
                </a:solidFill>
                <a:latin typeface="Times New Roman"/>
                <a:ea typeface="Times New Roman"/>
                <a:cs typeface="Times New Roman"/>
                <a:sym typeface="Times New Roman"/>
              </a:rPr>
              <a:t>Author: Miriam Gonzalez Naharro and Fernando David Martínez Goás </a:t>
            </a:r>
            <a:endParaRPr sz="1920">
              <a:solidFill>
                <a:schemeClr val="dk1"/>
              </a:solidFill>
              <a:latin typeface="Times New Roman"/>
              <a:ea typeface="Times New Roman"/>
              <a:cs typeface="Times New Roman"/>
              <a:sym typeface="Times New Roman"/>
            </a:endParaRPr>
          </a:p>
        </p:txBody>
      </p:sp>
      <p:sp>
        <p:nvSpPr>
          <p:cNvPr id="64" name="Google Shape;64;p1"/>
          <p:cNvSpPr/>
          <p:nvPr/>
        </p:nvSpPr>
        <p:spPr>
          <a:xfrm>
            <a:off x="10207327" y="28541"/>
            <a:ext cx="1375073" cy="1252158"/>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sp>
        <p:nvSpPr>
          <p:cNvPr id="65" name="Google Shape;65;p1"/>
          <p:cNvSpPr txBox="1"/>
          <p:nvPr/>
        </p:nvSpPr>
        <p:spPr>
          <a:xfrm>
            <a:off x="10544433" y="978655"/>
            <a:ext cx="221677" cy="472517"/>
          </a:xfrm>
          <a:prstGeom prst="rect">
            <a:avLst/>
          </a:prstGeom>
          <a:noFill/>
          <a:ln>
            <a:noFill/>
          </a:ln>
        </p:spPr>
        <p:txBody>
          <a:bodyPr spcFirstLastPara="1" wrap="square" lIns="109710" tIns="54840" rIns="109710" bIns="54840" anchor="t" anchorCtr="0">
            <a:spAutoFit/>
          </a:bodyPr>
          <a:lstStyle/>
          <a:p>
            <a:pPr>
              <a:buClr>
                <a:srgbClr val="000000"/>
              </a:buClr>
              <a:buSzPts val="1959"/>
            </a:pPr>
            <a:endParaRPr sz="2351">
              <a:solidFill>
                <a:schemeClr val="dk1"/>
              </a:solidFill>
              <a:latin typeface="Arial"/>
              <a:ea typeface="Arial"/>
              <a:cs typeface="Arial"/>
              <a:sym typeface="Arial"/>
            </a:endParaRPr>
          </a:p>
        </p:txBody>
      </p:sp>
      <p:pic>
        <p:nvPicPr>
          <p:cNvPr id="66" name="Google Shape;66;p1" descr="University of Zurich | Success Story"/>
          <p:cNvPicPr preferRelativeResize="0"/>
          <p:nvPr/>
        </p:nvPicPr>
        <p:blipFill rotWithShape="1">
          <a:blip r:embed="rId3">
            <a:alphaModFix/>
          </a:blip>
          <a:srcRect/>
          <a:stretch/>
        </p:blipFill>
        <p:spPr>
          <a:xfrm>
            <a:off x="3437434" y="978646"/>
            <a:ext cx="5234466" cy="1769359"/>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g3df2c89c8a3_1_1"/>
          <p:cNvSpPr/>
          <p:nvPr/>
        </p:nvSpPr>
        <p:spPr>
          <a:xfrm>
            <a:off x="10207327" y="28541"/>
            <a:ext cx="1375200" cy="1252080"/>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73" name="Google Shape;73;g3df2c89c8a3_1_1"/>
          <p:cNvPicPr preferRelativeResize="0"/>
          <p:nvPr/>
        </p:nvPicPr>
        <p:blipFill rotWithShape="1">
          <a:blip r:embed="rId3">
            <a:alphaModFix/>
          </a:blip>
          <a:srcRect/>
          <a:stretch/>
        </p:blipFill>
        <p:spPr>
          <a:xfrm>
            <a:off x="10317885" y="77641"/>
            <a:ext cx="1153954" cy="1153954"/>
          </a:xfrm>
          <a:prstGeom prst="rect">
            <a:avLst/>
          </a:prstGeom>
          <a:noFill/>
          <a:ln>
            <a:noFill/>
          </a:ln>
        </p:spPr>
      </p:pic>
      <p:pic>
        <p:nvPicPr>
          <p:cNvPr id="74" name="Google Shape;74;g3df2c89c8a3_1_1"/>
          <p:cNvPicPr preferRelativeResize="0"/>
          <p:nvPr/>
        </p:nvPicPr>
        <p:blipFill>
          <a:blip r:embed="rId4">
            <a:alphaModFix/>
          </a:blip>
          <a:stretch>
            <a:fillRect/>
          </a:stretch>
        </p:blipFill>
        <p:spPr>
          <a:xfrm>
            <a:off x="1759800" y="1280610"/>
            <a:ext cx="8672398" cy="4882469"/>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grpSp>
        <p:nvGrpSpPr>
          <p:cNvPr id="79" name="Google Shape;79;p2"/>
          <p:cNvGrpSpPr/>
          <p:nvPr/>
        </p:nvGrpSpPr>
        <p:grpSpPr>
          <a:xfrm>
            <a:off x="2461449" y="1833372"/>
            <a:ext cx="7745416" cy="2991449"/>
            <a:chOff x="502775" y="1201738"/>
            <a:chExt cx="8282450" cy="2499122"/>
          </a:xfrm>
        </p:grpSpPr>
        <p:sp>
          <p:nvSpPr>
            <p:cNvPr id="80" name="Google Shape;80;p2"/>
            <p:cNvSpPr txBox="1"/>
            <p:nvPr/>
          </p:nvSpPr>
          <p:spPr>
            <a:xfrm>
              <a:off x="3631329" y="2639276"/>
              <a:ext cx="5153896" cy="360000"/>
            </a:xfrm>
            <a:prstGeom prst="rect">
              <a:avLst/>
            </a:prstGeom>
            <a:noFill/>
            <a:ln>
              <a:noFill/>
            </a:ln>
          </p:spPr>
          <p:txBody>
            <a:bodyPr spcFirstLastPara="1" wrap="square" lIns="32400" tIns="42120" rIns="32400" bIns="42120" anchor="ctr" anchorCtr="0">
              <a:noAutofit/>
            </a:bodyPr>
            <a:lstStyle/>
            <a:p>
              <a:pPr>
                <a:buClr>
                  <a:srgbClr val="000000"/>
                </a:buClr>
                <a:buSzPts val="1769"/>
              </a:pPr>
              <a:r>
                <a:rPr lang="es-ES" sz="2123">
                  <a:solidFill>
                    <a:schemeClr val="dk1"/>
                  </a:solidFill>
                  <a:latin typeface="Times New Roman"/>
                  <a:ea typeface="Times New Roman"/>
                  <a:cs typeface="Times New Roman"/>
                  <a:sym typeface="Times New Roman"/>
                </a:rPr>
                <a:t>Discussion: effectiveness and critiques</a:t>
              </a:r>
              <a:endParaRPr sz="2123">
                <a:solidFill>
                  <a:srgbClr val="FF0000"/>
                </a:solidFill>
                <a:highlight>
                  <a:schemeClr val="lt1"/>
                </a:highlight>
                <a:latin typeface="Times New Roman"/>
                <a:ea typeface="Times New Roman"/>
                <a:cs typeface="Times New Roman"/>
                <a:sym typeface="Times New Roman"/>
              </a:endParaRPr>
            </a:p>
          </p:txBody>
        </p:sp>
        <p:sp>
          <p:nvSpPr>
            <p:cNvPr id="81" name="Google Shape;81;p2"/>
            <p:cNvSpPr/>
            <p:nvPr/>
          </p:nvSpPr>
          <p:spPr>
            <a:xfrm>
              <a:off x="3207977" y="3376860"/>
              <a:ext cx="288000" cy="288000"/>
            </a:xfrm>
            <a:prstGeom prst="ellipse">
              <a:avLst/>
            </a:prstGeom>
            <a:noFill/>
            <a:ln>
              <a:noFill/>
            </a:ln>
          </p:spPr>
          <p:txBody>
            <a:bodyPr spcFirstLastPara="1" wrap="square" lIns="32400" tIns="42120" rIns="32400" bIns="42120" anchor="ctr" anchorCtr="0">
              <a:noAutofit/>
            </a:bodyPr>
            <a:lstStyle/>
            <a:p>
              <a:pPr algn="ctr">
                <a:buClr>
                  <a:srgbClr val="000000"/>
                </a:buClr>
                <a:buSzPts val="1350"/>
              </a:pPr>
              <a:r>
                <a:rPr lang="es-ES" sz="1620" b="1">
                  <a:solidFill>
                    <a:srgbClr val="3A8BE8"/>
                  </a:solidFill>
                  <a:latin typeface="Arial Narrow"/>
                  <a:ea typeface="Arial Narrow"/>
                  <a:cs typeface="Arial Narrow"/>
                  <a:sym typeface="Arial Narrow"/>
                </a:rPr>
                <a:t>4</a:t>
              </a:r>
              <a:endParaRPr sz="1620" b="1">
                <a:solidFill>
                  <a:srgbClr val="3A8BE8"/>
                </a:solidFill>
                <a:latin typeface="Arial Narrow"/>
                <a:ea typeface="Arial Narrow"/>
                <a:cs typeface="Arial Narrow"/>
                <a:sym typeface="Arial Narrow"/>
              </a:endParaRPr>
            </a:p>
          </p:txBody>
        </p:sp>
        <p:sp>
          <p:nvSpPr>
            <p:cNvPr id="82" name="Google Shape;82;p2"/>
            <p:cNvSpPr/>
            <p:nvPr/>
          </p:nvSpPr>
          <p:spPr>
            <a:xfrm>
              <a:off x="3207977" y="2675276"/>
              <a:ext cx="288000" cy="288000"/>
            </a:xfrm>
            <a:prstGeom prst="ellipse">
              <a:avLst/>
            </a:prstGeom>
            <a:noFill/>
            <a:ln>
              <a:noFill/>
            </a:ln>
          </p:spPr>
          <p:txBody>
            <a:bodyPr spcFirstLastPara="1" wrap="square" lIns="32400" tIns="42120" rIns="32400" bIns="42120" anchor="ctr" anchorCtr="0">
              <a:noAutofit/>
            </a:bodyPr>
            <a:lstStyle/>
            <a:p>
              <a:pPr algn="ctr">
                <a:buClr>
                  <a:srgbClr val="000000"/>
                </a:buClr>
                <a:buSzPts val="1350"/>
              </a:pPr>
              <a:r>
                <a:rPr lang="es-ES" sz="1620" b="1">
                  <a:solidFill>
                    <a:srgbClr val="1F599C"/>
                  </a:solidFill>
                  <a:latin typeface="Arial Narrow"/>
                  <a:ea typeface="Arial Narrow"/>
                  <a:cs typeface="Arial Narrow"/>
                  <a:sym typeface="Arial Narrow"/>
                </a:rPr>
                <a:t>3</a:t>
              </a:r>
              <a:endParaRPr sz="1620" b="1">
                <a:solidFill>
                  <a:srgbClr val="1F599C"/>
                </a:solidFill>
                <a:latin typeface="Arial Narrow"/>
                <a:ea typeface="Arial Narrow"/>
                <a:cs typeface="Arial Narrow"/>
                <a:sym typeface="Arial Narrow"/>
              </a:endParaRPr>
            </a:p>
          </p:txBody>
        </p:sp>
        <p:sp>
          <p:nvSpPr>
            <p:cNvPr id="83" name="Google Shape;83;p2"/>
            <p:cNvSpPr txBox="1"/>
            <p:nvPr/>
          </p:nvSpPr>
          <p:spPr>
            <a:xfrm>
              <a:off x="3631328" y="1937692"/>
              <a:ext cx="5153896" cy="360000"/>
            </a:xfrm>
            <a:prstGeom prst="rect">
              <a:avLst/>
            </a:prstGeom>
            <a:noFill/>
            <a:ln>
              <a:noFill/>
            </a:ln>
          </p:spPr>
          <p:txBody>
            <a:bodyPr spcFirstLastPara="1" wrap="square" lIns="32400" tIns="42120" rIns="32400" bIns="42120" anchor="ctr" anchorCtr="0">
              <a:noAutofit/>
            </a:bodyPr>
            <a:lstStyle/>
            <a:p>
              <a:pPr>
                <a:buClr>
                  <a:srgbClr val="000000"/>
                </a:buClr>
                <a:buSzPts val="1769"/>
              </a:pPr>
              <a:r>
                <a:rPr lang="es-ES" sz="2123">
                  <a:solidFill>
                    <a:schemeClr val="dk1"/>
                  </a:solidFill>
                  <a:latin typeface="Times New Roman"/>
                  <a:ea typeface="Times New Roman"/>
                  <a:cs typeface="Times New Roman"/>
                  <a:sym typeface="Times New Roman"/>
                </a:rPr>
                <a:t>Legal framework and mechanics </a:t>
              </a:r>
              <a:endParaRPr sz="2123">
                <a:solidFill>
                  <a:srgbClr val="FF0000"/>
                </a:solidFill>
                <a:latin typeface="Times New Roman"/>
                <a:ea typeface="Times New Roman"/>
                <a:cs typeface="Times New Roman"/>
                <a:sym typeface="Times New Roman"/>
              </a:endParaRPr>
            </a:p>
          </p:txBody>
        </p:sp>
        <p:sp>
          <p:nvSpPr>
            <p:cNvPr id="84" name="Google Shape;84;p2"/>
            <p:cNvSpPr/>
            <p:nvPr/>
          </p:nvSpPr>
          <p:spPr>
            <a:xfrm>
              <a:off x="502775" y="1201738"/>
              <a:ext cx="2569850" cy="428740"/>
            </a:xfrm>
            <a:prstGeom prst="homePlate">
              <a:avLst>
                <a:gd name="adj" fmla="val 50000"/>
              </a:avLst>
            </a:prstGeom>
            <a:solidFill>
              <a:srgbClr val="1D3958"/>
            </a:solidFill>
            <a:ln>
              <a:noFill/>
            </a:ln>
          </p:spPr>
          <p:txBody>
            <a:bodyPr spcFirstLastPara="1" wrap="square" lIns="82260" tIns="41130" rIns="82260" bIns="41130" anchor="ctr" anchorCtr="0">
              <a:noAutofit/>
            </a:bodyPr>
            <a:lstStyle/>
            <a:p>
              <a:pPr algn="ctr">
                <a:lnSpc>
                  <a:spcPct val="90000"/>
                </a:lnSpc>
                <a:buClr>
                  <a:srgbClr val="FFFFFF"/>
                </a:buClr>
                <a:buSzPts val="1800"/>
              </a:pPr>
              <a:r>
                <a:rPr lang="es-ES" sz="2220">
                  <a:solidFill>
                    <a:schemeClr val="lt1"/>
                  </a:solidFill>
                  <a:latin typeface="Times New Roman"/>
                  <a:ea typeface="Times New Roman"/>
                  <a:cs typeface="Times New Roman"/>
                  <a:sym typeface="Times New Roman"/>
                </a:rPr>
                <a:t>CONTENTS</a:t>
              </a:r>
              <a:endParaRPr sz="2280">
                <a:solidFill>
                  <a:srgbClr val="000000"/>
                </a:solidFill>
                <a:latin typeface="Arial"/>
                <a:ea typeface="Arial"/>
                <a:cs typeface="Arial"/>
                <a:sym typeface="Arial"/>
              </a:endParaRPr>
            </a:p>
          </p:txBody>
        </p:sp>
        <p:sp>
          <p:nvSpPr>
            <p:cNvPr id="85" name="Google Shape;85;p2"/>
            <p:cNvSpPr/>
            <p:nvPr/>
          </p:nvSpPr>
          <p:spPr>
            <a:xfrm>
              <a:off x="3207977" y="1272108"/>
              <a:ext cx="288000" cy="288000"/>
            </a:xfrm>
            <a:prstGeom prst="ellipse">
              <a:avLst/>
            </a:prstGeom>
            <a:noFill/>
            <a:ln>
              <a:noFill/>
            </a:ln>
          </p:spPr>
          <p:txBody>
            <a:bodyPr spcFirstLastPara="1" wrap="square" lIns="32400" tIns="42120" rIns="32400" bIns="42120" anchor="ctr" anchorCtr="0">
              <a:noAutofit/>
            </a:bodyPr>
            <a:lstStyle/>
            <a:p>
              <a:pPr algn="ctr">
                <a:buClr>
                  <a:srgbClr val="000000"/>
                </a:buClr>
                <a:buSzPts val="1350"/>
              </a:pPr>
              <a:r>
                <a:rPr lang="es-ES" sz="1620" b="1">
                  <a:solidFill>
                    <a:schemeClr val="accent1"/>
                  </a:solidFill>
                  <a:latin typeface="Arial Narrow"/>
                  <a:ea typeface="Arial Narrow"/>
                  <a:cs typeface="Arial Narrow"/>
                  <a:sym typeface="Arial Narrow"/>
                </a:rPr>
                <a:t>1</a:t>
              </a:r>
              <a:endParaRPr sz="1620" b="1">
                <a:solidFill>
                  <a:schemeClr val="accent1"/>
                </a:solidFill>
                <a:latin typeface="Arial Narrow"/>
                <a:ea typeface="Arial Narrow"/>
                <a:cs typeface="Arial Narrow"/>
                <a:sym typeface="Arial Narrow"/>
              </a:endParaRPr>
            </a:p>
          </p:txBody>
        </p:sp>
        <p:sp>
          <p:nvSpPr>
            <p:cNvPr id="86" name="Google Shape;86;p2"/>
            <p:cNvSpPr txBox="1"/>
            <p:nvPr/>
          </p:nvSpPr>
          <p:spPr>
            <a:xfrm>
              <a:off x="3631329" y="1236108"/>
              <a:ext cx="5153896" cy="360000"/>
            </a:xfrm>
            <a:prstGeom prst="rect">
              <a:avLst/>
            </a:prstGeom>
            <a:noFill/>
            <a:ln>
              <a:noFill/>
            </a:ln>
          </p:spPr>
          <p:txBody>
            <a:bodyPr spcFirstLastPara="1" wrap="square" lIns="32400" tIns="42120" rIns="32400" bIns="42120" anchor="ctr" anchorCtr="0">
              <a:noAutofit/>
            </a:bodyPr>
            <a:lstStyle/>
            <a:p>
              <a:pPr>
                <a:buClr>
                  <a:srgbClr val="000000"/>
                </a:buClr>
                <a:buSzPts val="1769"/>
              </a:pPr>
              <a:r>
                <a:rPr lang="es-ES" sz="2123">
                  <a:solidFill>
                    <a:schemeClr val="dk1"/>
                  </a:solidFill>
                  <a:latin typeface="Times New Roman"/>
                  <a:ea typeface="Times New Roman"/>
                  <a:cs typeface="Times New Roman"/>
                  <a:sym typeface="Times New Roman"/>
                </a:rPr>
                <a:t>Introduction: concepts and evolution </a:t>
              </a:r>
              <a:endParaRPr sz="2123">
                <a:solidFill>
                  <a:srgbClr val="FF0000"/>
                </a:solidFill>
                <a:latin typeface="Times New Roman"/>
                <a:ea typeface="Times New Roman"/>
                <a:cs typeface="Times New Roman"/>
                <a:sym typeface="Times New Roman"/>
              </a:endParaRPr>
            </a:p>
          </p:txBody>
        </p:sp>
        <p:sp>
          <p:nvSpPr>
            <p:cNvPr id="87" name="Google Shape;87;p2"/>
            <p:cNvSpPr txBox="1"/>
            <p:nvPr/>
          </p:nvSpPr>
          <p:spPr>
            <a:xfrm>
              <a:off x="3631329" y="3340860"/>
              <a:ext cx="5153896" cy="360000"/>
            </a:xfrm>
            <a:prstGeom prst="rect">
              <a:avLst/>
            </a:prstGeom>
            <a:noFill/>
            <a:ln>
              <a:noFill/>
            </a:ln>
          </p:spPr>
          <p:txBody>
            <a:bodyPr spcFirstLastPara="1" wrap="square" lIns="32400" tIns="42120" rIns="32400" bIns="42120" anchor="ctr" anchorCtr="0">
              <a:noAutofit/>
            </a:bodyPr>
            <a:lstStyle/>
            <a:p>
              <a:pPr>
                <a:buClr>
                  <a:srgbClr val="000000"/>
                </a:buClr>
                <a:buSzPts val="1769"/>
              </a:pPr>
              <a:r>
                <a:rPr lang="es-ES" sz="2123">
                  <a:solidFill>
                    <a:schemeClr val="dk1"/>
                  </a:solidFill>
                  <a:latin typeface="Times New Roman"/>
                  <a:ea typeface="Times New Roman"/>
                  <a:cs typeface="Times New Roman"/>
                  <a:sym typeface="Times New Roman"/>
                </a:rPr>
                <a:t>Conclusion </a:t>
              </a:r>
              <a:endParaRPr sz="2123">
                <a:solidFill>
                  <a:srgbClr val="FF0000"/>
                </a:solidFill>
                <a:latin typeface="Times New Roman"/>
                <a:ea typeface="Times New Roman"/>
                <a:cs typeface="Times New Roman"/>
                <a:sym typeface="Times New Roman"/>
              </a:endParaRPr>
            </a:p>
          </p:txBody>
        </p:sp>
        <p:sp>
          <p:nvSpPr>
            <p:cNvPr id="88" name="Google Shape;88;p2"/>
            <p:cNvSpPr/>
            <p:nvPr/>
          </p:nvSpPr>
          <p:spPr>
            <a:xfrm>
              <a:off x="3207977" y="1973692"/>
              <a:ext cx="288000" cy="288000"/>
            </a:xfrm>
            <a:prstGeom prst="ellipse">
              <a:avLst/>
            </a:prstGeom>
            <a:noFill/>
            <a:ln>
              <a:noFill/>
            </a:ln>
          </p:spPr>
          <p:txBody>
            <a:bodyPr spcFirstLastPara="1" wrap="square" lIns="32400" tIns="42120" rIns="32400" bIns="42120" anchor="ctr" anchorCtr="0">
              <a:noAutofit/>
            </a:bodyPr>
            <a:lstStyle/>
            <a:p>
              <a:pPr algn="ctr">
                <a:buClr>
                  <a:srgbClr val="000000"/>
                </a:buClr>
                <a:buSzPts val="1350"/>
              </a:pPr>
              <a:r>
                <a:rPr lang="es-ES" sz="1620" b="1">
                  <a:solidFill>
                    <a:schemeClr val="accent2"/>
                  </a:solidFill>
                  <a:latin typeface="Arial Narrow"/>
                  <a:ea typeface="Arial Narrow"/>
                  <a:cs typeface="Arial Narrow"/>
                  <a:sym typeface="Arial Narrow"/>
                </a:rPr>
                <a:t>2</a:t>
              </a:r>
              <a:endParaRPr sz="1620" b="1">
                <a:solidFill>
                  <a:schemeClr val="accent2"/>
                </a:solidFill>
                <a:latin typeface="Arial Narrow"/>
                <a:ea typeface="Arial Narrow"/>
                <a:cs typeface="Arial Narrow"/>
                <a:sym typeface="Arial Narrow"/>
              </a:endParaRPr>
            </a:p>
          </p:txBody>
        </p:sp>
      </p:grpSp>
      <p:sp>
        <p:nvSpPr>
          <p:cNvPr id="89" name="Google Shape;89;p2"/>
          <p:cNvSpPr/>
          <p:nvPr/>
        </p:nvSpPr>
        <p:spPr>
          <a:xfrm>
            <a:off x="10207327" y="28541"/>
            <a:ext cx="1375073" cy="1252158"/>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90" name="Google Shape;90;p2"/>
          <p:cNvPicPr preferRelativeResize="0"/>
          <p:nvPr/>
        </p:nvPicPr>
        <p:blipFill rotWithShape="1">
          <a:blip r:embed="rId3">
            <a:alphaModFix/>
          </a:blip>
          <a:srcRect/>
          <a:stretch/>
        </p:blipFill>
        <p:spPr>
          <a:xfrm>
            <a:off x="10317886" y="77641"/>
            <a:ext cx="1153956" cy="1153956"/>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
          <p:cNvSpPr txBox="1">
            <a:spLocks noGrp="1"/>
          </p:cNvSpPr>
          <p:nvPr>
            <p:ph type="title"/>
          </p:nvPr>
        </p:nvSpPr>
        <p:spPr>
          <a:xfrm>
            <a:off x="4693807" y="546090"/>
            <a:ext cx="2804400" cy="408960"/>
          </a:xfrm>
          <a:prstGeom prst="rect">
            <a:avLst/>
          </a:prstGeom>
          <a:noFill/>
          <a:ln>
            <a:noFill/>
          </a:ln>
        </p:spPr>
        <p:txBody>
          <a:bodyPr spcFirstLastPara="1" vert="horz" wrap="square" lIns="43200" tIns="56160" rIns="43200" bIns="56160" rtlCol="0" anchor="ctr" anchorCtr="0">
            <a:noAutofit/>
          </a:bodyPr>
          <a:lstStyle/>
          <a:p>
            <a:pPr>
              <a:buSzPts val="2800"/>
            </a:pPr>
            <a:r>
              <a:rPr lang="es-ES" sz="2880">
                <a:latin typeface="Times New Roman"/>
                <a:ea typeface="Times New Roman"/>
                <a:cs typeface="Times New Roman"/>
                <a:sym typeface="Times New Roman"/>
              </a:rPr>
              <a:t>Introduction</a:t>
            </a:r>
            <a:endParaRPr sz="1440"/>
          </a:p>
        </p:txBody>
      </p:sp>
      <p:cxnSp>
        <p:nvCxnSpPr>
          <p:cNvPr id="97" name="Google Shape;97;p4"/>
          <p:cNvCxnSpPr/>
          <p:nvPr/>
        </p:nvCxnSpPr>
        <p:spPr>
          <a:xfrm>
            <a:off x="3874050" y="1013550"/>
            <a:ext cx="3751560" cy="13320"/>
          </a:xfrm>
          <a:prstGeom prst="straightConnector1">
            <a:avLst/>
          </a:prstGeom>
          <a:noFill/>
          <a:ln w="9525" cap="flat" cmpd="sng">
            <a:solidFill>
              <a:schemeClr val="accent1"/>
            </a:solidFill>
            <a:prstDash val="solid"/>
            <a:miter lim="800000"/>
            <a:headEnd type="none" w="sm" len="sm"/>
            <a:tailEnd type="none" w="sm" len="sm"/>
          </a:ln>
        </p:spPr>
      </p:cxnSp>
      <p:sp>
        <p:nvSpPr>
          <p:cNvPr id="98" name="Google Shape;98;p4"/>
          <p:cNvSpPr/>
          <p:nvPr/>
        </p:nvSpPr>
        <p:spPr>
          <a:xfrm>
            <a:off x="10207327" y="28541"/>
            <a:ext cx="1375073" cy="1252158"/>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99" name="Google Shape;99;p4"/>
          <p:cNvPicPr preferRelativeResize="0"/>
          <p:nvPr/>
        </p:nvPicPr>
        <p:blipFill rotWithShape="1">
          <a:blip r:embed="rId3">
            <a:alphaModFix/>
          </a:blip>
          <a:srcRect/>
          <a:stretch/>
        </p:blipFill>
        <p:spPr>
          <a:xfrm>
            <a:off x="10317886" y="77641"/>
            <a:ext cx="1153956" cy="1153956"/>
          </a:xfrm>
          <a:prstGeom prst="rect">
            <a:avLst/>
          </a:prstGeom>
          <a:noFill/>
          <a:ln>
            <a:noFill/>
          </a:ln>
        </p:spPr>
      </p:pic>
      <p:grpSp>
        <p:nvGrpSpPr>
          <p:cNvPr id="100" name="Google Shape;100;p4"/>
          <p:cNvGrpSpPr/>
          <p:nvPr/>
        </p:nvGrpSpPr>
        <p:grpSpPr>
          <a:xfrm>
            <a:off x="1440232" y="6143606"/>
            <a:ext cx="9086400" cy="524286"/>
            <a:chOff x="692193" y="5119671"/>
            <a:chExt cx="7572000" cy="436905"/>
          </a:xfrm>
        </p:grpSpPr>
        <p:grpSp>
          <p:nvGrpSpPr>
            <p:cNvPr id="101" name="Google Shape;101;p4"/>
            <p:cNvGrpSpPr/>
            <p:nvPr/>
          </p:nvGrpSpPr>
          <p:grpSpPr>
            <a:xfrm>
              <a:off x="1291279" y="5302776"/>
              <a:ext cx="6431732" cy="253800"/>
              <a:chOff x="895045" y="5289317"/>
              <a:chExt cx="6431732" cy="253800"/>
            </a:xfrm>
          </p:grpSpPr>
          <p:sp>
            <p:nvSpPr>
              <p:cNvPr id="102" name="Google Shape;102;p4"/>
              <p:cNvSpPr/>
              <p:nvPr/>
            </p:nvSpPr>
            <p:spPr>
              <a:xfrm>
                <a:off x="895045" y="5289317"/>
                <a:ext cx="1363500" cy="253800"/>
              </a:xfrm>
              <a:prstGeom prst="rect">
                <a:avLst/>
              </a:prstGeom>
              <a:solidFill>
                <a:srgbClr val="002060"/>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Introduction</a:t>
                </a:r>
                <a:endParaRPr sz="1680">
                  <a:solidFill>
                    <a:srgbClr val="000000"/>
                  </a:solidFill>
                  <a:latin typeface="Arial"/>
                  <a:ea typeface="Arial"/>
                  <a:cs typeface="Arial"/>
                  <a:sym typeface="Arial"/>
                </a:endParaRPr>
              </a:p>
            </p:txBody>
          </p:sp>
          <p:sp>
            <p:nvSpPr>
              <p:cNvPr id="103" name="Google Shape;103;p4"/>
              <p:cNvSpPr/>
              <p:nvPr/>
            </p:nvSpPr>
            <p:spPr>
              <a:xfrm>
                <a:off x="258445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buClr>
                    <a:srgbClr val="000000"/>
                  </a:buClr>
                  <a:buSzPts val="1400"/>
                </a:pPr>
                <a:r>
                  <a:rPr lang="es-ES" sz="2160">
                    <a:solidFill>
                      <a:schemeClr val="lt1"/>
                    </a:solidFill>
                    <a:latin typeface="Times New Roman"/>
                    <a:ea typeface="Times New Roman"/>
                    <a:cs typeface="Times New Roman"/>
                    <a:sym typeface="Times New Roman"/>
                  </a:rPr>
                  <a:t>    Framework</a:t>
                </a:r>
                <a:endParaRPr sz="2160">
                  <a:solidFill>
                    <a:schemeClr val="lt1"/>
                  </a:solidFill>
                  <a:latin typeface="Times New Roman"/>
                  <a:ea typeface="Times New Roman"/>
                  <a:cs typeface="Times New Roman"/>
                  <a:sym typeface="Times New Roman"/>
                </a:endParaRPr>
              </a:p>
            </p:txBody>
          </p:sp>
          <p:sp>
            <p:nvSpPr>
              <p:cNvPr id="104" name="Google Shape;104;p4"/>
              <p:cNvSpPr/>
              <p:nvPr/>
            </p:nvSpPr>
            <p:spPr>
              <a:xfrm>
                <a:off x="4273866"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Discussion</a:t>
                </a:r>
                <a:endParaRPr sz="1680">
                  <a:solidFill>
                    <a:srgbClr val="000000"/>
                  </a:solidFill>
                  <a:latin typeface="Arial"/>
                  <a:ea typeface="Arial"/>
                  <a:cs typeface="Arial"/>
                  <a:sym typeface="Arial"/>
                </a:endParaRPr>
              </a:p>
            </p:txBody>
          </p:sp>
          <p:sp>
            <p:nvSpPr>
              <p:cNvPr id="105" name="Google Shape;105;p4"/>
              <p:cNvSpPr/>
              <p:nvPr/>
            </p:nvSpPr>
            <p:spPr>
              <a:xfrm>
                <a:off x="5963277"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106" name="Google Shape;106;p4"/>
            <p:cNvCxnSpPr/>
            <p:nvPr/>
          </p:nvCxnSpPr>
          <p:spPr>
            <a:xfrm>
              <a:off x="692193" y="5119671"/>
              <a:ext cx="7572000" cy="0"/>
            </a:xfrm>
            <a:prstGeom prst="straightConnector1">
              <a:avLst/>
            </a:prstGeom>
            <a:noFill/>
            <a:ln w="9525" cap="flat" cmpd="sng">
              <a:solidFill>
                <a:schemeClr val="accent1"/>
              </a:solidFill>
              <a:prstDash val="solid"/>
              <a:miter lim="800000"/>
              <a:headEnd type="none" w="sm" len="sm"/>
              <a:tailEnd type="none" w="sm" len="sm"/>
            </a:ln>
          </p:spPr>
        </p:cxnSp>
      </p:grpSp>
      <p:sp>
        <p:nvSpPr>
          <p:cNvPr id="107" name="Google Shape;107;p4"/>
          <p:cNvSpPr txBox="1"/>
          <p:nvPr/>
        </p:nvSpPr>
        <p:spPr>
          <a:xfrm>
            <a:off x="6492690" y="1506300"/>
            <a:ext cx="4178520" cy="1745640"/>
          </a:xfrm>
          <a:prstGeom prst="rect">
            <a:avLst/>
          </a:prstGeom>
          <a:noFill/>
          <a:ln>
            <a:noFill/>
          </a:ln>
        </p:spPr>
        <p:txBody>
          <a:bodyPr spcFirstLastPara="1" wrap="square" lIns="43200" tIns="54840" rIns="43200" bIns="54840" anchor="t" anchorCtr="0">
            <a:noAutofit/>
          </a:bodyPr>
          <a:lstStyle/>
          <a:p>
            <a:pPr marL="548640">
              <a:buClr>
                <a:srgbClr val="000000"/>
              </a:buClr>
              <a:buSzPts val="1800"/>
            </a:pPr>
            <a:r>
              <a:rPr lang="es-ES" sz="2160">
                <a:solidFill>
                  <a:schemeClr val="dk1"/>
                </a:solidFill>
                <a:latin typeface="Times New Roman"/>
                <a:ea typeface="Times New Roman"/>
                <a:cs typeface="Times New Roman"/>
                <a:sym typeface="Times New Roman"/>
              </a:rPr>
              <a:t>Conditionality= link between IMF financing and implementation of policy reform </a:t>
            </a:r>
            <a:endParaRPr sz="1200">
              <a:solidFill>
                <a:schemeClr val="dk1"/>
              </a:solidFill>
              <a:latin typeface="Arial"/>
              <a:ea typeface="Arial"/>
              <a:cs typeface="Arial"/>
              <a:sym typeface="Arial"/>
            </a:endParaRPr>
          </a:p>
        </p:txBody>
      </p:sp>
      <p:sp>
        <p:nvSpPr>
          <p:cNvPr id="108" name="Google Shape;108;p4"/>
          <p:cNvSpPr/>
          <p:nvPr/>
        </p:nvSpPr>
        <p:spPr>
          <a:xfrm>
            <a:off x="-1091040" y="4396534"/>
            <a:ext cx="282600" cy="338760"/>
          </a:xfrm>
          <a:prstGeom prst="chevron">
            <a:avLst>
              <a:gd name="adj" fmla="val 50000"/>
            </a:avLst>
          </a:prstGeom>
          <a:solidFill>
            <a:schemeClr val="accent1"/>
          </a:solidFill>
          <a:ln w="12700" cap="flat" cmpd="sng">
            <a:solidFill>
              <a:srgbClr val="0C1825"/>
            </a:solidFill>
            <a:prstDash val="solid"/>
            <a:miter lim="800000"/>
            <a:headEnd type="none" w="sm" len="sm"/>
            <a:tailEnd type="none" w="sm" len="sm"/>
          </a:ln>
        </p:spPr>
        <p:txBody>
          <a:bodyPr spcFirstLastPara="1" wrap="square" lIns="109710" tIns="54840" rIns="109710" bIns="54840" anchor="ctr" anchorCtr="0">
            <a:noAutofit/>
          </a:bodyPr>
          <a:lstStyle/>
          <a:p>
            <a:pPr algn="ctr">
              <a:buClr>
                <a:srgbClr val="000000"/>
              </a:buClr>
              <a:buSzPts val="1959"/>
            </a:pPr>
            <a:endParaRPr sz="2351">
              <a:solidFill>
                <a:schemeClr val="dk1"/>
              </a:solidFill>
              <a:latin typeface="Arial"/>
              <a:ea typeface="Arial"/>
              <a:cs typeface="Arial"/>
              <a:sym typeface="Arial"/>
            </a:endParaRPr>
          </a:p>
        </p:txBody>
      </p:sp>
      <p:sp>
        <p:nvSpPr>
          <p:cNvPr id="109" name="Google Shape;109;p4"/>
          <p:cNvSpPr/>
          <p:nvPr/>
        </p:nvSpPr>
        <p:spPr>
          <a:xfrm>
            <a:off x="-1091040" y="4967000"/>
            <a:ext cx="282600" cy="338760"/>
          </a:xfrm>
          <a:prstGeom prst="chevron">
            <a:avLst>
              <a:gd name="adj" fmla="val 50000"/>
            </a:avLst>
          </a:prstGeom>
          <a:solidFill>
            <a:schemeClr val="accent1"/>
          </a:solidFill>
          <a:ln w="12700" cap="flat" cmpd="sng">
            <a:solidFill>
              <a:srgbClr val="0C1825"/>
            </a:solidFill>
            <a:prstDash val="solid"/>
            <a:miter lim="800000"/>
            <a:headEnd type="none" w="sm" len="sm"/>
            <a:tailEnd type="none" w="sm" len="sm"/>
          </a:ln>
        </p:spPr>
        <p:txBody>
          <a:bodyPr spcFirstLastPara="1" wrap="square" lIns="109710" tIns="54840" rIns="109710" bIns="54840" anchor="ctr" anchorCtr="0">
            <a:noAutofit/>
          </a:bodyPr>
          <a:lstStyle/>
          <a:p>
            <a:pPr algn="ctr">
              <a:buClr>
                <a:srgbClr val="000000"/>
              </a:buClr>
              <a:buSzPts val="1959"/>
            </a:pPr>
            <a:endParaRPr sz="2351">
              <a:solidFill>
                <a:schemeClr val="dk1"/>
              </a:solidFill>
              <a:latin typeface="Arial"/>
              <a:ea typeface="Arial"/>
              <a:cs typeface="Arial"/>
              <a:sym typeface="Arial"/>
            </a:endParaRPr>
          </a:p>
        </p:txBody>
      </p:sp>
      <p:sp>
        <p:nvSpPr>
          <p:cNvPr id="110" name="Google Shape;110;p4"/>
          <p:cNvSpPr/>
          <p:nvPr/>
        </p:nvSpPr>
        <p:spPr>
          <a:xfrm>
            <a:off x="1629330" y="1250010"/>
            <a:ext cx="2401560" cy="2246760"/>
          </a:xfrm>
          <a:prstGeom prst="halfFrame">
            <a:avLst>
              <a:gd name="adj1" fmla="val 4304"/>
              <a:gd name="adj2" fmla="val 4303"/>
            </a:avLst>
          </a:prstGeom>
          <a:solidFill>
            <a:schemeClr val="accent1"/>
          </a:solidFill>
          <a:ln w="12700" cap="flat" cmpd="sng">
            <a:solidFill>
              <a:srgbClr val="0C1825"/>
            </a:solidFill>
            <a:prstDash val="solid"/>
            <a:miter lim="800000"/>
            <a:headEnd type="none" w="sm" len="sm"/>
            <a:tailEnd type="none" w="sm" len="sm"/>
          </a:ln>
        </p:spPr>
        <p:txBody>
          <a:bodyPr spcFirstLastPara="1" wrap="square" lIns="109710" tIns="54840" rIns="109710" bIns="54840" anchor="ctr" anchorCtr="0">
            <a:noAutofit/>
          </a:bodyPr>
          <a:lstStyle/>
          <a:p>
            <a:pPr algn="ctr">
              <a:buClr>
                <a:srgbClr val="000000"/>
              </a:buClr>
              <a:buSzPts val="1959"/>
            </a:pPr>
            <a:endParaRPr sz="2351">
              <a:solidFill>
                <a:schemeClr val="dk1"/>
              </a:solidFill>
              <a:latin typeface="Arial"/>
              <a:ea typeface="Arial"/>
              <a:cs typeface="Arial"/>
              <a:sym typeface="Arial"/>
            </a:endParaRPr>
          </a:p>
        </p:txBody>
      </p:sp>
      <p:sp>
        <p:nvSpPr>
          <p:cNvPr id="111" name="Google Shape;111;p4"/>
          <p:cNvSpPr txBox="1"/>
          <p:nvPr/>
        </p:nvSpPr>
        <p:spPr>
          <a:xfrm>
            <a:off x="1440240" y="1506300"/>
            <a:ext cx="4178520" cy="1252080"/>
          </a:xfrm>
          <a:prstGeom prst="rect">
            <a:avLst/>
          </a:prstGeom>
          <a:noFill/>
          <a:ln>
            <a:noFill/>
          </a:ln>
        </p:spPr>
        <p:txBody>
          <a:bodyPr spcFirstLastPara="1" wrap="square" lIns="109710" tIns="109710" rIns="109710" bIns="109710" anchor="t" anchorCtr="0">
            <a:noAutofit/>
          </a:bodyPr>
          <a:lstStyle/>
          <a:p>
            <a:pPr marL="548640">
              <a:buClr>
                <a:srgbClr val="000000"/>
              </a:buClr>
              <a:buSzPts val="1800"/>
            </a:pPr>
            <a:r>
              <a:rPr lang="es-ES" sz="2160">
                <a:solidFill>
                  <a:schemeClr val="dk1"/>
                </a:solidFill>
                <a:latin typeface="Times New Roman"/>
                <a:ea typeface="Times New Roman"/>
                <a:cs typeface="Times New Roman"/>
                <a:sym typeface="Times New Roman"/>
              </a:rPr>
              <a:t>IMF established 1945, Bretton Woods.</a:t>
            </a:r>
            <a:endParaRPr sz="2160">
              <a:solidFill>
                <a:schemeClr val="dk1"/>
              </a:solidFill>
              <a:latin typeface="Times New Roman"/>
              <a:ea typeface="Times New Roman"/>
              <a:cs typeface="Times New Roman"/>
              <a:sym typeface="Times New Roman"/>
            </a:endParaRPr>
          </a:p>
          <a:p>
            <a:pPr marL="548640">
              <a:buClr>
                <a:srgbClr val="000000"/>
              </a:buClr>
              <a:buSzPts val="1800"/>
            </a:pPr>
            <a:r>
              <a:rPr lang="es-ES" sz="2160">
                <a:solidFill>
                  <a:schemeClr val="dk1"/>
                </a:solidFill>
                <a:latin typeface="Times New Roman"/>
                <a:ea typeface="Times New Roman"/>
                <a:cs typeface="Times New Roman"/>
                <a:sym typeface="Times New Roman"/>
              </a:rPr>
              <a:t>Keynes-White debate: automatic entitlement vs. conditions </a:t>
            </a:r>
            <a:endParaRPr sz="1440" b="1">
              <a:solidFill>
                <a:schemeClr val="dk1"/>
              </a:solidFill>
            </a:endParaRPr>
          </a:p>
        </p:txBody>
      </p:sp>
      <p:sp>
        <p:nvSpPr>
          <p:cNvPr id="112" name="Google Shape;112;p4"/>
          <p:cNvSpPr/>
          <p:nvPr/>
        </p:nvSpPr>
        <p:spPr>
          <a:xfrm>
            <a:off x="4241935" y="3824956"/>
            <a:ext cx="3483000" cy="1745640"/>
          </a:xfrm>
          <a:prstGeom prst="round2DiagRect">
            <a:avLst>
              <a:gd name="adj1" fmla="val 16667"/>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109710" tIns="109710" rIns="109710" bIns="109710" anchor="ctr" anchorCtr="0">
            <a:noAutofit/>
          </a:bodyPr>
          <a:lstStyle/>
          <a:p>
            <a:pPr marL="548640" indent="-411480" algn="just">
              <a:buClr>
                <a:schemeClr val="dk1"/>
              </a:buClr>
              <a:buSzPts val="1800"/>
              <a:buFont typeface="Times New Roman"/>
              <a:buChar char="-"/>
            </a:pPr>
            <a:r>
              <a:rPr lang="es-ES" sz="2160">
                <a:solidFill>
                  <a:schemeClr val="dk1"/>
                </a:solidFill>
                <a:latin typeface="Times New Roman"/>
                <a:ea typeface="Times New Roman"/>
                <a:cs typeface="Times New Roman"/>
                <a:sym typeface="Times New Roman"/>
              </a:rPr>
              <a:t>Surveillance</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Char char="-"/>
            </a:pPr>
            <a:r>
              <a:rPr lang="es-ES" sz="2160">
                <a:solidFill>
                  <a:schemeClr val="dk1"/>
                </a:solidFill>
                <a:latin typeface="Times New Roman"/>
                <a:ea typeface="Times New Roman"/>
                <a:cs typeface="Times New Roman"/>
                <a:sym typeface="Times New Roman"/>
              </a:rPr>
              <a:t>Financial assistance</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Char char="-"/>
            </a:pPr>
            <a:r>
              <a:rPr lang="es-ES" sz="2160">
                <a:solidFill>
                  <a:schemeClr val="dk1"/>
                </a:solidFill>
                <a:latin typeface="Times New Roman"/>
                <a:ea typeface="Times New Roman"/>
                <a:cs typeface="Times New Roman"/>
                <a:sym typeface="Times New Roman"/>
              </a:rPr>
              <a:t>Technical assistance </a:t>
            </a:r>
            <a:endParaRPr sz="1680">
              <a:solidFill>
                <a:srgbClr val="000000"/>
              </a:solidFill>
              <a:latin typeface="Arial"/>
              <a:ea typeface="Arial"/>
              <a:cs typeface="Arial"/>
              <a:sym typeface="Arial"/>
            </a:endParaRPr>
          </a:p>
        </p:txBody>
      </p:sp>
      <p:sp>
        <p:nvSpPr>
          <p:cNvPr id="113" name="Google Shape;113;p4"/>
          <p:cNvSpPr/>
          <p:nvPr/>
        </p:nvSpPr>
        <p:spPr>
          <a:xfrm rot="10800000">
            <a:off x="8269650" y="1538190"/>
            <a:ext cx="2401560" cy="1958400"/>
          </a:xfrm>
          <a:prstGeom prst="halfFrame">
            <a:avLst>
              <a:gd name="adj1" fmla="val 4304"/>
              <a:gd name="adj2" fmla="val 4303"/>
            </a:avLst>
          </a:prstGeom>
          <a:solidFill>
            <a:schemeClr val="accent1"/>
          </a:solidFill>
          <a:ln w="12700" cap="flat" cmpd="sng">
            <a:solidFill>
              <a:srgbClr val="0C1825"/>
            </a:solidFill>
            <a:prstDash val="solid"/>
            <a:miter lim="800000"/>
            <a:headEnd type="none" w="sm" len="sm"/>
            <a:tailEnd type="none" w="sm" len="sm"/>
          </a:ln>
        </p:spPr>
        <p:txBody>
          <a:bodyPr spcFirstLastPara="1" wrap="square" lIns="109710" tIns="54840" rIns="109710" bIns="54840" anchor="ctr" anchorCtr="0">
            <a:noAutofit/>
          </a:bodyPr>
          <a:lstStyle/>
          <a:p>
            <a:pPr algn="ctr">
              <a:buClr>
                <a:srgbClr val="000000"/>
              </a:buClr>
              <a:buSzPts val="1959"/>
            </a:pPr>
            <a:endParaRPr sz="2351">
              <a:solidFill>
                <a:schemeClr val="dk1"/>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3e0883506d9_0_5"/>
          <p:cNvSpPr txBox="1">
            <a:spLocks noGrp="1"/>
          </p:cNvSpPr>
          <p:nvPr>
            <p:ph type="title"/>
          </p:nvPr>
        </p:nvSpPr>
        <p:spPr>
          <a:xfrm>
            <a:off x="1642530" y="318138"/>
            <a:ext cx="8208000" cy="408960"/>
          </a:xfrm>
          <a:prstGeom prst="rect">
            <a:avLst/>
          </a:prstGeom>
        </p:spPr>
        <p:txBody>
          <a:bodyPr spcFirstLastPara="1" vert="horz" wrap="square" lIns="43200" tIns="56160" rIns="43200" bIns="56160" rtlCol="0" anchor="ctr" anchorCtr="0">
            <a:noAutofit/>
          </a:bodyPr>
          <a:lstStyle/>
          <a:p>
            <a:pPr algn="ctr">
              <a:buSzPts val="2800"/>
            </a:pPr>
            <a:r>
              <a:rPr lang="es-ES" sz="2880">
                <a:latin typeface="Times New Roman"/>
                <a:ea typeface="Times New Roman"/>
                <a:cs typeface="Times New Roman"/>
                <a:sym typeface="Times New Roman"/>
              </a:rPr>
              <a:t>Evolution</a:t>
            </a:r>
            <a:endParaRPr sz="2880">
              <a:latin typeface="Times New Roman"/>
              <a:ea typeface="Times New Roman"/>
              <a:cs typeface="Times New Roman"/>
              <a:sym typeface="Times New Roman"/>
            </a:endParaRPr>
          </a:p>
        </p:txBody>
      </p:sp>
      <p:pic>
        <p:nvPicPr>
          <p:cNvPr id="120" name="Google Shape;120;g3e0883506d9_0_5" title="imf_timeline_clean.png"/>
          <p:cNvPicPr preferRelativeResize="0"/>
          <p:nvPr/>
        </p:nvPicPr>
        <p:blipFill>
          <a:blip r:embed="rId3">
            <a:alphaModFix/>
          </a:blip>
          <a:stretch>
            <a:fillRect/>
          </a:stretch>
        </p:blipFill>
        <p:spPr>
          <a:xfrm>
            <a:off x="1134373" y="1305330"/>
            <a:ext cx="9923251" cy="3225060"/>
          </a:xfrm>
          <a:prstGeom prst="rect">
            <a:avLst/>
          </a:prstGeom>
          <a:noFill/>
          <a:ln>
            <a:noFill/>
          </a:ln>
        </p:spPr>
      </p:pic>
      <p:sp>
        <p:nvSpPr>
          <p:cNvPr id="121" name="Google Shape;121;g3e0883506d9_0_5"/>
          <p:cNvSpPr txBox="1"/>
          <p:nvPr/>
        </p:nvSpPr>
        <p:spPr>
          <a:xfrm>
            <a:off x="2142240" y="4430550"/>
            <a:ext cx="8732880" cy="1080644"/>
          </a:xfrm>
          <a:prstGeom prst="rect">
            <a:avLst/>
          </a:prstGeom>
          <a:noFill/>
          <a:ln>
            <a:noFill/>
          </a:ln>
        </p:spPr>
        <p:txBody>
          <a:bodyPr spcFirstLastPara="1" wrap="square" lIns="109710" tIns="109710" rIns="109710" bIns="109710" anchor="t" anchorCtr="0">
            <a:spAutoFit/>
          </a:bodyPr>
          <a:lstStyle/>
          <a:p>
            <a:pPr>
              <a:lnSpc>
                <a:spcPct val="115000"/>
              </a:lnSpc>
              <a:spcBef>
                <a:spcPts val="720"/>
              </a:spcBef>
              <a:spcAft>
                <a:spcPts val="720"/>
              </a:spcAft>
            </a:pPr>
            <a:r>
              <a:rPr lang="es-ES" sz="1920">
                <a:solidFill>
                  <a:schemeClr val="dk1"/>
                </a:solidFill>
                <a:latin typeface="Times New Roman"/>
                <a:ea typeface="Times New Roman"/>
                <a:cs typeface="Times New Roman"/>
                <a:sym typeface="Times New Roman"/>
              </a:rPr>
              <a:t>Over time, the IMF has become more flexible in the way it engages with countries on structural reform as its approach to conditionality continues to evolve </a:t>
            </a:r>
            <a:endParaRPr sz="1320">
              <a:solidFill>
                <a:schemeClr val="dk1"/>
              </a:solidFill>
              <a:highlight>
                <a:srgbClr val="FFFFFF"/>
              </a:highlight>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grpSp>
        <p:nvGrpSpPr>
          <p:cNvPr id="126" name="Google Shape;126;p5"/>
          <p:cNvGrpSpPr/>
          <p:nvPr/>
        </p:nvGrpSpPr>
        <p:grpSpPr>
          <a:xfrm>
            <a:off x="1440232" y="6143606"/>
            <a:ext cx="9086557" cy="524425"/>
            <a:chOff x="692193" y="5119671"/>
            <a:chExt cx="7572131" cy="437021"/>
          </a:xfrm>
        </p:grpSpPr>
        <p:grpSp>
          <p:nvGrpSpPr>
            <p:cNvPr id="127" name="Google Shape;127;p5"/>
            <p:cNvGrpSpPr/>
            <p:nvPr/>
          </p:nvGrpSpPr>
          <p:grpSpPr>
            <a:xfrm>
              <a:off x="1291279" y="5302776"/>
              <a:ext cx="6431628" cy="253916"/>
              <a:chOff x="895045" y="5289317"/>
              <a:chExt cx="6431628" cy="253916"/>
            </a:xfrm>
          </p:grpSpPr>
          <p:sp>
            <p:nvSpPr>
              <p:cNvPr id="128" name="Google Shape;128;p5"/>
              <p:cNvSpPr/>
              <p:nvPr/>
            </p:nvSpPr>
            <p:spPr>
              <a:xfrm>
                <a:off x="895045"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Purpose</a:t>
                </a:r>
                <a:endParaRPr sz="1680">
                  <a:solidFill>
                    <a:srgbClr val="000000"/>
                  </a:solidFill>
                  <a:latin typeface="Arial"/>
                  <a:ea typeface="Arial"/>
                  <a:cs typeface="Arial"/>
                  <a:sym typeface="Arial"/>
                </a:endParaRPr>
              </a:p>
            </p:txBody>
          </p:sp>
          <p:sp>
            <p:nvSpPr>
              <p:cNvPr id="129" name="Google Shape;129;p5"/>
              <p:cNvSpPr/>
              <p:nvPr/>
            </p:nvSpPr>
            <p:spPr>
              <a:xfrm>
                <a:off x="2584455" y="5289317"/>
                <a:ext cx="1363396" cy="253916"/>
              </a:xfrm>
              <a:prstGeom prst="rect">
                <a:avLst/>
              </a:prstGeom>
              <a:solidFill>
                <a:schemeClr val="dk2"/>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Framework</a:t>
                </a:r>
                <a:endParaRPr sz="1680">
                  <a:solidFill>
                    <a:schemeClr val="lt1"/>
                  </a:solidFill>
                  <a:latin typeface="Times New Roman"/>
                  <a:ea typeface="Times New Roman"/>
                  <a:cs typeface="Times New Roman"/>
                  <a:sym typeface="Times New Roman"/>
                </a:endParaRPr>
              </a:p>
            </p:txBody>
          </p:sp>
          <p:sp>
            <p:nvSpPr>
              <p:cNvPr id="130" name="Google Shape;130;p5"/>
              <p:cNvSpPr/>
              <p:nvPr/>
            </p:nvSpPr>
            <p:spPr>
              <a:xfrm>
                <a:off x="4273866"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Law reform?</a:t>
                </a:r>
                <a:endParaRPr sz="1680">
                  <a:solidFill>
                    <a:srgbClr val="000000"/>
                  </a:solidFill>
                  <a:latin typeface="Arial"/>
                  <a:ea typeface="Arial"/>
                  <a:cs typeface="Arial"/>
                  <a:sym typeface="Arial"/>
                </a:endParaRPr>
              </a:p>
            </p:txBody>
          </p:sp>
          <p:sp>
            <p:nvSpPr>
              <p:cNvPr id="131" name="Google Shape;131;p5"/>
              <p:cNvSpPr/>
              <p:nvPr/>
            </p:nvSpPr>
            <p:spPr>
              <a:xfrm>
                <a:off x="5963277"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132" name="Google Shape;132;p5"/>
            <p:cNvCxnSpPr/>
            <p:nvPr/>
          </p:nvCxnSpPr>
          <p:spPr>
            <a:xfrm>
              <a:off x="692193" y="5119671"/>
              <a:ext cx="7572131" cy="0"/>
            </a:xfrm>
            <a:prstGeom prst="straightConnector1">
              <a:avLst/>
            </a:prstGeom>
            <a:noFill/>
            <a:ln w="9525" cap="flat" cmpd="sng">
              <a:solidFill>
                <a:schemeClr val="accent1"/>
              </a:solidFill>
              <a:prstDash val="solid"/>
              <a:miter lim="800000"/>
              <a:headEnd type="none" w="sm" len="sm"/>
              <a:tailEnd type="none" w="sm" len="sm"/>
            </a:ln>
          </p:spPr>
        </p:cxnSp>
      </p:grpSp>
      <p:sp>
        <p:nvSpPr>
          <p:cNvPr id="133" name="Google Shape;133;p5"/>
          <p:cNvSpPr txBox="1">
            <a:spLocks noGrp="1"/>
          </p:cNvSpPr>
          <p:nvPr>
            <p:ph type="title"/>
          </p:nvPr>
        </p:nvSpPr>
        <p:spPr>
          <a:xfrm>
            <a:off x="1479041" y="510820"/>
            <a:ext cx="8518399" cy="408882"/>
          </a:xfrm>
          <a:prstGeom prst="rect">
            <a:avLst/>
          </a:prstGeom>
          <a:noFill/>
          <a:ln>
            <a:noFill/>
          </a:ln>
        </p:spPr>
        <p:txBody>
          <a:bodyPr spcFirstLastPara="1" vert="horz" wrap="square" lIns="43200" tIns="56160" rIns="43200" bIns="56160" rtlCol="0" anchor="ctr" anchorCtr="0">
            <a:noAutofit/>
          </a:bodyPr>
          <a:lstStyle/>
          <a:p>
            <a:pPr algn="ctr">
              <a:buSzPts val="2800"/>
            </a:pPr>
            <a:r>
              <a:rPr lang="es-ES" sz="3360">
                <a:latin typeface="Times New Roman"/>
                <a:ea typeface="Times New Roman"/>
                <a:cs typeface="Times New Roman"/>
                <a:sym typeface="Times New Roman"/>
              </a:rPr>
              <a:t>Legal framework and mechanics</a:t>
            </a:r>
            <a:endParaRPr/>
          </a:p>
        </p:txBody>
      </p:sp>
      <p:cxnSp>
        <p:nvCxnSpPr>
          <p:cNvPr id="134" name="Google Shape;134;p5"/>
          <p:cNvCxnSpPr/>
          <p:nvPr/>
        </p:nvCxnSpPr>
        <p:spPr>
          <a:xfrm>
            <a:off x="1605076" y="1047564"/>
            <a:ext cx="8266320" cy="13320"/>
          </a:xfrm>
          <a:prstGeom prst="straightConnector1">
            <a:avLst/>
          </a:prstGeom>
          <a:noFill/>
          <a:ln w="9525" cap="flat" cmpd="sng">
            <a:solidFill>
              <a:schemeClr val="accent1"/>
            </a:solidFill>
            <a:prstDash val="solid"/>
            <a:miter lim="800000"/>
            <a:headEnd type="none" w="sm" len="sm"/>
            <a:tailEnd type="none" w="sm" len="sm"/>
          </a:ln>
        </p:spPr>
      </p:cxnSp>
      <p:sp>
        <p:nvSpPr>
          <p:cNvPr id="135" name="Google Shape;135;p5"/>
          <p:cNvSpPr/>
          <p:nvPr/>
        </p:nvSpPr>
        <p:spPr>
          <a:xfrm>
            <a:off x="10207327" y="28541"/>
            <a:ext cx="1375073" cy="1252158"/>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136" name="Google Shape;136;p5"/>
          <p:cNvPicPr preferRelativeResize="0"/>
          <p:nvPr/>
        </p:nvPicPr>
        <p:blipFill rotWithShape="1">
          <a:blip r:embed="rId3">
            <a:alphaModFix/>
          </a:blip>
          <a:srcRect/>
          <a:stretch/>
        </p:blipFill>
        <p:spPr>
          <a:xfrm>
            <a:off x="10317886" y="77641"/>
            <a:ext cx="1153956" cy="1153956"/>
          </a:xfrm>
          <a:prstGeom prst="rect">
            <a:avLst/>
          </a:prstGeom>
          <a:noFill/>
          <a:ln>
            <a:noFill/>
          </a:ln>
        </p:spPr>
      </p:pic>
      <p:sp>
        <p:nvSpPr>
          <p:cNvPr id="137" name="Google Shape;137;p5"/>
          <p:cNvSpPr/>
          <p:nvPr/>
        </p:nvSpPr>
        <p:spPr>
          <a:xfrm>
            <a:off x="1032000" y="1361515"/>
            <a:ext cx="9837360" cy="4349160"/>
          </a:xfrm>
          <a:prstGeom prst="cube">
            <a:avLst>
              <a:gd name="adj" fmla="val 25000"/>
            </a:avLst>
          </a:prstGeom>
          <a:noFill/>
          <a:ln w="9525" cap="flat" cmpd="sng">
            <a:solidFill>
              <a:schemeClr val="dk2"/>
            </a:solidFill>
            <a:prstDash val="solid"/>
            <a:round/>
            <a:headEnd type="none" w="sm" len="sm"/>
            <a:tailEnd type="none" w="sm" len="sm"/>
          </a:ln>
        </p:spPr>
        <p:txBody>
          <a:bodyPr spcFirstLastPara="1" wrap="square" lIns="109710" tIns="109710" rIns="109710" bIns="109710" anchor="ctr" anchorCtr="0">
            <a:noAutofit/>
          </a:bodyPr>
          <a:lstStyle/>
          <a:p>
            <a:pPr algn="ctr">
              <a:buClr>
                <a:srgbClr val="000000"/>
              </a:buClr>
              <a:buSzPts val="1400"/>
            </a:pPr>
            <a:endParaRPr sz="1680">
              <a:solidFill>
                <a:srgbClr val="000000"/>
              </a:solidFill>
              <a:latin typeface="Arial"/>
              <a:ea typeface="Arial"/>
              <a:cs typeface="Arial"/>
              <a:sym typeface="Arial"/>
            </a:endParaRPr>
          </a:p>
        </p:txBody>
      </p:sp>
      <p:sp>
        <p:nvSpPr>
          <p:cNvPr id="138" name="Google Shape;138;p5"/>
          <p:cNvSpPr txBox="1"/>
          <p:nvPr/>
        </p:nvSpPr>
        <p:spPr>
          <a:xfrm>
            <a:off x="2045740" y="1352630"/>
            <a:ext cx="9837360" cy="921240"/>
          </a:xfrm>
          <a:prstGeom prst="rect">
            <a:avLst/>
          </a:prstGeom>
          <a:noFill/>
          <a:ln>
            <a:noFill/>
          </a:ln>
        </p:spPr>
        <p:txBody>
          <a:bodyPr spcFirstLastPara="1" wrap="square" lIns="109710" tIns="109710" rIns="109710" bIns="109710" anchor="t" anchorCtr="0">
            <a:noAutofit/>
          </a:bodyPr>
          <a:lstStyle/>
          <a:p>
            <a:pPr algn="just">
              <a:buClr>
                <a:schemeClr val="dk1"/>
              </a:buClr>
              <a:buSzPts val="1100"/>
            </a:pPr>
            <a:r>
              <a:rPr lang="es-ES" sz="2040" b="1">
                <a:solidFill>
                  <a:schemeClr val="dk1"/>
                </a:solidFill>
                <a:latin typeface="Times New Roman"/>
                <a:ea typeface="Times New Roman"/>
                <a:cs typeface="Times New Roman"/>
                <a:sym typeface="Times New Roman"/>
              </a:rPr>
              <a:t>IMF´s power is a treaty-based = from the Articles of Agreement 1944</a:t>
            </a:r>
            <a:endParaRPr sz="2040" b="1">
              <a:solidFill>
                <a:schemeClr val="dk1"/>
              </a:solidFill>
              <a:latin typeface="Times New Roman"/>
              <a:ea typeface="Times New Roman"/>
              <a:cs typeface="Times New Roman"/>
              <a:sym typeface="Times New Roman"/>
            </a:endParaRPr>
          </a:p>
          <a:p>
            <a:pPr algn="just">
              <a:buClr>
                <a:schemeClr val="dk1"/>
              </a:buClr>
              <a:buSzPts val="1100"/>
            </a:pPr>
            <a:r>
              <a:rPr lang="es-ES" sz="2040">
                <a:solidFill>
                  <a:schemeClr val="dk1"/>
                </a:solidFill>
                <a:latin typeface="Times New Roman"/>
                <a:ea typeface="Times New Roman"/>
                <a:cs typeface="Times New Roman"/>
                <a:sym typeface="Times New Roman"/>
              </a:rPr>
              <a:t>Legally, an IMF arrangement is a </a:t>
            </a:r>
            <a:r>
              <a:rPr lang="es-ES" sz="2040" b="1">
                <a:solidFill>
                  <a:schemeClr val="dk1"/>
                </a:solidFill>
                <a:latin typeface="Times New Roman"/>
                <a:ea typeface="Times New Roman"/>
                <a:cs typeface="Times New Roman"/>
                <a:sym typeface="Times New Roman"/>
              </a:rPr>
              <a:t>decision of the Executive Board</a:t>
            </a:r>
            <a:endParaRPr sz="2040" b="1">
              <a:solidFill>
                <a:schemeClr val="dk1"/>
              </a:solidFill>
              <a:latin typeface="Times New Roman"/>
              <a:ea typeface="Times New Roman"/>
              <a:cs typeface="Times New Roman"/>
              <a:sym typeface="Times New Roman"/>
            </a:endParaRPr>
          </a:p>
          <a:p>
            <a:pPr marL="548640" indent="-403860" algn="just">
              <a:buClr>
                <a:schemeClr val="dk1"/>
              </a:buClr>
              <a:buSzPts val="1700"/>
              <a:buFont typeface="Times New Roman"/>
              <a:buChar char="-"/>
            </a:pPr>
            <a:r>
              <a:rPr lang="es-ES" sz="2040">
                <a:solidFill>
                  <a:schemeClr val="dk1"/>
                </a:solidFill>
                <a:latin typeface="Times New Roman"/>
                <a:ea typeface="Times New Roman"/>
                <a:cs typeface="Times New Roman"/>
                <a:sym typeface="Times New Roman"/>
              </a:rPr>
              <a:t>two main activities: lending assistance and conditionality </a:t>
            </a:r>
            <a:endParaRPr sz="2040">
              <a:solidFill>
                <a:schemeClr val="dk1"/>
              </a:solidFill>
              <a:latin typeface="Times New Roman"/>
              <a:ea typeface="Times New Roman"/>
              <a:cs typeface="Times New Roman"/>
              <a:sym typeface="Times New Roman"/>
            </a:endParaRPr>
          </a:p>
          <a:p>
            <a:pPr algn="just">
              <a:buClr>
                <a:schemeClr val="dk1"/>
              </a:buClr>
              <a:buSzPts val="1100"/>
            </a:pPr>
            <a:endParaRPr b="1">
              <a:solidFill>
                <a:schemeClr val="dk1"/>
              </a:solidFill>
              <a:latin typeface="Times New Roman"/>
              <a:ea typeface="Times New Roman"/>
              <a:cs typeface="Times New Roman"/>
              <a:sym typeface="Times New Roman"/>
            </a:endParaRPr>
          </a:p>
          <a:p>
            <a:pPr algn="just">
              <a:buClr>
                <a:schemeClr val="dk1"/>
              </a:buClr>
              <a:buSzPts val="1100"/>
            </a:pPr>
            <a:endParaRPr b="1">
              <a:solidFill>
                <a:schemeClr val="dk1"/>
              </a:solidFill>
              <a:latin typeface="Times New Roman"/>
              <a:ea typeface="Times New Roman"/>
              <a:cs typeface="Times New Roman"/>
              <a:sym typeface="Times New Roman"/>
            </a:endParaRPr>
          </a:p>
          <a:p>
            <a:pPr algn="just">
              <a:buClr>
                <a:schemeClr val="dk1"/>
              </a:buClr>
              <a:buSzPts val="1100"/>
            </a:pPr>
            <a:endParaRPr b="1">
              <a:solidFill>
                <a:schemeClr val="dk1"/>
              </a:solidFill>
              <a:latin typeface="Times New Roman"/>
              <a:ea typeface="Times New Roman"/>
              <a:cs typeface="Times New Roman"/>
              <a:sym typeface="Times New Roman"/>
            </a:endParaRPr>
          </a:p>
        </p:txBody>
      </p:sp>
      <p:sp>
        <p:nvSpPr>
          <p:cNvPr id="139" name="Google Shape;139;p5"/>
          <p:cNvSpPr txBox="1"/>
          <p:nvPr/>
        </p:nvSpPr>
        <p:spPr>
          <a:xfrm>
            <a:off x="1473588" y="2480642"/>
            <a:ext cx="7835400" cy="2629800"/>
          </a:xfrm>
          <a:prstGeom prst="rect">
            <a:avLst/>
          </a:prstGeom>
          <a:noFill/>
          <a:ln>
            <a:noFill/>
          </a:ln>
        </p:spPr>
        <p:txBody>
          <a:bodyPr spcFirstLastPara="1" wrap="square" lIns="109710" tIns="109710" rIns="109710" bIns="109710" anchor="t" anchorCtr="0">
            <a:noAutofit/>
          </a:bodyPr>
          <a:lstStyle/>
          <a:p>
            <a:r>
              <a:rPr lang="es-ES" sz="2160" b="1">
                <a:latin typeface="Times New Roman"/>
                <a:ea typeface="Times New Roman"/>
                <a:cs typeface="Times New Roman"/>
                <a:sym typeface="Times New Roman"/>
              </a:rPr>
              <a:t>Monitoring tools:</a:t>
            </a:r>
            <a:endParaRPr sz="2160" b="1">
              <a:latin typeface="Times New Roman"/>
              <a:ea typeface="Times New Roman"/>
              <a:cs typeface="Times New Roman"/>
              <a:sym typeface="Times New Roman"/>
            </a:endParaRPr>
          </a:p>
          <a:p>
            <a:endParaRPr sz="2160">
              <a:latin typeface="Times New Roman"/>
              <a:ea typeface="Times New Roman"/>
              <a:cs typeface="Times New Roman"/>
              <a:sym typeface="Times New Roman"/>
            </a:endParaRPr>
          </a:p>
          <a:p>
            <a:r>
              <a:rPr lang="es-ES" sz="1920">
                <a:latin typeface="Times New Roman"/>
                <a:ea typeface="Times New Roman"/>
                <a:cs typeface="Times New Roman"/>
                <a:sym typeface="Times New Roman"/>
              </a:rPr>
              <a:t>1)Prior actions: </a:t>
            </a:r>
            <a:r>
              <a:rPr lang="es-ES" sz="1920">
                <a:solidFill>
                  <a:schemeClr val="dk1"/>
                </a:solidFill>
                <a:latin typeface="Times New Roman"/>
                <a:ea typeface="Times New Roman"/>
                <a:cs typeface="Times New Roman"/>
                <a:sym typeface="Times New Roman"/>
              </a:rPr>
              <a:t>Measures taken </a:t>
            </a:r>
            <a:r>
              <a:rPr lang="es-ES" sz="1920" i="1">
                <a:solidFill>
                  <a:schemeClr val="dk1"/>
                </a:solidFill>
                <a:latin typeface="Times New Roman"/>
                <a:ea typeface="Times New Roman"/>
                <a:cs typeface="Times New Roman"/>
                <a:sym typeface="Times New Roman"/>
              </a:rPr>
              <a:t>before</a:t>
            </a:r>
            <a:r>
              <a:rPr lang="es-ES" sz="1920">
                <a:solidFill>
                  <a:schemeClr val="dk1"/>
                </a:solidFill>
                <a:latin typeface="Times New Roman"/>
                <a:ea typeface="Times New Roman"/>
                <a:cs typeface="Times New Roman"/>
                <a:sym typeface="Times New Roman"/>
              </a:rPr>
              <a:t> funds are approved (e.g: tax reform, banking restructuring)</a:t>
            </a:r>
            <a:endParaRPr sz="1920">
              <a:latin typeface="Times New Roman"/>
              <a:ea typeface="Times New Roman"/>
              <a:cs typeface="Times New Roman"/>
              <a:sym typeface="Times New Roman"/>
            </a:endParaRPr>
          </a:p>
          <a:p>
            <a:endParaRPr sz="1920">
              <a:latin typeface="Times New Roman"/>
              <a:ea typeface="Times New Roman"/>
              <a:cs typeface="Times New Roman"/>
              <a:sym typeface="Times New Roman"/>
            </a:endParaRPr>
          </a:p>
          <a:p>
            <a:r>
              <a:rPr lang="es-ES" sz="1920">
                <a:latin typeface="Times New Roman"/>
                <a:ea typeface="Times New Roman"/>
                <a:cs typeface="Times New Roman"/>
                <a:sym typeface="Times New Roman"/>
              </a:rPr>
              <a:t>2)Performance criteria: </a:t>
            </a:r>
            <a:r>
              <a:rPr lang="es-ES" sz="1920">
                <a:solidFill>
                  <a:schemeClr val="dk1"/>
                </a:solidFill>
                <a:highlight>
                  <a:srgbClr val="FFFFFF"/>
                </a:highlight>
                <a:latin typeface="Times New Roman"/>
                <a:ea typeface="Times New Roman"/>
                <a:cs typeface="Times New Roman"/>
                <a:sym typeface="Times New Roman"/>
              </a:rPr>
              <a:t>Specific variables =  if not met = funded can be suspended —-- e.g: debt targets, fiscal deficit ceilings.</a:t>
            </a:r>
            <a:endParaRPr sz="1920">
              <a:latin typeface="Times New Roman"/>
              <a:ea typeface="Times New Roman"/>
              <a:cs typeface="Times New Roman"/>
              <a:sym typeface="Times New Roman"/>
            </a:endParaRPr>
          </a:p>
          <a:p>
            <a:endParaRPr sz="1920">
              <a:latin typeface="Times New Roman"/>
              <a:ea typeface="Times New Roman"/>
              <a:cs typeface="Times New Roman"/>
              <a:sym typeface="Times New Roman"/>
            </a:endParaRPr>
          </a:p>
          <a:p>
            <a:r>
              <a:rPr lang="es-ES" sz="1920">
                <a:latin typeface="Times New Roman"/>
                <a:ea typeface="Times New Roman"/>
                <a:cs typeface="Times New Roman"/>
                <a:sym typeface="Times New Roman"/>
              </a:rPr>
              <a:t>3)Phasing: </a:t>
            </a:r>
            <a:r>
              <a:rPr lang="es-ES" sz="1920">
                <a:solidFill>
                  <a:schemeClr val="dk1"/>
                </a:solidFill>
                <a:latin typeface="Times New Roman"/>
                <a:ea typeface="Times New Roman"/>
                <a:cs typeface="Times New Roman"/>
                <a:sym typeface="Times New Roman"/>
              </a:rPr>
              <a:t>Money is released in installments (tranches) to ensure continued compliance. </a:t>
            </a:r>
            <a:endParaRPr sz="1920">
              <a:latin typeface="Times New Roman"/>
              <a:ea typeface="Times New Roman"/>
              <a:cs typeface="Times New Roman"/>
              <a:sym typeface="Times New Roman"/>
            </a:endParaRPr>
          </a:p>
        </p:txBody>
      </p:sp>
      <p:pic>
        <p:nvPicPr>
          <p:cNvPr id="140" name="Google Shape;140;p5"/>
          <p:cNvPicPr preferRelativeResize="0"/>
          <p:nvPr/>
        </p:nvPicPr>
        <p:blipFill>
          <a:blip r:embed="rId4">
            <a:alphaModFix/>
          </a:blip>
          <a:stretch>
            <a:fillRect/>
          </a:stretch>
        </p:blipFill>
        <p:spPr>
          <a:xfrm>
            <a:off x="9370886" y="2750127"/>
            <a:ext cx="1873320" cy="1873350"/>
          </a:xfrm>
          <a:prstGeom prst="rect">
            <a:avLst/>
          </a:prstGeom>
          <a:noFill/>
          <a:ln w="9525" cap="flat" cmpd="sng">
            <a:solidFill>
              <a:schemeClr val="accent2"/>
            </a:solidFill>
            <a:prstDash val="solid"/>
            <a:round/>
            <a:headEnd type="none" w="sm" len="sm"/>
            <a:tailEnd type="none" w="sm" len="sm"/>
          </a:ln>
        </p:spPr>
      </p:pic>
      <p:grpSp>
        <p:nvGrpSpPr>
          <p:cNvPr id="141" name="Google Shape;141;p5"/>
          <p:cNvGrpSpPr/>
          <p:nvPr/>
        </p:nvGrpSpPr>
        <p:grpSpPr>
          <a:xfrm>
            <a:off x="1440232" y="6143606"/>
            <a:ext cx="9086400" cy="524286"/>
            <a:chOff x="692193" y="5119671"/>
            <a:chExt cx="7572000" cy="436905"/>
          </a:xfrm>
        </p:grpSpPr>
        <p:grpSp>
          <p:nvGrpSpPr>
            <p:cNvPr id="142" name="Google Shape;142;p5"/>
            <p:cNvGrpSpPr/>
            <p:nvPr/>
          </p:nvGrpSpPr>
          <p:grpSpPr>
            <a:xfrm>
              <a:off x="1291279" y="5302776"/>
              <a:ext cx="6431732" cy="253800"/>
              <a:chOff x="895045" y="5289317"/>
              <a:chExt cx="6431732" cy="253800"/>
            </a:xfrm>
          </p:grpSpPr>
          <p:sp>
            <p:nvSpPr>
              <p:cNvPr id="143" name="Google Shape;143;p5"/>
              <p:cNvSpPr/>
              <p:nvPr/>
            </p:nvSpPr>
            <p:spPr>
              <a:xfrm>
                <a:off x="895045" y="5289317"/>
                <a:ext cx="1363500" cy="253800"/>
              </a:xfrm>
              <a:prstGeom prst="rect">
                <a:avLst/>
              </a:prstGeom>
              <a:solidFill>
                <a:srgbClr val="A5A5A5"/>
              </a:solidFill>
              <a:ln w="9525" cap="flat" cmpd="sng">
                <a:solidFill>
                  <a:srgbClr val="A5A5A5"/>
                </a:solidFill>
                <a:prstDash val="solid"/>
                <a:round/>
                <a:headEnd type="none" w="sm" len="sm"/>
                <a:tailEnd type="none" w="sm" len="sm"/>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Introduction</a:t>
                </a:r>
                <a:endParaRPr sz="1680">
                  <a:solidFill>
                    <a:srgbClr val="000000"/>
                  </a:solidFill>
                  <a:latin typeface="Arial"/>
                  <a:ea typeface="Arial"/>
                  <a:cs typeface="Arial"/>
                  <a:sym typeface="Arial"/>
                </a:endParaRPr>
              </a:p>
            </p:txBody>
          </p:sp>
          <p:sp>
            <p:nvSpPr>
              <p:cNvPr id="144" name="Google Shape;144;p5"/>
              <p:cNvSpPr/>
              <p:nvPr/>
            </p:nvSpPr>
            <p:spPr>
              <a:xfrm>
                <a:off x="2584455" y="5289317"/>
                <a:ext cx="1363500" cy="253800"/>
              </a:xfrm>
              <a:prstGeom prst="rect">
                <a:avLst/>
              </a:prstGeom>
              <a:solidFill>
                <a:srgbClr val="002060"/>
              </a:solidFill>
              <a:ln w="9525" cap="flat" cmpd="sng">
                <a:solidFill>
                  <a:srgbClr val="A5A5A5"/>
                </a:solidFill>
                <a:prstDash val="solid"/>
                <a:round/>
                <a:headEnd type="none" w="sm" len="sm"/>
                <a:tailEnd type="none" w="sm" len="sm"/>
              </a:ln>
            </p:spPr>
            <p:txBody>
              <a:bodyPr spcFirstLastPara="1" wrap="square" lIns="109710" tIns="54840" rIns="109710" bIns="54840" anchor="ctr" anchorCtr="0">
                <a:noAutofit/>
              </a:bodyPr>
              <a:lstStyle/>
              <a:p>
                <a:pPr>
                  <a:buClr>
                    <a:srgbClr val="000000"/>
                  </a:buClr>
                  <a:buSzPts val="1400"/>
                </a:pPr>
                <a:r>
                  <a:rPr lang="es-ES" sz="2160">
                    <a:solidFill>
                      <a:schemeClr val="lt1"/>
                    </a:solidFill>
                    <a:latin typeface="Times New Roman"/>
                    <a:ea typeface="Times New Roman"/>
                    <a:cs typeface="Times New Roman"/>
                    <a:sym typeface="Times New Roman"/>
                  </a:rPr>
                  <a:t>    Framework</a:t>
                </a:r>
                <a:endParaRPr sz="2160">
                  <a:solidFill>
                    <a:schemeClr val="lt1"/>
                  </a:solidFill>
                  <a:latin typeface="Times New Roman"/>
                  <a:ea typeface="Times New Roman"/>
                  <a:cs typeface="Times New Roman"/>
                  <a:sym typeface="Times New Roman"/>
                </a:endParaRPr>
              </a:p>
            </p:txBody>
          </p:sp>
          <p:sp>
            <p:nvSpPr>
              <p:cNvPr id="145" name="Google Shape;145;p5"/>
              <p:cNvSpPr/>
              <p:nvPr/>
            </p:nvSpPr>
            <p:spPr>
              <a:xfrm>
                <a:off x="4273866" y="5289317"/>
                <a:ext cx="1363500" cy="253800"/>
              </a:xfrm>
              <a:prstGeom prst="rect">
                <a:avLst/>
              </a:prstGeom>
              <a:solidFill>
                <a:srgbClr val="A5A5A5"/>
              </a:solidFill>
              <a:ln w="9525" cap="flat" cmpd="sng">
                <a:solidFill>
                  <a:srgbClr val="A5A5A5"/>
                </a:solidFill>
                <a:prstDash val="solid"/>
                <a:round/>
                <a:headEnd type="none" w="sm" len="sm"/>
                <a:tailEnd type="none" w="sm" len="sm"/>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Discussion</a:t>
                </a:r>
                <a:endParaRPr sz="1680">
                  <a:solidFill>
                    <a:srgbClr val="000000"/>
                  </a:solidFill>
                  <a:latin typeface="Arial"/>
                  <a:ea typeface="Arial"/>
                  <a:cs typeface="Arial"/>
                  <a:sym typeface="Arial"/>
                </a:endParaRPr>
              </a:p>
            </p:txBody>
          </p:sp>
          <p:sp>
            <p:nvSpPr>
              <p:cNvPr id="146" name="Google Shape;146;p5"/>
              <p:cNvSpPr/>
              <p:nvPr/>
            </p:nvSpPr>
            <p:spPr>
              <a:xfrm>
                <a:off x="5963277" y="5289317"/>
                <a:ext cx="1363500" cy="253800"/>
              </a:xfrm>
              <a:prstGeom prst="rect">
                <a:avLst/>
              </a:prstGeom>
              <a:solidFill>
                <a:srgbClr val="A5A5A5"/>
              </a:solidFill>
              <a:ln w="9525" cap="flat" cmpd="sng">
                <a:solidFill>
                  <a:srgbClr val="A5A5A5"/>
                </a:solidFill>
                <a:prstDash val="solid"/>
                <a:round/>
                <a:headEnd type="none" w="sm" len="sm"/>
                <a:tailEnd type="none" w="sm" len="sm"/>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147" name="Google Shape;147;p5"/>
            <p:cNvCxnSpPr/>
            <p:nvPr/>
          </p:nvCxnSpPr>
          <p:spPr>
            <a:xfrm>
              <a:off x="692193" y="5119671"/>
              <a:ext cx="7572000" cy="0"/>
            </a:xfrm>
            <a:prstGeom prst="straightConnector1">
              <a:avLst/>
            </a:prstGeom>
            <a:noFill/>
            <a:ln w="9525" cap="flat" cmpd="sng">
              <a:solidFill>
                <a:srgbClr val="A5A5A5"/>
              </a:solidFill>
              <a:prstDash val="solid"/>
              <a:miter lim="800000"/>
              <a:headEnd type="none" w="sm" len="sm"/>
              <a:tailEnd type="none" w="sm" len="sm"/>
            </a:ln>
          </p:spPr>
        </p:cxnSp>
      </p:gr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grpSp>
        <p:nvGrpSpPr>
          <p:cNvPr id="152" name="Google Shape;152;p6"/>
          <p:cNvGrpSpPr/>
          <p:nvPr/>
        </p:nvGrpSpPr>
        <p:grpSpPr>
          <a:xfrm>
            <a:off x="1440232" y="6143606"/>
            <a:ext cx="9086557" cy="524425"/>
            <a:chOff x="692193" y="5119671"/>
            <a:chExt cx="7572131" cy="437021"/>
          </a:xfrm>
        </p:grpSpPr>
        <p:grpSp>
          <p:nvGrpSpPr>
            <p:cNvPr id="153" name="Google Shape;153;p6"/>
            <p:cNvGrpSpPr/>
            <p:nvPr/>
          </p:nvGrpSpPr>
          <p:grpSpPr>
            <a:xfrm>
              <a:off x="1291279" y="5302776"/>
              <a:ext cx="6431628" cy="253916"/>
              <a:chOff x="895045" y="5289317"/>
              <a:chExt cx="6431628" cy="253916"/>
            </a:xfrm>
          </p:grpSpPr>
          <p:sp>
            <p:nvSpPr>
              <p:cNvPr id="154" name="Google Shape;154;p6"/>
              <p:cNvSpPr/>
              <p:nvPr/>
            </p:nvSpPr>
            <p:spPr>
              <a:xfrm>
                <a:off x="895045"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Purpose</a:t>
                </a:r>
                <a:endParaRPr sz="1680">
                  <a:solidFill>
                    <a:srgbClr val="000000"/>
                  </a:solidFill>
                  <a:latin typeface="Arial"/>
                  <a:ea typeface="Arial"/>
                  <a:cs typeface="Arial"/>
                  <a:sym typeface="Arial"/>
                </a:endParaRPr>
              </a:p>
            </p:txBody>
          </p:sp>
          <p:sp>
            <p:nvSpPr>
              <p:cNvPr id="155" name="Google Shape;155;p6"/>
              <p:cNvSpPr/>
              <p:nvPr/>
            </p:nvSpPr>
            <p:spPr>
              <a:xfrm>
                <a:off x="2584455" y="5289317"/>
                <a:ext cx="1363396" cy="253916"/>
              </a:xfrm>
              <a:prstGeom prst="rect">
                <a:avLst/>
              </a:prstGeom>
              <a:solidFill>
                <a:schemeClr val="dk2"/>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Framework</a:t>
                </a:r>
                <a:endParaRPr sz="1680">
                  <a:solidFill>
                    <a:schemeClr val="lt1"/>
                  </a:solidFill>
                  <a:latin typeface="Times New Roman"/>
                  <a:ea typeface="Times New Roman"/>
                  <a:cs typeface="Times New Roman"/>
                  <a:sym typeface="Times New Roman"/>
                </a:endParaRPr>
              </a:p>
            </p:txBody>
          </p:sp>
          <p:sp>
            <p:nvSpPr>
              <p:cNvPr id="156" name="Google Shape;156;p6"/>
              <p:cNvSpPr/>
              <p:nvPr/>
            </p:nvSpPr>
            <p:spPr>
              <a:xfrm>
                <a:off x="4273866"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Law reform?</a:t>
                </a:r>
                <a:endParaRPr sz="1680">
                  <a:solidFill>
                    <a:srgbClr val="000000"/>
                  </a:solidFill>
                  <a:latin typeface="Arial"/>
                  <a:ea typeface="Arial"/>
                  <a:cs typeface="Arial"/>
                  <a:sym typeface="Arial"/>
                </a:endParaRPr>
              </a:p>
            </p:txBody>
          </p:sp>
          <p:sp>
            <p:nvSpPr>
              <p:cNvPr id="157" name="Google Shape;157;p6"/>
              <p:cNvSpPr/>
              <p:nvPr/>
            </p:nvSpPr>
            <p:spPr>
              <a:xfrm>
                <a:off x="5963277"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158" name="Google Shape;158;p6"/>
            <p:cNvCxnSpPr/>
            <p:nvPr/>
          </p:nvCxnSpPr>
          <p:spPr>
            <a:xfrm>
              <a:off x="692193" y="5119671"/>
              <a:ext cx="7572131" cy="0"/>
            </a:xfrm>
            <a:prstGeom prst="straightConnector1">
              <a:avLst/>
            </a:prstGeom>
            <a:noFill/>
            <a:ln w="9525" cap="flat" cmpd="sng">
              <a:solidFill>
                <a:schemeClr val="accent1"/>
              </a:solidFill>
              <a:prstDash val="solid"/>
              <a:miter lim="800000"/>
              <a:headEnd type="none" w="sm" len="sm"/>
              <a:tailEnd type="none" w="sm" len="sm"/>
            </a:ln>
          </p:spPr>
        </p:cxnSp>
      </p:grpSp>
      <p:sp>
        <p:nvSpPr>
          <p:cNvPr id="159" name="Google Shape;159;p6"/>
          <p:cNvSpPr/>
          <p:nvPr/>
        </p:nvSpPr>
        <p:spPr>
          <a:xfrm>
            <a:off x="10207327" y="28541"/>
            <a:ext cx="1375073" cy="1252158"/>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160" name="Google Shape;160;p6"/>
          <p:cNvPicPr preferRelativeResize="0"/>
          <p:nvPr/>
        </p:nvPicPr>
        <p:blipFill rotWithShape="1">
          <a:blip r:embed="rId3">
            <a:alphaModFix/>
          </a:blip>
          <a:srcRect/>
          <a:stretch/>
        </p:blipFill>
        <p:spPr>
          <a:xfrm>
            <a:off x="10317886" y="77641"/>
            <a:ext cx="1153956" cy="1153956"/>
          </a:xfrm>
          <a:prstGeom prst="rect">
            <a:avLst/>
          </a:prstGeom>
          <a:noFill/>
          <a:ln>
            <a:noFill/>
          </a:ln>
        </p:spPr>
      </p:pic>
      <p:pic>
        <p:nvPicPr>
          <p:cNvPr id="161" name="Google Shape;161;p6" descr="9 de junio de 2012: el día que España tuvo que pedir el rescate | Economía  | EL PAÍS"/>
          <p:cNvPicPr preferRelativeResize="0"/>
          <p:nvPr/>
        </p:nvPicPr>
        <p:blipFill>
          <a:blip r:embed="rId4">
            <a:alphaModFix/>
          </a:blip>
          <a:stretch>
            <a:fillRect/>
          </a:stretch>
        </p:blipFill>
        <p:spPr>
          <a:xfrm>
            <a:off x="1440241" y="1363114"/>
            <a:ext cx="8814001" cy="4232550"/>
          </a:xfrm>
          <a:prstGeom prst="rect">
            <a:avLst/>
          </a:prstGeom>
          <a:noFill/>
          <a:ln>
            <a:noFill/>
          </a:ln>
        </p:spPr>
      </p:pic>
      <p:sp>
        <p:nvSpPr>
          <p:cNvPr id="162" name="Google Shape;162;p6"/>
          <p:cNvSpPr txBox="1">
            <a:spLocks noGrp="1"/>
          </p:cNvSpPr>
          <p:nvPr>
            <p:ph type="title"/>
          </p:nvPr>
        </p:nvSpPr>
        <p:spPr>
          <a:xfrm>
            <a:off x="1479041" y="510820"/>
            <a:ext cx="8518320" cy="408960"/>
          </a:xfrm>
          <a:prstGeom prst="rect">
            <a:avLst/>
          </a:prstGeom>
          <a:noFill/>
          <a:ln>
            <a:noFill/>
          </a:ln>
        </p:spPr>
        <p:txBody>
          <a:bodyPr spcFirstLastPara="1" vert="horz" wrap="square" lIns="43200" tIns="56160" rIns="43200" bIns="56160" rtlCol="0" anchor="ctr" anchorCtr="0">
            <a:noAutofit/>
          </a:bodyPr>
          <a:lstStyle/>
          <a:p>
            <a:pPr algn="ctr">
              <a:buSzPts val="2800"/>
            </a:pPr>
            <a:r>
              <a:rPr lang="es-ES" sz="3360">
                <a:latin typeface="Times New Roman"/>
                <a:ea typeface="Times New Roman"/>
                <a:cs typeface="Times New Roman"/>
                <a:sym typeface="Times New Roman"/>
              </a:rPr>
              <a:t>Spanish case: Bankia and IMF - May 2012</a:t>
            </a:r>
            <a:endParaRPr/>
          </a:p>
        </p:txBody>
      </p:sp>
      <p:cxnSp>
        <p:nvCxnSpPr>
          <p:cNvPr id="163" name="Google Shape;163;p6"/>
          <p:cNvCxnSpPr/>
          <p:nvPr/>
        </p:nvCxnSpPr>
        <p:spPr>
          <a:xfrm>
            <a:off x="1605076" y="1047564"/>
            <a:ext cx="8266320" cy="13320"/>
          </a:xfrm>
          <a:prstGeom prst="straightConnector1">
            <a:avLst/>
          </a:prstGeom>
          <a:noFill/>
          <a:ln w="9525" cap="flat" cmpd="sng">
            <a:solidFill>
              <a:schemeClr val="accent1"/>
            </a:solidFill>
            <a:prstDash val="solid"/>
            <a:miter lim="800000"/>
            <a:headEnd type="none" w="sm" len="sm"/>
            <a:tailEnd type="none" w="sm" len="sm"/>
          </a:ln>
        </p:spPr>
      </p:cxnSp>
      <p:grpSp>
        <p:nvGrpSpPr>
          <p:cNvPr id="164" name="Google Shape;164;p6"/>
          <p:cNvGrpSpPr/>
          <p:nvPr/>
        </p:nvGrpSpPr>
        <p:grpSpPr>
          <a:xfrm>
            <a:off x="1440232" y="6143606"/>
            <a:ext cx="9086400" cy="524286"/>
            <a:chOff x="692193" y="5119671"/>
            <a:chExt cx="7572000" cy="436905"/>
          </a:xfrm>
        </p:grpSpPr>
        <p:grpSp>
          <p:nvGrpSpPr>
            <p:cNvPr id="165" name="Google Shape;165;p6"/>
            <p:cNvGrpSpPr/>
            <p:nvPr/>
          </p:nvGrpSpPr>
          <p:grpSpPr>
            <a:xfrm>
              <a:off x="1291279" y="5302776"/>
              <a:ext cx="6431732" cy="253800"/>
              <a:chOff x="895045" y="5289317"/>
              <a:chExt cx="6431732" cy="253800"/>
            </a:xfrm>
          </p:grpSpPr>
          <p:sp>
            <p:nvSpPr>
              <p:cNvPr id="166" name="Google Shape;166;p6"/>
              <p:cNvSpPr/>
              <p:nvPr/>
            </p:nvSpPr>
            <p:spPr>
              <a:xfrm>
                <a:off x="895045" y="5289317"/>
                <a:ext cx="1363500" cy="253800"/>
              </a:xfrm>
              <a:prstGeom prst="rect">
                <a:avLst/>
              </a:prstGeom>
              <a:solidFill>
                <a:srgbClr val="A5A5A5"/>
              </a:solidFill>
              <a:ln w="9525" cap="flat" cmpd="sng">
                <a:solidFill>
                  <a:srgbClr val="A5A5A5"/>
                </a:solidFill>
                <a:prstDash val="solid"/>
                <a:round/>
                <a:headEnd type="none" w="sm" len="sm"/>
                <a:tailEnd type="none" w="sm" len="sm"/>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Introduction</a:t>
                </a:r>
                <a:endParaRPr sz="1680">
                  <a:solidFill>
                    <a:srgbClr val="000000"/>
                  </a:solidFill>
                  <a:latin typeface="Arial"/>
                  <a:ea typeface="Arial"/>
                  <a:cs typeface="Arial"/>
                  <a:sym typeface="Arial"/>
                </a:endParaRPr>
              </a:p>
            </p:txBody>
          </p:sp>
          <p:sp>
            <p:nvSpPr>
              <p:cNvPr id="167" name="Google Shape;167;p6"/>
              <p:cNvSpPr/>
              <p:nvPr/>
            </p:nvSpPr>
            <p:spPr>
              <a:xfrm>
                <a:off x="2584455" y="5289317"/>
                <a:ext cx="1363500" cy="253800"/>
              </a:xfrm>
              <a:prstGeom prst="rect">
                <a:avLst/>
              </a:prstGeom>
              <a:solidFill>
                <a:srgbClr val="002060"/>
              </a:solidFill>
              <a:ln w="9525" cap="flat" cmpd="sng">
                <a:solidFill>
                  <a:srgbClr val="A5A5A5"/>
                </a:solidFill>
                <a:prstDash val="solid"/>
                <a:round/>
                <a:headEnd type="none" w="sm" len="sm"/>
                <a:tailEnd type="none" w="sm" len="sm"/>
              </a:ln>
            </p:spPr>
            <p:txBody>
              <a:bodyPr spcFirstLastPara="1" wrap="square" lIns="109710" tIns="54840" rIns="109710" bIns="54840" anchor="ctr" anchorCtr="0">
                <a:noAutofit/>
              </a:bodyPr>
              <a:lstStyle/>
              <a:p>
                <a:pPr>
                  <a:buClr>
                    <a:srgbClr val="000000"/>
                  </a:buClr>
                  <a:buSzPts val="1400"/>
                </a:pPr>
                <a:r>
                  <a:rPr lang="es-ES" sz="2160">
                    <a:solidFill>
                      <a:schemeClr val="lt1"/>
                    </a:solidFill>
                    <a:latin typeface="Times New Roman"/>
                    <a:ea typeface="Times New Roman"/>
                    <a:cs typeface="Times New Roman"/>
                    <a:sym typeface="Times New Roman"/>
                  </a:rPr>
                  <a:t>    Framework</a:t>
                </a:r>
                <a:endParaRPr sz="2160">
                  <a:solidFill>
                    <a:schemeClr val="lt1"/>
                  </a:solidFill>
                  <a:latin typeface="Times New Roman"/>
                  <a:ea typeface="Times New Roman"/>
                  <a:cs typeface="Times New Roman"/>
                  <a:sym typeface="Times New Roman"/>
                </a:endParaRPr>
              </a:p>
            </p:txBody>
          </p:sp>
          <p:sp>
            <p:nvSpPr>
              <p:cNvPr id="168" name="Google Shape;168;p6"/>
              <p:cNvSpPr/>
              <p:nvPr/>
            </p:nvSpPr>
            <p:spPr>
              <a:xfrm>
                <a:off x="4273866" y="5289317"/>
                <a:ext cx="1363500" cy="253800"/>
              </a:xfrm>
              <a:prstGeom prst="rect">
                <a:avLst/>
              </a:prstGeom>
              <a:solidFill>
                <a:srgbClr val="A5A5A5"/>
              </a:solidFill>
              <a:ln w="9525" cap="flat" cmpd="sng">
                <a:solidFill>
                  <a:srgbClr val="A5A5A5"/>
                </a:solidFill>
                <a:prstDash val="solid"/>
                <a:round/>
                <a:headEnd type="none" w="sm" len="sm"/>
                <a:tailEnd type="none" w="sm" len="sm"/>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Discussion</a:t>
                </a:r>
                <a:endParaRPr sz="1680">
                  <a:solidFill>
                    <a:srgbClr val="000000"/>
                  </a:solidFill>
                  <a:latin typeface="Arial"/>
                  <a:ea typeface="Arial"/>
                  <a:cs typeface="Arial"/>
                  <a:sym typeface="Arial"/>
                </a:endParaRPr>
              </a:p>
            </p:txBody>
          </p:sp>
          <p:sp>
            <p:nvSpPr>
              <p:cNvPr id="169" name="Google Shape;169;p6"/>
              <p:cNvSpPr/>
              <p:nvPr/>
            </p:nvSpPr>
            <p:spPr>
              <a:xfrm>
                <a:off x="5963277" y="5289317"/>
                <a:ext cx="1363500" cy="253800"/>
              </a:xfrm>
              <a:prstGeom prst="rect">
                <a:avLst/>
              </a:prstGeom>
              <a:solidFill>
                <a:srgbClr val="A5A5A5"/>
              </a:solidFill>
              <a:ln w="9525" cap="flat" cmpd="sng">
                <a:solidFill>
                  <a:srgbClr val="A5A5A5"/>
                </a:solidFill>
                <a:prstDash val="solid"/>
                <a:round/>
                <a:headEnd type="none" w="sm" len="sm"/>
                <a:tailEnd type="none" w="sm" len="sm"/>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170" name="Google Shape;170;p6"/>
            <p:cNvCxnSpPr/>
            <p:nvPr/>
          </p:nvCxnSpPr>
          <p:spPr>
            <a:xfrm>
              <a:off x="692193" y="5119671"/>
              <a:ext cx="7572000" cy="0"/>
            </a:xfrm>
            <a:prstGeom prst="straightConnector1">
              <a:avLst/>
            </a:prstGeom>
            <a:noFill/>
            <a:ln w="9525" cap="flat" cmpd="sng">
              <a:solidFill>
                <a:srgbClr val="A5A5A5"/>
              </a:solidFill>
              <a:prstDash val="solid"/>
              <a:miter lim="800000"/>
              <a:headEnd type="none" w="sm" len="sm"/>
              <a:tailEnd type="none" w="sm" len="sm"/>
            </a:ln>
          </p:spPr>
        </p:cxn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pSp>
        <p:nvGrpSpPr>
          <p:cNvPr id="175" name="Google Shape;175;g3df2c89c8a3_1_24"/>
          <p:cNvGrpSpPr/>
          <p:nvPr/>
        </p:nvGrpSpPr>
        <p:grpSpPr>
          <a:xfrm>
            <a:off x="1440232" y="6143606"/>
            <a:ext cx="9086400" cy="524286"/>
            <a:chOff x="692193" y="5119671"/>
            <a:chExt cx="7572000" cy="436905"/>
          </a:xfrm>
        </p:grpSpPr>
        <p:grpSp>
          <p:nvGrpSpPr>
            <p:cNvPr id="176" name="Google Shape;176;g3df2c89c8a3_1_24"/>
            <p:cNvGrpSpPr/>
            <p:nvPr/>
          </p:nvGrpSpPr>
          <p:grpSpPr>
            <a:xfrm>
              <a:off x="1291279" y="5302776"/>
              <a:ext cx="6431732" cy="253800"/>
              <a:chOff x="895045" y="5289317"/>
              <a:chExt cx="6431732" cy="253800"/>
            </a:xfrm>
          </p:grpSpPr>
          <p:sp>
            <p:nvSpPr>
              <p:cNvPr id="177" name="Google Shape;177;g3df2c89c8a3_1_24"/>
              <p:cNvSpPr/>
              <p:nvPr/>
            </p:nvSpPr>
            <p:spPr>
              <a:xfrm>
                <a:off x="89504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Purpose</a:t>
                </a:r>
                <a:endParaRPr sz="1680">
                  <a:solidFill>
                    <a:srgbClr val="000000"/>
                  </a:solidFill>
                  <a:latin typeface="Arial"/>
                  <a:ea typeface="Arial"/>
                  <a:cs typeface="Arial"/>
                  <a:sym typeface="Arial"/>
                </a:endParaRPr>
              </a:p>
            </p:txBody>
          </p:sp>
          <p:sp>
            <p:nvSpPr>
              <p:cNvPr id="178" name="Google Shape;178;g3df2c89c8a3_1_24"/>
              <p:cNvSpPr/>
              <p:nvPr/>
            </p:nvSpPr>
            <p:spPr>
              <a:xfrm>
                <a:off x="2584455" y="5289317"/>
                <a:ext cx="1363500" cy="253800"/>
              </a:xfrm>
              <a:prstGeom prst="rect">
                <a:avLst/>
              </a:prstGeom>
              <a:solidFill>
                <a:schemeClr val="dk2"/>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Framework</a:t>
                </a:r>
                <a:endParaRPr sz="1680">
                  <a:solidFill>
                    <a:schemeClr val="lt1"/>
                  </a:solidFill>
                  <a:latin typeface="Times New Roman"/>
                  <a:ea typeface="Times New Roman"/>
                  <a:cs typeface="Times New Roman"/>
                  <a:sym typeface="Times New Roman"/>
                </a:endParaRPr>
              </a:p>
            </p:txBody>
          </p:sp>
          <p:sp>
            <p:nvSpPr>
              <p:cNvPr id="179" name="Google Shape;179;g3df2c89c8a3_1_24"/>
              <p:cNvSpPr/>
              <p:nvPr/>
            </p:nvSpPr>
            <p:spPr>
              <a:xfrm>
                <a:off x="4273866"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Law reform?</a:t>
                </a:r>
                <a:endParaRPr sz="1680">
                  <a:solidFill>
                    <a:srgbClr val="000000"/>
                  </a:solidFill>
                  <a:latin typeface="Arial"/>
                  <a:ea typeface="Arial"/>
                  <a:cs typeface="Arial"/>
                  <a:sym typeface="Arial"/>
                </a:endParaRPr>
              </a:p>
            </p:txBody>
          </p:sp>
          <p:sp>
            <p:nvSpPr>
              <p:cNvPr id="180" name="Google Shape;180;g3df2c89c8a3_1_24"/>
              <p:cNvSpPr/>
              <p:nvPr/>
            </p:nvSpPr>
            <p:spPr>
              <a:xfrm>
                <a:off x="5963277"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181" name="Google Shape;181;g3df2c89c8a3_1_24"/>
            <p:cNvCxnSpPr/>
            <p:nvPr/>
          </p:nvCxnSpPr>
          <p:spPr>
            <a:xfrm>
              <a:off x="692193" y="5119671"/>
              <a:ext cx="7572000" cy="0"/>
            </a:xfrm>
            <a:prstGeom prst="straightConnector1">
              <a:avLst/>
            </a:prstGeom>
            <a:noFill/>
            <a:ln w="9525" cap="flat" cmpd="sng">
              <a:solidFill>
                <a:schemeClr val="accent1"/>
              </a:solidFill>
              <a:prstDash val="solid"/>
              <a:miter lim="800000"/>
              <a:headEnd type="none" w="sm" len="sm"/>
              <a:tailEnd type="none" w="sm" len="sm"/>
            </a:ln>
          </p:spPr>
        </p:cxnSp>
      </p:grpSp>
      <p:sp>
        <p:nvSpPr>
          <p:cNvPr id="182" name="Google Shape;182;g3df2c89c8a3_1_24"/>
          <p:cNvSpPr/>
          <p:nvPr/>
        </p:nvSpPr>
        <p:spPr>
          <a:xfrm>
            <a:off x="10207327" y="28541"/>
            <a:ext cx="1375200" cy="1252080"/>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183" name="Google Shape;183;g3df2c89c8a3_1_24"/>
          <p:cNvPicPr preferRelativeResize="0"/>
          <p:nvPr/>
        </p:nvPicPr>
        <p:blipFill rotWithShape="1">
          <a:blip r:embed="rId3">
            <a:alphaModFix/>
          </a:blip>
          <a:srcRect/>
          <a:stretch/>
        </p:blipFill>
        <p:spPr>
          <a:xfrm>
            <a:off x="10317885" y="77641"/>
            <a:ext cx="1153954" cy="1153954"/>
          </a:xfrm>
          <a:prstGeom prst="rect">
            <a:avLst/>
          </a:prstGeom>
          <a:noFill/>
          <a:ln>
            <a:noFill/>
          </a:ln>
        </p:spPr>
      </p:pic>
      <p:pic>
        <p:nvPicPr>
          <p:cNvPr id="184" name="Google Shape;184;g3df2c89c8a3_1_24" descr="Bankia, una historia que nace en 2010 y que encara ahora la unión a  Caixabank"/>
          <p:cNvPicPr preferRelativeResize="0"/>
          <p:nvPr/>
        </p:nvPicPr>
        <p:blipFill>
          <a:blip r:embed="rId4">
            <a:alphaModFix/>
          </a:blip>
          <a:stretch>
            <a:fillRect/>
          </a:stretch>
        </p:blipFill>
        <p:spPr>
          <a:xfrm>
            <a:off x="1568581" y="863309"/>
            <a:ext cx="8549941" cy="4659060"/>
          </a:xfrm>
          <a:prstGeom prst="rect">
            <a:avLst/>
          </a:prstGeom>
          <a:noFill/>
          <a:ln>
            <a:noFill/>
          </a:ln>
        </p:spPr>
      </p:pic>
      <p:grpSp>
        <p:nvGrpSpPr>
          <p:cNvPr id="185" name="Google Shape;185;g3df2c89c8a3_1_24"/>
          <p:cNvGrpSpPr/>
          <p:nvPr/>
        </p:nvGrpSpPr>
        <p:grpSpPr>
          <a:xfrm>
            <a:off x="1440232" y="6143606"/>
            <a:ext cx="9086400" cy="524286"/>
            <a:chOff x="692193" y="5119671"/>
            <a:chExt cx="7572000" cy="436905"/>
          </a:xfrm>
        </p:grpSpPr>
        <p:grpSp>
          <p:nvGrpSpPr>
            <p:cNvPr id="186" name="Google Shape;186;g3df2c89c8a3_1_24"/>
            <p:cNvGrpSpPr/>
            <p:nvPr/>
          </p:nvGrpSpPr>
          <p:grpSpPr>
            <a:xfrm>
              <a:off x="1291279" y="5302776"/>
              <a:ext cx="6431732" cy="253800"/>
              <a:chOff x="895045" y="5289317"/>
              <a:chExt cx="6431732" cy="253800"/>
            </a:xfrm>
          </p:grpSpPr>
          <p:sp>
            <p:nvSpPr>
              <p:cNvPr id="187" name="Google Shape;187;g3df2c89c8a3_1_24"/>
              <p:cNvSpPr/>
              <p:nvPr/>
            </p:nvSpPr>
            <p:spPr>
              <a:xfrm>
                <a:off x="89504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Introduction</a:t>
                </a:r>
                <a:endParaRPr sz="1680">
                  <a:solidFill>
                    <a:srgbClr val="000000"/>
                  </a:solidFill>
                  <a:latin typeface="Arial"/>
                  <a:ea typeface="Arial"/>
                  <a:cs typeface="Arial"/>
                  <a:sym typeface="Arial"/>
                </a:endParaRPr>
              </a:p>
            </p:txBody>
          </p:sp>
          <p:sp>
            <p:nvSpPr>
              <p:cNvPr id="188" name="Google Shape;188;g3df2c89c8a3_1_24"/>
              <p:cNvSpPr/>
              <p:nvPr/>
            </p:nvSpPr>
            <p:spPr>
              <a:xfrm>
                <a:off x="2584455" y="5289317"/>
                <a:ext cx="1363500" cy="253800"/>
              </a:xfrm>
              <a:prstGeom prst="rect">
                <a:avLst/>
              </a:prstGeom>
              <a:solidFill>
                <a:srgbClr val="002060"/>
              </a:solidFill>
              <a:ln>
                <a:noFill/>
              </a:ln>
            </p:spPr>
            <p:txBody>
              <a:bodyPr spcFirstLastPara="1" wrap="square" lIns="109710" tIns="54840" rIns="109710" bIns="54840" anchor="ctr" anchorCtr="0">
                <a:noAutofit/>
              </a:bodyPr>
              <a:lstStyle/>
              <a:p>
                <a:pPr>
                  <a:buClr>
                    <a:srgbClr val="000000"/>
                  </a:buClr>
                  <a:buSzPts val="1400"/>
                </a:pPr>
                <a:r>
                  <a:rPr lang="es-ES" sz="2160">
                    <a:solidFill>
                      <a:schemeClr val="lt1"/>
                    </a:solidFill>
                    <a:latin typeface="Times New Roman"/>
                    <a:ea typeface="Times New Roman"/>
                    <a:cs typeface="Times New Roman"/>
                    <a:sym typeface="Times New Roman"/>
                  </a:rPr>
                  <a:t>    Framework</a:t>
                </a:r>
                <a:endParaRPr sz="2160">
                  <a:solidFill>
                    <a:schemeClr val="lt1"/>
                  </a:solidFill>
                  <a:latin typeface="Times New Roman"/>
                  <a:ea typeface="Times New Roman"/>
                  <a:cs typeface="Times New Roman"/>
                  <a:sym typeface="Times New Roman"/>
                </a:endParaRPr>
              </a:p>
            </p:txBody>
          </p:sp>
          <p:sp>
            <p:nvSpPr>
              <p:cNvPr id="189" name="Google Shape;189;g3df2c89c8a3_1_24"/>
              <p:cNvSpPr/>
              <p:nvPr/>
            </p:nvSpPr>
            <p:spPr>
              <a:xfrm>
                <a:off x="4273866"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Discussion</a:t>
                </a:r>
                <a:endParaRPr sz="1680">
                  <a:solidFill>
                    <a:srgbClr val="000000"/>
                  </a:solidFill>
                  <a:latin typeface="Arial"/>
                  <a:ea typeface="Arial"/>
                  <a:cs typeface="Arial"/>
                  <a:sym typeface="Arial"/>
                </a:endParaRPr>
              </a:p>
            </p:txBody>
          </p:sp>
          <p:sp>
            <p:nvSpPr>
              <p:cNvPr id="190" name="Google Shape;190;g3df2c89c8a3_1_24"/>
              <p:cNvSpPr/>
              <p:nvPr/>
            </p:nvSpPr>
            <p:spPr>
              <a:xfrm>
                <a:off x="5963277"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191" name="Google Shape;191;g3df2c89c8a3_1_24"/>
            <p:cNvCxnSpPr/>
            <p:nvPr/>
          </p:nvCxnSpPr>
          <p:spPr>
            <a:xfrm>
              <a:off x="692193" y="5119671"/>
              <a:ext cx="7572000" cy="0"/>
            </a:xfrm>
            <a:prstGeom prst="straightConnector1">
              <a:avLst/>
            </a:prstGeom>
            <a:noFill/>
            <a:ln w="9525" cap="flat" cmpd="sng">
              <a:solidFill>
                <a:schemeClr val="accent1"/>
              </a:solidFill>
              <a:prstDash val="solid"/>
              <a:miter lim="800000"/>
              <a:headEnd type="none" w="sm" len="sm"/>
              <a:tailEnd type="none" w="sm" len="sm"/>
            </a:ln>
          </p:spPr>
        </p:cxn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3aacdfd909c_0_8"/>
          <p:cNvSpPr txBox="1">
            <a:spLocks noGrp="1"/>
          </p:cNvSpPr>
          <p:nvPr>
            <p:ph type="title"/>
          </p:nvPr>
        </p:nvSpPr>
        <p:spPr>
          <a:xfrm>
            <a:off x="1479041" y="228984"/>
            <a:ext cx="8518320" cy="408960"/>
          </a:xfrm>
          <a:prstGeom prst="rect">
            <a:avLst/>
          </a:prstGeom>
          <a:noFill/>
          <a:ln>
            <a:noFill/>
          </a:ln>
        </p:spPr>
        <p:txBody>
          <a:bodyPr spcFirstLastPara="1" vert="horz" wrap="square" lIns="43200" tIns="56160" rIns="43200" bIns="56160" rtlCol="0" anchor="ctr" anchorCtr="0">
            <a:noAutofit/>
          </a:bodyPr>
          <a:lstStyle/>
          <a:p>
            <a:pPr algn="ctr">
              <a:buSzPts val="2800"/>
            </a:pPr>
            <a:r>
              <a:rPr lang="es-ES" sz="2880">
                <a:latin typeface="Times New Roman"/>
                <a:ea typeface="Times New Roman"/>
                <a:cs typeface="Times New Roman"/>
                <a:sym typeface="Times New Roman"/>
              </a:rPr>
              <a:t>Discussion</a:t>
            </a:r>
            <a:endParaRPr sz="1440"/>
          </a:p>
        </p:txBody>
      </p:sp>
      <p:cxnSp>
        <p:nvCxnSpPr>
          <p:cNvPr id="198" name="Google Shape;198;g3aacdfd909c_0_8"/>
          <p:cNvCxnSpPr/>
          <p:nvPr/>
        </p:nvCxnSpPr>
        <p:spPr>
          <a:xfrm>
            <a:off x="3874050" y="637769"/>
            <a:ext cx="3751560" cy="13320"/>
          </a:xfrm>
          <a:prstGeom prst="straightConnector1">
            <a:avLst/>
          </a:prstGeom>
          <a:noFill/>
          <a:ln w="9525" cap="flat" cmpd="sng">
            <a:solidFill>
              <a:schemeClr val="accent1"/>
            </a:solidFill>
            <a:prstDash val="solid"/>
            <a:miter lim="800000"/>
            <a:headEnd type="none" w="sm" len="sm"/>
            <a:tailEnd type="none" w="sm" len="sm"/>
          </a:ln>
        </p:spPr>
      </p:cxnSp>
      <p:sp>
        <p:nvSpPr>
          <p:cNvPr id="199" name="Google Shape;199;g3aacdfd909c_0_8"/>
          <p:cNvSpPr/>
          <p:nvPr/>
        </p:nvSpPr>
        <p:spPr>
          <a:xfrm>
            <a:off x="10207327" y="28541"/>
            <a:ext cx="1375200" cy="1252080"/>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200" name="Google Shape;200;g3aacdfd909c_0_8"/>
          <p:cNvPicPr preferRelativeResize="0"/>
          <p:nvPr/>
        </p:nvPicPr>
        <p:blipFill rotWithShape="1">
          <a:blip r:embed="rId3">
            <a:alphaModFix/>
          </a:blip>
          <a:srcRect/>
          <a:stretch/>
        </p:blipFill>
        <p:spPr>
          <a:xfrm>
            <a:off x="10317885" y="77641"/>
            <a:ext cx="1153954" cy="1153954"/>
          </a:xfrm>
          <a:prstGeom prst="rect">
            <a:avLst/>
          </a:prstGeom>
          <a:noFill/>
          <a:ln>
            <a:noFill/>
          </a:ln>
        </p:spPr>
      </p:pic>
      <p:grpSp>
        <p:nvGrpSpPr>
          <p:cNvPr id="201" name="Google Shape;201;g3aacdfd909c_0_8"/>
          <p:cNvGrpSpPr/>
          <p:nvPr/>
        </p:nvGrpSpPr>
        <p:grpSpPr>
          <a:xfrm>
            <a:off x="1440232" y="6143606"/>
            <a:ext cx="9086400" cy="524286"/>
            <a:chOff x="692193" y="5119671"/>
            <a:chExt cx="7572000" cy="436905"/>
          </a:xfrm>
        </p:grpSpPr>
        <p:grpSp>
          <p:nvGrpSpPr>
            <p:cNvPr id="202" name="Google Shape;202;g3aacdfd909c_0_8"/>
            <p:cNvGrpSpPr/>
            <p:nvPr/>
          </p:nvGrpSpPr>
          <p:grpSpPr>
            <a:xfrm>
              <a:off x="1291279" y="5302776"/>
              <a:ext cx="6431732" cy="253800"/>
              <a:chOff x="895045" y="5289317"/>
              <a:chExt cx="6431732" cy="253800"/>
            </a:xfrm>
          </p:grpSpPr>
          <p:sp>
            <p:nvSpPr>
              <p:cNvPr id="203" name="Google Shape;203;g3aacdfd909c_0_8"/>
              <p:cNvSpPr/>
              <p:nvPr/>
            </p:nvSpPr>
            <p:spPr>
              <a:xfrm>
                <a:off x="895045" y="5289317"/>
                <a:ext cx="1363500" cy="253800"/>
              </a:xfrm>
              <a:prstGeom prst="rect">
                <a:avLst/>
              </a:prstGeom>
              <a:solidFill>
                <a:srgbClr val="002060"/>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Purpose</a:t>
                </a:r>
                <a:endParaRPr sz="1680">
                  <a:solidFill>
                    <a:srgbClr val="000000"/>
                  </a:solidFill>
                  <a:latin typeface="Arial"/>
                  <a:ea typeface="Arial"/>
                  <a:cs typeface="Arial"/>
                  <a:sym typeface="Arial"/>
                </a:endParaRPr>
              </a:p>
            </p:txBody>
          </p:sp>
          <p:sp>
            <p:nvSpPr>
              <p:cNvPr id="204" name="Google Shape;204;g3aacdfd909c_0_8"/>
              <p:cNvSpPr/>
              <p:nvPr/>
            </p:nvSpPr>
            <p:spPr>
              <a:xfrm>
                <a:off x="258445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Definition</a:t>
                </a:r>
                <a:endParaRPr sz="1680">
                  <a:solidFill>
                    <a:schemeClr val="lt1"/>
                  </a:solidFill>
                  <a:latin typeface="Times New Roman"/>
                  <a:ea typeface="Times New Roman"/>
                  <a:cs typeface="Times New Roman"/>
                  <a:sym typeface="Times New Roman"/>
                </a:endParaRPr>
              </a:p>
            </p:txBody>
          </p:sp>
          <p:sp>
            <p:nvSpPr>
              <p:cNvPr id="205" name="Google Shape;205;g3aacdfd909c_0_8"/>
              <p:cNvSpPr/>
              <p:nvPr/>
            </p:nvSpPr>
            <p:spPr>
              <a:xfrm>
                <a:off x="4273866"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Law reform?</a:t>
                </a:r>
                <a:endParaRPr sz="1680">
                  <a:solidFill>
                    <a:srgbClr val="000000"/>
                  </a:solidFill>
                  <a:latin typeface="Arial"/>
                  <a:ea typeface="Arial"/>
                  <a:cs typeface="Arial"/>
                  <a:sym typeface="Arial"/>
                </a:endParaRPr>
              </a:p>
            </p:txBody>
          </p:sp>
          <p:sp>
            <p:nvSpPr>
              <p:cNvPr id="206" name="Google Shape;206;g3aacdfd909c_0_8"/>
              <p:cNvSpPr/>
              <p:nvPr/>
            </p:nvSpPr>
            <p:spPr>
              <a:xfrm>
                <a:off x="5963277"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207" name="Google Shape;207;g3aacdfd909c_0_8"/>
            <p:cNvCxnSpPr/>
            <p:nvPr/>
          </p:nvCxnSpPr>
          <p:spPr>
            <a:xfrm>
              <a:off x="692193" y="5119671"/>
              <a:ext cx="7572000" cy="0"/>
            </a:xfrm>
            <a:prstGeom prst="straightConnector1">
              <a:avLst/>
            </a:prstGeom>
            <a:noFill/>
            <a:ln w="9525" cap="flat" cmpd="sng">
              <a:solidFill>
                <a:schemeClr val="accent1"/>
              </a:solidFill>
              <a:prstDash val="solid"/>
              <a:miter lim="800000"/>
              <a:headEnd type="none" w="sm" len="sm"/>
              <a:tailEnd type="none" w="sm" len="sm"/>
            </a:ln>
          </p:spPr>
        </p:cxnSp>
      </p:grpSp>
      <p:sp>
        <p:nvSpPr>
          <p:cNvPr id="208" name="Google Shape;208;g3aacdfd909c_0_8"/>
          <p:cNvSpPr/>
          <p:nvPr/>
        </p:nvSpPr>
        <p:spPr>
          <a:xfrm>
            <a:off x="-1091040" y="4396534"/>
            <a:ext cx="282600" cy="338760"/>
          </a:xfrm>
          <a:prstGeom prst="chevron">
            <a:avLst>
              <a:gd name="adj" fmla="val 50000"/>
            </a:avLst>
          </a:prstGeom>
          <a:solidFill>
            <a:schemeClr val="accent1"/>
          </a:solidFill>
          <a:ln w="12700" cap="flat" cmpd="sng">
            <a:solidFill>
              <a:srgbClr val="0C1825"/>
            </a:solidFill>
            <a:prstDash val="solid"/>
            <a:miter lim="800000"/>
            <a:headEnd type="none" w="sm" len="sm"/>
            <a:tailEnd type="none" w="sm" len="sm"/>
          </a:ln>
        </p:spPr>
        <p:txBody>
          <a:bodyPr spcFirstLastPara="1" wrap="square" lIns="109710" tIns="54840" rIns="109710" bIns="54840" anchor="ctr" anchorCtr="0">
            <a:noAutofit/>
          </a:bodyPr>
          <a:lstStyle/>
          <a:p>
            <a:pPr algn="ctr">
              <a:buClr>
                <a:srgbClr val="000000"/>
              </a:buClr>
              <a:buSzPts val="1959"/>
            </a:pPr>
            <a:endParaRPr sz="2351">
              <a:solidFill>
                <a:schemeClr val="dk1"/>
              </a:solidFill>
              <a:latin typeface="Arial"/>
              <a:ea typeface="Arial"/>
              <a:cs typeface="Arial"/>
              <a:sym typeface="Arial"/>
            </a:endParaRPr>
          </a:p>
        </p:txBody>
      </p:sp>
      <p:sp>
        <p:nvSpPr>
          <p:cNvPr id="209" name="Google Shape;209;g3aacdfd909c_0_8"/>
          <p:cNvSpPr/>
          <p:nvPr/>
        </p:nvSpPr>
        <p:spPr>
          <a:xfrm>
            <a:off x="-1091040" y="4967000"/>
            <a:ext cx="282600" cy="338760"/>
          </a:xfrm>
          <a:prstGeom prst="chevron">
            <a:avLst>
              <a:gd name="adj" fmla="val 50000"/>
            </a:avLst>
          </a:prstGeom>
          <a:solidFill>
            <a:schemeClr val="accent1"/>
          </a:solidFill>
          <a:ln w="12700" cap="flat" cmpd="sng">
            <a:solidFill>
              <a:srgbClr val="0C1825"/>
            </a:solidFill>
            <a:prstDash val="solid"/>
            <a:miter lim="800000"/>
            <a:headEnd type="none" w="sm" len="sm"/>
            <a:tailEnd type="none" w="sm" len="sm"/>
          </a:ln>
        </p:spPr>
        <p:txBody>
          <a:bodyPr spcFirstLastPara="1" wrap="square" lIns="109710" tIns="54840" rIns="109710" bIns="54840" anchor="ctr" anchorCtr="0">
            <a:noAutofit/>
          </a:bodyPr>
          <a:lstStyle/>
          <a:p>
            <a:pPr algn="ctr">
              <a:buClr>
                <a:srgbClr val="000000"/>
              </a:buClr>
              <a:buSzPts val="1959"/>
            </a:pPr>
            <a:endParaRPr sz="2351">
              <a:solidFill>
                <a:schemeClr val="dk1"/>
              </a:solidFill>
              <a:latin typeface="Arial"/>
              <a:ea typeface="Arial"/>
              <a:cs typeface="Arial"/>
              <a:sym typeface="Arial"/>
            </a:endParaRPr>
          </a:p>
        </p:txBody>
      </p:sp>
      <p:sp>
        <p:nvSpPr>
          <p:cNvPr id="210" name="Google Shape;210;g3aacdfd909c_0_8"/>
          <p:cNvSpPr txBox="1"/>
          <p:nvPr/>
        </p:nvSpPr>
        <p:spPr>
          <a:xfrm>
            <a:off x="2544630" y="3594976"/>
            <a:ext cx="7549920" cy="524160"/>
          </a:xfrm>
          <a:prstGeom prst="rect">
            <a:avLst/>
          </a:prstGeom>
          <a:noFill/>
          <a:ln>
            <a:noFill/>
          </a:ln>
        </p:spPr>
        <p:txBody>
          <a:bodyPr spcFirstLastPara="1" wrap="square" lIns="109710" tIns="109710" rIns="109710" bIns="109710" anchor="t" anchorCtr="0">
            <a:noAutofit/>
          </a:bodyPr>
          <a:lstStyle/>
          <a:p>
            <a:pPr algn="just">
              <a:buClr>
                <a:srgbClr val="000000"/>
              </a:buClr>
              <a:buSzPts val="1800"/>
            </a:pPr>
            <a:r>
              <a:rPr lang="es-ES" sz="2160" b="1">
                <a:solidFill>
                  <a:schemeClr val="accent4"/>
                </a:solidFill>
                <a:latin typeface="Times New Roman"/>
                <a:ea typeface="Times New Roman"/>
                <a:cs typeface="Times New Roman"/>
                <a:sym typeface="Times New Roman"/>
              </a:rPr>
              <a:t>IMF effective in multiple cases</a:t>
            </a:r>
            <a:endParaRPr sz="2160" b="1">
              <a:solidFill>
                <a:schemeClr val="accent4"/>
              </a:solidFill>
              <a:latin typeface="Times New Roman"/>
              <a:ea typeface="Times New Roman"/>
              <a:cs typeface="Times New Roman"/>
              <a:sym typeface="Times New Roman"/>
            </a:endParaRPr>
          </a:p>
          <a:p>
            <a:pPr algn="just">
              <a:buClr>
                <a:srgbClr val="000000"/>
              </a:buClr>
              <a:buSzPts val="1400"/>
            </a:pPr>
            <a:endParaRPr sz="1680">
              <a:solidFill>
                <a:srgbClr val="000000"/>
              </a:solidFill>
              <a:latin typeface="Arial"/>
              <a:ea typeface="Arial"/>
              <a:cs typeface="Arial"/>
              <a:sym typeface="Arial"/>
            </a:endParaRPr>
          </a:p>
        </p:txBody>
      </p:sp>
      <p:sp>
        <p:nvSpPr>
          <p:cNvPr id="211" name="Google Shape;211;g3aacdfd909c_0_8"/>
          <p:cNvSpPr/>
          <p:nvPr/>
        </p:nvSpPr>
        <p:spPr>
          <a:xfrm>
            <a:off x="1332872" y="770326"/>
            <a:ext cx="8761680" cy="2580120"/>
          </a:xfrm>
          <a:prstGeom prst="roundRect">
            <a:avLst>
              <a:gd name="adj" fmla="val 16667"/>
            </a:avLst>
          </a:prstGeom>
          <a:noFill/>
          <a:ln w="19050" cap="flat" cmpd="sng">
            <a:solidFill>
              <a:srgbClr val="1F599C"/>
            </a:solidFill>
            <a:prstDash val="solid"/>
            <a:round/>
            <a:headEnd type="none" w="sm" len="sm"/>
            <a:tailEnd type="none" w="sm" len="sm"/>
          </a:ln>
        </p:spPr>
        <p:txBody>
          <a:bodyPr spcFirstLastPara="1" wrap="square" lIns="109710" tIns="109710" rIns="109710" bIns="109710" anchor="ctr" anchorCtr="0">
            <a:noAutofit/>
          </a:bodyPr>
          <a:lstStyle/>
          <a:p>
            <a:pPr marL="548640" algn="just">
              <a:buClr>
                <a:srgbClr val="000000"/>
              </a:buClr>
              <a:buSzPts val="1600"/>
            </a:pPr>
            <a:endParaRPr sz="1920">
              <a:solidFill>
                <a:schemeClr val="dk1"/>
              </a:solidFill>
              <a:latin typeface="Times New Roman"/>
              <a:ea typeface="Times New Roman"/>
              <a:cs typeface="Times New Roman"/>
              <a:sym typeface="Times New Roman"/>
            </a:endParaRPr>
          </a:p>
          <a:p>
            <a:pPr marL="548640" algn="just">
              <a:buClr>
                <a:schemeClr val="dk1"/>
              </a:buClr>
              <a:buSzPts val="1100"/>
            </a:pPr>
            <a:r>
              <a:rPr lang="es-ES" sz="2280" b="1" u="sng">
                <a:solidFill>
                  <a:schemeClr val="dk1"/>
                </a:solidFill>
                <a:latin typeface="Times New Roman"/>
                <a:ea typeface="Times New Roman"/>
                <a:cs typeface="Times New Roman"/>
                <a:sym typeface="Times New Roman"/>
              </a:rPr>
              <a:t>Effectiveness</a:t>
            </a:r>
            <a:endParaRPr sz="2280" b="1" u="sng">
              <a:solidFill>
                <a:schemeClr val="dk1"/>
              </a:solidFill>
              <a:latin typeface="Times New Roman"/>
              <a:ea typeface="Times New Roman"/>
              <a:cs typeface="Times New Roman"/>
              <a:sym typeface="Times New Roman"/>
            </a:endParaRPr>
          </a:p>
          <a:p>
            <a:pPr marL="1097280" lvl="1" indent="-411480" algn="just">
              <a:buClr>
                <a:schemeClr val="dk2"/>
              </a:buClr>
              <a:buSzPts val="1800"/>
              <a:buFont typeface="Times New Roman"/>
              <a:buChar char="○"/>
            </a:pPr>
            <a:r>
              <a:rPr lang="es-ES" sz="2160">
                <a:solidFill>
                  <a:schemeClr val="dk1"/>
                </a:solidFill>
                <a:latin typeface="Times New Roman"/>
                <a:ea typeface="Times New Roman"/>
                <a:cs typeface="Times New Roman"/>
                <a:sym typeface="Times New Roman"/>
              </a:rPr>
              <a:t>IMF = most important institutions for global financial stability</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Char char="-"/>
            </a:pPr>
            <a:r>
              <a:rPr lang="es-ES" sz="2160">
                <a:solidFill>
                  <a:schemeClr val="dk1"/>
                </a:solidFill>
                <a:latin typeface="Times New Roman"/>
                <a:ea typeface="Times New Roman"/>
                <a:cs typeface="Times New Roman"/>
                <a:sym typeface="Times New Roman"/>
              </a:rPr>
              <a:t>Evolved from original Bretton Woods monetary role — to:</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AutoNum type="arabicParenR"/>
            </a:pPr>
            <a:r>
              <a:rPr lang="es-ES" sz="2160">
                <a:solidFill>
                  <a:schemeClr val="dk1"/>
                </a:solidFill>
                <a:latin typeface="Times New Roman"/>
                <a:ea typeface="Times New Roman"/>
                <a:cs typeface="Times New Roman"/>
                <a:sym typeface="Times New Roman"/>
              </a:rPr>
              <a:t>banking supervision</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AutoNum type="arabicParenR"/>
            </a:pPr>
            <a:r>
              <a:rPr lang="es-ES" sz="2160">
                <a:solidFill>
                  <a:schemeClr val="dk1"/>
                </a:solidFill>
                <a:latin typeface="Times New Roman"/>
                <a:ea typeface="Times New Roman"/>
                <a:cs typeface="Times New Roman"/>
                <a:sym typeface="Times New Roman"/>
              </a:rPr>
              <a:t>debt restructuring</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AutoNum type="arabicParenR"/>
            </a:pPr>
            <a:r>
              <a:rPr lang="es-ES" sz="2160">
                <a:solidFill>
                  <a:schemeClr val="dk1"/>
                </a:solidFill>
                <a:latin typeface="Times New Roman"/>
                <a:ea typeface="Times New Roman"/>
                <a:cs typeface="Times New Roman"/>
                <a:sym typeface="Times New Roman"/>
              </a:rPr>
              <a:t>financial-sector reform</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AutoNum type="arabicParenR"/>
            </a:pPr>
            <a:r>
              <a:rPr lang="es-ES" sz="2160">
                <a:solidFill>
                  <a:schemeClr val="dk1"/>
                </a:solidFill>
                <a:latin typeface="Times New Roman"/>
                <a:ea typeface="Times New Roman"/>
                <a:cs typeface="Times New Roman"/>
                <a:sym typeface="Times New Roman"/>
              </a:rPr>
              <a:t>sovereign debt crises</a:t>
            </a:r>
            <a:endParaRPr sz="2160">
              <a:solidFill>
                <a:schemeClr val="dk1"/>
              </a:solidFill>
              <a:latin typeface="Times New Roman"/>
              <a:ea typeface="Times New Roman"/>
              <a:cs typeface="Times New Roman"/>
              <a:sym typeface="Times New Roman"/>
            </a:endParaRPr>
          </a:p>
          <a:p>
            <a:pPr algn="ctr">
              <a:buClr>
                <a:srgbClr val="000000"/>
              </a:buClr>
              <a:buSzPts val="1400"/>
            </a:pPr>
            <a:endParaRPr sz="1680">
              <a:solidFill>
                <a:srgbClr val="000000"/>
              </a:solidFill>
              <a:latin typeface="Arial"/>
              <a:ea typeface="Arial"/>
              <a:cs typeface="Arial"/>
              <a:sym typeface="Arial"/>
            </a:endParaRPr>
          </a:p>
        </p:txBody>
      </p:sp>
      <p:sp>
        <p:nvSpPr>
          <p:cNvPr id="212" name="Google Shape;212;g3aacdfd909c_0_8"/>
          <p:cNvSpPr/>
          <p:nvPr/>
        </p:nvSpPr>
        <p:spPr>
          <a:xfrm>
            <a:off x="1040130" y="3478696"/>
            <a:ext cx="1375200" cy="756720"/>
          </a:xfrm>
          <a:prstGeom prst="stripedRightArrow">
            <a:avLst>
              <a:gd name="adj1" fmla="val 50000"/>
              <a:gd name="adj2" fmla="val 50000"/>
            </a:avLst>
          </a:prstGeom>
          <a:solidFill>
            <a:schemeClr val="lt2"/>
          </a:solidFill>
          <a:ln w="9525" cap="flat" cmpd="sng">
            <a:solidFill>
              <a:schemeClr val="accent2"/>
            </a:solidFill>
            <a:prstDash val="solid"/>
            <a:round/>
            <a:headEnd type="none" w="sm" len="sm"/>
            <a:tailEnd type="none" w="sm" len="sm"/>
          </a:ln>
        </p:spPr>
        <p:txBody>
          <a:bodyPr spcFirstLastPara="1" wrap="square" lIns="109710" tIns="109710" rIns="109710" bIns="109710" anchor="ctr" anchorCtr="0">
            <a:noAutofit/>
          </a:bodyPr>
          <a:lstStyle/>
          <a:p>
            <a:pPr algn="ctr">
              <a:buClr>
                <a:srgbClr val="000000"/>
              </a:buClr>
              <a:buSzPts val="1400"/>
            </a:pPr>
            <a:endParaRPr sz="1680">
              <a:solidFill>
                <a:srgbClr val="000000"/>
              </a:solidFill>
              <a:latin typeface="Arial"/>
              <a:ea typeface="Arial"/>
              <a:cs typeface="Arial"/>
              <a:sym typeface="Arial"/>
            </a:endParaRPr>
          </a:p>
        </p:txBody>
      </p:sp>
      <p:sp>
        <p:nvSpPr>
          <p:cNvPr id="213" name="Google Shape;213;g3aacdfd909c_0_8"/>
          <p:cNvSpPr/>
          <p:nvPr/>
        </p:nvSpPr>
        <p:spPr>
          <a:xfrm>
            <a:off x="2281830" y="4470960"/>
            <a:ext cx="2808000" cy="1320840"/>
          </a:xfrm>
          <a:prstGeom prst="frame">
            <a:avLst>
              <a:gd name="adj1" fmla="val 12500"/>
            </a:avLst>
          </a:prstGeom>
          <a:solidFill>
            <a:schemeClr val="lt2"/>
          </a:solidFill>
          <a:ln w="9525" cap="flat" cmpd="sng">
            <a:solidFill>
              <a:schemeClr val="dk2"/>
            </a:solidFill>
            <a:prstDash val="solid"/>
            <a:round/>
            <a:headEnd type="none" w="sm" len="sm"/>
            <a:tailEnd type="none" w="sm" len="sm"/>
          </a:ln>
        </p:spPr>
        <p:txBody>
          <a:bodyPr spcFirstLastPara="1" wrap="square" lIns="109710" tIns="109710" rIns="109710" bIns="109710" anchor="ctr" anchorCtr="0">
            <a:noAutofit/>
          </a:bodyPr>
          <a:lstStyle/>
          <a:p>
            <a:pPr algn="ctr">
              <a:buClr>
                <a:srgbClr val="000000"/>
              </a:buClr>
              <a:buSzPts val="1400"/>
            </a:pPr>
            <a:endParaRPr sz="1680">
              <a:solidFill>
                <a:srgbClr val="000000"/>
              </a:solidFill>
              <a:latin typeface="Arial"/>
              <a:ea typeface="Arial"/>
              <a:cs typeface="Arial"/>
              <a:sym typeface="Arial"/>
            </a:endParaRPr>
          </a:p>
        </p:txBody>
      </p:sp>
      <p:grpSp>
        <p:nvGrpSpPr>
          <p:cNvPr id="214" name="Google Shape;214;g3aacdfd909c_0_8"/>
          <p:cNvGrpSpPr/>
          <p:nvPr/>
        </p:nvGrpSpPr>
        <p:grpSpPr>
          <a:xfrm>
            <a:off x="1440232" y="6143606"/>
            <a:ext cx="9086400" cy="524286"/>
            <a:chOff x="692193" y="5119671"/>
            <a:chExt cx="7572000" cy="436905"/>
          </a:xfrm>
        </p:grpSpPr>
        <p:grpSp>
          <p:nvGrpSpPr>
            <p:cNvPr id="215" name="Google Shape;215;g3aacdfd909c_0_8"/>
            <p:cNvGrpSpPr/>
            <p:nvPr/>
          </p:nvGrpSpPr>
          <p:grpSpPr>
            <a:xfrm>
              <a:off x="1291279" y="5302776"/>
              <a:ext cx="6431732" cy="253800"/>
              <a:chOff x="895045" y="5289317"/>
              <a:chExt cx="6431732" cy="253800"/>
            </a:xfrm>
          </p:grpSpPr>
          <p:sp>
            <p:nvSpPr>
              <p:cNvPr id="216" name="Google Shape;216;g3aacdfd909c_0_8"/>
              <p:cNvSpPr/>
              <p:nvPr/>
            </p:nvSpPr>
            <p:spPr>
              <a:xfrm>
                <a:off x="89504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Introduction</a:t>
                </a:r>
                <a:endParaRPr sz="1680">
                  <a:solidFill>
                    <a:srgbClr val="000000"/>
                  </a:solidFill>
                  <a:latin typeface="Arial"/>
                  <a:ea typeface="Arial"/>
                  <a:cs typeface="Arial"/>
                  <a:sym typeface="Arial"/>
                </a:endParaRPr>
              </a:p>
            </p:txBody>
          </p:sp>
          <p:sp>
            <p:nvSpPr>
              <p:cNvPr id="217" name="Google Shape;217;g3aacdfd909c_0_8"/>
              <p:cNvSpPr/>
              <p:nvPr/>
            </p:nvSpPr>
            <p:spPr>
              <a:xfrm>
                <a:off x="258445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buClr>
                    <a:srgbClr val="000000"/>
                  </a:buClr>
                  <a:buSzPts val="1400"/>
                </a:pPr>
                <a:r>
                  <a:rPr lang="es-ES" sz="2160">
                    <a:solidFill>
                      <a:schemeClr val="lt1"/>
                    </a:solidFill>
                    <a:latin typeface="Times New Roman"/>
                    <a:ea typeface="Times New Roman"/>
                    <a:cs typeface="Times New Roman"/>
                    <a:sym typeface="Times New Roman"/>
                  </a:rPr>
                  <a:t>    Framework</a:t>
                </a:r>
                <a:endParaRPr sz="2160">
                  <a:solidFill>
                    <a:schemeClr val="lt1"/>
                  </a:solidFill>
                  <a:latin typeface="Times New Roman"/>
                  <a:ea typeface="Times New Roman"/>
                  <a:cs typeface="Times New Roman"/>
                  <a:sym typeface="Times New Roman"/>
                </a:endParaRPr>
              </a:p>
            </p:txBody>
          </p:sp>
          <p:sp>
            <p:nvSpPr>
              <p:cNvPr id="218" name="Google Shape;218;g3aacdfd909c_0_8"/>
              <p:cNvSpPr/>
              <p:nvPr/>
            </p:nvSpPr>
            <p:spPr>
              <a:xfrm>
                <a:off x="4273866" y="5289317"/>
                <a:ext cx="1363500" cy="253800"/>
              </a:xfrm>
              <a:prstGeom prst="rect">
                <a:avLst/>
              </a:prstGeom>
              <a:solidFill>
                <a:srgbClr val="002060"/>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Discussion</a:t>
                </a:r>
                <a:endParaRPr sz="1680">
                  <a:solidFill>
                    <a:srgbClr val="000000"/>
                  </a:solidFill>
                  <a:latin typeface="Arial"/>
                  <a:ea typeface="Arial"/>
                  <a:cs typeface="Arial"/>
                  <a:sym typeface="Arial"/>
                </a:endParaRPr>
              </a:p>
            </p:txBody>
          </p:sp>
          <p:sp>
            <p:nvSpPr>
              <p:cNvPr id="219" name="Google Shape;219;g3aacdfd909c_0_8"/>
              <p:cNvSpPr/>
              <p:nvPr/>
            </p:nvSpPr>
            <p:spPr>
              <a:xfrm>
                <a:off x="5963277"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220" name="Google Shape;220;g3aacdfd909c_0_8"/>
            <p:cNvCxnSpPr/>
            <p:nvPr/>
          </p:nvCxnSpPr>
          <p:spPr>
            <a:xfrm>
              <a:off x="692193" y="5119671"/>
              <a:ext cx="7572000" cy="0"/>
            </a:xfrm>
            <a:prstGeom prst="straightConnector1">
              <a:avLst/>
            </a:prstGeom>
            <a:noFill/>
            <a:ln w="9525" cap="flat" cmpd="sng">
              <a:solidFill>
                <a:schemeClr val="accent1"/>
              </a:solidFill>
              <a:prstDash val="solid"/>
              <a:miter lim="800000"/>
              <a:headEnd type="none" w="sm" len="sm"/>
              <a:tailEnd type="none" w="sm" len="sm"/>
            </a:ln>
          </p:spPr>
        </p:cxnSp>
      </p:grpSp>
      <p:pic>
        <p:nvPicPr>
          <p:cNvPr id="221" name="Google Shape;221;g3aacdfd909c_0_8"/>
          <p:cNvPicPr preferRelativeResize="0"/>
          <p:nvPr/>
        </p:nvPicPr>
        <p:blipFill>
          <a:blip r:embed="rId4">
            <a:alphaModFix/>
          </a:blip>
          <a:stretch>
            <a:fillRect/>
          </a:stretch>
        </p:blipFill>
        <p:spPr>
          <a:xfrm>
            <a:off x="6413701" y="3483842"/>
            <a:ext cx="4738160" cy="2526360"/>
          </a:xfrm>
          <a:prstGeom prst="rect">
            <a:avLst/>
          </a:prstGeom>
          <a:noFill/>
          <a:ln w="9525" cap="flat" cmpd="sng">
            <a:solidFill>
              <a:schemeClr val="dk2"/>
            </a:solidFill>
            <a:prstDash val="solid"/>
            <a:round/>
            <a:headEnd type="none" w="sm" len="sm"/>
            <a:tailEnd type="none" w="sm" len="sm"/>
          </a:ln>
        </p:spPr>
      </p:pic>
      <p:sp>
        <p:nvSpPr>
          <p:cNvPr id="222" name="Google Shape;222;g3aacdfd909c_0_8"/>
          <p:cNvSpPr txBox="1"/>
          <p:nvPr/>
        </p:nvSpPr>
        <p:spPr>
          <a:xfrm>
            <a:off x="2620020" y="4697274"/>
            <a:ext cx="2160720" cy="697320"/>
          </a:xfrm>
          <a:prstGeom prst="rect">
            <a:avLst/>
          </a:prstGeom>
          <a:noFill/>
          <a:ln>
            <a:noFill/>
          </a:ln>
        </p:spPr>
        <p:txBody>
          <a:bodyPr spcFirstLastPara="1" wrap="square" lIns="109710" tIns="109710" rIns="109710" bIns="109710" anchor="t" anchorCtr="0">
            <a:noAutofit/>
          </a:bodyPr>
          <a:lstStyle/>
          <a:p>
            <a:r>
              <a:rPr lang="es-ES" sz="2280">
                <a:latin typeface="Times New Roman"/>
                <a:ea typeface="Times New Roman"/>
                <a:cs typeface="Times New Roman"/>
                <a:sym typeface="Times New Roman"/>
              </a:rPr>
              <a:t>Art. 1 IMF UN</a:t>
            </a:r>
            <a:endParaRPr sz="2280">
              <a:latin typeface="Times New Roman"/>
              <a:ea typeface="Times New Roman"/>
              <a:cs typeface="Times New Roman"/>
              <a:sym typeface="Times New Roman"/>
            </a:endParaRPr>
          </a:p>
          <a:p>
            <a:pPr marL="548640" indent="-419100">
              <a:buSzPts val="1900"/>
              <a:buFont typeface="Times New Roman"/>
              <a:buChar char="-"/>
            </a:pPr>
            <a:r>
              <a:rPr lang="es-ES" sz="2280">
                <a:latin typeface="Times New Roman"/>
                <a:ea typeface="Times New Roman"/>
                <a:cs typeface="Times New Roman"/>
                <a:sym typeface="Times New Roman"/>
              </a:rPr>
              <a:t>purpose</a:t>
            </a:r>
            <a:endParaRPr sz="2280">
              <a:latin typeface="Times New Roman"/>
              <a:ea typeface="Times New Roman"/>
              <a:cs typeface="Times New Roman"/>
              <a:sym typeface="Times New Roman"/>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8"/>
          <p:cNvGrpSpPr/>
          <p:nvPr/>
        </p:nvGrpSpPr>
        <p:grpSpPr>
          <a:xfrm>
            <a:off x="1440232" y="6143606"/>
            <a:ext cx="9086557" cy="524425"/>
            <a:chOff x="692193" y="5119671"/>
            <a:chExt cx="7572131" cy="437021"/>
          </a:xfrm>
        </p:grpSpPr>
        <p:grpSp>
          <p:nvGrpSpPr>
            <p:cNvPr id="228" name="Google Shape;228;p8"/>
            <p:cNvGrpSpPr/>
            <p:nvPr/>
          </p:nvGrpSpPr>
          <p:grpSpPr>
            <a:xfrm>
              <a:off x="1291279" y="5302776"/>
              <a:ext cx="6431628" cy="253916"/>
              <a:chOff x="895045" y="5289317"/>
              <a:chExt cx="6431628" cy="253916"/>
            </a:xfrm>
          </p:grpSpPr>
          <p:sp>
            <p:nvSpPr>
              <p:cNvPr id="229" name="Google Shape;229;p8"/>
              <p:cNvSpPr/>
              <p:nvPr/>
            </p:nvSpPr>
            <p:spPr>
              <a:xfrm>
                <a:off x="895045"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Purpose</a:t>
                </a:r>
                <a:endParaRPr sz="1680">
                  <a:solidFill>
                    <a:srgbClr val="000000"/>
                  </a:solidFill>
                  <a:latin typeface="Arial"/>
                  <a:ea typeface="Arial"/>
                  <a:cs typeface="Arial"/>
                  <a:sym typeface="Arial"/>
                </a:endParaRPr>
              </a:p>
            </p:txBody>
          </p:sp>
          <p:sp>
            <p:nvSpPr>
              <p:cNvPr id="230" name="Google Shape;230;p8"/>
              <p:cNvSpPr/>
              <p:nvPr/>
            </p:nvSpPr>
            <p:spPr>
              <a:xfrm>
                <a:off x="2584455" y="5289317"/>
                <a:ext cx="1363396" cy="253916"/>
              </a:xfrm>
              <a:prstGeom prst="rect">
                <a:avLst/>
              </a:prstGeom>
              <a:solidFill>
                <a:srgbClr val="B2B2B2"/>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Definition</a:t>
                </a:r>
                <a:endParaRPr sz="1680">
                  <a:solidFill>
                    <a:srgbClr val="000000"/>
                  </a:solidFill>
                  <a:latin typeface="Arial"/>
                  <a:ea typeface="Arial"/>
                  <a:cs typeface="Arial"/>
                  <a:sym typeface="Arial"/>
                </a:endParaRPr>
              </a:p>
            </p:txBody>
          </p:sp>
          <p:sp>
            <p:nvSpPr>
              <p:cNvPr id="231" name="Google Shape;231;p8"/>
              <p:cNvSpPr/>
              <p:nvPr/>
            </p:nvSpPr>
            <p:spPr>
              <a:xfrm>
                <a:off x="4273866" y="5289317"/>
                <a:ext cx="1363396" cy="253916"/>
              </a:xfrm>
              <a:prstGeom prst="rect">
                <a:avLst/>
              </a:prstGeom>
              <a:solidFill>
                <a:schemeClr val="dk2"/>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Law reform?</a:t>
                </a:r>
                <a:endParaRPr sz="1680">
                  <a:solidFill>
                    <a:srgbClr val="000000"/>
                  </a:solidFill>
                  <a:latin typeface="Arial"/>
                  <a:ea typeface="Arial"/>
                  <a:cs typeface="Arial"/>
                  <a:sym typeface="Arial"/>
                </a:endParaRPr>
              </a:p>
            </p:txBody>
          </p:sp>
          <p:sp>
            <p:nvSpPr>
              <p:cNvPr id="232" name="Google Shape;232;p8"/>
              <p:cNvSpPr/>
              <p:nvPr/>
            </p:nvSpPr>
            <p:spPr>
              <a:xfrm>
                <a:off x="5963277" y="5289317"/>
                <a:ext cx="1363396" cy="253916"/>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233" name="Google Shape;233;p8"/>
            <p:cNvCxnSpPr/>
            <p:nvPr/>
          </p:nvCxnSpPr>
          <p:spPr>
            <a:xfrm>
              <a:off x="692193" y="5119671"/>
              <a:ext cx="7572131" cy="0"/>
            </a:xfrm>
            <a:prstGeom prst="straightConnector1">
              <a:avLst/>
            </a:prstGeom>
            <a:noFill/>
            <a:ln w="9525" cap="flat" cmpd="sng">
              <a:solidFill>
                <a:schemeClr val="accent1"/>
              </a:solidFill>
              <a:prstDash val="solid"/>
              <a:miter lim="800000"/>
              <a:headEnd type="none" w="sm" len="sm"/>
              <a:tailEnd type="none" w="sm" len="sm"/>
            </a:ln>
          </p:spPr>
        </p:cxnSp>
      </p:grpSp>
      <p:sp>
        <p:nvSpPr>
          <p:cNvPr id="234" name="Google Shape;234;p8"/>
          <p:cNvSpPr txBox="1">
            <a:spLocks noGrp="1"/>
          </p:cNvSpPr>
          <p:nvPr>
            <p:ph type="title"/>
          </p:nvPr>
        </p:nvSpPr>
        <p:spPr>
          <a:xfrm>
            <a:off x="1479041" y="510820"/>
            <a:ext cx="8518320" cy="408960"/>
          </a:xfrm>
          <a:prstGeom prst="rect">
            <a:avLst/>
          </a:prstGeom>
          <a:noFill/>
          <a:ln>
            <a:noFill/>
          </a:ln>
        </p:spPr>
        <p:txBody>
          <a:bodyPr spcFirstLastPara="1" vert="horz" wrap="square" lIns="43200" tIns="56160" rIns="43200" bIns="56160" rtlCol="0" anchor="ctr" anchorCtr="0">
            <a:noAutofit/>
          </a:bodyPr>
          <a:lstStyle/>
          <a:p>
            <a:pPr algn="ctr">
              <a:buSzPts val="2800"/>
            </a:pPr>
            <a:r>
              <a:rPr lang="es-ES" sz="3360">
                <a:latin typeface="Times New Roman"/>
                <a:ea typeface="Times New Roman"/>
                <a:cs typeface="Times New Roman"/>
                <a:sym typeface="Times New Roman"/>
              </a:rPr>
              <a:t>Critiques</a:t>
            </a:r>
            <a:endParaRPr/>
          </a:p>
        </p:txBody>
      </p:sp>
      <p:cxnSp>
        <p:nvCxnSpPr>
          <p:cNvPr id="235" name="Google Shape;235;p8"/>
          <p:cNvCxnSpPr/>
          <p:nvPr/>
        </p:nvCxnSpPr>
        <p:spPr>
          <a:xfrm>
            <a:off x="1649490" y="1026720"/>
            <a:ext cx="8069040" cy="0"/>
          </a:xfrm>
          <a:prstGeom prst="straightConnector1">
            <a:avLst/>
          </a:prstGeom>
          <a:noFill/>
          <a:ln w="9525" cap="flat" cmpd="sng">
            <a:solidFill>
              <a:schemeClr val="accent1"/>
            </a:solidFill>
            <a:prstDash val="solid"/>
            <a:miter lim="800000"/>
            <a:headEnd type="none" w="sm" len="sm"/>
            <a:tailEnd type="none" w="sm" len="sm"/>
          </a:ln>
        </p:spPr>
      </p:cxnSp>
      <p:sp>
        <p:nvSpPr>
          <p:cNvPr id="236" name="Google Shape;236;p8"/>
          <p:cNvSpPr/>
          <p:nvPr/>
        </p:nvSpPr>
        <p:spPr>
          <a:xfrm>
            <a:off x="10207327" y="28541"/>
            <a:ext cx="1375073" cy="1252158"/>
          </a:xfrm>
          <a:prstGeom prst="rect">
            <a:avLst/>
          </a:prstGeom>
          <a:solidFill>
            <a:schemeClr val="lt1"/>
          </a:solidFill>
          <a:ln>
            <a:noFill/>
          </a:ln>
        </p:spPr>
        <p:txBody>
          <a:bodyPr spcFirstLastPara="1" wrap="square" lIns="109710" tIns="54840" rIns="109710" bIns="54840" anchor="ctr" anchorCtr="0">
            <a:noAutofit/>
          </a:bodyPr>
          <a:lstStyle/>
          <a:p>
            <a:pPr algn="ctr">
              <a:buClr>
                <a:srgbClr val="000000"/>
              </a:buClr>
              <a:buSzPts val="1469"/>
            </a:pPr>
            <a:endParaRPr sz="1763">
              <a:solidFill>
                <a:schemeClr val="lt1"/>
              </a:solidFill>
              <a:latin typeface="Arial"/>
              <a:ea typeface="Arial"/>
              <a:cs typeface="Arial"/>
              <a:sym typeface="Arial"/>
            </a:endParaRPr>
          </a:p>
        </p:txBody>
      </p:sp>
      <p:pic>
        <p:nvPicPr>
          <p:cNvPr id="237" name="Google Shape;237;p8"/>
          <p:cNvPicPr preferRelativeResize="0"/>
          <p:nvPr/>
        </p:nvPicPr>
        <p:blipFill rotWithShape="1">
          <a:blip r:embed="rId3">
            <a:alphaModFix/>
          </a:blip>
          <a:srcRect/>
          <a:stretch/>
        </p:blipFill>
        <p:spPr>
          <a:xfrm>
            <a:off x="10317886" y="77641"/>
            <a:ext cx="1153956" cy="1153956"/>
          </a:xfrm>
          <a:prstGeom prst="rect">
            <a:avLst/>
          </a:prstGeom>
          <a:noFill/>
          <a:ln>
            <a:noFill/>
          </a:ln>
        </p:spPr>
      </p:pic>
      <p:sp>
        <p:nvSpPr>
          <p:cNvPr id="238" name="Google Shape;238;p8"/>
          <p:cNvSpPr txBox="1"/>
          <p:nvPr/>
        </p:nvSpPr>
        <p:spPr>
          <a:xfrm>
            <a:off x="1479030" y="1435966"/>
            <a:ext cx="8626680" cy="4298400"/>
          </a:xfrm>
          <a:prstGeom prst="rect">
            <a:avLst/>
          </a:prstGeom>
          <a:noFill/>
          <a:ln>
            <a:noFill/>
          </a:ln>
        </p:spPr>
        <p:txBody>
          <a:bodyPr spcFirstLastPara="1" wrap="square" lIns="109710" tIns="109710" rIns="109710" bIns="109710" anchor="t" anchorCtr="0">
            <a:noAutofit/>
          </a:bodyPr>
          <a:lstStyle/>
          <a:p>
            <a:pPr marL="548640" indent="-411480" algn="just">
              <a:buClr>
                <a:schemeClr val="dk1"/>
              </a:buClr>
              <a:buSzPts val="1800"/>
              <a:buFont typeface="Times New Roman"/>
              <a:buChar char="-"/>
            </a:pPr>
            <a:r>
              <a:rPr lang="es-ES" sz="2160">
                <a:solidFill>
                  <a:schemeClr val="dk1"/>
                </a:solidFill>
                <a:latin typeface="Times New Roman"/>
                <a:ea typeface="Times New Roman"/>
                <a:cs typeface="Times New Roman"/>
                <a:sym typeface="Times New Roman"/>
              </a:rPr>
              <a:t>Scope creep: expansion into structural areas beyond Fund's expertise</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Char char="-"/>
            </a:pPr>
            <a:r>
              <a:rPr lang="es-ES" sz="2160">
                <a:solidFill>
                  <a:schemeClr val="dk1"/>
                </a:solidFill>
                <a:latin typeface="Times New Roman"/>
                <a:ea typeface="Times New Roman"/>
                <a:cs typeface="Times New Roman"/>
                <a:sym typeface="Times New Roman"/>
              </a:rPr>
              <a:t>Undermines national sovereignty and democratic processes (Meltzer Report)</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Char char="-"/>
            </a:pPr>
            <a:r>
              <a:rPr lang="es-ES" sz="2160">
                <a:solidFill>
                  <a:schemeClr val="dk1"/>
                </a:solidFill>
                <a:latin typeface="Times New Roman"/>
                <a:ea typeface="Times New Roman"/>
                <a:cs typeface="Times New Roman"/>
                <a:sym typeface="Times New Roman"/>
              </a:rPr>
              <a:t>"Washington Consensus" pressure on programme design</a:t>
            </a:r>
            <a:endParaRPr sz="2160">
              <a:solidFill>
                <a:schemeClr val="dk1"/>
              </a:solidFill>
              <a:latin typeface="Times New Roman"/>
              <a:ea typeface="Times New Roman"/>
              <a:cs typeface="Times New Roman"/>
              <a:sym typeface="Times New Roman"/>
            </a:endParaRPr>
          </a:p>
          <a:p>
            <a:pPr marL="548640" indent="-411480" algn="just">
              <a:buClr>
                <a:schemeClr val="dk1"/>
              </a:buClr>
              <a:buSzPts val="1800"/>
              <a:buFont typeface="Times New Roman"/>
              <a:buChar char="-"/>
            </a:pPr>
            <a:r>
              <a:rPr lang="es-ES" sz="2160">
                <a:solidFill>
                  <a:schemeClr val="dk1"/>
                </a:solidFill>
                <a:latin typeface="Times New Roman"/>
                <a:ea typeface="Times New Roman"/>
                <a:cs typeface="Times New Roman"/>
                <a:sym typeface="Times New Roman"/>
              </a:rPr>
              <a:t>Excessive detail → micro-management concern</a:t>
            </a:r>
            <a:endParaRPr sz="2160">
              <a:solidFill>
                <a:schemeClr val="dk1"/>
              </a:solidFill>
              <a:latin typeface="Times New Roman"/>
              <a:ea typeface="Times New Roman"/>
              <a:cs typeface="Times New Roman"/>
              <a:sym typeface="Times New Roman"/>
            </a:endParaRPr>
          </a:p>
          <a:p>
            <a:pPr marL="548640" algn="just"/>
            <a:endParaRPr sz="2160">
              <a:solidFill>
                <a:schemeClr val="dk1"/>
              </a:solidFill>
              <a:latin typeface="Times New Roman"/>
              <a:ea typeface="Times New Roman"/>
              <a:cs typeface="Times New Roman"/>
              <a:sym typeface="Times New Roman"/>
            </a:endParaRPr>
          </a:p>
          <a:p>
            <a:pPr algn="just">
              <a:buClr>
                <a:schemeClr val="dk1"/>
              </a:buClr>
              <a:buSzPts val="1100"/>
            </a:pPr>
            <a:r>
              <a:rPr lang="es-ES" sz="2160">
                <a:solidFill>
                  <a:schemeClr val="dk1"/>
                </a:solidFill>
                <a:latin typeface="Times New Roman"/>
                <a:ea typeface="Times New Roman"/>
                <a:cs typeface="Times New Roman"/>
                <a:sym typeface="Times New Roman"/>
              </a:rPr>
              <a:t>2002 reforms acknowledged but did not fully resolve these tensions.</a:t>
            </a:r>
            <a:endParaRPr sz="2160">
              <a:solidFill>
                <a:schemeClr val="dk1"/>
              </a:solidFill>
              <a:latin typeface="Times New Roman"/>
              <a:ea typeface="Times New Roman"/>
              <a:cs typeface="Times New Roman"/>
              <a:sym typeface="Times New Roman"/>
            </a:endParaRPr>
          </a:p>
          <a:p>
            <a:pPr algn="just">
              <a:buClr>
                <a:schemeClr val="dk1"/>
              </a:buClr>
              <a:buSzPts val="1100"/>
            </a:pPr>
            <a:r>
              <a:rPr lang="es-ES" sz="2160">
                <a:solidFill>
                  <a:schemeClr val="dk1"/>
                </a:solidFill>
                <a:latin typeface="Times New Roman"/>
                <a:ea typeface="Times New Roman"/>
                <a:cs typeface="Times New Roman"/>
                <a:sym typeface="Times New Roman"/>
              </a:rPr>
              <a:t>2009 reforms emphasized parsimony and focused on critical measures</a:t>
            </a:r>
            <a:endParaRPr sz="2160">
              <a:solidFill>
                <a:schemeClr val="dk1"/>
              </a:solidFill>
              <a:latin typeface="Times New Roman"/>
              <a:ea typeface="Times New Roman"/>
              <a:cs typeface="Times New Roman"/>
              <a:sym typeface="Times New Roman"/>
            </a:endParaRPr>
          </a:p>
          <a:p>
            <a:pPr algn="just">
              <a:buClr>
                <a:schemeClr val="dk1"/>
              </a:buClr>
              <a:buSzPts val="1100"/>
            </a:pPr>
            <a:endParaRPr sz="2160">
              <a:solidFill>
                <a:schemeClr val="dk1"/>
              </a:solidFill>
              <a:latin typeface="Times New Roman"/>
              <a:ea typeface="Times New Roman"/>
              <a:cs typeface="Times New Roman"/>
              <a:sym typeface="Times New Roman"/>
            </a:endParaRPr>
          </a:p>
          <a:p>
            <a:pPr algn="just">
              <a:buClr>
                <a:srgbClr val="000000"/>
              </a:buClr>
              <a:buSzPts val="1800"/>
            </a:pPr>
            <a:endParaRPr sz="2160">
              <a:solidFill>
                <a:schemeClr val="dk1"/>
              </a:solidFill>
              <a:latin typeface="Times New Roman"/>
              <a:ea typeface="Times New Roman"/>
              <a:cs typeface="Times New Roman"/>
              <a:sym typeface="Times New Roman"/>
            </a:endParaRPr>
          </a:p>
          <a:p>
            <a:pPr>
              <a:buClr>
                <a:srgbClr val="000000"/>
              </a:buClr>
              <a:buSzPts val="1400"/>
            </a:pPr>
            <a:endParaRPr sz="1680">
              <a:solidFill>
                <a:srgbClr val="000000"/>
              </a:solidFill>
              <a:latin typeface="Arial"/>
              <a:ea typeface="Arial"/>
              <a:cs typeface="Arial"/>
              <a:sym typeface="Arial"/>
            </a:endParaRPr>
          </a:p>
        </p:txBody>
      </p:sp>
      <p:grpSp>
        <p:nvGrpSpPr>
          <p:cNvPr id="239" name="Google Shape;239;p8"/>
          <p:cNvGrpSpPr/>
          <p:nvPr/>
        </p:nvGrpSpPr>
        <p:grpSpPr>
          <a:xfrm>
            <a:off x="1440232" y="6143606"/>
            <a:ext cx="9086400" cy="524286"/>
            <a:chOff x="692193" y="5119671"/>
            <a:chExt cx="7572000" cy="436905"/>
          </a:xfrm>
        </p:grpSpPr>
        <p:grpSp>
          <p:nvGrpSpPr>
            <p:cNvPr id="240" name="Google Shape;240;p8"/>
            <p:cNvGrpSpPr/>
            <p:nvPr/>
          </p:nvGrpSpPr>
          <p:grpSpPr>
            <a:xfrm>
              <a:off x="1291279" y="5302776"/>
              <a:ext cx="6431732" cy="253800"/>
              <a:chOff x="895045" y="5289317"/>
              <a:chExt cx="6431732" cy="253800"/>
            </a:xfrm>
          </p:grpSpPr>
          <p:sp>
            <p:nvSpPr>
              <p:cNvPr id="241" name="Google Shape;241;p8"/>
              <p:cNvSpPr/>
              <p:nvPr/>
            </p:nvSpPr>
            <p:spPr>
              <a:xfrm>
                <a:off x="89504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Introduction</a:t>
                </a:r>
                <a:endParaRPr sz="1680">
                  <a:solidFill>
                    <a:srgbClr val="000000"/>
                  </a:solidFill>
                  <a:latin typeface="Arial"/>
                  <a:ea typeface="Arial"/>
                  <a:cs typeface="Arial"/>
                  <a:sym typeface="Arial"/>
                </a:endParaRPr>
              </a:p>
            </p:txBody>
          </p:sp>
          <p:sp>
            <p:nvSpPr>
              <p:cNvPr id="242" name="Google Shape;242;p8"/>
              <p:cNvSpPr/>
              <p:nvPr/>
            </p:nvSpPr>
            <p:spPr>
              <a:xfrm>
                <a:off x="2584455"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buClr>
                    <a:srgbClr val="000000"/>
                  </a:buClr>
                  <a:buSzPts val="1400"/>
                </a:pPr>
                <a:r>
                  <a:rPr lang="es-ES" sz="2160">
                    <a:solidFill>
                      <a:schemeClr val="lt1"/>
                    </a:solidFill>
                    <a:latin typeface="Times New Roman"/>
                    <a:ea typeface="Times New Roman"/>
                    <a:cs typeface="Times New Roman"/>
                    <a:sym typeface="Times New Roman"/>
                  </a:rPr>
                  <a:t>    Framework</a:t>
                </a:r>
                <a:endParaRPr sz="2160">
                  <a:solidFill>
                    <a:schemeClr val="lt1"/>
                  </a:solidFill>
                  <a:latin typeface="Times New Roman"/>
                  <a:ea typeface="Times New Roman"/>
                  <a:cs typeface="Times New Roman"/>
                  <a:sym typeface="Times New Roman"/>
                </a:endParaRPr>
              </a:p>
            </p:txBody>
          </p:sp>
          <p:sp>
            <p:nvSpPr>
              <p:cNvPr id="243" name="Google Shape;243;p8"/>
              <p:cNvSpPr/>
              <p:nvPr/>
            </p:nvSpPr>
            <p:spPr>
              <a:xfrm>
                <a:off x="4273866" y="5289317"/>
                <a:ext cx="1363500" cy="253800"/>
              </a:xfrm>
              <a:prstGeom prst="rect">
                <a:avLst/>
              </a:prstGeom>
              <a:solidFill>
                <a:srgbClr val="002060"/>
              </a:solidFill>
              <a:ln>
                <a:noFill/>
              </a:ln>
            </p:spPr>
            <p:txBody>
              <a:bodyPr spcFirstLastPara="1" wrap="square" lIns="109710" tIns="54840" rIns="109710" bIns="54840" anchor="ctr" anchorCtr="0">
                <a:noAutofit/>
              </a:bodyPr>
              <a:lstStyle/>
              <a:p>
                <a:pPr algn="ctr">
                  <a:buClr>
                    <a:srgbClr val="000000"/>
                  </a:buClr>
                  <a:buSzPts val="1400"/>
                </a:pPr>
                <a:r>
                  <a:rPr lang="es-ES" sz="2160">
                    <a:solidFill>
                      <a:schemeClr val="lt1"/>
                    </a:solidFill>
                    <a:latin typeface="Times New Roman"/>
                    <a:ea typeface="Times New Roman"/>
                    <a:cs typeface="Times New Roman"/>
                    <a:sym typeface="Times New Roman"/>
                  </a:rPr>
                  <a:t>Discussion</a:t>
                </a:r>
                <a:endParaRPr sz="1680">
                  <a:solidFill>
                    <a:srgbClr val="000000"/>
                  </a:solidFill>
                  <a:latin typeface="Arial"/>
                  <a:ea typeface="Arial"/>
                  <a:cs typeface="Arial"/>
                  <a:sym typeface="Arial"/>
                </a:endParaRPr>
              </a:p>
            </p:txBody>
          </p:sp>
          <p:sp>
            <p:nvSpPr>
              <p:cNvPr id="244" name="Google Shape;244;p8"/>
              <p:cNvSpPr/>
              <p:nvPr/>
            </p:nvSpPr>
            <p:spPr>
              <a:xfrm>
                <a:off x="5963277" y="5289317"/>
                <a:ext cx="1363500" cy="253800"/>
              </a:xfrm>
              <a:prstGeom prst="rect">
                <a:avLst/>
              </a:prstGeom>
              <a:solidFill>
                <a:srgbClr val="A5A5A5"/>
              </a:solidFill>
              <a:ln>
                <a:noFill/>
              </a:ln>
            </p:spPr>
            <p:txBody>
              <a:bodyPr spcFirstLastPara="1" wrap="square" lIns="109710" tIns="54840" rIns="109710" bIns="54840" anchor="ctr" anchorCtr="0">
                <a:noAutofit/>
              </a:bodyPr>
              <a:lstStyle/>
              <a:p>
                <a:pPr algn="ctr">
                  <a:buClr>
                    <a:srgbClr val="000000"/>
                  </a:buClr>
                  <a:buSzPts val="1400"/>
                </a:pPr>
                <a:r>
                  <a:rPr lang="es-ES" sz="1680">
                    <a:solidFill>
                      <a:schemeClr val="lt1"/>
                    </a:solidFill>
                    <a:latin typeface="Times New Roman"/>
                    <a:ea typeface="Times New Roman"/>
                    <a:cs typeface="Times New Roman"/>
                    <a:sym typeface="Times New Roman"/>
                  </a:rPr>
                  <a:t>Conclusion</a:t>
                </a:r>
                <a:endParaRPr sz="1680">
                  <a:solidFill>
                    <a:srgbClr val="000000"/>
                  </a:solidFill>
                  <a:latin typeface="Arial"/>
                  <a:ea typeface="Arial"/>
                  <a:cs typeface="Arial"/>
                  <a:sym typeface="Arial"/>
                </a:endParaRPr>
              </a:p>
            </p:txBody>
          </p:sp>
        </p:grpSp>
        <p:cxnSp>
          <p:nvCxnSpPr>
            <p:cNvPr id="245" name="Google Shape;245;p8"/>
            <p:cNvCxnSpPr/>
            <p:nvPr/>
          </p:nvCxnSpPr>
          <p:spPr>
            <a:xfrm>
              <a:off x="692193" y="5119671"/>
              <a:ext cx="7572000" cy="0"/>
            </a:xfrm>
            <a:prstGeom prst="straightConnector1">
              <a:avLst/>
            </a:prstGeom>
            <a:noFill/>
            <a:ln w="9525" cap="flat" cmpd="sng">
              <a:solidFill>
                <a:schemeClr val="accent1"/>
              </a:solidFill>
              <a:prstDash val="solid"/>
              <a:miter lim="800000"/>
              <a:headEnd type="none" w="sm" len="sm"/>
              <a:tailEnd type="none" w="sm" len="sm"/>
            </a:ln>
          </p:spPr>
        </p:cxnSp>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编辑母版标题"/>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7"/>
</p:tagLst>
</file>

<file path=ppt/tags/tag12.xml><?xml version="1.0" encoding="utf-8"?>
<p:tagLst xmlns:a="http://schemas.openxmlformats.org/drawingml/2006/main" xmlns:r="http://schemas.openxmlformats.org/officeDocument/2006/relationships"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50"/>
</p:tagLst>
</file>

<file path=ppt/tags/tag13.xml><?xml version="1.0" encoding="utf-8"?>
<p:tagLst xmlns:a="http://schemas.openxmlformats.org/drawingml/2006/main" xmlns:r="http://schemas.openxmlformats.org/officeDocument/2006/relationships"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xml><?xml version="1.0" encoding="utf-8"?>
<p:tagLst xmlns:a="http://schemas.openxmlformats.org/drawingml/2006/main" xmlns:r="http://schemas.openxmlformats.org/officeDocument/2006/relationships"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a="http://schemas.openxmlformats.org/drawingml/2006/main" xmlns:r="http://schemas.openxmlformats.org/officeDocument/2006/relationships"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a="http://schemas.openxmlformats.org/drawingml/2006/main" xmlns:r="http://schemas.openxmlformats.org/officeDocument/2006/relationships" xmlns:p="http://schemas.openxmlformats.org/presentationml/2006/main">
  <p:tag name="KSO_WM_UNIT_TYPE" val="f"/>
  <p:tag name="KSO_WM_UNIT_SUBTYPE" val="d"/>
  <p:tag name="KSO_WM_UNIT_INDEX" val="2"/>
  <p:tag name="KSO_WM_BEAUTIFY_FLAG" val="#wm#"/>
  <p:tag name="KSO_WM_TAG_VERSION" val="3.0"/>
  <p:tag name="KSO_WM_UNIT_PRESET_TEXT" val="联系方式"/>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0"/>
</p:tagLst>
</file>

<file path=ppt/tags/tag17.xml><?xml version="1.0" encoding="utf-8"?>
<p:tagLst xmlns:a="http://schemas.openxmlformats.org/drawingml/2006/main" xmlns:r="http://schemas.openxmlformats.org/officeDocument/2006/relationships"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6"/>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894"/>
  <p:tag name="KSO_WM_TEMPLATE_CATEGORY" val="custom"/>
  <p:tag name="KSO_WM_SLIDE_INDEX" val="1"/>
  <p:tag name="KSO_WM_SLIDE_ID" val="custom20235894_1"/>
  <p:tag name="KSO_WM_TEMPLATE_MASTER_TYPE" val="0"/>
  <p:tag name="KSO_WM_SLIDE_LAYOUT" val="a_b_f"/>
  <p:tag name="KSO_WM_SLIDE_LAYOUT_CNT" val="1_1_2"/>
  <p:tag name="CP_OUTLINE_TITLE" val="Privacy and Artificial Intelligence: Legal Challenges and Solutions"/>
  <p:tag name="CP_OUTLINE_TYPE" val="pt_title"/>
  <p:tag name="RESOURCE_RECORD_KEY" val="{&quot;12&quot;:[25002192],&quot;65&quot;:[20235894]}"/>
</p:tagLst>
</file>

<file path=ppt/tags/tag2.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20.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ID" val="custom2023589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 name="KSO_WM_UNIT_ISCONTENTSTITLE" val="0"/>
  <p:tag name="KSO_WM_UNIT_TEXT_TYPE" val="1"/>
  <p:tag name="KSO_WM_UNIT_PRESET_TEXT" val="单击此处&#10;添加文档标题"/>
</p:tagLst>
</file>

<file path=ppt/tags/tag21.xml><?xml version="1.0" encoding="utf-8"?>
<p:tagLst xmlns:a="http://schemas.openxmlformats.org/drawingml/2006/main" xmlns:r="http://schemas.openxmlformats.org/officeDocument/2006/relationships" xmlns:p="http://schemas.openxmlformats.org/presentationml/2006/main">
  <p:tag name="KSO_WM_UNIT_TYPE" val="b"/>
  <p:tag name="KSO_WM_UNIT_INDEX" val="1"/>
  <p:tag name="KSO_WM_BEAUTIFY_FLAG" val="#wm#"/>
  <p:tag name="KSO_WM_TAG_VERSION" val="3.0"/>
  <p:tag name="KSO_WM_UNIT_ID" val="custom20235894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 name="KSO_WM_UNIT_ISCONTENTSTITLE" val="0"/>
  <p:tag name="KSO_WM_UNIT_TEXT_TYPE" val="1"/>
  <p:tag name="KSO_WM_UNIT_PRESET_TEXT" val=" WPS,a click to unlimited possibilities"/>
</p:tagLst>
</file>

<file path=ppt/tags/tag22.xml><?xml version="1.0" encoding="utf-8"?>
<p:tagLst xmlns:a="http://schemas.openxmlformats.org/drawingml/2006/main" xmlns:r="http://schemas.openxmlformats.org/officeDocument/2006/relationships" xmlns:p="http://schemas.openxmlformats.org/presentationml/2006/main">
  <p:tag name="KSO_WM_UNIT_TYPE" val="f"/>
  <p:tag name="KSO_WM_UNIT_SUBTYPE" val="b"/>
  <p:tag name="KSO_WM_UNIT_INDEX" val="1"/>
  <p:tag name="KSO_WM_BEAUTIFY_FLAG" val="#wm#"/>
  <p:tag name="KSO_WM_TAG_VERSION" val="3.0"/>
  <p:tag name="KSO_WM_UNIT_ID" val="custom20235894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Lst>
</file>

<file path=ppt/tags/tag23.xml><?xml version="1.0" encoding="utf-8"?>
<p:tagLst xmlns:a="http://schemas.openxmlformats.org/drawingml/2006/main" xmlns:r="http://schemas.openxmlformats.org/officeDocument/2006/relationships" xmlns:p="http://schemas.openxmlformats.org/presentationml/2006/main">
  <p:tag name="KSO_WM_SLIDE_ID" val="custom20234969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4969"/>
  <p:tag name="KSO_WM_SLIDE_TYPE" val="text"/>
  <p:tag name="KSO_WM_SLIDE_SUBTYPE" val="picTxt"/>
  <p:tag name="KSO_WM_SLIDE_SIZE" val="864*458"/>
  <p:tag name="KSO_WM_SLIDE_POSITION" val="47*28"/>
  <p:tag name="KSO_WM_SLIDE_LAYOUT" val="a_f"/>
  <p:tag name="KSO_WM_SLIDE_LAYOUT_CNT" val="1_1"/>
  <p:tag name="KSO_WM_SPECIAL_SOURCE" val="bdnull"/>
  <p:tag name="CP_OUTLINE_TITLE" val="USTB's Conduct &amp; Student's Reasonable Trust"/>
  <p:tag name="CP_OUTLINE_TYPE" val="pt_text"/>
</p:tagLst>
</file>

<file path=ppt/tags/tag24.xml><?xml version="1.0" encoding="utf-8"?>
<p:tagLst xmlns:a="http://schemas.openxmlformats.org/drawingml/2006/main" xmlns:r="http://schemas.openxmlformats.org/officeDocument/2006/relationships"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34969_1*f*1"/>
  <p:tag name="KSO_WM_TEMPLATE_CATEGORY" val="custom"/>
  <p:tag name="KSO_WM_TEMPLATE_INDEX" val="20234969"/>
  <p:tag name="KSO_WM_UNIT_LAYERLEVEL" val="1"/>
  <p:tag name="KSO_WM_TAG_VERSION" val="3.0"/>
  <p:tag name="KSO_WM_BEAUTIFY_FLAG" val="#wm#"/>
  <p:tag name="KSO_WM_UNIT_TEXT_TYPE" val="1"/>
  <p:tag name="KSO_WM_UNIT_VALUE" val="432"/>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Lst>
</file>

<file path=ppt/tags/tag25.xml><?xml version="1.0" encoding="utf-8"?>
<p:tagLst xmlns:a="http://schemas.openxmlformats.org/drawingml/2006/main" xmlns:r="http://schemas.openxmlformats.org/officeDocument/2006/relationships" xmlns:p="http://schemas.openxmlformats.org/presentationml/2006/main">
  <p:tag name="KSO_WM_SLIDE_ID" val="custom20234969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4969"/>
  <p:tag name="KSO_WM_SLIDE_TYPE" val="text"/>
  <p:tag name="KSO_WM_SLIDE_SUBTYPE" val="picTxt"/>
  <p:tag name="KSO_WM_SLIDE_SIZE" val="864*458"/>
  <p:tag name="KSO_WM_SLIDE_POSITION" val="47*28"/>
  <p:tag name="KSO_WM_SLIDE_LAYOUT" val="a_f"/>
  <p:tag name="KSO_WM_SLIDE_LAYOUT_CNT" val="1_1"/>
  <p:tag name="KSO_WM_SPECIAL_SOURCE" val="bdnull"/>
  <p:tag name="CP_OUTLINE_TITLE" val="USTB's Conduct &amp; Student's Reasonable Trust"/>
  <p:tag name="CP_OUTLINE_TYPE" val="pt_text"/>
</p:tagLst>
</file>

<file path=ppt/tags/tag2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4969_1*a*1"/>
  <p:tag name="KSO_WM_TEMPLATE_CATEGORY" val="custom"/>
  <p:tag name="KSO_WM_TEMPLATE_INDEX" val="20234969"/>
  <p:tag name="KSO_WM_UNIT_LAYERLEVEL" val="1"/>
  <p:tag name="KSO_WM_TAG_VERSION" val="3.0"/>
  <p:tag name="KSO_WM_BEAUTIFY_FLAG" val="#wm#"/>
  <p:tag name="KSO_WM_UNIT_TEXT_TYPE" val="1"/>
  <p:tag name="KSO_WM_UNIT_PRESET_TEXT" val="单击此处添加标题"/>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4969_1*i*1"/>
  <p:tag name="KSO_WM_TEMPLATE_CATEGORY" val="custom"/>
  <p:tag name="KSO_WM_TEMPLATE_INDEX" val="20234969"/>
  <p:tag name="KSO_WM_UNIT_LAYERLEVEL" val="1"/>
  <p:tag name="KSO_WM_TAG_VERSION" val="3.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4969_1*i*2"/>
  <p:tag name="KSO_WM_TEMPLATE_CATEGORY" val="custom"/>
  <p:tag name="KSO_WM_TEMPLATE_INDEX" val="20234969"/>
  <p:tag name="KSO_WM_UNIT_LAYERLEVEL" val="1"/>
  <p:tag name="KSO_WM_TAG_VERSION" val="3.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4969_1*i*3"/>
  <p:tag name="KSO_WM_TEMPLATE_CATEGORY" val="custom"/>
  <p:tag name="KSO_WM_TEMPLATE_INDEX" val="20234969"/>
  <p:tag name="KSO_WM_UNIT_LAYERLEVEL" val="1"/>
  <p:tag name="KSO_WM_TAG_VERSION" val="3.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50"/>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4969_1*i*4"/>
  <p:tag name="KSO_WM_TEMPLATE_CATEGORY" val="custom"/>
  <p:tag name="KSO_WM_TEMPLATE_INDEX" val="20234969"/>
  <p:tag name="KSO_WM_UNIT_LAYERLEVEL" val="1"/>
  <p:tag name="KSO_WM_TAG_VERSION" val="3.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20234969_1*i*5"/>
  <p:tag name="KSO_WM_TEMPLATE_CATEGORY" val="custom"/>
  <p:tag name="KSO_WM_TEMPLATE_INDEX" val="20234969"/>
  <p:tag name="KSO_WM_UNIT_LAYERLEVEL" val="1"/>
  <p:tag name="KSO_WM_TAG_VERSION" val="3.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custom20234969_1*i*7"/>
  <p:tag name="KSO_WM_TEMPLATE_CATEGORY" val="custom"/>
  <p:tag name="KSO_WM_TEMPLATE_INDEX" val="20234969"/>
  <p:tag name="KSO_WM_UNIT_LAYERLEVEL" val="1"/>
  <p:tag name="KSO_WM_TAG_VERSION" val="3.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custom20234969_1*i*8"/>
  <p:tag name="KSO_WM_TEMPLATE_CATEGORY" val="custom"/>
  <p:tag name="KSO_WM_TEMPLATE_INDEX" val="20234969"/>
  <p:tag name="KSO_WM_UNIT_LAYERLEVEL" val="1"/>
  <p:tag name="KSO_WM_TAG_VERSION" val="3.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custom20234969_1*i*9"/>
  <p:tag name="KSO_WM_TEMPLATE_CATEGORY" val="custom"/>
  <p:tag name="KSO_WM_TEMPLATE_INDEX" val="20234969"/>
  <p:tag name="KSO_WM_UNIT_LAYERLEVEL" val="1"/>
  <p:tag name="KSO_WM_TAG_VERSION" val="3.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custom20234969_1*i*10"/>
  <p:tag name="KSO_WM_TEMPLATE_CATEGORY" val="custom"/>
  <p:tag name="KSO_WM_TEMPLATE_INDEX" val="20234969"/>
  <p:tag name="KSO_WM_UNIT_LAYERLEVEL" val="1"/>
  <p:tag name="KSO_WM_TAG_VERSION" val="3.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SLIDE_ID" val="custom20234969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4969"/>
  <p:tag name="KSO_WM_SLIDE_TYPE" val="text"/>
  <p:tag name="KSO_WM_SLIDE_SUBTYPE" val="picTxt"/>
  <p:tag name="KSO_WM_SLIDE_SIZE" val="864*458"/>
  <p:tag name="KSO_WM_SLIDE_POSITION" val="47*28"/>
  <p:tag name="KSO_WM_SLIDE_LAYOUT" val="a_f"/>
  <p:tag name="KSO_WM_SLIDE_LAYOUT_CNT" val="1_1"/>
  <p:tag name="KSO_WM_SPECIAL_SOURCE" val="bdnull"/>
  <p:tag name="CP_OUTLINE_TITLE" val="USTB's Conduct &amp; Student's Reasonable Trust"/>
  <p:tag name="CP_OUTLINE_TYPE" val="pt_text"/>
</p:tagLst>
</file>

<file path=ppt/tags/tag3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4969_1*a*1"/>
  <p:tag name="KSO_WM_TEMPLATE_CATEGORY" val="custom"/>
  <p:tag name="KSO_WM_TEMPLATE_INDEX" val="20234969"/>
  <p:tag name="KSO_WM_UNIT_LAYERLEVEL" val="1"/>
  <p:tag name="KSO_WM_TAG_VERSION" val="3.0"/>
  <p:tag name="KSO_WM_BEAUTIFY_FLAG" val="#wm#"/>
  <p:tag name="KSO_WM_UNIT_TEXT_TYPE" val="1"/>
  <p:tag name="KSO_WM_UNIT_PRESET_TEXT" val="单击此处添加标题"/>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4969_1*i*1"/>
  <p:tag name="KSO_WM_TEMPLATE_CATEGORY" val="custom"/>
  <p:tag name="KSO_WM_TEMPLATE_INDEX" val="20234969"/>
  <p:tag name="KSO_WM_UNIT_LAYERLEVEL" val="1"/>
  <p:tag name="KSO_WM_TAG_VERSION" val="3.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4969_1*i*2"/>
  <p:tag name="KSO_WM_TEMPLATE_CATEGORY" val="custom"/>
  <p:tag name="KSO_WM_TEMPLATE_INDEX" val="20234969"/>
  <p:tag name="KSO_WM_UNIT_LAYERLEVEL" val="1"/>
  <p:tag name="KSO_WM_TAG_VERSION" val="3.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4969_1*i*3"/>
  <p:tag name="KSO_WM_TEMPLATE_CATEGORY" val="custom"/>
  <p:tag name="KSO_WM_TEMPLATE_INDEX" val="20234969"/>
  <p:tag name="KSO_WM_UNIT_LAYERLEVEL" val="1"/>
  <p:tag name="KSO_WM_TAG_VERSION" val="3.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4969_1*i*4"/>
  <p:tag name="KSO_WM_TEMPLATE_CATEGORY" val="custom"/>
  <p:tag name="KSO_WM_TEMPLATE_INDEX" val="20234969"/>
  <p:tag name="KSO_WM_UNIT_LAYERLEVEL" val="1"/>
  <p:tag name="KSO_WM_TAG_VERSION" val="3.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20234969_1*i*5"/>
  <p:tag name="KSO_WM_TEMPLATE_CATEGORY" val="custom"/>
  <p:tag name="KSO_WM_TEMPLATE_INDEX" val="20234969"/>
  <p:tag name="KSO_WM_UNIT_LAYERLEVEL" val="1"/>
  <p:tag name="KSO_WM_TAG_VERSION" val="3.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custom20234969_1*i*7"/>
  <p:tag name="KSO_WM_TEMPLATE_CATEGORY" val="custom"/>
  <p:tag name="KSO_WM_TEMPLATE_INDEX" val="20234969"/>
  <p:tag name="KSO_WM_UNIT_LAYERLEVEL" val="1"/>
  <p:tag name="KSO_WM_TAG_VERSION" val="3.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custom20234969_1*i*8"/>
  <p:tag name="KSO_WM_TEMPLATE_CATEGORY" val="custom"/>
  <p:tag name="KSO_WM_TEMPLATE_INDEX" val="20234969"/>
  <p:tag name="KSO_WM_UNIT_LAYERLEVEL" val="1"/>
  <p:tag name="KSO_WM_TAG_VERSION" val="3.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custom20234969_1*i*9"/>
  <p:tag name="KSO_WM_TEMPLATE_CATEGORY" val="custom"/>
  <p:tag name="KSO_WM_TEMPLATE_INDEX" val="20234969"/>
  <p:tag name="KSO_WM_UNIT_LAYERLEVEL" val="1"/>
  <p:tag name="KSO_WM_TAG_VERSION" val="3.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custom20234969_1*i*10"/>
  <p:tag name="KSO_WM_TEMPLATE_CATEGORY" val="custom"/>
  <p:tag name="KSO_WM_TEMPLATE_INDEX" val="20234969"/>
  <p:tag name="KSO_WM_UNIT_LAYERLEVEL" val="1"/>
  <p:tag name="KSO_WM_TAG_VERSION" val="3.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SLIDE_ID" val="custom20234969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4969"/>
  <p:tag name="KSO_WM_SLIDE_TYPE" val="text"/>
  <p:tag name="KSO_WM_SLIDE_SUBTYPE" val="picTxt"/>
  <p:tag name="KSO_WM_SLIDE_SIZE" val="864*458"/>
  <p:tag name="KSO_WM_SLIDE_POSITION" val="47*28"/>
  <p:tag name="KSO_WM_SLIDE_LAYOUT" val="a_f"/>
  <p:tag name="KSO_WM_SLIDE_LAYOUT_CNT" val="1_1"/>
  <p:tag name="KSO_WM_SPECIAL_SOURCE" val="bdnull"/>
  <p:tag name="CP_OUTLINE_TITLE" val="USTB's Conduct &amp; Student's Reasonable Trust"/>
  <p:tag name="CP_OUTLINE_TYPE" val="pt_text"/>
</p:tagLst>
</file>

<file path=ppt/tags/tag48.xml><?xml version="1.0" encoding="utf-8"?>
<p:tagLst xmlns:a="http://schemas.openxmlformats.org/drawingml/2006/main" xmlns:r="http://schemas.openxmlformats.org/officeDocument/2006/relationships"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34969_1*f*1"/>
  <p:tag name="KSO_WM_TEMPLATE_CATEGORY" val="custom"/>
  <p:tag name="KSO_WM_TEMPLATE_INDEX" val="20234969"/>
  <p:tag name="KSO_WM_UNIT_LAYERLEVEL" val="1"/>
  <p:tag name="KSO_WM_TAG_VERSION" val="3.0"/>
  <p:tag name="KSO_WM_BEAUTIFY_FLAG" val="#wm#"/>
  <p:tag name="KSO_WM_UNIT_TEXT_TYPE" val="1"/>
  <p:tag name="KSO_WM_UNIT_VALUE" val="432"/>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Lst>
</file>

<file path=ppt/tags/tag49.xml><?xml version="1.0" encoding="utf-8"?>
<p:tagLst xmlns:a="http://schemas.openxmlformats.org/drawingml/2006/main" xmlns:r="http://schemas.openxmlformats.org/officeDocument/2006/relationships" xmlns:p="http://schemas.openxmlformats.org/presentationml/2006/main">
  <p:tag name="KSO_WM_SLIDE_ID" val="custom20234969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4969"/>
  <p:tag name="KSO_WM_SLIDE_TYPE" val="text"/>
  <p:tag name="KSO_WM_SLIDE_SUBTYPE" val="picTxt"/>
  <p:tag name="KSO_WM_SLIDE_SIZE" val="864*458"/>
  <p:tag name="KSO_WM_SLIDE_POSITION" val="47*28"/>
  <p:tag name="KSO_WM_SLIDE_LAYOUT" val="a_f"/>
  <p:tag name="KSO_WM_SLIDE_LAYOUT_CNT" val="1_1"/>
  <p:tag name="KSO_WM_SPECIAL_SOURCE" val="bdnull"/>
  <p:tag name="CP_OUTLINE_TITLE" val="USTB's Conduct &amp; Student's Reasonable Trust"/>
  <p:tag name="CP_OUTLINE_TYPE" val="pt_text"/>
</p:tagLst>
</file>

<file path=ppt/tags/tag5.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4969_1*a*1"/>
  <p:tag name="KSO_WM_TEMPLATE_CATEGORY" val="custom"/>
  <p:tag name="KSO_WM_TEMPLATE_INDEX" val="20234969"/>
  <p:tag name="KSO_WM_UNIT_LAYERLEVEL" val="1"/>
  <p:tag name="KSO_WM_TAG_VERSION" val="3.0"/>
  <p:tag name="KSO_WM_BEAUTIFY_FLAG" val="#wm#"/>
  <p:tag name="KSO_WM_UNIT_TEXT_TYPE" val="1"/>
  <p:tag name="KSO_WM_UNIT_PRESET_TEXT" val="单击此处添加标题"/>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4969_1*i*1"/>
  <p:tag name="KSO_WM_TEMPLATE_CATEGORY" val="custom"/>
  <p:tag name="KSO_WM_TEMPLATE_INDEX" val="20234969"/>
  <p:tag name="KSO_WM_UNIT_LAYERLEVEL" val="1"/>
  <p:tag name="KSO_WM_TAG_VERSION" val="3.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4969_1*i*2"/>
  <p:tag name="KSO_WM_TEMPLATE_CATEGORY" val="custom"/>
  <p:tag name="KSO_WM_TEMPLATE_INDEX" val="20234969"/>
  <p:tag name="KSO_WM_UNIT_LAYERLEVEL" val="1"/>
  <p:tag name="KSO_WM_TAG_VERSION" val="3.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4969_1*i*3"/>
  <p:tag name="KSO_WM_TEMPLATE_CATEGORY" val="custom"/>
  <p:tag name="KSO_WM_TEMPLATE_INDEX" val="20234969"/>
  <p:tag name="KSO_WM_UNIT_LAYERLEVEL" val="1"/>
  <p:tag name="KSO_WM_TAG_VERSION" val="3.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4969_1*i*4"/>
  <p:tag name="KSO_WM_TEMPLATE_CATEGORY" val="custom"/>
  <p:tag name="KSO_WM_TEMPLATE_INDEX" val="20234969"/>
  <p:tag name="KSO_WM_UNIT_LAYERLEVEL" val="1"/>
  <p:tag name="KSO_WM_TAG_VERSION" val="3.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20234969_1*i*5"/>
  <p:tag name="KSO_WM_TEMPLATE_CATEGORY" val="custom"/>
  <p:tag name="KSO_WM_TEMPLATE_INDEX" val="20234969"/>
  <p:tag name="KSO_WM_UNIT_LAYERLEVEL" val="1"/>
  <p:tag name="KSO_WM_TAG_VERSION" val="3.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custom20234969_1*i*7"/>
  <p:tag name="KSO_WM_TEMPLATE_CATEGORY" val="custom"/>
  <p:tag name="KSO_WM_TEMPLATE_INDEX" val="20234969"/>
  <p:tag name="KSO_WM_UNIT_LAYERLEVEL" val="1"/>
  <p:tag name="KSO_WM_TAG_VERSION" val="3.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custom20234969_1*i*8"/>
  <p:tag name="KSO_WM_TEMPLATE_CATEGORY" val="custom"/>
  <p:tag name="KSO_WM_TEMPLATE_INDEX" val="20234969"/>
  <p:tag name="KSO_WM_UNIT_LAYERLEVEL" val="1"/>
  <p:tag name="KSO_WM_TAG_VERSION" val="3.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custom20234969_1*i*9"/>
  <p:tag name="KSO_WM_TEMPLATE_CATEGORY" val="custom"/>
  <p:tag name="KSO_WM_TEMPLATE_INDEX" val="20234969"/>
  <p:tag name="KSO_WM_UNIT_LAYERLEVEL" val="1"/>
  <p:tag name="KSO_WM_TAG_VERSION" val="3.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custom20234969_1*i*10"/>
  <p:tag name="KSO_WM_TEMPLATE_CATEGORY" val="custom"/>
  <p:tag name="KSO_WM_TEMPLATE_INDEX" val="20234969"/>
  <p:tag name="KSO_WM_UNIT_LAYERLEVEL" val="1"/>
  <p:tag name="KSO_WM_TAG_VERSION" val="3.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ID" val="custom20234969_1*f*1"/>
  <p:tag name="KSO_WM_TEMPLATE_CATEGORY" val="custom"/>
  <p:tag name="KSO_WM_TEMPLATE_INDEX" val="20234969"/>
  <p:tag name="KSO_WM_UNIT_LAYERLEVEL" val="1"/>
  <p:tag name="KSO_WM_TAG_VERSION" val="3.0"/>
  <p:tag name="KSO_WM_UNIT_TEXT_TYPE" val="1"/>
  <p:tag name="KSO_WM_UNIT_VALUE" val="432"/>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Lst>
</file>

<file path=ppt/tags/tag61.xml><?xml version="1.0" encoding="utf-8"?>
<p:tagLst xmlns:a="http://schemas.openxmlformats.org/drawingml/2006/main" xmlns:r="http://schemas.openxmlformats.org/officeDocument/2006/relationships" xmlns:p="http://schemas.openxmlformats.org/presentationml/2006/main">
  <p:tag name="KSO_WM_SLIDE_ID" val="custom20234969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4969"/>
  <p:tag name="KSO_WM_SLIDE_TYPE" val="text"/>
  <p:tag name="KSO_WM_SLIDE_SUBTYPE" val="picTxt"/>
  <p:tag name="KSO_WM_SLIDE_SIZE" val="864*458"/>
  <p:tag name="KSO_WM_SLIDE_POSITION" val="47*28"/>
  <p:tag name="KSO_WM_SLIDE_LAYOUT" val="a_f"/>
  <p:tag name="KSO_WM_SLIDE_LAYOUT_CNT" val="1_1"/>
  <p:tag name="KSO_WM_SPECIAL_SOURCE" val="bdnull"/>
  <p:tag name="CP_OUTLINE_TITLE" val="USTB's Conduct &amp; Student's Reasonable Trust"/>
  <p:tag name="CP_OUTLINE_TYPE" val="pt_text"/>
</p:tagLst>
</file>

<file path=ppt/tags/tag6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4969_1*a*1"/>
  <p:tag name="KSO_WM_TEMPLATE_CATEGORY" val="custom"/>
  <p:tag name="KSO_WM_TEMPLATE_INDEX" val="20234969"/>
  <p:tag name="KSO_WM_UNIT_LAYERLEVEL" val="1"/>
  <p:tag name="KSO_WM_TAG_VERSION" val="3.0"/>
  <p:tag name="KSO_WM_BEAUTIFY_FLAG" val="#wm#"/>
  <p:tag name="KSO_WM_UNIT_TEXT_TYPE" val="1"/>
  <p:tag name="KSO_WM_UNIT_PRESET_TEXT" val="单击此处添加标题"/>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4969_1*i*1"/>
  <p:tag name="KSO_WM_TEMPLATE_CATEGORY" val="custom"/>
  <p:tag name="KSO_WM_TEMPLATE_INDEX" val="20234969"/>
  <p:tag name="KSO_WM_UNIT_LAYERLEVEL" val="1"/>
  <p:tag name="KSO_WM_TAG_VERSION" val="3.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4969_1*i*2"/>
  <p:tag name="KSO_WM_TEMPLATE_CATEGORY" val="custom"/>
  <p:tag name="KSO_WM_TEMPLATE_INDEX" val="20234969"/>
  <p:tag name="KSO_WM_UNIT_LAYERLEVEL" val="1"/>
  <p:tag name="KSO_WM_TAG_VERSION" val="3.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4969_1*i*3"/>
  <p:tag name="KSO_WM_TEMPLATE_CATEGORY" val="custom"/>
  <p:tag name="KSO_WM_TEMPLATE_INDEX" val="20234969"/>
  <p:tag name="KSO_WM_UNIT_LAYERLEVEL" val="1"/>
  <p:tag name="KSO_WM_TAG_VERSION" val="3.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4969_1*i*4"/>
  <p:tag name="KSO_WM_TEMPLATE_CATEGORY" val="custom"/>
  <p:tag name="KSO_WM_TEMPLATE_INDEX" val="20234969"/>
  <p:tag name="KSO_WM_UNIT_LAYERLEVEL" val="1"/>
  <p:tag name="KSO_WM_TAG_VERSION" val="3.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20234969_1*i*5"/>
  <p:tag name="KSO_WM_TEMPLATE_CATEGORY" val="custom"/>
  <p:tag name="KSO_WM_TEMPLATE_INDEX" val="20234969"/>
  <p:tag name="KSO_WM_UNIT_LAYERLEVEL" val="1"/>
  <p:tag name="KSO_WM_TAG_VERSION" val="3.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custom20234969_1*i*7"/>
  <p:tag name="KSO_WM_TEMPLATE_CATEGORY" val="custom"/>
  <p:tag name="KSO_WM_TEMPLATE_INDEX" val="20234969"/>
  <p:tag name="KSO_WM_UNIT_LAYERLEVEL" val="1"/>
  <p:tag name="KSO_WM_TAG_VERSION" val="3.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custom20234969_1*i*8"/>
  <p:tag name="KSO_WM_TEMPLATE_CATEGORY" val="custom"/>
  <p:tag name="KSO_WM_TEMPLATE_INDEX" val="20234969"/>
  <p:tag name="KSO_WM_UNIT_LAYERLEVEL" val="1"/>
  <p:tag name="KSO_WM_TAG_VERSION" val="3.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TYPE" val="f"/>
  <p:tag name="KSO_WM_UNIT_SUBTYPE" val="d"/>
  <p:tag name="KSO_WM_UNIT_INDEX" val="2"/>
  <p:tag name="KSO_WM_BEAUTIFY_FLAG" val="#wm#"/>
  <p:tag name="KSO_WM_TAG_VERSION" val="3.0"/>
  <p:tag name="KSO_WM_UNIT_PRESET_TEXT" val="联系方式"/>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0"/>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custom20234969_1*i*9"/>
  <p:tag name="KSO_WM_TEMPLATE_CATEGORY" val="custom"/>
  <p:tag name="KSO_WM_TEMPLATE_INDEX" val="20234969"/>
  <p:tag name="KSO_WM_UNIT_LAYERLEVEL" val="1"/>
  <p:tag name="KSO_WM_TAG_VERSION" val="3.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custom20234969_1*i*10"/>
  <p:tag name="KSO_WM_TEMPLATE_CATEGORY" val="custom"/>
  <p:tag name="KSO_WM_TEMPLATE_INDEX" val="20234969"/>
  <p:tag name="KSO_WM_UNIT_LAYERLEVEL" val="1"/>
  <p:tag name="KSO_WM_TAG_VERSION" val="3.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ID" val="custom20234969_1*f*1"/>
  <p:tag name="KSO_WM_TEMPLATE_CATEGORY" val="custom"/>
  <p:tag name="KSO_WM_TEMPLATE_INDEX" val="20234969"/>
  <p:tag name="KSO_WM_UNIT_LAYERLEVEL" val="1"/>
  <p:tag name="KSO_WM_TAG_VERSION" val="3.0"/>
  <p:tag name="KSO_WM_UNIT_TEXT_TYPE" val="1"/>
  <p:tag name="KSO_WM_UNIT_VALUE" val="432"/>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Lst>
</file>

<file path=ppt/tags/tag73.xml><?xml version="1.0" encoding="utf-8"?>
<p:tagLst xmlns:a="http://schemas.openxmlformats.org/drawingml/2006/main" xmlns:r="http://schemas.openxmlformats.org/officeDocument/2006/relationships" xmlns:p="http://schemas.openxmlformats.org/presentationml/2006/main">
  <p:tag name="KSO_WM_SLIDE_ID" val="custom20234969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4969"/>
  <p:tag name="KSO_WM_SLIDE_TYPE" val="text"/>
  <p:tag name="KSO_WM_SLIDE_SUBTYPE" val="picTxt"/>
  <p:tag name="KSO_WM_SLIDE_SIZE" val="864*458"/>
  <p:tag name="KSO_WM_SLIDE_POSITION" val="47*28"/>
  <p:tag name="KSO_WM_SLIDE_LAYOUT" val="a_f"/>
  <p:tag name="KSO_WM_SLIDE_LAYOUT_CNT" val="1_1"/>
  <p:tag name="KSO_WM_SPECIAL_SOURCE" val="bdnull"/>
  <p:tag name="CP_OUTLINE_TITLE" val="USTB's Conduct &amp; Student's Reasonable Trust"/>
  <p:tag name="CP_OUTLINE_TYPE" val="pt_text"/>
</p:tagLst>
</file>

<file path=ppt/tags/tag74.xml><?xml version="1.0" encoding="utf-8"?>
<p:tagLst xmlns:a="http://schemas.openxmlformats.org/drawingml/2006/main" xmlns:r="http://schemas.openxmlformats.org/officeDocument/2006/relationships"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34969_1*f*1"/>
  <p:tag name="KSO_WM_TEMPLATE_CATEGORY" val="custom"/>
  <p:tag name="KSO_WM_TEMPLATE_INDEX" val="20234969"/>
  <p:tag name="KSO_WM_UNIT_LAYERLEVEL" val="1"/>
  <p:tag name="KSO_WM_TAG_VERSION" val="3.0"/>
  <p:tag name="KSO_WM_BEAUTIFY_FLAG" val="#wm#"/>
  <p:tag name="KSO_WM_UNIT_TEXT_TYPE" val="1"/>
  <p:tag name="KSO_WM_UNIT_VALUE" val="432"/>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Lst>
</file>

<file path=ppt/tags/tag75.xml><?xml version="1.0" encoding="utf-8"?>
<p:tagLst xmlns:a="http://schemas.openxmlformats.org/drawingml/2006/main" xmlns:r="http://schemas.openxmlformats.org/officeDocument/2006/relationships" xmlns:p="http://schemas.openxmlformats.org/presentationml/2006/main">
  <p:tag name="KSO_WM_SLIDE_ID" val="custom20234969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4969"/>
  <p:tag name="KSO_WM_SLIDE_TYPE" val="text"/>
  <p:tag name="KSO_WM_SLIDE_SUBTYPE" val="picTxt"/>
  <p:tag name="KSO_WM_SLIDE_SIZE" val="864*458"/>
  <p:tag name="KSO_WM_SLIDE_POSITION" val="47*28"/>
  <p:tag name="KSO_WM_SLIDE_LAYOUT" val="a_f"/>
  <p:tag name="KSO_WM_SLIDE_LAYOUT_CNT" val="1_1"/>
  <p:tag name="KSO_WM_SPECIAL_SOURCE" val="bdnull"/>
  <p:tag name="CP_OUTLINE_TITLE" val="USTB's Conduct &amp; Student's Reasonable Trust"/>
  <p:tag name="CP_OUTLINE_TYPE" val="pt_text"/>
</p:tagLst>
</file>

<file path=ppt/tags/tag7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4969_1*a*1"/>
  <p:tag name="KSO_WM_TEMPLATE_CATEGORY" val="custom"/>
  <p:tag name="KSO_WM_TEMPLATE_INDEX" val="20234969"/>
  <p:tag name="KSO_WM_UNIT_LAYERLEVEL" val="1"/>
  <p:tag name="KSO_WM_TAG_VERSION" val="3.0"/>
  <p:tag name="KSO_WM_BEAUTIFY_FLAG" val="#wm#"/>
  <p:tag name="KSO_WM_UNIT_TEXT_TYPE" val="1"/>
  <p:tag name="KSO_WM_UNIT_PRESET_TEXT" val="单击此处添加标题"/>
</p:tagLst>
</file>

<file path=ppt/tags/tag77.xml><?xml version="1.0" encoding="utf-8"?>
<p:tagLst xmlns:a="http://schemas.openxmlformats.org/drawingml/2006/main" xmlns:r="http://schemas.openxmlformats.org/officeDocument/2006/relationships"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34969_1*f*1"/>
  <p:tag name="KSO_WM_TEMPLATE_CATEGORY" val="custom"/>
  <p:tag name="KSO_WM_TEMPLATE_INDEX" val="20234969"/>
  <p:tag name="KSO_WM_UNIT_LAYERLEVEL" val="1"/>
  <p:tag name="KSO_WM_TAG_VERSION" val="3.0"/>
  <p:tag name="KSO_WM_BEAUTIFY_FLAG" val="#wm#"/>
  <p:tag name="KSO_WM_UNIT_TEXT_TYPE" val="1"/>
  <p:tag name="KSO_WM_UNIT_VALUE" val="432"/>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
</p:tagLst>
</file>

<file path=ppt/tags/tag78.xml><?xml version="1.0" encoding="utf-8"?>
<p:tagLst xmlns:a="http://schemas.openxmlformats.org/drawingml/2006/main" xmlns:r="http://schemas.openxmlformats.org/officeDocument/2006/relationships" xmlns:p="http://schemas.openxmlformats.org/presentationml/2006/main">
  <p:tag name="KSO_WM_SLIDE_TYPE" val="endPage"/>
  <p:tag name="KSO_WM_TEMPLATE_SUBCATEGORY" val="29"/>
  <p:tag name="KSO_WM_TEMPLATE_COLOR_TYPE" val="0"/>
  <p:tag name="KSO_WM_TAG_VERSION" val="3.0"/>
  <p:tag name="KSO_WM_SLIDE_SUBTYPE" val="pureTxt"/>
  <p:tag name="KSO_WM_SLIDE_ITEM_CNT" val="0"/>
  <p:tag name="KSO_WM_BEAUTIFY_FLAG" val="#wm#"/>
  <p:tag name="KSO_WM_TEMPLATE_INDEX" val="20235894"/>
  <p:tag name="KSO_WM_TEMPLATE_CATEGORY" val="custom"/>
  <p:tag name="KSO_WM_SLIDE_INDEX" val="9"/>
  <p:tag name="KSO_WM_SLIDE_ID" val="custom20235894_9"/>
  <p:tag name="KSO_WM_TEMPLATE_MASTER_TYPE" val="0"/>
  <p:tag name="KSO_WM_SLIDE_LAYOUT" val="a_b_f"/>
  <p:tag name="KSO_WM_SLIDE_LAYOUT_CNT" val="1_1_2"/>
  <p:tag name="CP_OUTLINE_TITLE" val="谢谢"/>
  <p:tag name="CP_OUTLINE_TYPE" val="pt_end"/>
</p:tagLst>
</file>

<file path=ppt/tags/tag79.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ID" val="custom20235894_9*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 name="KSO_WM_UNIT_ISCONTENTSTITLE" val="0"/>
</p:tagLst>
</file>

<file path=ppt/tags/tag8.xml><?xml version="1.0" encoding="utf-8"?>
<p:tagLst xmlns:a="http://schemas.openxmlformats.org/drawingml/2006/main" xmlns:r="http://schemas.openxmlformats.org/officeDocument/2006/relationships"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6"/>
</p:tagLst>
</file>

<file path=ppt/tags/tag80.xml><?xml version="1.0" encoding="utf-8"?>
<p:tagLst xmlns:a="http://schemas.openxmlformats.org/drawingml/2006/main" xmlns:r="http://schemas.openxmlformats.org/officeDocument/2006/relationships" xmlns:p="http://schemas.openxmlformats.org/presentationml/2006/main">
  <p:tag name="KSO_WM_UNIT_TYPE" val="f"/>
  <p:tag name="KSO_WM_UNIT_SUBTYPE" val="b"/>
  <p:tag name="KSO_WM_UNIT_INDEX" val="1"/>
  <p:tag name="KSO_WM_BEAUTIFY_FLAG" val="#wm#"/>
  <p:tag name="KSO_WM_TAG_VERSION" val="3.0"/>
  <p:tag name="KSO_WM_UNIT_ID" val="custom20235894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Lst>
</file>

<file path=ppt/tags/tag9.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42A971F5DA5E2F43A0C54AF70D752E05" ma:contentTypeVersion="6" ma:contentTypeDescription="Vytvoří nový dokument" ma:contentTypeScope="" ma:versionID="375d09049fa728c19859497389944489">
  <xsd:schema xmlns:xsd="http://www.w3.org/2001/XMLSchema" xmlns:xs="http://www.w3.org/2001/XMLSchema" xmlns:p="http://schemas.microsoft.com/office/2006/metadata/properties" xmlns:ns3="bd7e7fcd-6abc-4fbf-8465-45694bf4a782" targetNamespace="http://schemas.microsoft.com/office/2006/metadata/properties" ma:root="true" ma:fieldsID="25e252a60db35c761ddfc6e1bd852b17" ns3:_="">
    <xsd:import namespace="bd7e7fcd-6abc-4fbf-8465-45694bf4a782"/>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e7fcd-6abc-4fbf-8465-45694bf4a7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bd7e7fcd-6abc-4fbf-8465-45694bf4a782" xsi:nil="true"/>
  </documentManagement>
</p:properties>
</file>

<file path=customXml/itemProps1.xml><?xml version="1.0" encoding="utf-8"?>
<ds:datastoreItem xmlns:ds="http://schemas.openxmlformats.org/officeDocument/2006/customXml" ds:itemID="{D5CDBF97-49D9-4638-A930-13E72199989B}">
  <ds:schemaRefs>
    <ds:schemaRef ds:uri="http://schemas.microsoft.com/sharepoint/v3/contenttype/forms"/>
  </ds:schemaRefs>
</ds:datastoreItem>
</file>

<file path=customXml/itemProps2.xml><?xml version="1.0" encoding="utf-8"?>
<ds:datastoreItem xmlns:ds="http://schemas.openxmlformats.org/officeDocument/2006/customXml" ds:itemID="{89D17A1E-FAC6-4F7C-9EE8-F6F34B9FD3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e7fcd-6abc-4fbf-8465-45694bf4a7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4151D5-837F-4DE5-87EF-66E7316BC6AE}">
  <ds:schemaRefs>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http://schemas.microsoft.com/office/2006/metadata/properties"/>
    <ds:schemaRef ds:uri="http://purl.org/dc/terms/"/>
    <ds:schemaRef ds:uri="http://schemas.openxmlformats.org/package/2006/metadata/core-properties"/>
    <ds:schemaRef ds:uri="bd7e7fcd-6abc-4fbf-8465-45694bf4a782"/>
  </ds:schemaRefs>
</ds:datastoreItem>
</file>

<file path=docProps/app.xml><?xml version="1.0" encoding="utf-8"?>
<Properties xmlns="http://schemas.openxmlformats.org/officeDocument/2006/extended-properties" xmlns:vt="http://schemas.openxmlformats.org/officeDocument/2006/docPropsVTypes">
  <TotalTime>0</TotalTime>
  <Words>8588</Words>
  <Application>Microsoft Office PowerPoint</Application>
  <PresentationFormat>Widescreen</PresentationFormat>
  <Paragraphs>1416</Paragraphs>
  <Slides>101</Slides>
  <Notes>62</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101</vt:i4>
      </vt:variant>
    </vt:vector>
  </HeadingPairs>
  <TitlesOfParts>
    <vt:vector size="122" baseType="lpstr">
      <vt:lpstr>Aptos</vt:lpstr>
      <vt:lpstr>Aptos Display</vt:lpstr>
      <vt:lpstr>Arial</vt:lpstr>
      <vt:lpstr>Arial Narrow</vt:lpstr>
      <vt:lpstr>Calibri</vt:lpstr>
      <vt:lpstr>Calibri Light</vt:lpstr>
      <vt:lpstr>Georgia</vt:lpstr>
      <vt:lpstr>Michroma</vt:lpstr>
      <vt:lpstr>Noto Sans Symbols</vt:lpstr>
      <vt:lpstr>Noto Serif Display ExtraCondensed</vt:lpstr>
      <vt:lpstr>Noto Serif Display ExtraCondensed Bold</vt:lpstr>
      <vt:lpstr>Open Sans</vt:lpstr>
      <vt:lpstr>Open Sans Italics</vt:lpstr>
      <vt:lpstr>Source Sans Pro</vt:lpstr>
      <vt:lpstr>Source Sans Pro SemiBold</vt:lpstr>
      <vt:lpstr>Times New Roman</vt:lpstr>
      <vt:lpstr>Times New Roman Bold</vt:lpstr>
      <vt:lpstr>Times New Roman Bold Italic</vt:lpstr>
      <vt:lpstr>Times New Roman Regular</vt:lpstr>
      <vt:lpstr>Wingdings</vt:lpstr>
      <vt:lpstr>Motiv Office</vt:lpstr>
      <vt:lpstr>PowerPoint Presentation</vt:lpstr>
      <vt:lpstr>The Trust Foundation-Stability is a Trust Relationship</vt:lpstr>
      <vt:lpstr>The FSB treats these as core concerns</vt:lpstr>
      <vt:lpstr>Why It's Hard-The Real Test Comes Under Pressure</vt:lpstr>
      <vt:lpstr>The Verification Gap-Disclosure is Not the Same as Verification</vt:lpstr>
      <vt:lpstr>Conclusion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Banks vs. Insurance Companies: Capital Requirements and Risk Comparison</vt:lpstr>
      <vt:lpstr>PowerPoint Presentation</vt:lpstr>
      <vt:lpstr>1. Capital </vt:lpstr>
      <vt:lpstr>1. Capital </vt:lpstr>
      <vt:lpstr>PowerPoint Presentation</vt:lpstr>
      <vt:lpstr>2. Capital requirements</vt:lpstr>
      <vt:lpstr>2. Capital requirements</vt:lpstr>
      <vt:lpstr>PowerPoint Presentation</vt:lpstr>
      <vt:lpstr>3. How are the risks similar and different？</vt:lpstr>
      <vt:lpstr>Thanks！</vt:lpstr>
      <vt:lpstr>PowerPoint Presentation</vt:lpstr>
      <vt:lpstr>What is Basel III</vt:lpstr>
      <vt:lpstr>Capital &amp; Liquidity Requirements</vt:lpstr>
      <vt:lpstr>Credit Suisse: A Collapse in Slow Motion</vt:lpstr>
      <vt:lpstr>Where the Framework Fell Short</vt:lpstr>
      <vt:lpstr>Lessons &amp; Swiss Regulatory Response</vt:lpstr>
      <vt:lpstr>Key Takeaways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The Reasons For a Reform </vt:lpstr>
      <vt:lpstr>2. Liquidity </vt:lpstr>
      <vt:lpstr>3. Basel III: Increasing Liquidity </vt:lpstr>
      <vt:lpstr>4. Discussion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Capital requirements visualised</vt:lpstr>
      <vt:lpstr>Minimum Capital Requirements</vt:lpstr>
      <vt:lpstr>Approaches to calculating capital requirements</vt:lpstr>
      <vt:lpstr>Risk-based approach to capital requirements</vt:lpstr>
      <vt:lpstr>Failure to meet the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Introduction</vt:lpstr>
      <vt:lpstr>Evolution</vt:lpstr>
      <vt:lpstr>Legal framework and mechanics</vt:lpstr>
      <vt:lpstr>Spanish case: Bankia and IMF - May 2012</vt:lpstr>
      <vt:lpstr>PowerPoint Presentation</vt:lpstr>
      <vt:lpstr>Discussion</vt:lpstr>
      <vt:lpstr>Critiques</vt:lpstr>
      <vt:lpstr>Conclusion</vt:lpstr>
      <vt:lpstr>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Marek Chmela</dc:creator>
  <cp:lastModifiedBy>Holly Hoch</cp:lastModifiedBy>
  <cp:revision>8</cp:revision>
  <dcterms:created xsi:type="dcterms:W3CDTF">2026-04-22T11:52:15Z</dcterms:created>
  <dcterms:modified xsi:type="dcterms:W3CDTF">2026-05-28T09:46:50Z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0x01010042A971F5DA5E2F43A0C54AF70D752E05</vt:lpwstr>
  </property>
</Properties>
</file>