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63" r:id="rId4"/>
    <p:sldId id="264" r:id="rId5"/>
    <p:sldId id="265" r:id="rId6"/>
    <p:sldId id="266" r:id="rId7"/>
    <p:sldId id="262" r:id="rId8"/>
    <p:sldId id="267" r:id="rId9"/>
    <p:sldId id="270" r:id="rId10"/>
    <p:sldId id="269" r:id="rId11"/>
  </p:sldIdLst>
  <p:sldSz cx="9144000" cy="6858000" type="screen4x3"/>
  <p:notesSz cx="6400800" cy="8686800"/>
  <p:defaultTextStyle>
    <a:defPPr>
      <a:defRPr lang="de-CH"/>
    </a:defPPr>
    <a:lvl1pPr algn="l" rtl="0" fontAlgn="base">
      <a:spcBef>
        <a:spcPct val="0"/>
      </a:spcBef>
      <a:spcAft>
        <a:spcPct val="0"/>
      </a:spcAft>
      <a:defRPr sz="1700" kern="1200">
        <a:solidFill>
          <a:schemeClr val="tx1"/>
        </a:solidFill>
        <a:latin typeface="Arial" charset="0"/>
        <a:ea typeface="+mn-ea"/>
        <a:cs typeface="Arial" charset="0"/>
      </a:defRPr>
    </a:lvl1pPr>
    <a:lvl2pPr marL="457200" algn="l" rtl="0" fontAlgn="base">
      <a:spcBef>
        <a:spcPct val="0"/>
      </a:spcBef>
      <a:spcAft>
        <a:spcPct val="0"/>
      </a:spcAft>
      <a:defRPr sz="1700" kern="1200">
        <a:solidFill>
          <a:schemeClr val="tx1"/>
        </a:solidFill>
        <a:latin typeface="Arial" charset="0"/>
        <a:ea typeface="+mn-ea"/>
        <a:cs typeface="Arial" charset="0"/>
      </a:defRPr>
    </a:lvl2pPr>
    <a:lvl3pPr marL="914400" algn="l" rtl="0" fontAlgn="base">
      <a:spcBef>
        <a:spcPct val="0"/>
      </a:spcBef>
      <a:spcAft>
        <a:spcPct val="0"/>
      </a:spcAft>
      <a:defRPr sz="1700" kern="1200">
        <a:solidFill>
          <a:schemeClr val="tx1"/>
        </a:solidFill>
        <a:latin typeface="Arial" charset="0"/>
        <a:ea typeface="+mn-ea"/>
        <a:cs typeface="Arial" charset="0"/>
      </a:defRPr>
    </a:lvl3pPr>
    <a:lvl4pPr marL="1371600" algn="l" rtl="0" fontAlgn="base">
      <a:spcBef>
        <a:spcPct val="0"/>
      </a:spcBef>
      <a:spcAft>
        <a:spcPct val="0"/>
      </a:spcAft>
      <a:defRPr sz="1700" kern="1200">
        <a:solidFill>
          <a:schemeClr val="tx1"/>
        </a:solidFill>
        <a:latin typeface="Arial" charset="0"/>
        <a:ea typeface="+mn-ea"/>
        <a:cs typeface="Arial" charset="0"/>
      </a:defRPr>
    </a:lvl4pPr>
    <a:lvl5pPr marL="1828800" algn="l" rtl="0" fontAlgn="base">
      <a:spcBef>
        <a:spcPct val="0"/>
      </a:spcBef>
      <a:spcAft>
        <a:spcPct val="0"/>
      </a:spcAft>
      <a:defRPr sz="1700" kern="1200">
        <a:solidFill>
          <a:schemeClr val="tx1"/>
        </a:solidFill>
        <a:latin typeface="Arial" charset="0"/>
        <a:ea typeface="+mn-ea"/>
        <a:cs typeface="Arial" charset="0"/>
      </a:defRPr>
    </a:lvl5pPr>
    <a:lvl6pPr marL="2286000" algn="l" defTabSz="914400" rtl="0" eaLnBrk="1" latinLnBrk="0" hangingPunct="1">
      <a:defRPr sz="1700" kern="1200">
        <a:solidFill>
          <a:schemeClr val="tx1"/>
        </a:solidFill>
        <a:latin typeface="Arial" charset="0"/>
        <a:ea typeface="+mn-ea"/>
        <a:cs typeface="Arial" charset="0"/>
      </a:defRPr>
    </a:lvl6pPr>
    <a:lvl7pPr marL="2743200" algn="l" defTabSz="914400" rtl="0" eaLnBrk="1" latinLnBrk="0" hangingPunct="1">
      <a:defRPr sz="1700" kern="1200">
        <a:solidFill>
          <a:schemeClr val="tx1"/>
        </a:solidFill>
        <a:latin typeface="Arial" charset="0"/>
        <a:ea typeface="+mn-ea"/>
        <a:cs typeface="Arial" charset="0"/>
      </a:defRPr>
    </a:lvl7pPr>
    <a:lvl8pPr marL="3200400" algn="l" defTabSz="914400" rtl="0" eaLnBrk="1" latinLnBrk="0" hangingPunct="1">
      <a:defRPr sz="1700" kern="1200">
        <a:solidFill>
          <a:schemeClr val="tx1"/>
        </a:solidFill>
        <a:latin typeface="Arial" charset="0"/>
        <a:ea typeface="+mn-ea"/>
        <a:cs typeface="Arial" charset="0"/>
      </a:defRPr>
    </a:lvl8pPr>
    <a:lvl9pPr marL="3657600" algn="l" defTabSz="914400" rtl="0" eaLnBrk="1" latinLnBrk="0" hangingPunct="1">
      <a:defRPr sz="17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799">
          <p15:clr>
            <a:srgbClr val="A4A3A4"/>
          </p15:clr>
        </p15:guide>
        <p15:guide id="2" orient="horz" pos="4110">
          <p15:clr>
            <a:srgbClr val="A4A3A4"/>
          </p15:clr>
        </p15:guide>
        <p15:guide id="3" orient="horz" pos="1389">
          <p15:clr>
            <a:srgbClr val="A4A3A4"/>
          </p15:clr>
        </p15:guide>
        <p15:guide id="4" orient="horz" pos="3838">
          <p15:clr>
            <a:srgbClr val="A4A3A4"/>
          </p15:clr>
        </p15:guide>
        <p15:guide id="5" orient="horz" pos="709">
          <p15:clr>
            <a:srgbClr val="A4A3A4"/>
          </p15:clr>
        </p15:guide>
        <p15:guide id="6" orient="horz" pos="119">
          <p15:clr>
            <a:srgbClr val="A4A3A4"/>
          </p15:clr>
        </p15:guide>
        <p15:guide id="7" pos="567">
          <p15:clr>
            <a:srgbClr val="A4A3A4"/>
          </p15:clr>
        </p15:guide>
        <p15:guide id="8" pos="5193">
          <p15:clr>
            <a:srgbClr val="A4A3A4"/>
          </p15:clr>
        </p15:guide>
      </p15:sldGuideLst>
    </p:ext>
    <p:ext uri="{2D200454-40CA-4A62-9FC3-DE9A4176ACB9}">
      <p15:notesGuideLst xmlns:p15="http://schemas.microsoft.com/office/powerpoint/2012/main">
        <p15:guide id="1" orient="horz" pos="2736">
          <p15:clr>
            <a:srgbClr val="A4A3A4"/>
          </p15:clr>
        </p15:guide>
        <p15:guide id="2" pos="20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788" autoAdjust="0"/>
  </p:normalViewPr>
  <p:slideViewPr>
    <p:cSldViewPr snapToObjects="1" showGuides="1">
      <p:cViewPr varScale="1">
        <p:scale>
          <a:sx n="81" d="100"/>
          <a:sy n="81" d="100"/>
        </p:scale>
        <p:origin x="444" y="84"/>
      </p:cViewPr>
      <p:guideLst>
        <p:guide orient="horz" pos="799"/>
        <p:guide orient="horz" pos="4110"/>
        <p:guide orient="horz" pos="1389"/>
        <p:guide orient="horz" pos="3838"/>
        <p:guide orient="horz" pos="709"/>
        <p:guide orient="horz" pos="119"/>
        <p:guide pos="567"/>
        <p:guide pos="51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showGuides="1">
      <p:cViewPr varScale="1">
        <p:scale>
          <a:sx n="68" d="100"/>
          <a:sy n="68" d="100"/>
        </p:scale>
        <p:origin x="1926" y="84"/>
      </p:cViewPr>
      <p:guideLst>
        <p:guide orient="horz" pos="2736"/>
        <p:guide pos="20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773363" cy="434975"/>
          </a:xfrm>
          <a:prstGeom prst="rect">
            <a:avLst/>
          </a:prstGeom>
        </p:spPr>
        <p:txBody>
          <a:bodyPr vert="horz" lIns="91440" tIns="45720" rIns="91440" bIns="45720" rtlCol="0"/>
          <a:lstStyle>
            <a:lvl1pPr algn="l">
              <a:defRPr sz="1200"/>
            </a:lvl1pPr>
          </a:lstStyle>
          <a:p>
            <a:endParaRPr lang="de-CH"/>
          </a:p>
        </p:txBody>
      </p:sp>
      <p:sp>
        <p:nvSpPr>
          <p:cNvPr id="4" name="Fußzeilenplatzhalter 3"/>
          <p:cNvSpPr>
            <a:spLocks noGrp="1"/>
          </p:cNvSpPr>
          <p:nvPr>
            <p:ph type="ftr" sz="quarter" idx="2"/>
          </p:nvPr>
        </p:nvSpPr>
        <p:spPr>
          <a:xfrm>
            <a:off x="0" y="8250238"/>
            <a:ext cx="2773363" cy="434975"/>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625850" y="8250238"/>
            <a:ext cx="2773363" cy="434975"/>
          </a:xfrm>
          <a:prstGeom prst="rect">
            <a:avLst/>
          </a:prstGeom>
        </p:spPr>
        <p:txBody>
          <a:bodyPr vert="horz" lIns="91440" tIns="45720" rIns="91440" bIns="45720" rtlCol="0" anchor="b"/>
          <a:lstStyle>
            <a:lvl1pPr algn="r">
              <a:defRPr sz="1200"/>
            </a:lvl1pPr>
          </a:lstStyle>
          <a:p>
            <a:fld id="{2D150518-7419-4CF7-A477-CE06C95B37EB}" type="slidenum">
              <a:rPr lang="de-CH" smtClean="0"/>
              <a:t>‹Nr.›</a:t>
            </a:fld>
            <a:endParaRPr lang="de-CH"/>
          </a:p>
        </p:txBody>
      </p:sp>
    </p:spTree>
    <p:extLst>
      <p:ext uri="{BB962C8B-B14F-4D97-AF65-F5344CB8AC3E}">
        <p14:creationId xmlns:p14="http://schemas.microsoft.com/office/powerpoint/2010/main" val="743325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defTabSz="862013">
              <a:defRPr sz="1100"/>
            </a:lvl1pPr>
          </a:lstStyle>
          <a:p>
            <a:endParaRPr lang="de-CH"/>
          </a:p>
        </p:txBody>
      </p:sp>
      <p:sp>
        <p:nvSpPr>
          <p:cNvPr id="5123" name="Rectangle 3"/>
          <p:cNvSpPr>
            <a:spLocks noGrp="1" noChangeArrowheads="1"/>
          </p:cNvSpPr>
          <p:nvPr>
            <p:ph type="dt" idx="1"/>
          </p:nvPr>
        </p:nvSpPr>
        <p:spPr bwMode="auto">
          <a:xfrm>
            <a:off x="362585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algn="r" defTabSz="862013">
              <a:defRPr sz="1100"/>
            </a:lvl1pPr>
          </a:lstStyle>
          <a:p>
            <a:endParaRPr lang="de-CH"/>
          </a:p>
        </p:txBody>
      </p:sp>
      <p:sp>
        <p:nvSpPr>
          <p:cNvPr id="5124" name="Rectangle 4"/>
          <p:cNvSpPr>
            <a:spLocks noGrp="1" noRot="1" noChangeAspect="1" noChangeArrowheads="1" noTextEdit="1"/>
          </p:cNvSpPr>
          <p:nvPr>
            <p:ph type="sldImg" idx="2"/>
          </p:nvPr>
        </p:nvSpPr>
        <p:spPr bwMode="auto">
          <a:xfrm>
            <a:off x="1030288" y="652463"/>
            <a:ext cx="4341812" cy="3255962"/>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39763" y="4125913"/>
            <a:ext cx="5121275" cy="3908425"/>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5126" name="Rectangle 6"/>
          <p:cNvSpPr>
            <a:spLocks noGrp="1" noChangeArrowheads="1"/>
          </p:cNvSpPr>
          <p:nvPr>
            <p:ph type="ftr" sz="quarter" idx="4"/>
          </p:nvPr>
        </p:nvSpPr>
        <p:spPr bwMode="auto">
          <a:xfrm>
            <a:off x="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defTabSz="862013">
              <a:defRPr sz="1100"/>
            </a:lvl1pPr>
          </a:lstStyle>
          <a:p>
            <a:endParaRPr lang="de-CH"/>
          </a:p>
        </p:txBody>
      </p:sp>
      <p:sp>
        <p:nvSpPr>
          <p:cNvPr id="5127" name="Rectangle 7"/>
          <p:cNvSpPr>
            <a:spLocks noGrp="1" noChangeArrowheads="1"/>
          </p:cNvSpPr>
          <p:nvPr>
            <p:ph type="sldNum" sz="quarter" idx="5"/>
          </p:nvPr>
        </p:nvSpPr>
        <p:spPr bwMode="auto">
          <a:xfrm>
            <a:off x="362585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algn="r" defTabSz="862013">
              <a:defRPr sz="1100"/>
            </a:lvl1pPr>
          </a:lstStyle>
          <a:p>
            <a:fld id="{16F90109-4F21-4BBC-B978-135A6ECFD136}" type="slidenum">
              <a:rPr lang="de-CH"/>
              <a:pPr/>
              <a:t>‹Nr.›</a:t>
            </a:fld>
            <a:endParaRPr lang="de-CH"/>
          </a:p>
        </p:txBody>
      </p:sp>
    </p:spTree>
    <p:extLst>
      <p:ext uri="{BB962C8B-B14F-4D97-AF65-F5344CB8AC3E}">
        <p14:creationId xmlns:p14="http://schemas.microsoft.com/office/powerpoint/2010/main" val="13693469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16F90109-4F21-4BBC-B978-135A6ECFD136}" type="slidenum">
              <a:rPr lang="de-CH" smtClean="0"/>
              <a:pPr/>
              <a:t>1</a:t>
            </a:fld>
            <a:endParaRPr lang="de-CH"/>
          </a:p>
        </p:txBody>
      </p:sp>
    </p:spTree>
    <p:extLst>
      <p:ext uri="{BB962C8B-B14F-4D97-AF65-F5344CB8AC3E}">
        <p14:creationId xmlns:p14="http://schemas.microsoft.com/office/powerpoint/2010/main" val="18363995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00113" y="1989138"/>
            <a:ext cx="7343775" cy="1295400"/>
          </a:xfrm>
        </p:spPr>
        <p:txBody>
          <a:bodyPr/>
          <a:lstStyle>
            <a:lvl1pPr>
              <a:defRPr sz="3900">
                <a:solidFill>
                  <a:schemeClr val="tx2"/>
                </a:solidFill>
              </a:defRPr>
            </a:lvl1pPr>
          </a:lstStyle>
          <a:p>
            <a:r>
              <a:rPr lang="de-DE"/>
              <a:t>Titelmasterformat durch Klicken bearbeiten</a:t>
            </a:r>
            <a:endParaRPr lang="de-CH" dirty="0"/>
          </a:p>
        </p:txBody>
      </p:sp>
      <p:sp>
        <p:nvSpPr>
          <p:cNvPr id="4099" name="Rectangle 3"/>
          <p:cNvSpPr>
            <a:spLocks noGrp="1" noChangeArrowheads="1"/>
          </p:cNvSpPr>
          <p:nvPr>
            <p:ph type="subTitle" idx="1"/>
          </p:nvPr>
        </p:nvSpPr>
        <p:spPr>
          <a:xfrm>
            <a:off x="900113" y="3429000"/>
            <a:ext cx="7343775" cy="1752600"/>
          </a:xfrm>
        </p:spPr>
        <p:txBody>
          <a:bodyPr/>
          <a:lstStyle>
            <a:lvl1pPr>
              <a:defRPr/>
            </a:lvl1pPr>
          </a:lstStyle>
          <a:p>
            <a:r>
              <a:rPr lang="de-DE"/>
              <a:t>Formatvorlage des Untertitelmasters durch Klicken bearbeiten</a:t>
            </a:r>
            <a:endParaRPr lang="de-CH"/>
          </a:p>
        </p:txBody>
      </p:sp>
      <p:sp>
        <p:nvSpPr>
          <p:cNvPr id="4100" name="Rectangle 4"/>
          <p:cNvSpPr>
            <a:spLocks noGrp="1" noChangeArrowheads="1"/>
          </p:cNvSpPr>
          <p:nvPr>
            <p:ph type="dt" sz="half" idx="2"/>
          </p:nvPr>
        </p:nvSpPr>
        <p:spPr>
          <a:xfrm>
            <a:off x="900113" y="6524625"/>
            <a:ext cx="2133600" cy="215900"/>
          </a:xfrm>
        </p:spPr>
        <p:txBody>
          <a:bodyPr/>
          <a:lstStyle>
            <a:lvl1pPr>
              <a:defRPr/>
            </a:lvl1pPr>
          </a:lstStyle>
          <a:p>
            <a:fld id="{EA8624F5-60AA-4566-858E-13294DA4FC35}" type="datetime1">
              <a:rPr lang="de-DE" smtClean="0"/>
              <a:t>02.09.2021</a:t>
            </a:fld>
            <a:endParaRPr lang="de-CH" dirty="0"/>
          </a:p>
        </p:txBody>
      </p:sp>
      <p:sp>
        <p:nvSpPr>
          <p:cNvPr id="4102" name="Rectangle 6"/>
          <p:cNvSpPr>
            <a:spLocks noGrp="1" noChangeArrowheads="1"/>
          </p:cNvSpPr>
          <p:nvPr>
            <p:ph type="sldNum" sz="quarter" idx="4"/>
          </p:nvPr>
        </p:nvSpPr>
        <p:spPr>
          <a:xfrm>
            <a:off x="6399213" y="6524625"/>
            <a:ext cx="1844675" cy="215900"/>
          </a:xfrm>
        </p:spPr>
        <p:txBody>
          <a:bodyPr/>
          <a:lstStyle>
            <a:lvl1pPr>
              <a:defRPr/>
            </a:lvl1pPr>
          </a:lstStyle>
          <a:p>
            <a:r>
              <a:rPr lang="de-CH" dirty="0"/>
              <a:t>Slide </a:t>
            </a:r>
            <a:fld id="{095A06C1-A939-4FDB-AEB0-B3358448343A}" type="slidenum">
              <a:rPr lang="de-CH" smtClean="0"/>
              <a:pPr/>
              <a:t>‹Nr.›</a:t>
            </a:fld>
            <a:endParaRPr lang="de-CH" dirty="0"/>
          </a:p>
        </p:txBody>
      </p:sp>
      <p:pic>
        <p:nvPicPr>
          <p:cNvPr id="4103" name="Picture 7" descr="uzh_logo_d_pos_grau_1mm"/>
          <p:cNvPicPr preferRelativeResize="0">
            <a:picLocks noChangeAspect="1" noChangeArrowheads="1"/>
          </p:cNvPicPr>
          <p:nvPr userDrawn="1"/>
        </p:nvPicPr>
        <p:blipFill>
          <a:blip r:embed="rId2" cstate="print"/>
          <a:srcRect/>
          <a:stretch>
            <a:fillRect/>
          </a:stretch>
        </p:blipFill>
        <p:spPr bwMode="auto">
          <a:xfrm>
            <a:off x="161925" y="142875"/>
            <a:ext cx="1868488" cy="684213"/>
          </a:xfrm>
          <a:prstGeom prst="rect">
            <a:avLst/>
          </a:prstGeom>
          <a:noFill/>
        </p:spPr>
      </p:pic>
      <p:sp>
        <p:nvSpPr>
          <p:cNvPr id="4104" name="Line 8"/>
          <p:cNvSpPr>
            <a:spLocks noChangeShapeType="1"/>
          </p:cNvSpPr>
          <p:nvPr userDrawn="1"/>
        </p:nvSpPr>
        <p:spPr bwMode="auto">
          <a:xfrm>
            <a:off x="0" y="1125538"/>
            <a:ext cx="9144000" cy="0"/>
          </a:xfrm>
          <a:prstGeom prst="line">
            <a:avLst/>
          </a:prstGeom>
          <a:noFill/>
          <a:ln w="15875">
            <a:solidFill>
              <a:schemeClr val="accent2"/>
            </a:solidFill>
            <a:round/>
            <a:headEnd/>
            <a:tailEnd/>
          </a:ln>
          <a:effectLst/>
        </p:spPr>
        <p:txBody>
          <a:bodyPr/>
          <a:lstStyle/>
          <a:p>
            <a:endParaRPr lang="de-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apitel">
    <p:spTree>
      <p:nvGrpSpPr>
        <p:cNvPr id="1" name=""/>
        <p:cNvGrpSpPr/>
        <p:nvPr/>
      </p:nvGrpSpPr>
      <p:grpSpPr>
        <a:xfrm>
          <a:off x="0" y="0"/>
          <a:ext cx="0" cy="0"/>
          <a:chOff x="0" y="0"/>
          <a:chExt cx="0" cy="0"/>
        </a:xfrm>
      </p:grpSpPr>
      <p:sp>
        <p:nvSpPr>
          <p:cNvPr id="7" name="Rechteck 6"/>
          <p:cNvSpPr/>
          <p:nvPr userDrawn="1"/>
        </p:nvSpPr>
        <p:spPr bwMode="gray">
          <a:xfrm>
            <a:off x="0" y="1125538"/>
            <a:ext cx="9144000" cy="5732462"/>
          </a:xfrm>
          <a:prstGeom prst="rect">
            <a:avLst/>
          </a:prstGeom>
          <a:solidFill>
            <a:schemeClr val="accent3"/>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cs typeface="Arial" charset="0"/>
            </a:endParaRPr>
          </a:p>
        </p:txBody>
      </p:sp>
      <p:sp>
        <p:nvSpPr>
          <p:cNvPr id="2" name="Titel 1"/>
          <p:cNvSpPr>
            <a:spLocks noGrp="1"/>
          </p:cNvSpPr>
          <p:nvPr>
            <p:ph type="title"/>
          </p:nvPr>
        </p:nvSpPr>
        <p:spPr bwMode="gray">
          <a:solidFill>
            <a:schemeClr val="accent3"/>
          </a:solidFill>
        </p:spPr>
        <p:txBody>
          <a:bodyPr/>
          <a:lstStyle>
            <a:lvl1pPr>
              <a:defRPr>
                <a:solidFill>
                  <a:schemeClr val="bg1"/>
                </a:solidFill>
              </a:defRPr>
            </a:lvl1pPr>
          </a:lstStyle>
          <a:p>
            <a:r>
              <a:rPr lang="de-DE"/>
              <a:t>Titelmasterformat durch Klicken bearbeiten</a:t>
            </a:r>
            <a:endParaRPr lang="de-CH"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10"/>
          </p:nvPr>
        </p:nvSpPr>
        <p:spPr/>
        <p:txBody>
          <a:bodyPr/>
          <a:lstStyle>
            <a:lvl1pPr>
              <a:defRPr/>
            </a:lvl1pPr>
          </a:lstStyle>
          <a:p>
            <a:fld id="{800482CA-BFE8-4D16-A589-A77607C1828A}" type="datetime1">
              <a:rPr lang="de-DE" smtClean="0"/>
              <a:t>02.09.2021</a:t>
            </a:fld>
            <a:endParaRPr lang="de-CH" dirty="0"/>
          </a:p>
        </p:txBody>
      </p:sp>
      <p:sp>
        <p:nvSpPr>
          <p:cNvPr id="5" name="Fußzeilenplatzhalter 4"/>
          <p:cNvSpPr>
            <a:spLocks noGrp="1"/>
          </p:cNvSpPr>
          <p:nvPr>
            <p:ph type="ftr" sz="quarter" idx="11"/>
          </p:nvPr>
        </p:nvSpPr>
        <p:spPr/>
        <p:txBody>
          <a:bodyPr/>
          <a:lstStyle>
            <a:lvl1pPr>
              <a:defRPr/>
            </a:lvl1pPr>
          </a:lstStyle>
          <a:p>
            <a:endParaRPr lang="de-CH"/>
          </a:p>
        </p:txBody>
      </p:sp>
      <p:sp>
        <p:nvSpPr>
          <p:cNvPr id="6" name="Foliennummernplatzhalter 5"/>
          <p:cNvSpPr>
            <a:spLocks noGrp="1"/>
          </p:cNvSpPr>
          <p:nvPr>
            <p:ph type="sldNum" sz="quarter" idx="12"/>
          </p:nvPr>
        </p:nvSpPr>
        <p:spPr/>
        <p:txBody>
          <a:bodyPr/>
          <a:lstStyle>
            <a:lvl1pPr>
              <a:defRPr/>
            </a:lvl1pPr>
          </a:lstStyle>
          <a:p>
            <a:r>
              <a:rPr lang="de-CH" dirty="0"/>
              <a:t>Slide </a:t>
            </a:r>
            <a:fld id="{298DDF54-96CA-4706-AFE9-54D71408EAE8}" type="slidenum">
              <a:rPr lang="de-CH" smtClean="0"/>
              <a:pPr/>
              <a:t>‹Nr.›</a:t>
            </a:fld>
            <a:endParaRPr lang="de-CH"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2sp">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a:xfrm>
            <a:off x="900113" y="2205038"/>
            <a:ext cx="3529011" cy="388778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Datumsplatzhalter 3"/>
          <p:cNvSpPr>
            <a:spLocks noGrp="1"/>
          </p:cNvSpPr>
          <p:nvPr>
            <p:ph type="dt" sz="half" idx="10"/>
          </p:nvPr>
        </p:nvSpPr>
        <p:spPr/>
        <p:txBody>
          <a:bodyPr/>
          <a:lstStyle>
            <a:lvl1pPr>
              <a:defRPr/>
            </a:lvl1pPr>
          </a:lstStyle>
          <a:p>
            <a:fld id="{9387D346-60A1-415A-8CA2-A081A62178C5}" type="datetime1">
              <a:rPr lang="de-DE" smtClean="0"/>
              <a:t>02.09.2021</a:t>
            </a:fld>
            <a:endParaRPr lang="de-CH" dirty="0"/>
          </a:p>
        </p:txBody>
      </p:sp>
      <p:sp>
        <p:nvSpPr>
          <p:cNvPr id="5" name="Fußzeilenplatzhalter 4"/>
          <p:cNvSpPr>
            <a:spLocks noGrp="1"/>
          </p:cNvSpPr>
          <p:nvPr>
            <p:ph type="ftr" sz="quarter" idx="11"/>
          </p:nvPr>
        </p:nvSpPr>
        <p:spPr/>
        <p:txBody>
          <a:bodyPr/>
          <a:lstStyle>
            <a:lvl1pPr>
              <a:defRPr/>
            </a:lvl1pPr>
          </a:lstStyle>
          <a:p>
            <a:endParaRPr lang="de-CH"/>
          </a:p>
        </p:txBody>
      </p:sp>
      <p:sp>
        <p:nvSpPr>
          <p:cNvPr id="6" name="Foliennummernplatzhalter 5"/>
          <p:cNvSpPr>
            <a:spLocks noGrp="1"/>
          </p:cNvSpPr>
          <p:nvPr>
            <p:ph type="sldNum" sz="quarter" idx="12"/>
          </p:nvPr>
        </p:nvSpPr>
        <p:spPr/>
        <p:txBody>
          <a:bodyPr/>
          <a:lstStyle>
            <a:lvl1pPr>
              <a:defRPr/>
            </a:lvl1pPr>
          </a:lstStyle>
          <a:p>
            <a:r>
              <a:rPr lang="de-CH" dirty="0"/>
              <a:t>Slide </a:t>
            </a:r>
            <a:fld id="{298DDF54-96CA-4706-AFE9-54D71408EAE8}" type="slidenum">
              <a:rPr lang="de-CH" smtClean="0"/>
              <a:pPr/>
              <a:t>‹Nr.›</a:t>
            </a:fld>
            <a:endParaRPr lang="de-CH" dirty="0"/>
          </a:p>
        </p:txBody>
      </p:sp>
      <p:sp>
        <p:nvSpPr>
          <p:cNvPr id="8" name="Inhaltsplatzhalter 7"/>
          <p:cNvSpPr>
            <a:spLocks noGrp="1"/>
          </p:cNvSpPr>
          <p:nvPr>
            <p:ph sz="quarter" idx="13"/>
          </p:nvPr>
        </p:nvSpPr>
        <p:spPr>
          <a:xfrm>
            <a:off x="4714876" y="2205038"/>
            <a:ext cx="3529012" cy="388778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00113" y="1268413"/>
            <a:ext cx="7343775" cy="503237"/>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p>
            <a:pPr lvl="0"/>
            <a:r>
              <a:rPr lang="de-CH" dirty="0"/>
              <a:t>Titelmasterformat durch Klicken bearbeiten</a:t>
            </a:r>
          </a:p>
        </p:txBody>
      </p:sp>
      <p:sp>
        <p:nvSpPr>
          <p:cNvPr id="1027" name="Rectangle 3"/>
          <p:cNvSpPr>
            <a:spLocks noGrp="1" noChangeArrowheads="1"/>
          </p:cNvSpPr>
          <p:nvPr>
            <p:ph type="body" idx="1"/>
          </p:nvPr>
        </p:nvSpPr>
        <p:spPr bwMode="auto">
          <a:xfrm>
            <a:off x="900113" y="2205038"/>
            <a:ext cx="7343775" cy="38877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1028" name="Rectangle 4"/>
          <p:cNvSpPr>
            <a:spLocks noGrp="1" noChangeArrowheads="1"/>
          </p:cNvSpPr>
          <p:nvPr>
            <p:ph type="dt" sz="half" idx="2"/>
          </p:nvPr>
        </p:nvSpPr>
        <p:spPr bwMode="auto">
          <a:xfrm>
            <a:off x="900113" y="6524625"/>
            <a:ext cx="935037"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vl1pPr>
          </a:lstStyle>
          <a:p>
            <a:fld id="{E2E2C18F-4124-401F-B986-9C2A5743980A}" type="datetime1">
              <a:rPr lang="de-DE" smtClean="0"/>
              <a:t>02.09.2021</a:t>
            </a:fld>
            <a:endParaRPr lang="de-CH" dirty="0"/>
          </a:p>
        </p:txBody>
      </p:sp>
      <p:sp>
        <p:nvSpPr>
          <p:cNvPr id="1029" name="Rectangle 5"/>
          <p:cNvSpPr>
            <a:spLocks noGrp="1" noChangeArrowheads="1"/>
          </p:cNvSpPr>
          <p:nvPr>
            <p:ph type="ftr" sz="quarter" idx="3"/>
          </p:nvPr>
        </p:nvSpPr>
        <p:spPr bwMode="auto">
          <a:xfrm>
            <a:off x="1908175" y="6524625"/>
            <a:ext cx="525621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vl1pPr>
          </a:lstStyle>
          <a:p>
            <a:endParaRPr lang="de-CH"/>
          </a:p>
        </p:txBody>
      </p:sp>
      <p:sp>
        <p:nvSpPr>
          <p:cNvPr id="1030" name="Rectangle 6"/>
          <p:cNvSpPr>
            <a:spLocks noGrp="1" noChangeArrowheads="1"/>
          </p:cNvSpPr>
          <p:nvPr>
            <p:ph type="sldNum" sz="quarter" idx="4"/>
          </p:nvPr>
        </p:nvSpPr>
        <p:spPr bwMode="auto">
          <a:xfrm>
            <a:off x="7451725" y="6524625"/>
            <a:ext cx="79216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a:lvl1pPr>
          </a:lstStyle>
          <a:p>
            <a:r>
              <a:rPr lang="de-CH" dirty="0"/>
              <a:t>Slide </a:t>
            </a:r>
            <a:fld id="{45B55F50-8663-4465-A6C3-5F55140633EF}" type="slidenum">
              <a:rPr lang="de-CH"/>
              <a:pPr/>
              <a:t>‹Nr.›</a:t>
            </a:fld>
            <a:endParaRPr lang="de-CH" dirty="0"/>
          </a:p>
        </p:txBody>
      </p:sp>
      <p:pic>
        <p:nvPicPr>
          <p:cNvPr id="1031" name="Picture 7" descr="uzh_logo_d_pos_grau_1mm"/>
          <p:cNvPicPr preferRelativeResize="0">
            <a:picLocks noChangeAspect="1" noChangeArrowheads="1"/>
          </p:cNvPicPr>
          <p:nvPr/>
        </p:nvPicPr>
        <p:blipFill>
          <a:blip r:embed="rId6" cstate="print"/>
          <a:srcRect/>
          <a:stretch>
            <a:fillRect/>
          </a:stretch>
        </p:blipFill>
        <p:spPr bwMode="auto">
          <a:xfrm>
            <a:off x="161925" y="142875"/>
            <a:ext cx="1868488" cy="684213"/>
          </a:xfrm>
          <a:prstGeom prst="rect">
            <a:avLst/>
          </a:prstGeom>
          <a:noFill/>
        </p:spPr>
      </p:pic>
      <p:sp>
        <p:nvSpPr>
          <p:cNvPr id="1034" name="Line 10"/>
          <p:cNvSpPr>
            <a:spLocks noChangeShapeType="1"/>
          </p:cNvSpPr>
          <p:nvPr/>
        </p:nvSpPr>
        <p:spPr bwMode="auto">
          <a:xfrm>
            <a:off x="0" y="1125538"/>
            <a:ext cx="9144000" cy="0"/>
          </a:xfrm>
          <a:prstGeom prst="line">
            <a:avLst/>
          </a:prstGeom>
          <a:noFill/>
          <a:ln w="15875">
            <a:solidFill>
              <a:schemeClr val="accent2"/>
            </a:solidFill>
            <a:round/>
            <a:headEnd/>
            <a:tailEnd/>
          </a:ln>
          <a:effectLst/>
        </p:spPr>
        <p:txBody>
          <a:bodyPr/>
          <a:lstStyle/>
          <a:p>
            <a:endParaRPr lang="de-CH"/>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hf hdr="0" ftr="0" dt="0"/>
  <p:txStyles>
    <p:titleStyle>
      <a:lvl1pPr algn="l" rtl="0" eaLnBrk="1" fontAlgn="base" hangingPunct="1">
        <a:spcBef>
          <a:spcPct val="0"/>
        </a:spcBef>
        <a:spcAft>
          <a:spcPct val="0"/>
        </a:spcAft>
        <a:defRPr sz="24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charset="0"/>
          <a:cs typeface="Arial" charset="0"/>
        </a:defRPr>
      </a:lvl2pPr>
      <a:lvl3pPr algn="l" rtl="0" eaLnBrk="1" fontAlgn="base" hangingPunct="1">
        <a:spcBef>
          <a:spcPct val="0"/>
        </a:spcBef>
        <a:spcAft>
          <a:spcPct val="0"/>
        </a:spcAft>
        <a:defRPr sz="2400" b="1">
          <a:solidFill>
            <a:schemeClr val="tx2"/>
          </a:solidFill>
          <a:latin typeface="Arial" charset="0"/>
          <a:cs typeface="Arial" charset="0"/>
        </a:defRPr>
      </a:lvl3pPr>
      <a:lvl4pPr algn="l" rtl="0" eaLnBrk="1" fontAlgn="base" hangingPunct="1">
        <a:spcBef>
          <a:spcPct val="0"/>
        </a:spcBef>
        <a:spcAft>
          <a:spcPct val="0"/>
        </a:spcAft>
        <a:defRPr sz="2400" b="1">
          <a:solidFill>
            <a:schemeClr val="tx2"/>
          </a:solidFill>
          <a:latin typeface="Arial" charset="0"/>
          <a:cs typeface="Arial" charset="0"/>
        </a:defRPr>
      </a:lvl4pPr>
      <a:lvl5pPr algn="l" rtl="0" eaLnBrk="1" fontAlgn="base" hangingPunct="1">
        <a:spcBef>
          <a:spcPct val="0"/>
        </a:spcBef>
        <a:spcAft>
          <a:spcPct val="0"/>
        </a:spcAft>
        <a:defRPr sz="2400" b="1">
          <a:solidFill>
            <a:schemeClr val="tx2"/>
          </a:solidFill>
          <a:latin typeface="Arial" charset="0"/>
          <a:cs typeface="Arial" charset="0"/>
        </a:defRPr>
      </a:lvl5pPr>
      <a:lvl6pPr marL="457200" algn="l" rtl="0" eaLnBrk="1" fontAlgn="base" hangingPunct="1">
        <a:spcBef>
          <a:spcPct val="0"/>
        </a:spcBef>
        <a:spcAft>
          <a:spcPct val="0"/>
        </a:spcAft>
        <a:defRPr sz="2400" b="1">
          <a:solidFill>
            <a:schemeClr val="tx2"/>
          </a:solidFill>
          <a:latin typeface="Arial" charset="0"/>
          <a:cs typeface="Arial" charset="0"/>
        </a:defRPr>
      </a:lvl6pPr>
      <a:lvl7pPr marL="914400" algn="l" rtl="0" eaLnBrk="1" fontAlgn="base" hangingPunct="1">
        <a:spcBef>
          <a:spcPct val="0"/>
        </a:spcBef>
        <a:spcAft>
          <a:spcPct val="0"/>
        </a:spcAft>
        <a:defRPr sz="2400" b="1">
          <a:solidFill>
            <a:schemeClr val="tx2"/>
          </a:solidFill>
          <a:latin typeface="Arial" charset="0"/>
          <a:cs typeface="Arial" charset="0"/>
        </a:defRPr>
      </a:lvl7pPr>
      <a:lvl8pPr marL="1371600" algn="l" rtl="0" eaLnBrk="1" fontAlgn="base" hangingPunct="1">
        <a:spcBef>
          <a:spcPct val="0"/>
        </a:spcBef>
        <a:spcAft>
          <a:spcPct val="0"/>
        </a:spcAft>
        <a:defRPr sz="2400" b="1">
          <a:solidFill>
            <a:schemeClr val="tx2"/>
          </a:solidFill>
          <a:latin typeface="Arial" charset="0"/>
          <a:cs typeface="Arial" charset="0"/>
        </a:defRPr>
      </a:lvl8pPr>
      <a:lvl9pPr marL="1828800" algn="l" rtl="0" eaLnBrk="1" fontAlgn="base" hangingPunct="1">
        <a:spcBef>
          <a:spcPct val="0"/>
        </a:spcBef>
        <a:spcAft>
          <a:spcPct val="0"/>
        </a:spcAft>
        <a:defRPr sz="2400" b="1">
          <a:solidFill>
            <a:schemeClr val="tx2"/>
          </a:solidFill>
          <a:latin typeface="Arial" charset="0"/>
          <a:cs typeface="Arial" charset="0"/>
        </a:defRPr>
      </a:lvl9pPr>
    </p:titleStyle>
    <p:body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youtu.be/N9pezaAF_VU"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mailto:lst.thouvenin@rwi.uzh.ch"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4"/>
          </p:nvPr>
        </p:nvSpPr>
        <p:spPr/>
        <p:txBody>
          <a:bodyPr/>
          <a:lstStyle/>
          <a:p>
            <a:r>
              <a:rPr lang="de-CH" dirty="0"/>
              <a:t>Slide </a:t>
            </a:r>
            <a:fld id="{F88223EE-EB48-49DD-9867-2F04601D5AE4}" type="slidenum">
              <a:rPr lang="de-CH" smtClean="0"/>
              <a:pPr/>
              <a:t>1</a:t>
            </a:fld>
            <a:endParaRPr lang="de-CH" dirty="0"/>
          </a:p>
        </p:txBody>
      </p:sp>
      <p:sp>
        <p:nvSpPr>
          <p:cNvPr id="2050" name="Rectangle 2"/>
          <p:cNvSpPr>
            <a:spLocks noGrp="1" noChangeArrowheads="1"/>
          </p:cNvSpPr>
          <p:nvPr>
            <p:ph type="ctrTitle"/>
          </p:nvPr>
        </p:nvSpPr>
        <p:spPr>
          <a:xfrm>
            <a:off x="900113" y="1268760"/>
            <a:ext cx="7343775" cy="2160240"/>
          </a:xfrm>
        </p:spPr>
        <p:txBody>
          <a:bodyPr/>
          <a:lstStyle/>
          <a:p>
            <a:pPr marL="177800" lvl="0">
              <a:spcBef>
                <a:spcPts val="0"/>
              </a:spcBef>
              <a:spcAft>
                <a:spcPts val="600"/>
              </a:spcAft>
            </a:pPr>
            <a:br>
              <a:rPr lang="en-GB" altLang="de-DE" sz="3600" dirty="0">
                <a:solidFill>
                  <a:schemeClr val="accent1"/>
                </a:solidFill>
                <a:ea typeface="Times New Roman" pitchFamily="18" charset="0"/>
                <a:cs typeface="Arial" pitchFamily="34" charset="0"/>
              </a:rPr>
            </a:br>
            <a:br>
              <a:rPr lang="en-GB" altLang="de-DE" sz="2000" dirty="0">
                <a:solidFill>
                  <a:schemeClr val="accent1"/>
                </a:solidFill>
                <a:ea typeface="Times New Roman" pitchFamily="18" charset="0"/>
                <a:cs typeface="Arial" pitchFamily="34" charset="0"/>
              </a:rPr>
            </a:br>
            <a:r>
              <a:rPr lang="en-GB" altLang="de-DE" sz="3600" dirty="0">
                <a:solidFill>
                  <a:schemeClr val="accent1"/>
                </a:solidFill>
                <a:ea typeface="Times New Roman" pitchFamily="18" charset="0"/>
                <a:cs typeface="Arial" pitchFamily="34" charset="0"/>
              </a:rPr>
              <a:t>Law and Technology: </a:t>
            </a:r>
            <a:br>
              <a:rPr lang="en-GB" altLang="de-DE" sz="3600" dirty="0">
                <a:solidFill>
                  <a:schemeClr val="accent1"/>
                </a:solidFill>
                <a:ea typeface="Times New Roman" pitchFamily="18" charset="0"/>
                <a:cs typeface="Arial" pitchFamily="34" charset="0"/>
              </a:rPr>
            </a:br>
            <a:r>
              <a:rPr lang="en-GB" altLang="de-DE" sz="3600" dirty="0">
                <a:solidFill>
                  <a:schemeClr val="accent1"/>
                </a:solidFill>
                <a:ea typeface="Times New Roman" pitchFamily="18" charset="0"/>
                <a:cs typeface="Arial" pitchFamily="34" charset="0"/>
              </a:rPr>
              <a:t>A cross-continental perspective</a:t>
            </a:r>
            <a:endParaRPr lang="en-GB" altLang="de-DE" sz="3600" b="0" dirty="0">
              <a:solidFill>
                <a:schemeClr val="tx1"/>
              </a:solidFill>
              <a:cs typeface="Arial" pitchFamily="34" charset="0"/>
            </a:endParaRPr>
          </a:p>
        </p:txBody>
      </p:sp>
      <p:sp>
        <p:nvSpPr>
          <p:cNvPr id="2051" name="Rectangle 3"/>
          <p:cNvSpPr>
            <a:spLocks noGrp="1" noChangeArrowheads="1"/>
          </p:cNvSpPr>
          <p:nvPr>
            <p:ph type="subTitle" idx="1"/>
          </p:nvPr>
        </p:nvSpPr>
        <p:spPr>
          <a:xfrm>
            <a:off x="900113" y="3573016"/>
            <a:ext cx="7343775" cy="2519808"/>
          </a:xfrm>
        </p:spPr>
        <p:txBody>
          <a:bodyPr/>
          <a:lstStyle/>
          <a:p>
            <a:pPr lvl="0" indent="180975" eaLnBrk="0" hangingPunct="0">
              <a:spcBef>
                <a:spcPct val="0"/>
              </a:spcBef>
              <a:tabLst>
                <a:tab pos="180975" algn="l"/>
              </a:tabLst>
            </a:pPr>
            <a:r>
              <a:rPr lang="en-GB" altLang="de-DE" b="1" cap="small" dirty="0">
                <a:latin typeface="+mj-lt"/>
                <a:ea typeface="Times New Roman" pitchFamily="18" charset="0"/>
                <a:cs typeface="Arial" pitchFamily="34" charset="0"/>
              </a:rPr>
              <a:t>Summer/Winter School</a:t>
            </a:r>
          </a:p>
          <a:p>
            <a:pPr lvl="0" indent="180975" eaLnBrk="0" hangingPunct="0">
              <a:spcBef>
                <a:spcPct val="0"/>
              </a:spcBef>
              <a:tabLst>
                <a:tab pos="180975" algn="l"/>
              </a:tabLst>
            </a:pPr>
            <a:endParaRPr lang="en-GB" altLang="de-DE" b="1" cap="small" dirty="0">
              <a:latin typeface="+mj-lt"/>
              <a:ea typeface="Times New Roman" pitchFamily="18" charset="0"/>
              <a:cs typeface="Arial" pitchFamily="34" charset="0"/>
            </a:endParaRPr>
          </a:p>
          <a:p>
            <a:pPr lvl="0" indent="180975" eaLnBrk="0" hangingPunct="0">
              <a:spcBef>
                <a:spcPct val="0"/>
              </a:spcBef>
              <a:tabLst>
                <a:tab pos="180975" algn="l"/>
              </a:tabLst>
            </a:pPr>
            <a:endParaRPr lang="en-GB" altLang="de-DE" b="1" cap="small" dirty="0">
              <a:latin typeface="+mj-lt"/>
              <a:ea typeface="Times New Roman" pitchFamily="18" charset="0"/>
              <a:cs typeface="Arial" pitchFamily="34" charset="0"/>
            </a:endParaRPr>
          </a:p>
          <a:p>
            <a:pPr lvl="0" indent="180975" eaLnBrk="0" hangingPunct="0">
              <a:spcBef>
                <a:spcPct val="0"/>
              </a:spcBef>
              <a:tabLst>
                <a:tab pos="180975" algn="l"/>
              </a:tabLst>
            </a:pPr>
            <a:r>
              <a:rPr lang="en-GB" altLang="de-DE" dirty="0" err="1">
                <a:latin typeface="+mj-lt"/>
                <a:ea typeface="Times New Roman" pitchFamily="18" charset="0"/>
                <a:cs typeface="Arial" pitchFamily="34" charset="0"/>
              </a:rPr>
              <a:t>Prof.</a:t>
            </a:r>
            <a:r>
              <a:rPr lang="en-GB" altLang="de-DE" dirty="0">
                <a:latin typeface="+mj-lt"/>
                <a:ea typeface="Times New Roman" pitchFamily="18" charset="0"/>
                <a:cs typeface="Arial" pitchFamily="34" charset="0"/>
              </a:rPr>
              <a:t> </a:t>
            </a:r>
            <a:r>
              <a:rPr lang="en-GB" altLang="de-DE" dirty="0" err="1">
                <a:latin typeface="+mj-lt"/>
                <a:ea typeface="Times New Roman" pitchFamily="18" charset="0"/>
                <a:cs typeface="Arial" pitchFamily="34" charset="0"/>
              </a:rPr>
              <a:t>Lyria</a:t>
            </a:r>
            <a:r>
              <a:rPr lang="en-GB" altLang="de-DE" dirty="0">
                <a:latin typeface="+mj-lt"/>
                <a:ea typeface="Times New Roman" pitchFamily="18" charset="0"/>
                <a:cs typeface="Arial" pitchFamily="34" charset="0"/>
              </a:rPr>
              <a:t> Bennett Moses, UNSW, Sydney</a:t>
            </a:r>
          </a:p>
          <a:p>
            <a:pPr lvl="0" indent="180975" eaLnBrk="0" hangingPunct="0">
              <a:spcBef>
                <a:spcPct val="0"/>
              </a:spcBef>
              <a:tabLst>
                <a:tab pos="180975" algn="l"/>
              </a:tabLst>
            </a:pPr>
            <a:endParaRPr lang="en-GB" altLang="de-DE" dirty="0">
              <a:latin typeface="+mj-lt"/>
              <a:ea typeface="Times New Roman" pitchFamily="18" charset="0"/>
              <a:cs typeface="Arial" pitchFamily="34" charset="0"/>
            </a:endParaRPr>
          </a:p>
          <a:p>
            <a:pPr lvl="0" indent="180975" eaLnBrk="0" hangingPunct="0">
              <a:spcBef>
                <a:spcPct val="0"/>
              </a:spcBef>
              <a:tabLst>
                <a:tab pos="180975" algn="l"/>
              </a:tabLst>
            </a:pPr>
            <a:r>
              <a:rPr lang="en-GB" altLang="de-DE" dirty="0" err="1">
                <a:latin typeface="+mj-lt"/>
                <a:ea typeface="Times New Roman" pitchFamily="18" charset="0"/>
                <a:cs typeface="Arial" pitchFamily="34" charset="0"/>
              </a:rPr>
              <a:t>Prof.</a:t>
            </a:r>
            <a:r>
              <a:rPr lang="en-GB" altLang="de-DE" dirty="0">
                <a:latin typeface="+mj-lt"/>
                <a:ea typeface="Times New Roman" pitchFamily="18" charset="0"/>
                <a:cs typeface="Arial" pitchFamily="34" charset="0"/>
              </a:rPr>
              <a:t> </a:t>
            </a:r>
            <a:r>
              <a:rPr lang="en-GB" altLang="de-DE" dirty="0" err="1">
                <a:latin typeface="+mj-lt"/>
                <a:ea typeface="Times New Roman" pitchFamily="18" charset="0"/>
                <a:cs typeface="Arial" pitchFamily="34" charset="0"/>
              </a:rPr>
              <a:t>Dr.</a:t>
            </a:r>
            <a:r>
              <a:rPr lang="en-GB" altLang="de-DE" dirty="0">
                <a:latin typeface="+mj-lt"/>
                <a:ea typeface="Times New Roman" pitchFamily="18" charset="0"/>
                <a:cs typeface="Arial" pitchFamily="34" charset="0"/>
              </a:rPr>
              <a:t> Florent Thouvenin, UZH</a:t>
            </a:r>
          </a:p>
          <a:p>
            <a:pPr lvl="0" indent="180975" eaLnBrk="0" hangingPunct="0">
              <a:spcBef>
                <a:spcPct val="0"/>
              </a:spcBef>
              <a:tabLst>
                <a:tab pos="180975" algn="l"/>
              </a:tabLst>
            </a:pPr>
            <a:r>
              <a:rPr lang="en-GB" altLang="de-DE" b="1" cap="small" dirty="0">
                <a:latin typeface="+mj-lt"/>
                <a:ea typeface="Times New Roman" pitchFamily="18" charset="0"/>
                <a:cs typeface="Arial" pitchFamily="34" charset="0"/>
              </a:rPr>
              <a:t> </a:t>
            </a:r>
            <a:r>
              <a:rPr lang="en-GB" altLang="de-DE" sz="1050" dirty="0">
                <a:latin typeface="+mj-lt"/>
                <a:cs typeface="Arial" pitchFamily="34" charset="0"/>
              </a:rPr>
              <a:t> </a:t>
            </a:r>
          </a:p>
          <a:p>
            <a:pPr lvl="0" indent="180975" eaLnBrk="0" hangingPunct="0">
              <a:spcBef>
                <a:spcPct val="0"/>
              </a:spcBef>
              <a:tabLst>
                <a:tab pos="180975" algn="l"/>
              </a:tabLst>
            </a:pPr>
            <a:endParaRPr lang="de-CH" altLang="de-DE" sz="1050" dirty="0">
              <a:latin typeface="Arial" pitchFamily="34" charset="0"/>
              <a:cs typeface="Arial" pitchFamily="34" charset="0"/>
            </a:endParaRPr>
          </a:p>
          <a:p>
            <a:pPr lvl="0" indent="180975" eaLnBrk="0" hangingPunct="0">
              <a:spcBef>
                <a:spcPct val="0"/>
              </a:spcBef>
              <a:tabLst>
                <a:tab pos="180975" algn="l"/>
              </a:tabLst>
            </a:pPr>
            <a:endParaRPr lang="de-CH" altLang="de-DE" sz="1050" dirty="0">
              <a:latin typeface="Arial" pitchFamily="34" charset="0"/>
              <a:cs typeface="Arial" pitchFamily="34" charset="0"/>
            </a:endParaRPr>
          </a:p>
          <a:p>
            <a:pPr lvl="0" indent="180975" eaLnBrk="0" hangingPunct="0">
              <a:spcBef>
                <a:spcPct val="0"/>
              </a:spcBef>
              <a:tabLst>
                <a:tab pos="180975" algn="l"/>
              </a:tabLst>
            </a:pPr>
            <a:endParaRPr lang="de-CH" altLang="de-DE" sz="2000" dirty="0">
              <a:latin typeface="Palatino Linotype" panose="02040502050505030304" pitchFamily="18"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Statements </a:t>
            </a:r>
            <a:r>
              <a:rPr lang="de-DE" dirty="0" err="1"/>
              <a:t>former</a:t>
            </a:r>
            <a:r>
              <a:rPr lang="de-DE" dirty="0"/>
              <a:t> </a:t>
            </a:r>
            <a:r>
              <a:rPr lang="de-DE" dirty="0" err="1"/>
              <a:t>participants</a:t>
            </a:r>
            <a:endParaRPr lang="de-CH" dirty="0"/>
          </a:p>
        </p:txBody>
      </p:sp>
      <p:sp>
        <p:nvSpPr>
          <p:cNvPr id="3" name="Inhaltsplatzhalter 2"/>
          <p:cNvSpPr>
            <a:spLocks noGrp="1"/>
          </p:cNvSpPr>
          <p:nvPr>
            <p:ph idx="1"/>
          </p:nvPr>
        </p:nvSpPr>
        <p:spPr>
          <a:xfrm>
            <a:off x="900113" y="1916832"/>
            <a:ext cx="7343775" cy="4248472"/>
          </a:xfrm>
        </p:spPr>
        <p:txBody>
          <a:bodyPr/>
          <a:lstStyle/>
          <a:p>
            <a:r>
              <a:rPr lang="en-US" dirty="0">
                <a:latin typeface="+mj-lt"/>
              </a:rPr>
              <a:t>This is a skill especially useful in the coming technological revolution, where traditional legal reasoning can be replicated ever more precisely by AI. </a:t>
            </a:r>
          </a:p>
          <a:p>
            <a:r>
              <a:rPr lang="en-US" dirty="0">
                <a:latin typeface="+mj-lt"/>
              </a:rPr>
              <a:t>Moreover, this course allowed us to </a:t>
            </a:r>
            <a:r>
              <a:rPr lang="en-US" b="1" dirty="0">
                <a:latin typeface="+mj-lt"/>
              </a:rPr>
              <a:t>interact with a completely different system of teaching, professors, and students</a:t>
            </a:r>
            <a:r>
              <a:rPr lang="en-US" dirty="0">
                <a:latin typeface="+mj-lt"/>
              </a:rPr>
              <a:t>. This new setting allows for much more personal communication with professors, which I suspect is partially the reason behind the engaging debates that are constantly present during these two weeks of classes. This is </a:t>
            </a:r>
            <a:r>
              <a:rPr lang="en-US" b="1" dirty="0">
                <a:latin typeface="+mj-lt"/>
              </a:rPr>
              <a:t>not a regular class</a:t>
            </a:r>
            <a:r>
              <a:rPr lang="en-US" dirty="0">
                <a:latin typeface="+mj-lt"/>
              </a:rPr>
              <a:t> where students have to mostly passively absorb information to apply in an exam. These two weeks of classes are intentionally constructed to stimulate you into creating your own opinion in trailblazing fields of law, where more often than not the expert’s consensus is being shaped in parallel as your own opinion. To conclude, the two weeks that I have spent with the students from Sydney have developed into long-lasting friendships.” (L. Graf)</a:t>
            </a:r>
            <a:endParaRPr lang="de-CH" dirty="0">
              <a:latin typeface="+mj-lt"/>
            </a:endParaRPr>
          </a:p>
        </p:txBody>
      </p:sp>
      <p:sp>
        <p:nvSpPr>
          <p:cNvPr id="5" name="Foliennummernplatzhalter 4"/>
          <p:cNvSpPr>
            <a:spLocks noGrp="1"/>
          </p:cNvSpPr>
          <p:nvPr>
            <p:ph type="sldNum" sz="quarter" idx="12"/>
          </p:nvPr>
        </p:nvSpPr>
        <p:spPr/>
        <p:txBody>
          <a:bodyPr/>
          <a:lstStyle/>
          <a:p>
            <a:r>
              <a:rPr lang="de-CH"/>
              <a:t>Slide </a:t>
            </a:r>
            <a:fld id="{298DDF54-96CA-4706-AFE9-54D71408EAE8}" type="slidenum">
              <a:rPr lang="de-CH" smtClean="0"/>
              <a:pPr/>
              <a:t>10</a:t>
            </a:fld>
            <a:endParaRPr lang="de-CH" dirty="0"/>
          </a:p>
        </p:txBody>
      </p:sp>
    </p:spTree>
    <p:extLst>
      <p:ext uri="{BB962C8B-B14F-4D97-AF65-F5344CB8AC3E}">
        <p14:creationId xmlns:p14="http://schemas.microsoft.com/office/powerpoint/2010/main" val="1180469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de-CH" dirty="0"/>
              <a:t>Slide </a:t>
            </a:r>
            <a:fld id="{483F78DA-E596-4480-BC1D-5D31504B2715}" type="slidenum">
              <a:rPr lang="de-CH"/>
              <a:pPr/>
              <a:t>2</a:t>
            </a:fld>
            <a:endParaRPr lang="de-CH" dirty="0"/>
          </a:p>
        </p:txBody>
      </p:sp>
      <p:sp>
        <p:nvSpPr>
          <p:cNvPr id="6146" name="Rectangle 2"/>
          <p:cNvSpPr>
            <a:spLocks noGrp="1" noChangeArrowheads="1"/>
          </p:cNvSpPr>
          <p:nvPr>
            <p:ph type="title"/>
          </p:nvPr>
        </p:nvSpPr>
        <p:spPr/>
        <p:txBody>
          <a:bodyPr/>
          <a:lstStyle/>
          <a:p>
            <a:r>
              <a:rPr lang="en-GB" dirty="0"/>
              <a:t>Basic Introduction</a:t>
            </a:r>
          </a:p>
        </p:txBody>
      </p:sp>
      <p:sp>
        <p:nvSpPr>
          <p:cNvPr id="6147" name="Rectangle 3"/>
          <p:cNvSpPr>
            <a:spLocks noGrp="1" noChangeArrowheads="1"/>
          </p:cNvSpPr>
          <p:nvPr>
            <p:ph type="body" idx="1"/>
          </p:nvPr>
        </p:nvSpPr>
        <p:spPr>
          <a:xfrm>
            <a:off x="870308" y="1988840"/>
            <a:ext cx="7704335" cy="4032274"/>
          </a:xfrm>
        </p:spPr>
        <p:txBody>
          <a:bodyPr/>
          <a:lstStyle/>
          <a:p>
            <a:pPr>
              <a:spcBef>
                <a:spcPts val="0"/>
              </a:spcBef>
            </a:pPr>
            <a:r>
              <a:rPr lang="en-GB" dirty="0"/>
              <a:t>Course: 			23 January 2023 (Monday) – </a:t>
            </a:r>
          </a:p>
          <a:p>
            <a:pPr>
              <a:spcBef>
                <a:spcPts val="0"/>
              </a:spcBef>
            </a:pPr>
            <a:r>
              <a:rPr lang="en-GB" dirty="0"/>
              <a:t>(</a:t>
            </a:r>
            <a:r>
              <a:rPr lang="en-GB" dirty="0">
                <a:highlight>
                  <a:srgbClr val="FFFF00"/>
                </a:highlight>
              </a:rPr>
              <a:t>preliminary dates</a:t>
            </a:r>
            <a:r>
              <a:rPr lang="en-GB" dirty="0"/>
              <a:t>)		3 February 2023 (Friday)</a:t>
            </a:r>
          </a:p>
          <a:p>
            <a:pPr>
              <a:spcBef>
                <a:spcPts val="0"/>
              </a:spcBef>
            </a:pPr>
            <a:endParaRPr lang="en-GB" dirty="0"/>
          </a:p>
          <a:p>
            <a:pPr>
              <a:spcBef>
                <a:spcPts val="0"/>
              </a:spcBef>
            </a:pPr>
            <a:r>
              <a:rPr lang="en-GB" dirty="0"/>
              <a:t>Format: 			Seminar jointly offered by UZH and the University 			of New South Wales (UNSW) in Sydney, Australia</a:t>
            </a:r>
          </a:p>
          <a:p>
            <a:pPr>
              <a:spcBef>
                <a:spcPts val="0"/>
              </a:spcBef>
            </a:pPr>
            <a:r>
              <a:rPr lang="en-GB" dirty="0"/>
              <a:t>			(Summer/Winter School)</a:t>
            </a:r>
          </a:p>
          <a:p>
            <a:pPr>
              <a:spcBef>
                <a:spcPts val="0"/>
              </a:spcBef>
            </a:pPr>
            <a:endParaRPr lang="en-GB" dirty="0"/>
          </a:p>
          <a:p>
            <a:pPr>
              <a:spcBef>
                <a:spcPts val="0"/>
              </a:spcBef>
            </a:pPr>
            <a:r>
              <a:rPr lang="en-GB" dirty="0"/>
              <a:t>Language:		All instructions take place in English</a:t>
            </a:r>
          </a:p>
          <a:p>
            <a:pPr>
              <a:spcBef>
                <a:spcPts val="0"/>
              </a:spcBef>
            </a:pPr>
            <a:endParaRPr lang="en-GB" dirty="0"/>
          </a:p>
          <a:p>
            <a:pPr>
              <a:spcBef>
                <a:spcPts val="0"/>
              </a:spcBef>
            </a:pPr>
            <a:r>
              <a:rPr lang="en-GB" dirty="0"/>
              <a:t>Lecture time: 		09:00 to 13:00 h (usually)</a:t>
            </a:r>
          </a:p>
          <a:p>
            <a:pPr>
              <a:spcBef>
                <a:spcPts val="0"/>
              </a:spcBef>
            </a:pPr>
            <a:endParaRPr lang="en-GB" dirty="0"/>
          </a:p>
          <a:p>
            <a:pPr>
              <a:spcBef>
                <a:spcPts val="0"/>
              </a:spcBef>
            </a:pPr>
            <a:r>
              <a:rPr lang="en-GB" dirty="0" err="1"/>
              <a:t>Practicabilities</a:t>
            </a:r>
            <a:r>
              <a:rPr lang="en-GB" dirty="0"/>
              <a:t>: 		2023 spring semester course</a:t>
            </a:r>
          </a:p>
          <a:p>
            <a:pPr>
              <a:spcBef>
                <a:spcPts val="0"/>
              </a:spcBef>
            </a:pPr>
            <a:r>
              <a:rPr lang="en-GB"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de-CH"/>
              <a:t>Seite </a:t>
            </a:r>
            <a:fld id="{483F78DA-E596-4480-BC1D-5D31504B2715}" type="slidenum">
              <a:rPr lang="de-CH"/>
              <a:pPr/>
              <a:t>3</a:t>
            </a:fld>
            <a:endParaRPr lang="de-CH"/>
          </a:p>
        </p:txBody>
      </p:sp>
      <p:sp>
        <p:nvSpPr>
          <p:cNvPr id="6146" name="Rectangle 2"/>
          <p:cNvSpPr>
            <a:spLocks noGrp="1" noChangeArrowheads="1"/>
          </p:cNvSpPr>
          <p:nvPr>
            <p:ph type="title"/>
          </p:nvPr>
        </p:nvSpPr>
        <p:spPr/>
        <p:txBody>
          <a:bodyPr/>
          <a:lstStyle/>
          <a:p>
            <a:r>
              <a:rPr lang="en-GB" dirty="0"/>
              <a:t>Course Overview</a:t>
            </a:r>
          </a:p>
        </p:txBody>
      </p:sp>
      <p:sp>
        <p:nvSpPr>
          <p:cNvPr id="6147" name="Rectangle 3"/>
          <p:cNvSpPr>
            <a:spLocks noGrp="1" noChangeArrowheads="1"/>
          </p:cNvSpPr>
          <p:nvPr>
            <p:ph type="body" idx="1"/>
          </p:nvPr>
        </p:nvSpPr>
        <p:spPr>
          <a:xfrm>
            <a:off x="900113" y="1988840"/>
            <a:ext cx="7488311" cy="4392488"/>
          </a:xfrm>
        </p:spPr>
        <p:txBody>
          <a:bodyPr/>
          <a:lstStyle/>
          <a:p>
            <a:pPr marL="285750" indent="-285750">
              <a:buFontTx/>
              <a:buChar char="-"/>
            </a:pPr>
            <a:r>
              <a:rPr lang="en-GB" dirty="0"/>
              <a:t>Main lecturers</a:t>
            </a:r>
          </a:p>
          <a:p>
            <a:pPr marL="631825" lvl="1" indent="-285750">
              <a:buFontTx/>
              <a:buChar char="-"/>
            </a:pPr>
            <a:r>
              <a:rPr lang="en-GB" dirty="0" err="1"/>
              <a:t>Prof.</a:t>
            </a:r>
            <a:r>
              <a:rPr lang="en-GB" dirty="0"/>
              <a:t> </a:t>
            </a:r>
            <a:r>
              <a:rPr lang="en-GB" dirty="0" err="1"/>
              <a:t>Lyria</a:t>
            </a:r>
            <a:r>
              <a:rPr lang="en-GB" dirty="0"/>
              <a:t> Bennett Moses (UNSW) </a:t>
            </a:r>
          </a:p>
          <a:p>
            <a:pPr marL="1000125" lvl="2" indent="-285750">
              <a:buFontTx/>
              <a:buChar char="-"/>
            </a:pPr>
            <a:r>
              <a:rPr lang="en-GB" dirty="0">
                <a:hlinkClick r:id="rId2"/>
              </a:rPr>
              <a:t>Video introduction</a:t>
            </a:r>
            <a:endParaRPr lang="en-GB" b="1" dirty="0"/>
          </a:p>
          <a:p>
            <a:pPr marL="631825" lvl="1" indent="-285750">
              <a:buFontTx/>
              <a:buChar char="-"/>
            </a:pPr>
            <a:r>
              <a:rPr lang="en-GB" altLang="zh-CN" dirty="0" err="1"/>
              <a:t>Prof.</a:t>
            </a:r>
            <a:r>
              <a:rPr lang="en-GB" altLang="zh-CN" dirty="0"/>
              <a:t> </a:t>
            </a:r>
            <a:r>
              <a:rPr lang="en-GB" altLang="zh-CN" dirty="0" err="1"/>
              <a:t>Florent</a:t>
            </a:r>
            <a:r>
              <a:rPr lang="en-GB" altLang="zh-CN" dirty="0"/>
              <a:t> </a:t>
            </a:r>
            <a:r>
              <a:rPr lang="en-GB" altLang="zh-CN" dirty="0" err="1"/>
              <a:t>Thouvenin</a:t>
            </a:r>
            <a:r>
              <a:rPr lang="en-GB" altLang="zh-CN" dirty="0"/>
              <a:t> (UZH)</a:t>
            </a:r>
            <a:endParaRPr lang="en-GB" dirty="0"/>
          </a:p>
          <a:p>
            <a:pPr marL="285750" indent="-285750">
              <a:buFontTx/>
              <a:buChar char="-"/>
            </a:pPr>
            <a:endParaRPr lang="en-GB" sz="1000" dirty="0"/>
          </a:p>
          <a:p>
            <a:pPr marL="285750" indent="-285750">
              <a:buFontTx/>
              <a:buChar char="-"/>
            </a:pPr>
            <a:r>
              <a:rPr lang="en-GB" dirty="0"/>
              <a:t>Guest lecturers</a:t>
            </a:r>
          </a:p>
          <a:p>
            <a:pPr marL="631825" lvl="1" indent="-285750">
              <a:buFontTx/>
              <a:buChar char="-"/>
            </a:pPr>
            <a:r>
              <a:rPr lang="en-GB" dirty="0" err="1"/>
              <a:t>Dr.</a:t>
            </a:r>
            <a:r>
              <a:rPr lang="en-GB" dirty="0"/>
              <a:t> Annabelle Bennett (former judge, Australian Federal Court)</a:t>
            </a:r>
          </a:p>
          <a:p>
            <a:pPr marL="631825" lvl="1" indent="-285750">
              <a:buFontTx/>
              <a:buChar char="-"/>
            </a:pPr>
            <a:r>
              <a:rPr lang="en-GB" dirty="0" err="1"/>
              <a:t>tba</a:t>
            </a:r>
            <a:endParaRPr lang="en-GB" dirty="0"/>
          </a:p>
          <a:p>
            <a:pPr lvl="1" indent="0">
              <a:buNone/>
            </a:pPr>
            <a:endParaRPr lang="en-GB" sz="1000" dirty="0"/>
          </a:p>
          <a:p>
            <a:pPr marL="285750" indent="-285750">
              <a:buFontTx/>
              <a:buChar char="-"/>
            </a:pPr>
            <a:r>
              <a:rPr lang="en-GB" dirty="0"/>
              <a:t>Special visits</a:t>
            </a:r>
          </a:p>
          <a:p>
            <a:pPr marL="631825" lvl="1" indent="-285750">
              <a:buFontTx/>
              <a:buChar char="-"/>
            </a:pPr>
            <a:r>
              <a:rPr lang="en-GB" altLang="zh-CN" dirty="0"/>
              <a:t>ANSTO (Australian Nuclear Science and Technology Organisation)</a:t>
            </a:r>
          </a:p>
          <a:p>
            <a:pPr marL="631825" lvl="1" indent="-285750">
              <a:buFontTx/>
              <a:buChar char="-"/>
            </a:pPr>
            <a:r>
              <a:rPr lang="en-GB" altLang="zh-CN" dirty="0"/>
              <a:t>Federal Court of Australia</a:t>
            </a:r>
          </a:p>
          <a:p>
            <a:pPr marL="631825" lvl="1" indent="-285750">
              <a:buFontTx/>
              <a:buChar char="-"/>
            </a:pPr>
            <a:endParaRPr lang="de-CH" dirty="0"/>
          </a:p>
          <a:p>
            <a:pPr marL="631825" lvl="1" indent="-285750">
              <a:buFontTx/>
              <a:buChar char="-"/>
            </a:pPr>
            <a:endParaRPr lang="de-CH" dirty="0"/>
          </a:p>
        </p:txBody>
      </p:sp>
    </p:spTree>
    <p:extLst>
      <p:ext uri="{BB962C8B-B14F-4D97-AF65-F5344CB8AC3E}">
        <p14:creationId xmlns:p14="http://schemas.microsoft.com/office/powerpoint/2010/main" val="1179660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de-CH"/>
              <a:t>Seite </a:t>
            </a:r>
            <a:fld id="{483F78DA-E596-4480-BC1D-5D31504B2715}" type="slidenum">
              <a:rPr lang="de-CH"/>
              <a:pPr/>
              <a:t>4</a:t>
            </a:fld>
            <a:endParaRPr lang="de-CH"/>
          </a:p>
        </p:txBody>
      </p:sp>
      <p:sp>
        <p:nvSpPr>
          <p:cNvPr id="6146" name="Rectangle 2"/>
          <p:cNvSpPr>
            <a:spLocks noGrp="1" noChangeArrowheads="1"/>
          </p:cNvSpPr>
          <p:nvPr>
            <p:ph type="title"/>
          </p:nvPr>
        </p:nvSpPr>
        <p:spPr/>
        <p:txBody>
          <a:bodyPr/>
          <a:lstStyle/>
          <a:p>
            <a:r>
              <a:rPr lang="en-GB" dirty="0"/>
              <a:t>Course Overview</a:t>
            </a:r>
          </a:p>
        </p:txBody>
      </p:sp>
      <p:sp>
        <p:nvSpPr>
          <p:cNvPr id="6147" name="Rectangle 3"/>
          <p:cNvSpPr>
            <a:spLocks noGrp="1" noChangeArrowheads="1"/>
          </p:cNvSpPr>
          <p:nvPr>
            <p:ph type="body" idx="1"/>
          </p:nvPr>
        </p:nvSpPr>
        <p:spPr>
          <a:xfrm>
            <a:off x="900113" y="1842939"/>
            <a:ext cx="7488311" cy="4681686"/>
          </a:xfrm>
        </p:spPr>
        <p:txBody>
          <a:bodyPr/>
          <a:lstStyle/>
          <a:p>
            <a:pPr marL="285750" indent="-285750">
              <a:buFontTx/>
              <a:buChar char="-"/>
            </a:pPr>
            <a:r>
              <a:rPr lang="en-GB" dirty="0"/>
              <a:t>Topics (preliminary schedule):</a:t>
            </a:r>
          </a:p>
          <a:p>
            <a:pPr marL="631825" lvl="1" indent="-285750">
              <a:buFontTx/>
              <a:buChar char="-"/>
            </a:pPr>
            <a:r>
              <a:rPr lang="en-GB" dirty="0"/>
              <a:t>Theories on law and technological change</a:t>
            </a:r>
          </a:p>
          <a:p>
            <a:pPr marL="631825" lvl="1" indent="-285750">
              <a:buFontTx/>
              <a:buChar char="-"/>
            </a:pPr>
            <a:r>
              <a:rPr lang="en-GB" dirty="0"/>
              <a:t>Regulation and governance of technologies</a:t>
            </a:r>
          </a:p>
          <a:p>
            <a:pPr marL="631825" lvl="1" indent="-285750">
              <a:buFontTx/>
              <a:buChar char="-"/>
            </a:pPr>
            <a:r>
              <a:rPr lang="en-GB" dirty="0"/>
              <a:t>Understanding artificial intelligence and automation in the context of </a:t>
            </a:r>
            <a:br>
              <a:rPr lang="en-GB" dirty="0"/>
            </a:br>
            <a:r>
              <a:rPr lang="en-GB" dirty="0"/>
              <a:t>- Decision-making</a:t>
            </a:r>
            <a:br>
              <a:rPr lang="en-GB" dirty="0"/>
            </a:br>
            <a:r>
              <a:rPr lang="en-GB" dirty="0"/>
              <a:t>- The legal profession and practice</a:t>
            </a:r>
            <a:br>
              <a:rPr lang="en-GB" dirty="0"/>
            </a:br>
            <a:r>
              <a:rPr lang="en-GB" dirty="0"/>
              <a:t>- Law enforcement and criminal justice</a:t>
            </a:r>
            <a:br>
              <a:rPr lang="en-GB" dirty="0"/>
            </a:br>
            <a:r>
              <a:rPr lang="en-GB" dirty="0"/>
              <a:t>- The rule of law</a:t>
            </a:r>
          </a:p>
          <a:p>
            <a:pPr marL="631825" lvl="1" indent="-285750">
              <a:buFontTx/>
              <a:buChar char="-"/>
            </a:pPr>
            <a:r>
              <a:rPr lang="en-GB" dirty="0"/>
              <a:t>Legal responses to disruptive technologies</a:t>
            </a:r>
          </a:p>
          <a:p>
            <a:pPr marL="631825" lvl="1" indent="-285750">
              <a:buFontTx/>
              <a:buChar char="-"/>
            </a:pPr>
            <a:r>
              <a:rPr lang="en-GB" dirty="0"/>
              <a:t>Data protection and privacy: Comparative perspectives: EU and AU</a:t>
            </a:r>
          </a:p>
          <a:p>
            <a:pPr marL="631825" lvl="1" indent="-285750">
              <a:buFontTx/>
              <a:buChar char="-"/>
            </a:pPr>
            <a:r>
              <a:rPr lang="en-GB" dirty="0" err="1"/>
              <a:t>FinTech</a:t>
            </a:r>
            <a:r>
              <a:rPr lang="en-GB" dirty="0"/>
              <a:t> and </a:t>
            </a:r>
            <a:r>
              <a:rPr lang="en-GB" dirty="0" err="1"/>
              <a:t>RegTech</a:t>
            </a:r>
            <a:endParaRPr lang="en-GB" dirty="0"/>
          </a:p>
          <a:p>
            <a:pPr marL="631825" lvl="1" indent="-285750">
              <a:buFontTx/>
              <a:buChar char="-"/>
            </a:pPr>
            <a:r>
              <a:rPr lang="en-GB" dirty="0"/>
              <a:t>Cyber security law and policy – comparing EU and AU</a:t>
            </a:r>
          </a:p>
          <a:p>
            <a:pPr marL="631825" lvl="1" indent="-285750">
              <a:buFontTx/>
              <a:buChar char="-"/>
            </a:pPr>
            <a:r>
              <a:rPr lang="en-GB" dirty="0"/>
              <a:t>The role of IP law in innovation and issues for emerging technologies</a:t>
            </a:r>
          </a:p>
          <a:p>
            <a:pPr lvl="1" indent="0">
              <a:buNone/>
            </a:pPr>
            <a:endParaRPr lang="en-GB" sz="1000" dirty="0"/>
          </a:p>
        </p:txBody>
      </p:sp>
    </p:spTree>
    <p:extLst>
      <p:ext uri="{BB962C8B-B14F-4D97-AF65-F5344CB8AC3E}">
        <p14:creationId xmlns:p14="http://schemas.microsoft.com/office/powerpoint/2010/main" val="109185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de-CH"/>
              <a:t>Seite </a:t>
            </a:r>
            <a:fld id="{483F78DA-E596-4480-BC1D-5D31504B2715}" type="slidenum">
              <a:rPr lang="de-CH"/>
              <a:pPr/>
              <a:t>5</a:t>
            </a:fld>
            <a:endParaRPr lang="de-CH"/>
          </a:p>
        </p:txBody>
      </p:sp>
      <p:sp>
        <p:nvSpPr>
          <p:cNvPr id="6146" name="Rectangle 2"/>
          <p:cNvSpPr>
            <a:spLocks noGrp="1" noChangeArrowheads="1"/>
          </p:cNvSpPr>
          <p:nvPr>
            <p:ph type="title"/>
          </p:nvPr>
        </p:nvSpPr>
        <p:spPr/>
        <p:txBody>
          <a:bodyPr/>
          <a:lstStyle/>
          <a:p>
            <a:r>
              <a:rPr lang="en-GB" dirty="0"/>
              <a:t>Course Overview: Requirements</a:t>
            </a:r>
          </a:p>
        </p:txBody>
      </p:sp>
      <p:sp>
        <p:nvSpPr>
          <p:cNvPr id="6147" name="Rectangle 3"/>
          <p:cNvSpPr>
            <a:spLocks noGrp="1" noChangeArrowheads="1"/>
          </p:cNvSpPr>
          <p:nvPr>
            <p:ph type="body" idx="1"/>
          </p:nvPr>
        </p:nvSpPr>
        <p:spPr>
          <a:xfrm>
            <a:off x="900113" y="1967905"/>
            <a:ext cx="7632327" cy="4537670"/>
          </a:xfrm>
        </p:spPr>
        <p:txBody>
          <a:bodyPr/>
          <a:lstStyle/>
          <a:p>
            <a:pPr marL="285750" indent="-285750">
              <a:spcBef>
                <a:spcPts val="600"/>
              </a:spcBef>
              <a:buFontTx/>
              <a:buChar char="-"/>
            </a:pPr>
            <a:r>
              <a:rPr lang="en-GB" dirty="0"/>
              <a:t>Presentation of research essay outline (10%)</a:t>
            </a:r>
          </a:p>
          <a:p>
            <a:pPr marL="631825" lvl="1" indent="-285750">
              <a:spcBef>
                <a:spcPts val="600"/>
              </a:spcBef>
              <a:buFontTx/>
              <a:buChar char="-"/>
            </a:pPr>
            <a:r>
              <a:rPr lang="en-GB" dirty="0"/>
              <a:t>Proposing a topic and preparing a research outline for the essay </a:t>
            </a:r>
          </a:p>
          <a:p>
            <a:pPr marL="631825" lvl="1" indent="-285750">
              <a:spcBef>
                <a:spcPts val="600"/>
              </a:spcBef>
              <a:buFontTx/>
              <a:buChar char="-"/>
            </a:pPr>
            <a:r>
              <a:rPr lang="en-GB" dirty="0"/>
              <a:t>Briefly presenting the outline during class</a:t>
            </a:r>
          </a:p>
          <a:p>
            <a:pPr marL="631825" lvl="1" indent="-285750">
              <a:spcBef>
                <a:spcPts val="600"/>
              </a:spcBef>
              <a:buFontTx/>
              <a:buChar char="-"/>
            </a:pPr>
            <a:endParaRPr lang="en-GB" dirty="0"/>
          </a:p>
          <a:p>
            <a:pPr marL="285750" indent="-285750">
              <a:spcBef>
                <a:spcPts val="600"/>
              </a:spcBef>
              <a:buFontTx/>
              <a:buChar char="-"/>
            </a:pPr>
            <a:r>
              <a:rPr lang="en-GB" dirty="0"/>
              <a:t>Class participation (20%)</a:t>
            </a:r>
          </a:p>
          <a:p>
            <a:pPr marL="631825" lvl="1" indent="-285750">
              <a:spcBef>
                <a:spcPts val="600"/>
              </a:spcBef>
              <a:buFontTx/>
              <a:buChar char="-"/>
            </a:pPr>
            <a:r>
              <a:rPr lang="en-GB" dirty="0"/>
              <a:t>Active contribution to class discussions</a:t>
            </a:r>
          </a:p>
          <a:p>
            <a:pPr marL="631825" lvl="1" indent="-285750">
              <a:spcBef>
                <a:spcPts val="600"/>
              </a:spcBef>
              <a:buFontTx/>
              <a:buChar char="-"/>
            </a:pPr>
            <a:r>
              <a:rPr lang="en-GB" dirty="0"/>
              <a:t>Engagement throughout the course</a:t>
            </a:r>
          </a:p>
          <a:p>
            <a:pPr marL="631825" lvl="1" indent="-285750">
              <a:spcBef>
                <a:spcPts val="600"/>
              </a:spcBef>
              <a:buFontTx/>
              <a:buChar char="-"/>
            </a:pPr>
            <a:r>
              <a:rPr lang="en-GB" dirty="0"/>
              <a:t>Student discussions are an integral part of this unique course</a:t>
            </a:r>
          </a:p>
          <a:p>
            <a:pPr marL="285750" indent="-285750">
              <a:spcBef>
                <a:spcPts val="600"/>
              </a:spcBef>
              <a:buFontTx/>
              <a:buChar char="-"/>
            </a:pPr>
            <a:endParaRPr lang="en-GB" dirty="0"/>
          </a:p>
          <a:p>
            <a:pPr marL="285750" indent="-285750">
              <a:spcBef>
                <a:spcPts val="600"/>
              </a:spcBef>
              <a:buFontTx/>
              <a:buChar char="-"/>
            </a:pPr>
            <a:r>
              <a:rPr lang="en-GB" dirty="0"/>
              <a:t>Research essay (70%) </a:t>
            </a:r>
          </a:p>
          <a:p>
            <a:pPr marL="631825" lvl="1" indent="-285750">
              <a:spcBef>
                <a:spcPts val="600"/>
              </a:spcBef>
              <a:buFontTx/>
              <a:buChar char="-"/>
            </a:pPr>
            <a:r>
              <a:rPr lang="en-GB" dirty="0"/>
              <a:t>On a selected topic in the field of private law and technology</a:t>
            </a:r>
          </a:p>
          <a:p>
            <a:pPr marL="631825" lvl="1" indent="-285750">
              <a:spcBef>
                <a:spcPts val="600"/>
              </a:spcBef>
              <a:buFontTx/>
              <a:buChar char="-"/>
            </a:pPr>
            <a:r>
              <a:rPr lang="en-GB" dirty="0"/>
              <a:t>Deadline for submission: [tba] 2021, 23:59</a:t>
            </a:r>
          </a:p>
          <a:p>
            <a:pPr marL="631825" lvl="1" indent="-285750">
              <a:spcBef>
                <a:spcPts val="600"/>
              </a:spcBef>
              <a:buFontTx/>
              <a:buChar char="-"/>
            </a:pPr>
            <a:r>
              <a:rPr lang="en-GB" dirty="0"/>
              <a:t>To be submitted with a signed declaration of originality</a:t>
            </a:r>
          </a:p>
        </p:txBody>
      </p:sp>
    </p:spTree>
    <p:extLst>
      <p:ext uri="{BB962C8B-B14F-4D97-AF65-F5344CB8AC3E}">
        <p14:creationId xmlns:p14="http://schemas.microsoft.com/office/powerpoint/2010/main" val="1468500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de-CH"/>
              <a:t>Seite </a:t>
            </a:r>
            <a:fld id="{483F78DA-E596-4480-BC1D-5D31504B2715}" type="slidenum">
              <a:rPr lang="de-CH"/>
              <a:pPr/>
              <a:t>6</a:t>
            </a:fld>
            <a:endParaRPr lang="de-CH"/>
          </a:p>
        </p:txBody>
      </p:sp>
      <p:sp>
        <p:nvSpPr>
          <p:cNvPr id="6146" name="Rectangle 2"/>
          <p:cNvSpPr>
            <a:spLocks noGrp="1" noChangeArrowheads="1"/>
          </p:cNvSpPr>
          <p:nvPr>
            <p:ph type="title"/>
          </p:nvPr>
        </p:nvSpPr>
        <p:spPr/>
        <p:txBody>
          <a:bodyPr/>
          <a:lstStyle/>
          <a:p>
            <a:r>
              <a:rPr lang="en-GB" dirty="0"/>
              <a:t>Course Overview: Requirements</a:t>
            </a:r>
          </a:p>
        </p:txBody>
      </p:sp>
      <p:sp>
        <p:nvSpPr>
          <p:cNvPr id="6147" name="Rectangle 3"/>
          <p:cNvSpPr>
            <a:spLocks noGrp="1" noChangeArrowheads="1"/>
          </p:cNvSpPr>
          <p:nvPr>
            <p:ph type="body" idx="1"/>
          </p:nvPr>
        </p:nvSpPr>
        <p:spPr>
          <a:xfrm>
            <a:off x="900113" y="1988840"/>
            <a:ext cx="7632327" cy="4104456"/>
          </a:xfrm>
        </p:spPr>
        <p:txBody>
          <a:bodyPr/>
          <a:lstStyle/>
          <a:p>
            <a:pPr marL="285750" indent="-285750">
              <a:spcBef>
                <a:spcPts val="600"/>
              </a:spcBef>
              <a:buFontTx/>
              <a:buChar char="-"/>
            </a:pPr>
            <a:r>
              <a:rPr lang="en-GB" dirty="0"/>
              <a:t>Research essay formats:</a:t>
            </a:r>
          </a:p>
          <a:p>
            <a:pPr marL="631825" lvl="1" indent="-285750">
              <a:spcBef>
                <a:spcPts val="600"/>
              </a:spcBef>
              <a:buFontTx/>
              <a:buChar char="-"/>
            </a:pPr>
            <a:r>
              <a:rPr lang="en-GB" dirty="0"/>
              <a:t>Maximum 50,000 characters (not including the front page, indices, footnotes, declaration of originality) </a:t>
            </a:r>
          </a:p>
          <a:p>
            <a:pPr marL="631825" lvl="1" indent="-285750">
              <a:spcBef>
                <a:spcPts val="600"/>
              </a:spcBef>
              <a:buFontTx/>
              <a:buChar char="-"/>
            </a:pPr>
            <a:r>
              <a:rPr lang="en-GB" dirty="0"/>
              <a:t>Line spacing: 1.5 lines</a:t>
            </a:r>
          </a:p>
          <a:p>
            <a:pPr marL="631825" lvl="1" indent="-285750">
              <a:spcBef>
                <a:spcPts val="600"/>
              </a:spcBef>
              <a:buFontTx/>
              <a:buChar char="-"/>
            </a:pPr>
            <a:r>
              <a:rPr lang="en-GB" dirty="0"/>
              <a:t>Alignment: justified (</a:t>
            </a:r>
            <a:r>
              <a:rPr lang="en-GB" dirty="0" err="1"/>
              <a:t>Blocksatz</a:t>
            </a:r>
            <a:r>
              <a:rPr lang="en-GB" dirty="0"/>
              <a:t>)</a:t>
            </a:r>
          </a:p>
          <a:p>
            <a:pPr marL="631825" lvl="1" indent="-285750">
              <a:spcBef>
                <a:spcPts val="600"/>
              </a:spcBef>
              <a:buFontTx/>
              <a:buChar char="-"/>
            </a:pPr>
            <a:r>
              <a:rPr lang="en-GB" dirty="0"/>
              <a:t>Page margin right: 4 cm</a:t>
            </a:r>
          </a:p>
          <a:p>
            <a:pPr marL="631825" lvl="1" indent="-285750">
              <a:spcBef>
                <a:spcPts val="600"/>
              </a:spcBef>
              <a:buFontTx/>
              <a:buChar char="-"/>
            </a:pPr>
            <a:r>
              <a:rPr lang="en-GB" dirty="0"/>
              <a:t>Format: A4</a:t>
            </a:r>
          </a:p>
          <a:p>
            <a:pPr marL="631825" lvl="1" indent="-285750">
              <a:spcBef>
                <a:spcPts val="600"/>
              </a:spcBef>
              <a:buFontTx/>
              <a:buChar char="-"/>
            </a:pPr>
            <a:r>
              <a:rPr lang="en-GB" dirty="0"/>
              <a:t>Language: English</a:t>
            </a:r>
          </a:p>
          <a:p>
            <a:pPr marL="631825" lvl="1" indent="-285750">
              <a:spcBef>
                <a:spcPts val="600"/>
              </a:spcBef>
              <a:buFontTx/>
              <a:buChar char="-"/>
            </a:pPr>
            <a:endParaRPr lang="en-GB" dirty="0"/>
          </a:p>
          <a:p>
            <a:pPr marL="285750" indent="-285750">
              <a:spcBef>
                <a:spcPts val="600"/>
              </a:spcBef>
              <a:buFontTx/>
              <a:buChar char="-"/>
            </a:pPr>
            <a:r>
              <a:rPr lang="en-GB" dirty="0"/>
              <a:t>Generally follow the guidelines for master theses (in German) for papers submitted to chair Thouvenin (available on the chair’s website)</a:t>
            </a:r>
          </a:p>
        </p:txBody>
      </p:sp>
    </p:spTree>
    <p:extLst>
      <p:ext uri="{BB962C8B-B14F-4D97-AF65-F5344CB8AC3E}">
        <p14:creationId xmlns:p14="http://schemas.microsoft.com/office/powerpoint/2010/main" val="3920802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de-CH" dirty="0"/>
              <a:t>Slide </a:t>
            </a:r>
            <a:fld id="{483F78DA-E596-4480-BC1D-5D31504B2715}" type="slidenum">
              <a:rPr lang="de-CH" smtClean="0"/>
              <a:pPr/>
              <a:t>7</a:t>
            </a:fld>
            <a:endParaRPr lang="de-CH" dirty="0"/>
          </a:p>
        </p:txBody>
      </p:sp>
      <p:sp>
        <p:nvSpPr>
          <p:cNvPr id="6146" name="Rectangle 2"/>
          <p:cNvSpPr>
            <a:spLocks noGrp="1" noChangeArrowheads="1"/>
          </p:cNvSpPr>
          <p:nvPr>
            <p:ph type="title"/>
          </p:nvPr>
        </p:nvSpPr>
        <p:spPr/>
        <p:txBody>
          <a:bodyPr/>
          <a:lstStyle/>
          <a:p>
            <a:r>
              <a:rPr lang="en-GB" altLang="zh-CN" dirty="0"/>
              <a:t>Course Overview: Video and Misc. </a:t>
            </a:r>
            <a:endParaRPr lang="de-CH" dirty="0"/>
          </a:p>
        </p:txBody>
      </p:sp>
      <p:sp>
        <p:nvSpPr>
          <p:cNvPr id="6147" name="Rectangle 3"/>
          <p:cNvSpPr>
            <a:spLocks noGrp="1" noChangeArrowheads="1"/>
          </p:cNvSpPr>
          <p:nvPr>
            <p:ph type="body" idx="1"/>
          </p:nvPr>
        </p:nvSpPr>
        <p:spPr/>
        <p:txBody>
          <a:bodyPr/>
          <a:lstStyle/>
          <a:p>
            <a:pPr>
              <a:spcBef>
                <a:spcPts val="600"/>
              </a:spcBef>
            </a:pPr>
            <a:endParaRPr lang="en-GB" dirty="0"/>
          </a:p>
          <a:p>
            <a:pPr marL="285750" indent="-285750">
              <a:spcBef>
                <a:spcPts val="600"/>
              </a:spcBef>
              <a:buFontTx/>
              <a:buChar char="-"/>
            </a:pPr>
            <a:r>
              <a:rPr lang="en-GB" dirty="0"/>
              <a:t>Course readings will be placed on an online </a:t>
            </a:r>
            <a:r>
              <a:rPr lang="en-GB" dirty="0" err="1"/>
              <a:t>moodle</a:t>
            </a:r>
            <a:r>
              <a:rPr lang="en-GB" dirty="0"/>
              <a:t> platform</a:t>
            </a:r>
          </a:p>
          <a:p>
            <a:pPr marL="285750" indent="-285750">
              <a:spcBef>
                <a:spcPts val="600"/>
              </a:spcBef>
              <a:buFontTx/>
              <a:buChar char="-"/>
            </a:pPr>
            <a:endParaRPr lang="en-GB" dirty="0"/>
          </a:p>
          <a:p>
            <a:pPr marL="285750" indent="-285750">
              <a:spcBef>
                <a:spcPts val="600"/>
              </a:spcBef>
              <a:buFontTx/>
              <a:buChar char="-"/>
            </a:pPr>
            <a:r>
              <a:rPr lang="en-GB" dirty="0"/>
              <a:t>Registration: as of today, by email to </a:t>
            </a:r>
            <a:r>
              <a:rPr lang="en-GB" dirty="0">
                <a:hlinkClick r:id="rId2"/>
              </a:rPr>
              <a:t>lst.thouvenin@rwi.uzh.ch</a:t>
            </a:r>
            <a:r>
              <a:rPr lang="en-GB" dirty="0"/>
              <a:t> (stating full name, e-mail address, matriculation number)</a:t>
            </a:r>
          </a:p>
          <a:p>
            <a:pPr>
              <a:spcBef>
                <a:spcPts val="600"/>
              </a:spcBef>
            </a:pPr>
            <a:endParaRPr lang="en-GB" dirty="0"/>
          </a:p>
          <a:p>
            <a:pPr marL="285750" indent="-285750">
              <a:spcBef>
                <a:spcPts val="600"/>
              </a:spcBef>
              <a:buFontTx/>
              <a:buChar char="-"/>
            </a:pPr>
            <a:r>
              <a:rPr lang="en-GB" dirty="0"/>
              <a:t>Any questions, email</a:t>
            </a:r>
          </a:p>
          <a:p>
            <a:pPr lvl="1" indent="0">
              <a:spcBef>
                <a:spcPts val="600"/>
              </a:spcBef>
              <a:buNone/>
            </a:pPr>
            <a:r>
              <a:rPr lang="en-GB" dirty="0">
                <a:hlinkClick r:id="rId2"/>
              </a:rPr>
              <a:t>lst.thouvenin@rwi.uzh.ch</a:t>
            </a:r>
            <a:endParaRPr lang="en-GB" dirty="0"/>
          </a:p>
          <a:p>
            <a:pPr lvl="1" indent="0">
              <a:spcBef>
                <a:spcPts val="600"/>
              </a:spcBef>
              <a:buNone/>
            </a:pPr>
            <a:endParaRPr lang="en-GB" dirty="0"/>
          </a:p>
        </p:txBody>
      </p:sp>
    </p:spTree>
    <p:extLst>
      <p:ext uri="{BB962C8B-B14F-4D97-AF65-F5344CB8AC3E}">
        <p14:creationId xmlns:p14="http://schemas.microsoft.com/office/powerpoint/2010/main" val="1207496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Statements former participants</a:t>
            </a:r>
          </a:p>
        </p:txBody>
      </p:sp>
      <p:sp>
        <p:nvSpPr>
          <p:cNvPr id="3" name="Inhaltsplatzhalter 2"/>
          <p:cNvSpPr>
            <a:spLocks noGrp="1"/>
          </p:cNvSpPr>
          <p:nvPr>
            <p:ph idx="1"/>
          </p:nvPr>
        </p:nvSpPr>
        <p:spPr>
          <a:xfrm>
            <a:off x="900113" y="1916832"/>
            <a:ext cx="7560319" cy="4248472"/>
          </a:xfrm>
        </p:spPr>
        <p:txBody>
          <a:bodyPr/>
          <a:lstStyle/>
          <a:p>
            <a:pPr marL="285750" indent="-285750">
              <a:buFont typeface="Arial" panose="020B0604020202020204" pitchFamily="34" charset="0"/>
              <a:buChar char="•"/>
            </a:pPr>
            <a:r>
              <a:rPr lang="en-GB" dirty="0"/>
              <a:t>„Besides the pleasure of accommodating Australian students for two weeks, the Law &amp;Technology module provided a revealing insight into how the law deals or should deal with disruptive technologies such as machine learning or automated decision-making. Moreover, the </a:t>
            </a:r>
            <a:r>
              <a:rPr lang="en-GB" b="1" dirty="0"/>
              <a:t>debating culture</a:t>
            </a:r>
            <a:r>
              <a:rPr lang="en-GB" dirty="0"/>
              <a:t> inherent in Australian Universities was a refreshing alternative to the head-on lectures usually held in Zurich.“ (V. </a:t>
            </a:r>
            <a:r>
              <a:rPr lang="en-GB" dirty="0" err="1"/>
              <a:t>Freiermuth</a:t>
            </a:r>
            <a:r>
              <a:rPr lang="en-GB" dirty="0"/>
              <a:t>)</a:t>
            </a:r>
          </a:p>
          <a:p>
            <a:pPr marL="285750" indent="-285750">
              <a:buFont typeface="Arial" panose="020B0604020202020204" pitchFamily="34" charset="0"/>
              <a:buChar char="•"/>
            </a:pPr>
            <a:r>
              <a:rPr lang="en-US" dirty="0"/>
              <a:t>“I attended the class «Law &amp; Technology – a cross-continental perspective” in 2019 in Zurich and would recommend this class to everybody who’s interested in new technologies and the effect they have on the law. Besides the </a:t>
            </a:r>
            <a:r>
              <a:rPr lang="en-US" b="1" dirty="0"/>
              <a:t>several unique extra-curricular activities </a:t>
            </a:r>
            <a:r>
              <a:rPr lang="en-US" dirty="0"/>
              <a:t>such as the visit at the Google Office or the Federal Patent Court I enjoyed the fact that in a short amount of time we were introduced to a </a:t>
            </a:r>
            <a:r>
              <a:rPr lang="en-US" b="1" dirty="0"/>
              <a:t>grand variety of uprising questions in different legal fields </a:t>
            </a:r>
            <a:r>
              <a:rPr lang="en-US" dirty="0"/>
              <a:t>including private and criminal law and human rights. During these two weeks we were not only able to extend our knowledge but to also </a:t>
            </a:r>
            <a:r>
              <a:rPr lang="en-US" b="1" dirty="0"/>
              <a:t>build profound personal friendships</a:t>
            </a:r>
            <a:r>
              <a:rPr lang="en-US" dirty="0"/>
              <a:t>, that remain until today with students from Zurich and Sydney.” (J. Novak)</a:t>
            </a: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de-CH" dirty="0"/>
          </a:p>
          <a:p>
            <a:pPr marL="285750" indent="-285750">
              <a:buFont typeface="Arial" panose="020B0604020202020204" pitchFamily="34" charset="0"/>
              <a:buChar char="•"/>
            </a:pPr>
            <a:endParaRPr lang="de-CH" dirty="0"/>
          </a:p>
        </p:txBody>
      </p:sp>
      <p:sp>
        <p:nvSpPr>
          <p:cNvPr id="5" name="Foliennummernplatzhalter 4"/>
          <p:cNvSpPr>
            <a:spLocks noGrp="1"/>
          </p:cNvSpPr>
          <p:nvPr>
            <p:ph type="sldNum" sz="quarter" idx="12"/>
          </p:nvPr>
        </p:nvSpPr>
        <p:spPr/>
        <p:txBody>
          <a:bodyPr/>
          <a:lstStyle/>
          <a:p>
            <a:r>
              <a:rPr lang="de-CH"/>
              <a:t>Slide </a:t>
            </a:r>
            <a:fld id="{298DDF54-96CA-4706-AFE9-54D71408EAE8}" type="slidenum">
              <a:rPr lang="de-CH" smtClean="0"/>
              <a:pPr/>
              <a:t>8</a:t>
            </a:fld>
            <a:endParaRPr lang="de-CH" dirty="0"/>
          </a:p>
        </p:txBody>
      </p:sp>
    </p:spTree>
    <p:extLst>
      <p:ext uri="{BB962C8B-B14F-4D97-AF65-F5344CB8AC3E}">
        <p14:creationId xmlns:p14="http://schemas.microsoft.com/office/powerpoint/2010/main" val="2584977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Statements </a:t>
            </a:r>
            <a:r>
              <a:rPr lang="de-DE" dirty="0" err="1"/>
              <a:t>former</a:t>
            </a:r>
            <a:r>
              <a:rPr lang="de-DE" dirty="0"/>
              <a:t> </a:t>
            </a:r>
            <a:r>
              <a:rPr lang="de-DE" dirty="0" err="1"/>
              <a:t>participants</a:t>
            </a:r>
            <a:endParaRPr lang="de-CH" dirty="0"/>
          </a:p>
        </p:txBody>
      </p:sp>
      <p:sp>
        <p:nvSpPr>
          <p:cNvPr id="3" name="Inhaltsplatzhalter 2"/>
          <p:cNvSpPr>
            <a:spLocks noGrp="1"/>
          </p:cNvSpPr>
          <p:nvPr>
            <p:ph idx="1"/>
          </p:nvPr>
        </p:nvSpPr>
        <p:spPr>
          <a:xfrm>
            <a:off x="900113" y="1916832"/>
            <a:ext cx="7343775" cy="4248472"/>
          </a:xfrm>
        </p:spPr>
        <p:txBody>
          <a:bodyPr/>
          <a:lstStyle/>
          <a:p>
            <a:pPr marL="285750" indent="-285750">
              <a:buFont typeface="Arial" panose="020B0604020202020204" pitchFamily="34" charset="0"/>
              <a:buChar char="•"/>
            </a:pPr>
            <a:r>
              <a:rPr lang="en-US" dirty="0"/>
              <a:t>“The course lives up to its name. Not only does it provide a d</a:t>
            </a:r>
            <a:r>
              <a:rPr lang="en-US" b="1" dirty="0"/>
              <a:t>eep insight into the multifaceted relationship between law and technology</a:t>
            </a:r>
            <a:r>
              <a:rPr lang="en-US" dirty="0"/>
              <a:t>, it also does so from different perspectives. Legislators around the globe face the challenge of promoting technological innovation while protecting intellectual property. Once invented, the question arises of how to regulate the use of new technologies (e.g. crypto currencies, artificial intelligence, etc.)? It was truly interesting to learn how these challenges and questions are being approached in Switzerland compared to Australia and other </a:t>
            </a:r>
            <a:r>
              <a:rPr lang="de-CH" dirty="0"/>
              <a:t>countries…</a:t>
            </a:r>
            <a:r>
              <a:rPr lang="en-US" dirty="0"/>
              <a:t>“ (N. </a:t>
            </a:r>
            <a:r>
              <a:rPr lang="en-US" dirty="0" err="1"/>
              <a:t>Kummer</a:t>
            </a:r>
            <a:r>
              <a:rPr lang="en-US" dirty="0"/>
              <a:t>)</a:t>
            </a:r>
          </a:p>
          <a:p>
            <a:pPr marL="285750" indent="-285750">
              <a:buFont typeface="Arial" panose="020B0604020202020204" pitchFamily="34" charset="0"/>
              <a:buChar char="•"/>
            </a:pPr>
            <a:r>
              <a:rPr lang="en-US" dirty="0"/>
              <a:t>"To any student who might be interested in this module, I cannot recommend it enough. It is </a:t>
            </a:r>
            <a:r>
              <a:rPr lang="en-US" b="1" dirty="0"/>
              <a:t>one of those courses that greatly broaden and deepen one’s perspective </a:t>
            </a:r>
            <a:r>
              <a:rPr lang="en-US" dirty="0"/>
              <a:t>on the nature of the law itself. The application of legal thinking to technological developments was one of the most intellectually stimulating activities of my formative process since it subverts the traditional backward-looking perspective that we, as legal students, are usually accustomed to.</a:t>
            </a:r>
            <a:endParaRPr lang="en-US" i="1" dirty="0"/>
          </a:p>
          <a:p>
            <a:pPr marL="285750" indent="-285750">
              <a:buFont typeface="Arial" panose="020B0604020202020204" pitchFamily="34" charset="0"/>
              <a:buChar char="•"/>
            </a:pPr>
            <a:endParaRPr lang="en-US" i="1" dirty="0"/>
          </a:p>
          <a:p>
            <a:pPr marL="285750" indent="-285750">
              <a:buFont typeface="Arial" panose="020B0604020202020204" pitchFamily="34" charset="0"/>
              <a:buChar char="•"/>
            </a:pPr>
            <a:endParaRPr lang="en-US" i="1" dirty="0"/>
          </a:p>
          <a:p>
            <a:pPr marL="285750" indent="-285750">
              <a:buFont typeface="Arial" panose="020B0604020202020204" pitchFamily="34" charset="0"/>
              <a:buChar char="•"/>
            </a:pPr>
            <a:endParaRPr lang="de-CH" i="1" dirty="0"/>
          </a:p>
          <a:p>
            <a:pPr marL="285750" indent="-285750">
              <a:buFont typeface="Arial" panose="020B0604020202020204" pitchFamily="34" charset="0"/>
              <a:buChar char="•"/>
            </a:pPr>
            <a:endParaRPr lang="de-CH" dirty="0"/>
          </a:p>
          <a:p>
            <a:pPr marL="285750" indent="-285750">
              <a:buFont typeface="Arial" panose="020B0604020202020204" pitchFamily="34" charset="0"/>
              <a:buChar char="•"/>
            </a:pPr>
            <a:endParaRPr lang="de-CH" dirty="0"/>
          </a:p>
        </p:txBody>
      </p:sp>
      <p:sp>
        <p:nvSpPr>
          <p:cNvPr id="5" name="Foliennummernplatzhalter 4"/>
          <p:cNvSpPr>
            <a:spLocks noGrp="1"/>
          </p:cNvSpPr>
          <p:nvPr>
            <p:ph type="sldNum" sz="quarter" idx="12"/>
          </p:nvPr>
        </p:nvSpPr>
        <p:spPr/>
        <p:txBody>
          <a:bodyPr/>
          <a:lstStyle/>
          <a:p>
            <a:r>
              <a:rPr lang="de-CH"/>
              <a:t>Slide </a:t>
            </a:r>
            <a:fld id="{298DDF54-96CA-4706-AFE9-54D71408EAE8}" type="slidenum">
              <a:rPr lang="de-CH" smtClean="0"/>
              <a:pPr/>
              <a:t>9</a:t>
            </a:fld>
            <a:endParaRPr lang="de-CH" dirty="0"/>
          </a:p>
        </p:txBody>
      </p:sp>
    </p:spTree>
    <p:extLst>
      <p:ext uri="{BB962C8B-B14F-4D97-AF65-F5344CB8AC3E}">
        <p14:creationId xmlns:p14="http://schemas.microsoft.com/office/powerpoint/2010/main" val="4136421109"/>
      </p:ext>
    </p:extLst>
  </p:cSld>
  <p:clrMapOvr>
    <a:masterClrMapping/>
  </p:clrMapOvr>
</p:sld>
</file>

<file path=ppt/theme/theme1.xml><?xml version="1.0" encoding="utf-8"?>
<a:theme xmlns:a="http://schemas.openxmlformats.org/drawingml/2006/main" name="uzh_praesentation_d">
  <a:themeElements>
    <a:clrScheme name="UZH">
      <a:dk1>
        <a:srgbClr val="000000"/>
      </a:dk1>
      <a:lt1>
        <a:srgbClr val="FFFFFF"/>
      </a:lt1>
      <a:dk2>
        <a:srgbClr val="0028A5"/>
      </a:dk2>
      <a:lt2>
        <a:srgbClr val="808080"/>
      </a:lt2>
      <a:accent1>
        <a:srgbClr val="0028A5"/>
      </a:accent1>
      <a:accent2>
        <a:srgbClr val="667EC9"/>
      </a:accent2>
      <a:accent3>
        <a:srgbClr val="A3B5C5"/>
      </a:accent3>
      <a:accent4>
        <a:srgbClr val="C8CED4"/>
      </a:accent4>
      <a:accent5>
        <a:srgbClr val="DC6027"/>
      </a:accent5>
      <a:accent6>
        <a:srgbClr val="EAA07D"/>
      </a:accent6>
      <a:hlink>
        <a:srgbClr val="DC6027"/>
      </a:hlink>
      <a:folHlink>
        <a:srgbClr val="000000"/>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Uni ZH">
        <a:dk1>
          <a:srgbClr val="000000"/>
        </a:dk1>
        <a:lt1>
          <a:srgbClr val="FFFFFF"/>
        </a:lt1>
        <a:dk2>
          <a:srgbClr val="0028A5"/>
        </a:dk2>
        <a:lt2>
          <a:srgbClr val="808080"/>
        </a:lt2>
        <a:accent1>
          <a:srgbClr val="0028A5"/>
        </a:accent1>
        <a:accent2>
          <a:srgbClr val="A3ADB7"/>
        </a:accent2>
        <a:accent3>
          <a:srgbClr val="DC6027"/>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uzh_praesentation_d</Template>
  <TotalTime>0</TotalTime>
  <Words>1067</Words>
  <Application>Microsoft Office PowerPoint</Application>
  <PresentationFormat>Bildschirmpräsentation (4:3)</PresentationFormat>
  <Paragraphs>101</Paragraphs>
  <Slides>10</Slides>
  <Notes>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10</vt:i4>
      </vt:variant>
    </vt:vector>
  </HeadingPairs>
  <TitlesOfParts>
    <vt:vector size="13" baseType="lpstr">
      <vt:lpstr>Arial</vt:lpstr>
      <vt:lpstr>Palatino Linotype</vt:lpstr>
      <vt:lpstr>uzh_praesentation_d</vt:lpstr>
      <vt:lpstr>  Law and Technology:  A cross-continental perspective</vt:lpstr>
      <vt:lpstr>Basic Introduction</vt:lpstr>
      <vt:lpstr>Course Overview</vt:lpstr>
      <vt:lpstr>Course Overview</vt:lpstr>
      <vt:lpstr>Course Overview: Requirements</vt:lpstr>
      <vt:lpstr>Course Overview: Requirements</vt:lpstr>
      <vt:lpstr>Course Overview: Video and Misc. </vt:lpstr>
      <vt:lpstr>Statements former participants</vt:lpstr>
      <vt:lpstr>Statements former participants</vt:lpstr>
      <vt:lpstr>Statements former participants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steht der Titel der Präsentation</dc:title>
  <dc:creator>Alfred Früh</dc:creator>
  <dc:description>Vorlage uzh_praesentation_d MSO2007 v1 7.5.2010</dc:description>
  <cp:lastModifiedBy>Heike Schubert</cp:lastModifiedBy>
  <cp:revision>69</cp:revision>
  <dcterms:created xsi:type="dcterms:W3CDTF">2017-11-16T12:59:50Z</dcterms:created>
  <dcterms:modified xsi:type="dcterms:W3CDTF">2021-09-02T09:30:01Z</dcterms:modified>
</cp:coreProperties>
</file>