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charts/chart1.xml" ContentType="application/vnd.openxmlformats-officedocument.drawingml.chart+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4"/>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6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64"/>
    <p:restoredTop sz="94670"/>
  </p:normalViewPr>
  <p:slideViewPr>
    <p:cSldViewPr snapToGrid="0">
      <p:cViewPr varScale="1">
        <p:scale>
          <a:sx n="78" d="100"/>
          <a:sy n="78" d="100"/>
        </p:scale>
        <p:origin x="126" y="4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barChart>
        <c:barDir val="col"/>
        <c:grouping val="clustered"/>
        <c:varyColors val="0"/>
        <c:ser>
          <c:idx val="0"/>
          <c:order val="0"/>
          <c:tx>
            <c:strRef>
              <c:f>Sheet1!$B$1</c:f>
              <c:strCache>
                <c:ptCount val="1"/>
                <c:pt idx="0">
                  <c:v>Minimum %</c:v>
                </c:pt>
              </c:strCache>
            </c:strRef>
          </c:tx>
          <c:spPr>
            <a:solidFill>
              <a:srgbClr val="1565C0"/>
            </a:solidFill>
            <a:effectLst/>
          </c:spPr>
          <c:invertIfNegative val="0"/>
          <c:dLbls>
            <c:numFmt formatCode="#,##0" sourceLinked="0"/>
            <c:spPr>
              <a:noFill/>
              <a:ln>
                <a:noFill/>
              </a:ln>
              <a:effectLst/>
            </c:spPr>
            <c:txPr>
              <a:bodyPr/>
              <a:lstStyle/>
              <a:p>
                <a:pPr>
                  <a:defRPr sz="900" b="0" i="0" u="none" strike="noStrike">
                    <a:solidFill>
                      <a:srgbClr val="1A2E4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CET1</c:v>
                </c:pt>
                <c:pt idx="1">
                  <c:v>Tier 1</c:v>
                </c:pt>
                <c:pt idx="2">
                  <c:v>Total Capital</c:v>
                </c:pt>
                <c:pt idx="3">
                  <c:v>Leverage Ratio</c:v>
                </c:pt>
              </c:strCache>
            </c:strRef>
          </c:cat>
          <c:val>
            <c:numRef>
              <c:f>Sheet1!$B$2:$B$5</c:f>
              <c:numCache>
                <c:formatCode>General</c:formatCode>
                <c:ptCount val="4"/>
                <c:pt idx="0">
                  <c:v>4.5</c:v>
                </c:pt>
                <c:pt idx="1">
                  <c:v>6</c:v>
                </c:pt>
                <c:pt idx="2">
                  <c:v>8</c:v>
                </c:pt>
                <c:pt idx="3">
                  <c:v>3</c:v>
                </c:pt>
              </c:numCache>
            </c:numRef>
          </c:val>
          <c:extLst>
            <c:ext xmlns:c16="http://schemas.microsoft.com/office/drawing/2014/chart" uri="{C3380CC4-5D6E-409C-BE32-E72D297353CC}">
              <c16:uniqueId val="{00000000-C0D6-1B43-A2B5-56A1C048D0B9}"/>
            </c:ext>
          </c:extLst>
        </c:ser>
        <c:ser>
          <c:idx val="1"/>
          <c:order val="1"/>
          <c:tx>
            <c:strRef>
              <c:f>Sheet1!$C$1</c:f>
              <c:strCache>
                <c:ptCount val="1"/>
                <c:pt idx="0">
                  <c:v>With Buffer</c:v>
                </c:pt>
              </c:strCache>
            </c:strRef>
          </c:tx>
          <c:spPr>
            <a:solidFill>
              <a:srgbClr val="90CAF9"/>
            </a:solidFill>
            <a:effectLst/>
          </c:spPr>
          <c:invertIfNegative val="0"/>
          <c:dLbls>
            <c:numFmt formatCode="#,##0" sourceLinked="0"/>
            <c:spPr>
              <a:noFill/>
              <a:ln>
                <a:noFill/>
              </a:ln>
              <a:effectLst/>
            </c:spPr>
            <c:txPr>
              <a:bodyPr/>
              <a:lstStyle/>
              <a:p>
                <a:pPr>
                  <a:defRPr sz="900" b="0" i="0" u="none" strike="noStrike">
                    <a:solidFill>
                      <a:srgbClr val="1A2E4A"/>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CET1</c:v>
                </c:pt>
                <c:pt idx="1">
                  <c:v>Tier 1</c:v>
                </c:pt>
                <c:pt idx="2">
                  <c:v>Total Capital</c:v>
                </c:pt>
                <c:pt idx="3">
                  <c:v>Leverage Ratio</c:v>
                </c:pt>
              </c:strCache>
            </c:strRef>
          </c:cat>
          <c:val>
            <c:numRef>
              <c:f>Sheet1!$C$2:$C$5</c:f>
              <c:numCache>
                <c:formatCode>General</c:formatCode>
                <c:ptCount val="4"/>
                <c:pt idx="0">
                  <c:v>7</c:v>
                </c:pt>
                <c:pt idx="1">
                  <c:v>8.5</c:v>
                </c:pt>
                <c:pt idx="2">
                  <c:v>10.5</c:v>
                </c:pt>
                <c:pt idx="3">
                  <c:v>3</c:v>
                </c:pt>
              </c:numCache>
            </c:numRef>
          </c:val>
          <c:extLst>
            <c:ext xmlns:c16="http://schemas.microsoft.com/office/drawing/2014/chart" uri="{C3380CC4-5D6E-409C-BE32-E72D297353CC}">
              <c16:uniqueId val="{00000001-C0D6-1B43-A2B5-56A1C048D0B9}"/>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4A6580"/>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4A6580"/>
                </a:solidFill>
                <a:latin typeface="Arial"/>
              </a:defRPr>
            </a:pPr>
            <a:endParaRPr lang="en-US"/>
          </a:p>
        </c:txPr>
        <c:crossAx val="2094734554"/>
        <c:crosses val="autoZero"/>
        <c:crossBetween val="between"/>
      </c:valAx>
      <c:spPr>
        <a:noFill/>
        <a:ln>
          <a:noFill/>
        </a:ln>
        <a:effectLst/>
      </c:spPr>
    </c:plotArea>
    <c:legend>
      <c:legendPos val="b"/>
      <c:overlay val="0"/>
      <c:txPr>
        <a:bodyPr/>
        <a:lstStyle/>
        <a:p>
          <a:pPr>
            <a:defRPr sz="1000"/>
          </a:pPr>
          <a:endParaRPr lang="en-US"/>
        </a:p>
      </c:txPr>
    </c:legend>
    <c:plotVisOnly val="1"/>
    <c:dispBlanksAs val="span"/>
    <c:showDLblsOverMax val="1"/>
  </c:chart>
  <c:spPr>
    <a:solidFill>
      <a:srgbClr val="FFFFFF"/>
    </a:solidFill>
    <a:ln>
      <a:noFill/>
    </a:ln>
    <a:effectLst/>
  </c:spPr>
  <c:externalData r:id="rId1">
    <c:autoUpdate val="0"/>
  </c:externalData>
</c:chartSpace>
</file>

<file path=ppt/diagrams/_rels/data2.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diagrams/_rels/data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93.svg"/><Relationship Id="rId5" Type="http://schemas.openxmlformats.org/officeDocument/2006/relationships/image" Target="../media/image92.png"/><Relationship Id="rId4" Type="http://schemas.openxmlformats.org/officeDocument/2006/relationships/image" Target="../media/image91.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diagrams/_rels/drawing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93.svg"/><Relationship Id="rId5" Type="http://schemas.openxmlformats.org/officeDocument/2006/relationships/image" Target="../media/image92.png"/><Relationship Id="rId4" Type="http://schemas.openxmlformats.org/officeDocument/2006/relationships/image" Target="../media/image91.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9FD20C4F-5B4E-4009-A57D-7FFFD357E871}"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EEDAB676-71EC-4E87-8F5F-A985D2EFC587}">
      <dgm:prSet/>
      <dgm:spPr/>
      <dgm:t>
        <a:bodyPr/>
        <a:lstStyle/>
        <a:p>
          <a:r>
            <a:rPr lang="en-GB" b="1"/>
            <a:t>Bank capital:</a:t>
          </a:r>
          <a:endParaRPr lang="en-US"/>
        </a:p>
      </dgm:t>
    </dgm:pt>
    <dgm:pt modelId="{B0F14A6D-FC36-41DB-800F-6AE9D119D2EC}" type="parTrans" cxnId="{CCD4BC35-A23C-418C-96FB-3EFD913C4B57}">
      <dgm:prSet/>
      <dgm:spPr/>
      <dgm:t>
        <a:bodyPr/>
        <a:lstStyle/>
        <a:p>
          <a:endParaRPr lang="en-US"/>
        </a:p>
      </dgm:t>
    </dgm:pt>
    <dgm:pt modelId="{A5B232DA-1390-4E19-BAA1-EA48492A5DEF}" type="sibTrans" cxnId="{CCD4BC35-A23C-418C-96FB-3EFD913C4B57}">
      <dgm:prSet/>
      <dgm:spPr/>
      <dgm:t>
        <a:bodyPr/>
        <a:lstStyle/>
        <a:p>
          <a:endParaRPr lang="en-US"/>
        </a:p>
      </dgm:t>
    </dgm:pt>
    <dgm:pt modelId="{23971302-3E97-43F4-A65F-CA94F2A815E3}">
      <dgm:prSet/>
      <dgm:spPr/>
      <dgm:t>
        <a:bodyPr/>
        <a:lstStyle/>
        <a:p>
          <a:r>
            <a:rPr lang="en-GB"/>
            <a:t>Acts as a financial safety buffer</a:t>
          </a:r>
          <a:endParaRPr lang="en-US"/>
        </a:p>
      </dgm:t>
    </dgm:pt>
    <dgm:pt modelId="{3BE0ED35-BA49-49BF-A86C-913AC5319020}" type="parTrans" cxnId="{972EBB08-A235-4BA3-93C2-AAA74689D874}">
      <dgm:prSet/>
      <dgm:spPr/>
      <dgm:t>
        <a:bodyPr/>
        <a:lstStyle/>
        <a:p>
          <a:endParaRPr lang="en-US"/>
        </a:p>
      </dgm:t>
    </dgm:pt>
    <dgm:pt modelId="{5FD628CA-E7AA-4A11-8F11-1EDEA72820C8}" type="sibTrans" cxnId="{972EBB08-A235-4BA3-93C2-AAA74689D874}">
      <dgm:prSet/>
      <dgm:spPr/>
      <dgm:t>
        <a:bodyPr/>
        <a:lstStyle/>
        <a:p>
          <a:endParaRPr lang="en-US"/>
        </a:p>
      </dgm:t>
    </dgm:pt>
    <dgm:pt modelId="{7EF78A43-8328-42BA-A23E-9A95CCDFEE3B}">
      <dgm:prSet/>
      <dgm:spPr/>
      <dgm:t>
        <a:bodyPr/>
        <a:lstStyle/>
        <a:p>
          <a:r>
            <a:rPr lang="en-GB"/>
            <a:t>Absorbs losses during crises</a:t>
          </a:r>
          <a:endParaRPr lang="en-US"/>
        </a:p>
      </dgm:t>
    </dgm:pt>
    <dgm:pt modelId="{A55B396B-EA0D-4A9E-96F2-3A92A8DE2AA9}" type="parTrans" cxnId="{E84CECF5-78B2-448D-9850-AC14D5B7B769}">
      <dgm:prSet/>
      <dgm:spPr/>
      <dgm:t>
        <a:bodyPr/>
        <a:lstStyle/>
        <a:p>
          <a:endParaRPr lang="en-US"/>
        </a:p>
      </dgm:t>
    </dgm:pt>
    <dgm:pt modelId="{E38DC507-5A0D-45B7-8161-915A2B69AC88}" type="sibTrans" cxnId="{E84CECF5-78B2-448D-9850-AC14D5B7B769}">
      <dgm:prSet/>
      <dgm:spPr/>
      <dgm:t>
        <a:bodyPr/>
        <a:lstStyle/>
        <a:p>
          <a:endParaRPr lang="en-US"/>
        </a:p>
      </dgm:t>
    </dgm:pt>
    <dgm:pt modelId="{68FA02E5-FA92-47C8-B5C9-14391F3F88B9}">
      <dgm:prSet/>
      <dgm:spPr/>
      <dgm:t>
        <a:bodyPr/>
        <a:lstStyle/>
        <a:p>
          <a:r>
            <a:rPr lang="en-GB"/>
            <a:t>Protects depositors and creditors</a:t>
          </a:r>
          <a:endParaRPr lang="en-US"/>
        </a:p>
      </dgm:t>
    </dgm:pt>
    <dgm:pt modelId="{7398753E-4941-4D45-BC73-D70B4CACD48E}" type="parTrans" cxnId="{C4009732-6E01-4187-A506-07EF45C1F7C3}">
      <dgm:prSet/>
      <dgm:spPr/>
      <dgm:t>
        <a:bodyPr/>
        <a:lstStyle/>
        <a:p>
          <a:endParaRPr lang="en-US"/>
        </a:p>
      </dgm:t>
    </dgm:pt>
    <dgm:pt modelId="{20F86519-1941-4AD1-B477-F70CE16B6CBC}" type="sibTrans" cxnId="{C4009732-6E01-4187-A506-07EF45C1F7C3}">
      <dgm:prSet/>
      <dgm:spPr/>
      <dgm:t>
        <a:bodyPr/>
        <a:lstStyle/>
        <a:p>
          <a:endParaRPr lang="en-US"/>
        </a:p>
      </dgm:t>
    </dgm:pt>
    <dgm:pt modelId="{ED41A301-E857-487E-81CA-1D80F4125307}">
      <dgm:prSet/>
      <dgm:spPr/>
      <dgm:t>
        <a:bodyPr/>
        <a:lstStyle/>
        <a:p>
          <a:r>
            <a:rPr lang="en-GB"/>
            <a:t>Reduces the probability of bank failure</a:t>
          </a:r>
          <a:endParaRPr lang="en-US"/>
        </a:p>
      </dgm:t>
    </dgm:pt>
    <dgm:pt modelId="{A05490A6-E722-4498-A35B-6AF2FF1D79F1}" type="parTrans" cxnId="{E2D987EB-F2AA-4F72-ADFA-44280F839E8B}">
      <dgm:prSet/>
      <dgm:spPr/>
      <dgm:t>
        <a:bodyPr/>
        <a:lstStyle/>
        <a:p>
          <a:endParaRPr lang="en-US"/>
        </a:p>
      </dgm:t>
    </dgm:pt>
    <dgm:pt modelId="{337C175C-A55D-4BC3-A5A6-2D2088123469}" type="sibTrans" cxnId="{E2D987EB-F2AA-4F72-ADFA-44280F839E8B}">
      <dgm:prSet/>
      <dgm:spPr/>
      <dgm:t>
        <a:bodyPr/>
        <a:lstStyle/>
        <a:p>
          <a:endParaRPr lang="en-US"/>
        </a:p>
      </dgm:t>
    </dgm:pt>
    <dgm:pt modelId="{E22197E6-09C3-8844-BA0D-D758E46CD317}" type="pres">
      <dgm:prSet presAssocID="{9FD20C4F-5B4E-4009-A57D-7FFFD357E871}" presName="linear" presStyleCnt="0">
        <dgm:presLayoutVars>
          <dgm:animLvl val="lvl"/>
          <dgm:resizeHandles val="exact"/>
        </dgm:presLayoutVars>
      </dgm:prSet>
      <dgm:spPr/>
    </dgm:pt>
    <dgm:pt modelId="{E4FA57BC-ABC5-E546-9AEF-B301E41E08E1}" type="pres">
      <dgm:prSet presAssocID="{EEDAB676-71EC-4E87-8F5F-A985D2EFC587}" presName="parentText" presStyleLbl="node1" presStyleIdx="0" presStyleCnt="5">
        <dgm:presLayoutVars>
          <dgm:chMax val="0"/>
          <dgm:bulletEnabled val="1"/>
        </dgm:presLayoutVars>
      </dgm:prSet>
      <dgm:spPr/>
    </dgm:pt>
    <dgm:pt modelId="{973C2525-76BB-9243-BC56-E73514234230}" type="pres">
      <dgm:prSet presAssocID="{A5B232DA-1390-4E19-BAA1-EA48492A5DEF}" presName="spacer" presStyleCnt="0"/>
      <dgm:spPr/>
    </dgm:pt>
    <dgm:pt modelId="{7E1FD49E-5B1B-634B-96D6-0EC169A39A50}" type="pres">
      <dgm:prSet presAssocID="{23971302-3E97-43F4-A65F-CA94F2A815E3}" presName="parentText" presStyleLbl="node1" presStyleIdx="1" presStyleCnt="5">
        <dgm:presLayoutVars>
          <dgm:chMax val="0"/>
          <dgm:bulletEnabled val="1"/>
        </dgm:presLayoutVars>
      </dgm:prSet>
      <dgm:spPr/>
    </dgm:pt>
    <dgm:pt modelId="{D8260420-CCBC-5045-956A-4EEB883842DF}" type="pres">
      <dgm:prSet presAssocID="{5FD628CA-E7AA-4A11-8F11-1EDEA72820C8}" presName="spacer" presStyleCnt="0"/>
      <dgm:spPr/>
    </dgm:pt>
    <dgm:pt modelId="{76134CC4-E3E8-2C4C-9799-97DAB6A2A75C}" type="pres">
      <dgm:prSet presAssocID="{7EF78A43-8328-42BA-A23E-9A95CCDFEE3B}" presName="parentText" presStyleLbl="node1" presStyleIdx="2" presStyleCnt="5">
        <dgm:presLayoutVars>
          <dgm:chMax val="0"/>
          <dgm:bulletEnabled val="1"/>
        </dgm:presLayoutVars>
      </dgm:prSet>
      <dgm:spPr/>
    </dgm:pt>
    <dgm:pt modelId="{3EB18EAD-1189-0044-946A-2A52A36776D3}" type="pres">
      <dgm:prSet presAssocID="{E38DC507-5A0D-45B7-8161-915A2B69AC88}" presName="spacer" presStyleCnt="0"/>
      <dgm:spPr/>
    </dgm:pt>
    <dgm:pt modelId="{E8D45018-5135-B94E-9F4D-A10BF5377BBB}" type="pres">
      <dgm:prSet presAssocID="{68FA02E5-FA92-47C8-B5C9-14391F3F88B9}" presName="parentText" presStyleLbl="node1" presStyleIdx="3" presStyleCnt="5">
        <dgm:presLayoutVars>
          <dgm:chMax val="0"/>
          <dgm:bulletEnabled val="1"/>
        </dgm:presLayoutVars>
      </dgm:prSet>
      <dgm:spPr/>
    </dgm:pt>
    <dgm:pt modelId="{4333C2EB-C398-B64B-B7AB-7B5407C2FDA2}" type="pres">
      <dgm:prSet presAssocID="{20F86519-1941-4AD1-B477-F70CE16B6CBC}" presName="spacer" presStyleCnt="0"/>
      <dgm:spPr/>
    </dgm:pt>
    <dgm:pt modelId="{D3743A0D-C8C2-2344-8E86-4AF61CC794BF}" type="pres">
      <dgm:prSet presAssocID="{ED41A301-E857-487E-81CA-1D80F4125307}" presName="parentText" presStyleLbl="node1" presStyleIdx="4" presStyleCnt="5">
        <dgm:presLayoutVars>
          <dgm:chMax val="0"/>
          <dgm:bulletEnabled val="1"/>
        </dgm:presLayoutVars>
      </dgm:prSet>
      <dgm:spPr/>
    </dgm:pt>
  </dgm:ptLst>
  <dgm:cxnLst>
    <dgm:cxn modelId="{972EBB08-A235-4BA3-93C2-AAA74689D874}" srcId="{9FD20C4F-5B4E-4009-A57D-7FFFD357E871}" destId="{23971302-3E97-43F4-A65F-CA94F2A815E3}" srcOrd="1" destOrd="0" parTransId="{3BE0ED35-BA49-49BF-A86C-913AC5319020}" sibTransId="{5FD628CA-E7AA-4A11-8F11-1EDEA72820C8}"/>
    <dgm:cxn modelId="{C4009732-6E01-4187-A506-07EF45C1F7C3}" srcId="{9FD20C4F-5B4E-4009-A57D-7FFFD357E871}" destId="{68FA02E5-FA92-47C8-B5C9-14391F3F88B9}" srcOrd="3" destOrd="0" parTransId="{7398753E-4941-4D45-BC73-D70B4CACD48E}" sibTransId="{20F86519-1941-4AD1-B477-F70CE16B6CBC}"/>
    <dgm:cxn modelId="{C0FBF533-FF16-0C43-8DBE-B06AC86F84DD}" type="presOf" srcId="{7EF78A43-8328-42BA-A23E-9A95CCDFEE3B}" destId="{76134CC4-E3E8-2C4C-9799-97DAB6A2A75C}" srcOrd="0" destOrd="0" presId="urn:microsoft.com/office/officeart/2005/8/layout/vList2"/>
    <dgm:cxn modelId="{CCD4BC35-A23C-418C-96FB-3EFD913C4B57}" srcId="{9FD20C4F-5B4E-4009-A57D-7FFFD357E871}" destId="{EEDAB676-71EC-4E87-8F5F-A985D2EFC587}" srcOrd="0" destOrd="0" parTransId="{B0F14A6D-FC36-41DB-800F-6AE9D119D2EC}" sibTransId="{A5B232DA-1390-4E19-BAA1-EA48492A5DEF}"/>
    <dgm:cxn modelId="{57F07B62-6EA0-E04C-B383-D08556B7F8E8}" type="presOf" srcId="{EEDAB676-71EC-4E87-8F5F-A985D2EFC587}" destId="{E4FA57BC-ABC5-E546-9AEF-B301E41E08E1}" srcOrd="0" destOrd="0" presId="urn:microsoft.com/office/officeart/2005/8/layout/vList2"/>
    <dgm:cxn modelId="{02EDF253-934F-6C41-90E9-00F6FC9F1542}" type="presOf" srcId="{23971302-3E97-43F4-A65F-CA94F2A815E3}" destId="{7E1FD49E-5B1B-634B-96D6-0EC169A39A50}" srcOrd="0" destOrd="0" presId="urn:microsoft.com/office/officeart/2005/8/layout/vList2"/>
    <dgm:cxn modelId="{56B7EB7D-5427-E24F-85FE-C3687BE24A75}" type="presOf" srcId="{68FA02E5-FA92-47C8-B5C9-14391F3F88B9}" destId="{E8D45018-5135-B94E-9F4D-A10BF5377BBB}" srcOrd="0" destOrd="0" presId="urn:microsoft.com/office/officeart/2005/8/layout/vList2"/>
    <dgm:cxn modelId="{17F783E0-0187-BD4D-9775-30D92B9B1CDB}" type="presOf" srcId="{9FD20C4F-5B4E-4009-A57D-7FFFD357E871}" destId="{E22197E6-09C3-8844-BA0D-D758E46CD317}" srcOrd="0" destOrd="0" presId="urn:microsoft.com/office/officeart/2005/8/layout/vList2"/>
    <dgm:cxn modelId="{E2D987EB-F2AA-4F72-ADFA-44280F839E8B}" srcId="{9FD20C4F-5B4E-4009-A57D-7FFFD357E871}" destId="{ED41A301-E857-487E-81CA-1D80F4125307}" srcOrd="4" destOrd="0" parTransId="{A05490A6-E722-4498-A35B-6AF2FF1D79F1}" sibTransId="{337C175C-A55D-4BC3-A5A6-2D2088123469}"/>
    <dgm:cxn modelId="{FE90BCEC-8716-3943-972B-FD240304193F}" type="presOf" srcId="{ED41A301-E857-487E-81CA-1D80F4125307}" destId="{D3743A0D-C8C2-2344-8E86-4AF61CC794BF}" srcOrd="0" destOrd="0" presId="urn:microsoft.com/office/officeart/2005/8/layout/vList2"/>
    <dgm:cxn modelId="{E84CECF5-78B2-448D-9850-AC14D5B7B769}" srcId="{9FD20C4F-5B4E-4009-A57D-7FFFD357E871}" destId="{7EF78A43-8328-42BA-A23E-9A95CCDFEE3B}" srcOrd="2" destOrd="0" parTransId="{A55B396B-EA0D-4A9E-96F2-3A92A8DE2AA9}" sibTransId="{E38DC507-5A0D-45B7-8161-915A2B69AC88}"/>
    <dgm:cxn modelId="{C8B00C45-E094-8049-8902-C6B9D8AFF609}" type="presParOf" srcId="{E22197E6-09C3-8844-BA0D-D758E46CD317}" destId="{E4FA57BC-ABC5-E546-9AEF-B301E41E08E1}" srcOrd="0" destOrd="0" presId="urn:microsoft.com/office/officeart/2005/8/layout/vList2"/>
    <dgm:cxn modelId="{4FB1ED73-BDF0-6944-963D-612A77E72348}" type="presParOf" srcId="{E22197E6-09C3-8844-BA0D-D758E46CD317}" destId="{973C2525-76BB-9243-BC56-E73514234230}" srcOrd="1" destOrd="0" presId="urn:microsoft.com/office/officeart/2005/8/layout/vList2"/>
    <dgm:cxn modelId="{BD35B84C-1066-8342-8BBE-62C7A75DEC10}" type="presParOf" srcId="{E22197E6-09C3-8844-BA0D-D758E46CD317}" destId="{7E1FD49E-5B1B-634B-96D6-0EC169A39A50}" srcOrd="2" destOrd="0" presId="urn:microsoft.com/office/officeart/2005/8/layout/vList2"/>
    <dgm:cxn modelId="{68AAEA39-BB91-5C4D-86B1-69C206387B68}" type="presParOf" srcId="{E22197E6-09C3-8844-BA0D-D758E46CD317}" destId="{D8260420-CCBC-5045-956A-4EEB883842DF}" srcOrd="3" destOrd="0" presId="urn:microsoft.com/office/officeart/2005/8/layout/vList2"/>
    <dgm:cxn modelId="{C859AEF7-5BC7-CC40-9B08-661829FAE35E}" type="presParOf" srcId="{E22197E6-09C3-8844-BA0D-D758E46CD317}" destId="{76134CC4-E3E8-2C4C-9799-97DAB6A2A75C}" srcOrd="4" destOrd="0" presId="urn:microsoft.com/office/officeart/2005/8/layout/vList2"/>
    <dgm:cxn modelId="{B313AAB1-B28D-FF4C-A9AC-05291E0160A4}" type="presParOf" srcId="{E22197E6-09C3-8844-BA0D-D758E46CD317}" destId="{3EB18EAD-1189-0044-946A-2A52A36776D3}" srcOrd="5" destOrd="0" presId="urn:microsoft.com/office/officeart/2005/8/layout/vList2"/>
    <dgm:cxn modelId="{A80F7EDA-A130-894D-B2EC-E114A7145D3C}" type="presParOf" srcId="{E22197E6-09C3-8844-BA0D-D758E46CD317}" destId="{E8D45018-5135-B94E-9F4D-A10BF5377BBB}" srcOrd="6" destOrd="0" presId="urn:microsoft.com/office/officeart/2005/8/layout/vList2"/>
    <dgm:cxn modelId="{D55AD098-3685-FD47-9709-B39FC0325B34}" type="presParOf" srcId="{E22197E6-09C3-8844-BA0D-D758E46CD317}" destId="{4333C2EB-C398-B64B-B7AB-7B5407C2FDA2}" srcOrd="7" destOrd="0" presId="urn:microsoft.com/office/officeart/2005/8/layout/vList2"/>
    <dgm:cxn modelId="{240DADB4-BA47-BE47-8B77-3113942D5F8D}" type="presParOf" srcId="{E22197E6-09C3-8844-BA0D-D758E46CD317}" destId="{D3743A0D-C8C2-2344-8E86-4AF61CC794BF}"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B6C13B-5B0B-479A-BFA2-A4BCDAA9D47D}"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23A7ED3F-3348-42BA-998B-9A06CE84B815}">
      <dgm:prSet/>
      <dgm:spPr/>
      <dgm:t>
        <a:bodyPr/>
        <a:lstStyle/>
        <a:p>
          <a:r>
            <a:rPr lang="en-GB" b="1" dirty="0"/>
            <a:t>Introduced after the 2007–2008 crisis</a:t>
          </a:r>
          <a:endParaRPr lang="en-US" dirty="0"/>
        </a:p>
      </dgm:t>
    </dgm:pt>
    <dgm:pt modelId="{72A7D180-4E4B-4FB4-971D-499F91FAED10}" type="parTrans" cxnId="{DCEF069D-AFC2-4DC2-8197-9574EA506352}">
      <dgm:prSet/>
      <dgm:spPr/>
      <dgm:t>
        <a:bodyPr/>
        <a:lstStyle/>
        <a:p>
          <a:endParaRPr lang="en-US"/>
        </a:p>
      </dgm:t>
    </dgm:pt>
    <dgm:pt modelId="{64C7666F-FD4B-4883-B279-D46385FB4749}" type="sibTrans" cxnId="{DCEF069D-AFC2-4DC2-8197-9574EA506352}">
      <dgm:prSet/>
      <dgm:spPr/>
      <dgm:t>
        <a:bodyPr/>
        <a:lstStyle/>
        <a:p>
          <a:endParaRPr lang="en-US"/>
        </a:p>
      </dgm:t>
    </dgm:pt>
    <dgm:pt modelId="{F2944E78-C1B8-4273-95B4-00DE157C7C9F}">
      <dgm:prSet/>
      <dgm:spPr/>
      <dgm:t>
        <a:bodyPr/>
        <a:lstStyle/>
        <a:p>
          <a:r>
            <a:rPr lang="en-GB" b="1" i="1" dirty="0"/>
            <a:t>Main objectives:</a:t>
          </a:r>
          <a:endParaRPr lang="en-US" dirty="0"/>
        </a:p>
      </dgm:t>
    </dgm:pt>
    <dgm:pt modelId="{9FAE7C6E-CC78-48D0-AC76-DEF52AFCBC56}" type="parTrans" cxnId="{827608EC-14F2-4AE0-8D20-A336D007E469}">
      <dgm:prSet/>
      <dgm:spPr/>
      <dgm:t>
        <a:bodyPr/>
        <a:lstStyle/>
        <a:p>
          <a:endParaRPr lang="en-US"/>
        </a:p>
      </dgm:t>
    </dgm:pt>
    <dgm:pt modelId="{AF1DFBD7-1CF0-4E66-85FC-4A85A6674E40}" type="sibTrans" cxnId="{827608EC-14F2-4AE0-8D20-A336D007E469}">
      <dgm:prSet/>
      <dgm:spPr/>
      <dgm:t>
        <a:bodyPr/>
        <a:lstStyle/>
        <a:p>
          <a:endParaRPr lang="en-US"/>
        </a:p>
      </dgm:t>
    </dgm:pt>
    <dgm:pt modelId="{A58C0269-73E2-4BC8-83BE-03FAF7F9B50A}">
      <dgm:prSet/>
      <dgm:spPr/>
      <dgm:t>
        <a:bodyPr/>
        <a:lstStyle/>
        <a:p>
          <a:r>
            <a:rPr lang="en-GB" dirty="0"/>
            <a:t>Strengthen bank capital</a:t>
          </a:r>
          <a:endParaRPr lang="en-US" dirty="0"/>
        </a:p>
      </dgm:t>
    </dgm:pt>
    <dgm:pt modelId="{55830D29-B732-466F-80BA-546913E837C7}" type="parTrans" cxnId="{EFB64CAD-19DC-4041-A7DB-6FDBE17EEEC1}">
      <dgm:prSet/>
      <dgm:spPr/>
      <dgm:t>
        <a:bodyPr/>
        <a:lstStyle/>
        <a:p>
          <a:endParaRPr lang="en-US"/>
        </a:p>
      </dgm:t>
    </dgm:pt>
    <dgm:pt modelId="{F78ACDCB-139E-4597-87F8-380203EBA107}" type="sibTrans" cxnId="{EFB64CAD-19DC-4041-A7DB-6FDBE17EEEC1}">
      <dgm:prSet/>
      <dgm:spPr/>
      <dgm:t>
        <a:bodyPr/>
        <a:lstStyle/>
        <a:p>
          <a:endParaRPr lang="en-US"/>
        </a:p>
      </dgm:t>
    </dgm:pt>
    <dgm:pt modelId="{5436DFAA-8D41-41C4-9806-7566138C8E49}">
      <dgm:prSet/>
      <dgm:spPr/>
      <dgm:t>
        <a:bodyPr/>
        <a:lstStyle/>
        <a:p>
          <a:r>
            <a:rPr lang="en-GB" dirty="0"/>
            <a:t>Improve liquidity management</a:t>
          </a:r>
          <a:endParaRPr lang="en-US" dirty="0"/>
        </a:p>
      </dgm:t>
    </dgm:pt>
    <dgm:pt modelId="{A941BB41-1BB5-4F44-BA71-EF19AF0DF576}" type="parTrans" cxnId="{388C521A-359E-4B2B-9AC1-F8A26901DF14}">
      <dgm:prSet/>
      <dgm:spPr/>
      <dgm:t>
        <a:bodyPr/>
        <a:lstStyle/>
        <a:p>
          <a:endParaRPr lang="en-US"/>
        </a:p>
      </dgm:t>
    </dgm:pt>
    <dgm:pt modelId="{BD2571B4-8A0B-4BDE-B975-C7A718DCFB65}" type="sibTrans" cxnId="{388C521A-359E-4B2B-9AC1-F8A26901DF14}">
      <dgm:prSet/>
      <dgm:spPr/>
      <dgm:t>
        <a:bodyPr/>
        <a:lstStyle/>
        <a:p>
          <a:endParaRPr lang="en-US"/>
        </a:p>
      </dgm:t>
    </dgm:pt>
    <dgm:pt modelId="{DAC3DDAA-A5B6-4D45-BCDD-20B60FEC3E3A}">
      <dgm:prSet/>
      <dgm:spPr/>
      <dgm:t>
        <a:bodyPr/>
        <a:lstStyle/>
        <a:p>
          <a:r>
            <a:rPr lang="en-GB" dirty="0"/>
            <a:t>Reduce excessive leverage</a:t>
          </a:r>
          <a:endParaRPr lang="en-US" dirty="0"/>
        </a:p>
      </dgm:t>
    </dgm:pt>
    <dgm:pt modelId="{2236D4C5-F69F-4663-A1F2-15B2F6FBCDAE}" type="parTrans" cxnId="{8FBC3506-144B-42C1-9B00-5FC0F8852ED6}">
      <dgm:prSet/>
      <dgm:spPr/>
      <dgm:t>
        <a:bodyPr/>
        <a:lstStyle/>
        <a:p>
          <a:endParaRPr lang="en-US"/>
        </a:p>
      </dgm:t>
    </dgm:pt>
    <dgm:pt modelId="{389D6BE3-F082-4572-BF18-E67DEF9AE7DE}" type="sibTrans" cxnId="{8FBC3506-144B-42C1-9B00-5FC0F8852ED6}">
      <dgm:prSet/>
      <dgm:spPr/>
      <dgm:t>
        <a:bodyPr/>
        <a:lstStyle/>
        <a:p>
          <a:endParaRPr lang="en-US"/>
        </a:p>
      </dgm:t>
    </dgm:pt>
    <dgm:pt modelId="{355B8088-449D-4028-9A20-4535B6FD88AA}">
      <dgm:prSet/>
      <dgm:spPr/>
      <dgm:t>
        <a:bodyPr/>
        <a:lstStyle/>
        <a:p>
          <a:r>
            <a:rPr lang="en-GB" dirty="0"/>
            <a:t>Increase resilience of banks</a:t>
          </a:r>
          <a:endParaRPr lang="en-US" dirty="0"/>
        </a:p>
      </dgm:t>
    </dgm:pt>
    <dgm:pt modelId="{86544943-4560-4447-8AD9-580638D4FBD5}" type="parTrans" cxnId="{B4DB6A91-7257-4F06-8DBE-D0C0517D6A31}">
      <dgm:prSet/>
      <dgm:spPr/>
      <dgm:t>
        <a:bodyPr/>
        <a:lstStyle/>
        <a:p>
          <a:endParaRPr lang="en-US"/>
        </a:p>
      </dgm:t>
    </dgm:pt>
    <dgm:pt modelId="{80D821E0-C531-45D7-8956-36610691A243}" type="sibTrans" cxnId="{B4DB6A91-7257-4F06-8DBE-D0C0517D6A31}">
      <dgm:prSet/>
      <dgm:spPr/>
      <dgm:t>
        <a:bodyPr/>
        <a:lstStyle/>
        <a:p>
          <a:endParaRPr lang="en-US"/>
        </a:p>
      </dgm:t>
    </dgm:pt>
    <dgm:pt modelId="{79B46A82-DB5B-41E5-9E41-89D46AA34E45}">
      <dgm:prSet/>
      <dgm:spPr/>
      <dgm:t>
        <a:bodyPr/>
        <a:lstStyle/>
        <a:p>
          <a:r>
            <a:rPr lang="en-GB"/>
            <a:t>Protect financial stability</a:t>
          </a:r>
          <a:endParaRPr lang="en-US"/>
        </a:p>
      </dgm:t>
    </dgm:pt>
    <dgm:pt modelId="{18A46188-760D-4FF5-A4BF-4C2E04A79974}" type="parTrans" cxnId="{12D7BABB-B0D4-4F0B-96F9-D09334B5F841}">
      <dgm:prSet/>
      <dgm:spPr/>
      <dgm:t>
        <a:bodyPr/>
        <a:lstStyle/>
        <a:p>
          <a:endParaRPr lang="en-US"/>
        </a:p>
      </dgm:t>
    </dgm:pt>
    <dgm:pt modelId="{88940739-5F1F-43E1-B9F8-50A5EAA1DD1B}" type="sibTrans" cxnId="{12D7BABB-B0D4-4F0B-96F9-D09334B5F841}">
      <dgm:prSet/>
      <dgm:spPr/>
      <dgm:t>
        <a:bodyPr/>
        <a:lstStyle/>
        <a:p>
          <a:endParaRPr lang="en-US"/>
        </a:p>
      </dgm:t>
    </dgm:pt>
    <dgm:pt modelId="{8942B217-1CE5-4C82-980A-E84F8D3A0BB2}" type="pres">
      <dgm:prSet presAssocID="{6AB6C13B-5B0B-479A-BFA2-A4BCDAA9D47D}" presName="root" presStyleCnt="0">
        <dgm:presLayoutVars>
          <dgm:dir/>
          <dgm:resizeHandles val="exact"/>
        </dgm:presLayoutVars>
      </dgm:prSet>
      <dgm:spPr/>
    </dgm:pt>
    <dgm:pt modelId="{2A9867A9-D9CD-4812-884B-650D25FDF71B}" type="pres">
      <dgm:prSet presAssocID="{23A7ED3F-3348-42BA-998B-9A06CE84B815}" presName="compNode" presStyleCnt="0"/>
      <dgm:spPr/>
    </dgm:pt>
    <dgm:pt modelId="{B5F2E098-0BE3-490E-9AD5-68A8DAD81CC7}" type="pres">
      <dgm:prSet presAssocID="{23A7ED3F-3348-42BA-998B-9A06CE84B815}" presName="iconRect" presStyleLbl="node1" presStyleIdx="0" presStyleCnt="7" custLinFactX="205410" custLinFactNeighborX="300000" custLinFactNeighborY="190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wnward trend"/>
        </a:ext>
      </dgm:extLst>
    </dgm:pt>
    <dgm:pt modelId="{B2D2F097-E848-497A-AA1C-2567D6E1E05A}" type="pres">
      <dgm:prSet presAssocID="{23A7ED3F-3348-42BA-998B-9A06CE84B815}" presName="spaceRect" presStyleCnt="0"/>
      <dgm:spPr/>
    </dgm:pt>
    <dgm:pt modelId="{6135A218-035C-4C0F-AC8E-E3750A2D7F4B}" type="pres">
      <dgm:prSet presAssocID="{23A7ED3F-3348-42BA-998B-9A06CE84B815}" presName="textRect" presStyleLbl="revTx" presStyleIdx="0" presStyleCnt="7" custLinFactX="100000" custLinFactNeighborX="128289" custLinFactNeighborY="-17337">
        <dgm:presLayoutVars>
          <dgm:chMax val="1"/>
          <dgm:chPref val="1"/>
        </dgm:presLayoutVars>
      </dgm:prSet>
      <dgm:spPr/>
    </dgm:pt>
    <dgm:pt modelId="{E3E83B15-D938-493B-A9A5-491E28239C97}" type="pres">
      <dgm:prSet presAssocID="{64C7666F-FD4B-4883-B279-D46385FB4749}" presName="sibTrans" presStyleCnt="0"/>
      <dgm:spPr/>
    </dgm:pt>
    <dgm:pt modelId="{A74EA2E6-9277-45A2-9367-4385CEA2F5D5}" type="pres">
      <dgm:prSet presAssocID="{F2944E78-C1B8-4273-95B4-00DE157C7C9F}" presName="compNode" presStyleCnt="0"/>
      <dgm:spPr/>
    </dgm:pt>
    <dgm:pt modelId="{9B72EC2B-83A1-4569-98C8-8B9A142C3752}" type="pres">
      <dgm:prSet presAssocID="{F2944E78-C1B8-4273-95B4-00DE157C7C9F}" presName="iconRect" presStyleLbl="node1" presStyleIdx="1" presStyleCnt="7" custLinFactX="200000" custLinFactNeighborX="287962" custLinFactNeighborY="-190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80B039E8-70B6-437D-943E-64D072DAEAE3}" type="pres">
      <dgm:prSet presAssocID="{F2944E78-C1B8-4273-95B4-00DE157C7C9F}" presName="spaceRect" presStyleCnt="0"/>
      <dgm:spPr/>
    </dgm:pt>
    <dgm:pt modelId="{E6B69205-3B4B-4C70-896D-3CBD241245BC}" type="pres">
      <dgm:prSet presAssocID="{F2944E78-C1B8-4273-95B4-00DE157C7C9F}" presName="textRect" presStyleLbl="revTx" presStyleIdx="1" presStyleCnt="7" custLinFactX="100000" custLinFactNeighborX="125377" custLinFactNeighborY="-17337">
        <dgm:presLayoutVars>
          <dgm:chMax val="1"/>
          <dgm:chPref val="1"/>
        </dgm:presLayoutVars>
      </dgm:prSet>
      <dgm:spPr/>
    </dgm:pt>
    <dgm:pt modelId="{52F4DD8D-DED0-4097-9381-79B8FE35B591}" type="pres">
      <dgm:prSet presAssocID="{AF1DFBD7-1CF0-4E66-85FC-4A85A6674E40}" presName="sibTrans" presStyleCnt="0"/>
      <dgm:spPr/>
    </dgm:pt>
    <dgm:pt modelId="{F8ACD6D8-6EA7-43CB-AFD3-54CD99866718}" type="pres">
      <dgm:prSet presAssocID="{A58C0269-73E2-4BC8-83BE-03FAF7F9B50A}" presName="compNode" presStyleCnt="0"/>
      <dgm:spPr/>
    </dgm:pt>
    <dgm:pt modelId="{8BF4635E-F255-416D-907A-E81457CE769F}" type="pres">
      <dgm:prSet presAssocID="{A58C0269-73E2-4BC8-83BE-03FAF7F9B50A}" presName="iconRect" presStyleLbl="node1" presStyleIdx="2" presStyleCnt="7" custLinFactX="-180369" custLinFactY="111877" custLinFactNeighborX="-200000" custLinFactNeighborY="20000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DC0D9E17-0C29-4849-90E4-82DE1477029A}" type="pres">
      <dgm:prSet presAssocID="{A58C0269-73E2-4BC8-83BE-03FAF7F9B50A}" presName="spaceRect" presStyleCnt="0"/>
      <dgm:spPr/>
    </dgm:pt>
    <dgm:pt modelId="{0842A3C5-2F7E-41B9-A7CE-E47074BCB819}" type="pres">
      <dgm:prSet presAssocID="{A58C0269-73E2-4BC8-83BE-03FAF7F9B50A}" presName="textRect" presStyleLbl="revTx" presStyleIdx="2" presStyleCnt="7" custLinFactX="-71859" custLinFactY="118494" custLinFactNeighborX="-100000" custLinFactNeighborY="200000">
        <dgm:presLayoutVars>
          <dgm:chMax val="1"/>
          <dgm:chPref val="1"/>
        </dgm:presLayoutVars>
      </dgm:prSet>
      <dgm:spPr/>
    </dgm:pt>
    <dgm:pt modelId="{F21EBEAE-BCFA-431E-8B20-7852342A6894}" type="pres">
      <dgm:prSet presAssocID="{F78ACDCB-139E-4597-87F8-380203EBA107}" presName="sibTrans" presStyleCnt="0"/>
      <dgm:spPr/>
    </dgm:pt>
    <dgm:pt modelId="{048C2B1D-B497-4E83-9E3E-8BFCD5B55D8D}" type="pres">
      <dgm:prSet presAssocID="{5436DFAA-8D41-41C4-9806-7566138C8E49}" presName="compNode" presStyleCnt="0"/>
      <dgm:spPr/>
    </dgm:pt>
    <dgm:pt modelId="{156A574F-6C5D-48AD-A6A4-CF9575F8189A}" type="pres">
      <dgm:prSet presAssocID="{5436DFAA-8D41-41C4-9806-7566138C8E49}" presName="iconRect" presStyleLbl="node1" presStyleIdx="3" presStyleCnt="7" custLinFactX="-178107" custLinFactY="100206" custLinFactNeighborX="-200000" custLinFactNeighborY="200000"/>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pward trend"/>
        </a:ext>
      </dgm:extLst>
    </dgm:pt>
    <dgm:pt modelId="{EA72E203-D822-4E34-9E37-47B61A15A035}" type="pres">
      <dgm:prSet presAssocID="{5436DFAA-8D41-41C4-9806-7566138C8E49}" presName="spaceRect" presStyleCnt="0"/>
      <dgm:spPr/>
    </dgm:pt>
    <dgm:pt modelId="{3ABDD5D9-4DB3-4C9A-955C-E5CFEB5E57AD}" type="pres">
      <dgm:prSet presAssocID="{5436DFAA-8D41-41C4-9806-7566138C8E49}" presName="textRect" presStyleLbl="revTx" presStyleIdx="3" presStyleCnt="7" custLinFactX="-67583" custLinFactY="116356" custLinFactNeighborX="-100000" custLinFactNeighborY="200000">
        <dgm:presLayoutVars>
          <dgm:chMax val="1"/>
          <dgm:chPref val="1"/>
        </dgm:presLayoutVars>
      </dgm:prSet>
      <dgm:spPr/>
    </dgm:pt>
    <dgm:pt modelId="{752EF566-C2B8-4600-BEBA-5C4149183866}" type="pres">
      <dgm:prSet presAssocID="{BD2571B4-8A0B-4BDE-B975-C7A718DCFB65}" presName="sibTrans" presStyleCnt="0"/>
      <dgm:spPr/>
    </dgm:pt>
    <dgm:pt modelId="{8893CF99-193D-4B3D-9EB3-43C3547293A3}" type="pres">
      <dgm:prSet presAssocID="{DAC3DDAA-A5B6-4D45-BCDD-20B60FEC3E3A}" presName="compNode" presStyleCnt="0"/>
      <dgm:spPr/>
    </dgm:pt>
    <dgm:pt modelId="{28E10F3F-79A9-4F5E-AC14-D6EE7594A2B3}" type="pres">
      <dgm:prSet presAssocID="{DAC3DDAA-A5B6-4D45-BCDD-20B60FEC3E3A}" presName="iconRect" presStyleLbl="node1" presStyleIdx="4" presStyleCnt="7" custLinFactX="-46303" custLinFactY="100000" custLinFactNeighborX="-100000" custLinFactNeighborY="18500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ick"/>
        </a:ext>
      </dgm:extLst>
    </dgm:pt>
    <dgm:pt modelId="{41B3B2CB-ED10-432F-97A7-F7D943AEF773}" type="pres">
      <dgm:prSet presAssocID="{DAC3DDAA-A5B6-4D45-BCDD-20B60FEC3E3A}" presName="spaceRect" presStyleCnt="0"/>
      <dgm:spPr/>
    </dgm:pt>
    <dgm:pt modelId="{6D82CA28-9D5D-4D77-A6A8-06A7143531F0}" type="pres">
      <dgm:prSet presAssocID="{DAC3DDAA-A5B6-4D45-BCDD-20B60FEC3E3A}" presName="textRect" presStyleLbl="revTx" presStyleIdx="4" presStyleCnt="7" custLinFactY="118493" custLinFactNeighborX="-61561" custLinFactNeighborY="200000">
        <dgm:presLayoutVars>
          <dgm:chMax val="1"/>
          <dgm:chPref val="1"/>
        </dgm:presLayoutVars>
      </dgm:prSet>
      <dgm:spPr/>
    </dgm:pt>
    <dgm:pt modelId="{2B821BBC-7D6F-4179-BC81-FC13E2641B48}" type="pres">
      <dgm:prSet presAssocID="{389D6BE3-F082-4572-BF18-E67DEF9AE7DE}" presName="sibTrans" presStyleCnt="0"/>
      <dgm:spPr/>
    </dgm:pt>
    <dgm:pt modelId="{C1B1F372-CD14-44C2-93FF-9A0384200B3C}" type="pres">
      <dgm:prSet presAssocID="{355B8088-449D-4028-9A20-4535B6FD88AA}" presName="compNode" presStyleCnt="0"/>
      <dgm:spPr/>
    </dgm:pt>
    <dgm:pt modelId="{D77DC763-6EFE-4F69-8C2E-90F88ED7ABA9}" type="pres">
      <dgm:prSet presAssocID="{355B8088-449D-4028-9A20-4535B6FD88AA}" presName="iconRect" presStyleLbl="node1" presStyleIdx="5" presStyleCnt="7" custLinFactX="-27303" custLinFactY="104005" custLinFactNeighborX="-100000" custLinFactNeighborY="200000"/>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Piggy Bank"/>
        </a:ext>
      </dgm:extLst>
    </dgm:pt>
    <dgm:pt modelId="{5CFF9BA3-96DA-43CE-BD6B-5A6F9EE98AA3}" type="pres">
      <dgm:prSet presAssocID="{355B8088-449D-4028-9A20-4535B6FD88AA}" presName="spaceRect" presStyleCnt="0"/>
      <dgm:spPr/>
    </dgm:pt>
    <dgm:pt modelId="{779A0E1B-97AC-485A-815E-8AA249903137}" type="pres">
      <dgm:prSet presAssocID="{355B8088-449D-4028-9A20-4535B6FD88AA}" presName="textRect" presStyleLbl="revTx" presStyleIdx="5" presStyleCnt="7" custLinFactY="118494" custLinFactNeighborX="-60706" custLinFactNeighborY="200000">
        <dgm:presLayoutVars>
          <dgm:chMax val="1"/>
          <dgm:chPref val="1"/>
        </dgm:presLayoutVars>
      </dgm:prSet>
      <dgm:spPr/>
    </dgm:pt>
    <dgm:pt modelId="{3D48EC0F-85D4-459C-B927-A050358F07B5}" type="pres">
      <dgm:prSet presAssocID="{80D821E0-C531-45D7-8956-36610691A243}" presName="sibTrans" presStyleCnt="0"/>
      <dgm:spPr/>
    </dgm:pt>
    <dgm:pt modelId="{0100E976-4A1E-463B-87E3-2077EC330D06}" type="pres">
      <dgm:prSet presAssocID="{79B46A82-DB5B-41E5-9E41-89D46AA34E45}" presName="compNode" presStyleCnt="0"/>
      <dgm:spPr/>
    </dgm:pt>
    <dgm:pt modelId="{F7166CB9-667F-43E7-AFBC-359D6CF478CE}" type="pres">
      <dgm:prSet presAssocID="{79B46A82-DB5B-41E5-9E41-89D46AA34E45}"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Money"/>
        </a:ext>
      </dgm:extLst>
    </dgm:pt>
    <dgm:pt modelId="{D2D11E90-3D14-4799-B82B-C264092FBF9B}" type="pres">
      <dgm:prSet presAssocID="{79B46A82-DB5B-41E5-9E41-89D46AA34E45}" presName="spaceRect" presStyleCnt="0"/>
      <dgm:spPr/>
    </dgm:pt>
    <dgm:pt modelId="{9AFF9749-4ED7-4DBB-A5DD-3F8A246FEC85}" type="pres">
      <dgm:prSet presAssocID="{79B46A82-DB5B-41E5-9E41-89D46AA34E45}" presName="textRect" presStyleLbl="revTx" presStyleIdx="6" presStyleCnt="7">
        <dgm:presLayoutVars>
          <dgm:chMax val="1"/>
          <dgm:chPref val="1"/>
        </dgm:presLayoutVars>
      </dgm:prSet>
      <dgm:spPr/>
    </dgm:pt>
  </dgm:ptLst>
  <dgm:cxnLst>
    <dgm:cxn modelId="{0E552706-5B41-47A9-BAFE-C4B6F1976959}" type="presOf" srcId="{A58C0269-73E2-4BC8-83BE-03FAF7F9B50A}" destId="{0842A3C5-2F7E-41B9-A7CE-E47074BCB819}" srcOrd="0" destOrd="0" presId="urn:microsoft.com/office/officeart/2018/2/layout/IconLabelList"/>
    <dgm:cxn modelId="{8FBC3506-144B-42C1-9B00-5FC0F8852ED6}" srcId="{6AB6C13B-5B0B-479A-BFA2-A4BCDAA9D47D}" destId="{DAC3DDAA-A5B6-4D45-BCDD-20B60FEC3E3A}" srcOrd="4" destOrd="0" parTransId="{2236D4C5-F69F-4663-A1F2-15B2F6FBCDAE}" sibTransId="{389D6BE3-F082-4572-BF18-E67DEF9AE7DE}"/>
    <dgm:cxn modelId="{388C521A-359E-4B2B-9AC1-F8A26901DF14}" srcId="{6AB6C13B-5B0B-479A-BFA2-A4BCDAA9D47D}" destId="{5436DFAA-8D41-41C4-9806-7566138C8E49}" srcOrd="3" destOrd="0" parTransId="{A941BB41-1BB5-4F44-BA71-EF19AF0DF576}" sibTransId="{BD2571B4-8A0B-4BDE-B975-C7A718DCFB65}"/>
    <dgm:cxn modelId="{59948222-176E-4F97-902E-DA6647338932}" type="presOf" srcId="{DAC3DDAA-A5B6-4D45-BCDD-20B60FEC3E3A}" destId="{6D82CA28-9D5D-4D77-A6A8-06A7143531F0}" srcOrd="0" destOrd="0" presId="urn:microsoft.com/office/officeart/2018/2/layout/IconLabelList"/>
    <dgm:cxn modelId="{1987BF28-DF5E-4CDF-971B-4016DEBF7ACC}" type="presOf" srcId="{79B46A82-DB5B-41E5-9E41-89D46AA34E45}" destId="{9AFF9749-4ED7-4DBB-A5DD-3F8A246FEC85}" srcOrd="0" destOrd="0" presId="urn:microsoft.com/office/officeart/2018/2/layout/IconLabelList"/>
    <dgm:cxn modelId="{1AFBBD46-85DC-4C46-A965-421FA692FBE4}" type="presOf" srcId="{23A7ED3F-3348-42BA-998B-9A06CE84B815}" destId="{6135A218-035C-4C0F-AC8E-E3750A2D7F4B}" srcOrd="0" destOrd="0" presId="urn:microsoft.com/office/officeart/2018/2/layout/IconLabelList"/>
    <dgm:cxn modelId="{C0D41F56-66B4-4FB2-BEA1-7E9509EE69E8}" type="presOf" srcId="{F2944E78-C1B8-4273-95B4-00DE157C7C9F}" destId="{E6B69205-3B4B-4C70-896D-3CBD241245BC}" srcOrd="0" destOrd="0" presId="urn:microsoft.com/office/officeart/2018/2/layout/IconLabelList"/>
    <dgm:cxn modelId="{E8A14B7A-AFC3-4D17-A4FB-AFEBFB3D2C4E}" type="presOf" srcId="{6AB6C13B-5B0B-479A-BFA2-A4BCDAA9D47D}" destId="{8942B217-1CE5-4C82-980A-E84F8D3A0BB2}" srcOrd="0" destOrd="0" presId="urn:microsoft.com/office/officeart/2018/2/layout/IconLabelList"/>
    <dgm:cxn modelId="{36E0DD8D-6408-4054-9E08-DCC34249090E}" type="presOf" srcId="{5436DFAA-8D41-41C4-9806-7566138C8E49}" destId="{3ABDD5D9-4DB3-4C9A-955C-E5CFEB5E57AD}" srcOrd="0" destOrd="0" presId="urn:microsoft.com/office/officeart/2018/2/layout/IconLabelList"/>
    <dgm:cxn modelId="{B4DB6A91-7257-4F06-8DBE-D0C0517D6A31}" srcId="{6AB6C13B-5B0B-479A-BFA2-A4BCDAA9D47D}" destId="{355B8088-449D-4028-9A20-4535B6FD88AA}" srcOrd="5" destOrd="0" parTransId="{86544943-4560-4447-8AD9-580638D4FBD5}" sibTransId="{80D821E0-C531-45D7-8956-36610691A243}"/>
    <dgm:cxn modelId="{DCEF069D-AFC2-4DC2-8197-9574EA506352}" srcId="{6AB6C13B-5B0B-479A-BFA2-A4BCDAA9D47D}" destId="{23A7ED3F-3348-42BA-998B-9A06CE84B815}" srcOrd="0" destOrd="0" parTransId="{72A7D180-4E4B-4FB4-971D-499F91FAED10}" sibTransId="{64C7666F-FD4B-4883-B279-D46385FB4749}"/>
    <dgm:cxn modelId="{EFB64CAD-19DC-4041-A7DB-6FDBE17EEEC1}" srcId="{6AB6C13B-5B0B-479A-BFA2-A4BCDAA9D47D}" destId="{A58C0269-73E2-4BC8-83BE-03FAF7F9B50A}" srcOrd="2" destOrd="0" parTransId="{55830D29-B732-466F-80BA-546913E837C7}" sibTransId="{F78ACDCB-139E-4597-87F8-380203EBA107}"/>
    <dgm:cxn modelId="{12D7BABB-B0D4-4F0B-96F9-D09334B5F841}" srcId="{6AB6C13B-5B0B-479A-BFA2-A4BCDAA9D47D}" destId="{79B46A82-DB5B-41E5-9E41-89D46AA34E45}" srcOrd="6" destOrd="0" parTransId="{18A46188-760D-4FF5-A4BF-4C2E04A79974}" sibTransId="{88940739-5F1F-43E1-B9F8-50A5EAA1DD1B}"/>
    <dgm:cxn modelId="{827608EC-14F2-4AE0-8D20-A336D007E469}" srcId="{6AB6C13B-5B0B-479A-BFA2-A4BCDAA9D47D}" destId="{F2944E78-C1B8-4273-95B4-00DE157C7C9F}" srcOrd="1" destOrd="0" parTransId="{9FAE7C6E-CC78-48D0-AC76-DEF52AFCBC56}" sibTransId="{AF1DFBD7-1CF0-4E66-85FC-4A85A6674E40}"/>
    <dgm:cxn modelId="{FC9203FD-024D-4285-B445-EFF7DE7C418A}" type="presOf" srcId="{355B8088-449D-4028-9A20-4535B6FD88AA}" destId="{779A0E1B-97AC-485A-815E-8AA249903137}" srcOrd="0" destOrd="0" presId="urn:microsoft.com/office/officeart/2018/2/layout/IconLabelList"/>
    <dgm:cxn modelId="{CC9DC52F-023A-4513-A0F1-0B5316454057}" type="presParOf" srcId="{8942B217-1CE5-4C82-980A-E84F8D3A0BB2}" destId="{2A9867A9-D9CD-4812-884B-650D25FDF71B}" srcOrd="0" destOrd="0" presId="urn:microsoft.com/office/officeart/2018/2/layout/IconLabelList"/>
    <dgm:cxn modelId="{4886CA40-751F-4D94-A371-7D9C127A28DB}" type="presParOf" srcId="{2A9867A9-D9CD-4812-884B-650D25FDF71B}" destId="{B5F2E098-0BE3-490E-9AD5-68A8DAD81CC7}" srcOrd="0" destOrd="0" presId="urn:microsoft.com/office/officeart/2018/2/layout/IconLabelList"/>
    <dgm:cxn modelId="{299BA1F0-ED98-407A-B9FC-527A36BBEF3A}" type="presParOf" srcId="{2A9867A9-D9CD-4812-884B-650D25FDF71B}" destId="{B2D2F097-E848-497A-AA1C-2567D6E1E05A}" srcOrd="1" destOrd="0" presId="urn:microsoft.com/office/officeart/2018/2/layout/IconLabelList"/>
    <dgm:cxn modelId="{546B941A-E23D-41C7-A48C-AD5F39FC5C11}" type="presParOf" srcId="{2A9867A9-D9CD-4812-884B-650D25FDF71B}" destId="{6135A218-035C-4C0F-AC8E-E3750A2D7F4B}" srcOrd="2" destOrd="0" presId="urn:microsoft.com/office/officeart/2018/2/layout/IconLabelList"/>
    <dgm:cxn modelId="{2E6724B5-3055-4FF1-8E7F-E814B5F6805E}" type="presParOf" srcId="{8942B217-1CE5-4C82-980A-E84F8D3A0BB2}" destId="{E3E83B15-D938-493B-A9A5-491E28239C97}" srcOrd="1" destOrd="0" presId="urn:microsoft.com/office/officeart/2018/2/layout/IconLabelList"/>
    <dgm:cxn modelId="{E74D96D5-5668-4C3B-8BD9-E23BADECD8DC}" type="presParOf" srcId="{8942B217-1CE5-4C82-980A-E84F8D3A0BB2}" destId="{A74EA2E6-9277-45A2-9367-4385CEA2F5D5}" srcOrd="2" destOrd="0" presId="urn:microsoft.com/office/officeart/2018/2/layout/IconLabelList"/>
    <dgm:cxn modelId="{E96EE519-4CE3-4AEF-9784-237A15C23DA6}" type="presParOf" srcId="{A74EA2E6-9277-45A2-9367-4385CEA2F5D5}" destId="{9B72EC2B-83A1-4569-98C8-8B9A142C3752}" srcOrd="0" destOrd="0" presId="urn:microsoft.com/office/officeart/2018/2/layout/IconLabelList"/>
    <dgm:cxn modelId="{27A069AC-E105-4517-817C-CB514228F8CA}" type="presParOf" srcId="{A74EA2E6-9277-45A2-9367-4385CEA2F5D5}" destId="{80B039E8-70B6-437D-943E-64D072DAEAE3}" srcOrd="1" destOrd="0" presId="urn:microsoft.com/office/officeart/2018/2/layout/IconLabelList"/>
    <dgm:cxn modelId="{BF19A4A7-7730-47F3-840C-259AC289CCCA}" type="presParOf" srcId="{A74EA2E6-9277-45A2-9367-4385CEA2F5D5}" destId="{E6B69205-3B4B-4C70-896D-3CBD241245BC}" srcOrd="2" destOrd="0" presId="urn:microsoft.com/office/officeart/2018/2/layout/IconLabelList"/>
    <dgm:cxn modelId="{F0AA2EC8-C50E-4AC5-9C4F-01C06A77BBF1}" type="presParOf" srcId="{8942B217-1CE5-4C82-980A-E84F8D3A0BB2}" destId="{52F4DD8D-DED0-4097-9381-79B8FE35B591}" srcOrd="3" destOrd="0" presId="urn:microsoft.com/office/officeart/2018/2/layout/IconLabelList"/>
    <dgm:cxn modelId="{FA08276D-5214-496D-8E56-0CD0EA26E2D9}" type="presParOf" srcId="{8942B217-1CE5-4C82-980A-E84F8D3A0BB2}" destId="{F8ACD6D8-6EA7-43CB-AFD3-54CD99866718}" srcOrd="4" destOrd="0" presId="urn:microsoft.com/office/officeart/2018/2/layout/IconLabelList"/>
    <dgm:cxn modelId="{C23E0329-679D-424B-B615-C37AF0C71CA9}" type="presParOf" srcId="{F8ACD6D8-6EA7-43CB-AFD3-54CD99866718}" destId="{8BF4635E-F255-416D-907A-E81457CE769F}" srcOrd="0" destOrd="0" presId="urn:microsoft.com/office/officeart/2018/2/layout/IconLabelList"/>
    <dgm:cxn modelId="{F75392FA-1CAB-4364-B143-DAF1EE4600D9}" type="presParOf" srcId="{F8ACD6D8-6EA7-43CB-AFD3-54CD99866718}" destId="{DC0D9E17-0C29-4849-90E4-82DE1477029A}" srcOrd="1" destOrd="0" presId="urn:microsoft.com/office/officeart/2018/2/layout/IconLabelList"/>
    <dgm:cxn modelId="{7DD5DFE1-DED0-426B-BF0B-3F4AD0ADB7EB}" type="presParOf" srcId="{F8ACD6D8-6EA7-43CB-AFD3-54CD99866718}" destId="{0842A3C5-2F7E-41B9-A7CE-E47074BCB819}" srcOrd="2" destOrd="0" presId="urn:microsoft.com/office/officeart/2018/2/layout/IconLabelList"/>
    <dgm:cxn modelId="{5C0E700F-7EB9-400C-8DCA-7BC6925A08E5}" type="presParOf" srcId="{8942B217-1CE5-4C82-980A-E84F8D3A0BB2}" destId="{F21EBEAE-BCFA-431E-8B20-7852342A6894}" srcOrd="5" destOrd="0" presId="urn:microsoft.com/office/officeart/2018/2/layout/IconLabelList"/>
    <dgm:cxn modelId="{632CBBF0-362F-419B-A56B-AE2BF448F787}" type="presParOf" srcId="{8942B217-1CE5-4C82-980A-E84F8D3A0BB2}" destId="{048C2B1D-B497-4E83-9E3E-8BFCD5B55D8D}" srcOrd="6" destOrd="0" presId="urn:microsoft.com/office/officeart/2018/2/layout/IconLabelList"/>
    <dgm:cxn modelId="{83FB307C-76EE-426F-9236-7871984A0F22}" type="presParOf" srcId="{048C2B1D-B497-4E83-9E3E-8BFCD5B55D8D}" destId="{156A574F-6C5D-48AD-A6A4-CF9575F8189A}" srcOrd="0" destOrd="0" presId="urn:microsoft.com/office/officeart/2018/2/layout/IconLabelList"/>
    <dgm:cxn modelId="{343C5858-CEEC-4D4E-8A4E-7B6A657488AF}" type="presParOf" srcId="{048C2B1D-B497-4E83-9E3E-8BFCD5B55D8D}" destId="{EA72E203-D822-4E34-9E37-47B61A15A035}" srcOrd="1" destOrd="0" presId="urn:microsoft.com/office/officeart/2018/2/layout/IconLabelList"/>
    <dgm:cxn modelId="{68799CFE-F807-4D15-9EC9-17ED6324CB78}" type="presParOf" srcId="{048C2B1D-B497-4E83-9E3E-8BFCD5B55D8D}" destId="{3ABDD5D9-4DB3-4C9A-955C-E5CFEB5E57AD}" srcOrd="2" destOrd="0" presId="urn:microsoft.com/office/officeart/2018/2/layout/IconLabelList"/>
    <dgm:cxn modelId="{BFCE239D-DD7D-499E-94C4-8C14F94F44FD}" type="presParOf" srcId="{8942B217-1CE5-4C82-980A-E84F8D3A0BB2}" destId="{752EF566-C2B8-4600-BEBA-5C4149183866}" srcOrd="7" destOrd="0" presId="urn:microsoft.com/office/officeart/2018/2/layout/IconLabelList"/>
    <dgm:cxn modelId="{7C6DAF77-5350-4832-B53D-F344BFE71F3E}" type="presParOf" srcId="{8942B217-1CE5-4C82-980A-E84F8D3A0BB2}" destId="{8893CF99-193D-4B3D-9EB3-43C3547293A3}" srcOrd="8" destOrd="0" presId="urn:microsoft.com/office/officeart/2018/2/layout/IconLabelList"/>
    <dgm:cxn modelId="{6305E46A-16B5-494D-AF60-DE8B71C0847F}" type="presParOf" srcId="{8893CF99-193D-4B3D-9EB3-43C3547293A3}" destId="{28E10F3F-79A9-4F5E-AC14-D6EE7594A2B3}" srcOrd="0" destOrd="0" presId="urn:microsoft.com/office/officeart/2018/2/layout/IconLabelList"/>
    <dgm:cxn modelId="{E536C842-43E3-404F-A579-0DF5C8FAEEB6}" type="presParOf" srcId="{8893CF99-193D-4B3D-9EB3-43C3547293A3}" destId="{41B3B2CB-ED10-432F-97A7-F7D943AEF773}" srcOrd="1" destOrd="0" presId="urn:microsoft.com/office/officeart/2018/2/layout/IconLabelList"/>
    <dgm:cxn modelId="{677E94D5-E79F-4F37-9AD4-B88649E49AA3}" type="presParOf" srcId="{8893CF99-193D-4B3D-9EB3-43C3547293A3}" destId="{6D82CA28-9D5D-4D77-A6A8-06A7143531F0}" srcOrd="2" destOrd="0" presId="urn:microsoft.com/office/officeart/2018/2/layout/IconLabelList"/>
    <dgm:cxn modelId="{0E14DE04-0A8F-4BF5-9F2B-4A74B6E2FB60}" type="presParOf" srcId="{8942B217-1CE5-4C82-980A-E84F8D3A0BB2}" destId="{2B821BBC-7D6F-4179-BC81-FC13E2641B48}" srcOrd="9" destOrd="0" presId="urn:microsoft.com/office/officeart/2018/2/layout/IconLabelList"/>
    <dgm:cxn modelId="{4220014F-098D-4D76-99AF-67AA13A73611}" type="presParOf" srcId="{8942B217-1CE5-4C82-980A-E84F8D3A0BB2}" destId="{C1B1F372-CD14-44C2-93FF-9A0384200B3C}" srcOrd="10" destOrd="0" presId="urn:microsoft.com/office/officeart/2018/2/layout/IconLabelList"/>
    <dgm:cxn modelId="{A34A1C47-55C8-487D-A524-8CBD9A5E0BBC}" type="presParOf" srcId="{C1B1F372-CD14-44C2-93FF-9A0384200B3C}" destId="{D77DC763-6EFE-4F69-8C2E-90F88ED7ABA9}" srcOrd="0" destOrd="0" presId="urn:microsoft.com/office/officeart/2018/2/layout/IconLabelList"/>
    <dgm:cxn modelId="{764E23C5-8F49-4819-BF4A-5F88BD477398}" type="presParOf" srcId="{C1B1F372-CD14-44C2-93FF-9A0384200B3C}" destId="{5CFF9BA3-96DA-43CE-BD6B-5A6F9EE98AA3}" srcOrd="1" destOrd="0" presId="urn:microsoft.com/office/officeart/2018/2/layout/IconLabelList"/>
    <dgm:cxn modelId="{86316085-0CFD-496A-93B2-A67CBE194BB8}" type="presParOf" srcId="{C1B1F372-CD14-44C2-93FF-9A0384200B3C}" destId="{779A0E1B-97AC-485A-815E-8AA249903137}" srcOrd="2" destOrd="0" presId="urn:microsoft.com/office/officeart/2018/2/layout/IconLabelList"/>
    <dgm:cxn modelId="{DF62A0CA-050D-42E9-9E3A-77561E2921B7}" type="presParOf" srcId="{8942B217-1CE5-4C82-980A-E84F8D3A0BB2}" destId="{3D48EC0F-85D4-459C-B927-A050358F07B5}" srcOrd="11" destOrd="0" presId="urn:microsoft.com/office/officeart/2018/2/layout/IconLabelList"/>
    <dgm:cxn modelId="{A62D4D06-5721-4995-B6BA-56C48FE19AAE}" type="presParOf" srcId="{8942B217-1CE5-4C82-980A-E84F8D3A0BB2}" destId="{0100E976-4A1E-463B-87E3-2077EC330D06}" srcOrd="12" destOrd="0" presId="urn:microsoft.com/office/officeart/2018/2/layout/IconLabelList"/>
    <dgm:cxn modelId="{95625E22-895A-4FAC-978B-6A6FDBC5A240}" type="presParOf" srcId="{0100E976-4A1E-463B-87E3-2077EC330D06}" destId="{F7166CB9-667F-43E7-AFBC-359D6CF478CE}" srcOrd="0" destOrd="0" presId="urn:microsoft.com/office/officeart/2018/2/layout/IconLabelList"/>
    <dgm:cxn modelId="{1CB93B23-3AC6-487A-9EAB-6D348E0A0C68}" type="presParOf" srcId="{0100E976-4A1E-463B-87E3-2077EC330D06}" destId="{D2D11E90-3D14-4799-B82B-C264092FBF9B}" srcOrd="1" destOrd="0" presId="urn:microsoft.com/office/officeart/2018/2/layout/IconLabelList"/>
    <dgm:cxn modelId="{02F233C8-0CBE-47D1-A5FA-91D9929BDC2B}" type="presParOf" srcId="{0100E976-4A1E-463B-87E3-2077EC330D06}" destId="{9AFF9749-4ED7-4DBB-A5DD-3F8A246FEC85}"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1CE3E7-3975-4AE4-B0FF-EC3A302DF180}"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7D8F81E4-9A7F-4716-84DF-30C9306F850F}">
      <dgm:prSet/>
      <dgm:spPr/>
      <dgm:t>
        <a:bodyPr/>
        <a:lstStyle/>
        <a:p>
          <a:r>
            <a:rPr lang="en-GB" b="1"/>
            <a:t>Despite Basel III, the risk still exists</a:t>
          </a:r>
          <a:endParaRPr lang="en-US"/>
        </a:p>
      </dgm:t>
    </dgm:pt>
    <dgm:pt modelId="{D401C4DF-9B86-45C3-82DB-45410C1C647E}" type="parTrans" cxnId="{0E9A1C60-DA8D-437F-9153-BC2290F13FF4}">
      <dgm:prSet/>
      <dgm:spPr/>
      <dgm:t>
        <a:bodyPr/>
        <a:lstStyle/>
        <a:p>
          <a:endParaRPr lang="en-US"/>
        </a:p>
      </dgm:t>
    </dgm:pt>
    <dgm:pt modelId="{5B638647-EF3B-4C10-80F4-81ECC2633018}" type="sibTrans" cxnId="{0E9A1C60-DA8D-437F-9153-BC2290F13FF4}">
      <dgm:prSet/>
      <dgm:spPr/>
      <dgm:t>
        <a:bodyPr/>
        <a:lstStyle/>
        <a:p>
          <a:endParaRPr lang="en-US"/>
        </a:p>
      </dgm:t>
    </dgm:pt>
    <dgm:pt modelId="{B0848513-5B44-4DF7-8B2A-F4E3E2866675}">
      <dgm:prSet/>
      <dgm:spPr/>
      <dgm:t>
        <a:bodyPr/>
        <a:lstStyle/>
        <a:p>
          <a:r>
            <a:rPr lang="en-GB"/>
            <a:t>Silicon Valley Bank (2023)</a:t>
          </a:r>
          <a:endParaRPr lang="en-US"/>
        </a:p>
      </dgm:t>
    </dgm:pt>
    <dgm:pt modelId="{0DC860FB-7049-42EA-8681-FB89B4E8D5A4}" type="parTrans" cxnId="{949998AF-B272-4DD8-B18E-9176E9F75295}">
      <dgm:prSet/>
      <dgm:spPr/>
      <dgm:t>
        <a:bodyPr/>
        <a:lstStyle/>
        <a:p>
          <a:endParaRPr lang="en-US"/>
        </a:p>
      </dgm:t>
    </dgm:pt>
    <dgm:pt modelId="{86C34CEA-7811-4B4E-8221-BA7A0FADD269}" type="sibTrans" cxnId="{949998AF-B272-4DD8-B18E-9176E9F75295}">
      <dgm:prSet/>
      <dgm:spPr/>
      <dgm:t>
        <a:bodyPr/>
        <a:lstStyle/>
        <a:p>
          <a:endParaRPr lang="en-US"/>
        </a:p>
      </dgm:t>
    </dgm:pt>
    <dgm:pt modelId="{09FF5BC4-0762-4500-9C42-D03CE9D67A6F}">
      <dgm:prSet/>
      <dgm:spPr/>
      <dgm:t>
        <a:bodyPr/>
        <a:lstStyle/>
        <a:p>
          <a:r>
            <a:rPr lang="en-GB"/>
            <a:t>poor risk management</a:t>
          </a:r>
          <a:endParaRPr lang="en-US"/>
        </a:p>
      </dgm:t>
    </dgm:pt>
    <dgm:pt modelId="{D46CC5A7-1AA7-40C5-B3DC-AB9078E26AF1}" type="parTrans" cxnId="{D3E7C0F0-95A6-41EB-912E-1A1CCF3643E3}">
      <dgm:prSet/>
      <dgm:spPr/>
      <dgm:t>
        <a:bodyPr/>
        <a:lstStyle/>
        <a:p>
          <a:endParaRPr lang="en-US"/>
        </a:p>
      </dgm:t>
    </dgm:pt>
    <dgm:pt modelId="{0239E5D4-3809-4A4F-B74A-F3D4347554B4}" type="sibTrans" cxnId="{D3E7C0F0-95A6-41EB-912E-1A1CCF3643E3}">
      <dgm:prSet/>
      <dgm:spPr/>
      <dgm:t>
        <a:bodyPr/>
        <a:lstStyle/>
        <a:p>
          <a:endParaRPr lang="en-US"/>
        </a:p>
      </dgm:t>
    </dgm:pt>
    <dgm:pt modelId="{011AFFE3-3ADE-436B-B892-572E8756373B}">
      <dgm:prSet/>
      <dgm:spPr/>
      <dgm:t>
        <a:bodyPr/>
        <a:lstStyle/>
        <a:p>
          <a:r>
            <a:rPr lang="en-GB"/>
            <a:t>liquidity problems</a:t>
          </a:r>
          <a:endParaRPr lang="en-US"/>
        </a:p>
      </dgm:t>
    </dgm:pt>
    <dgm:pt modelId="{4861ADF1-92F9-495E-B5E8-02D6C0DD4AA4}" type="parTrans" cxnId="{111580E8-154E-4D9B-986C-7823FBA8543D}">
      <dgm:prSet/>
      <dgm:spPr/>
      <dgm:t>
        <a:bodyPr/>
        <a:lstStyle/>
        <a:p>
          <a:endParaRPr lang="en-US"/>
        </a:p>
      </dgm:t>
    </dgm:pt>
    <dgm:pt modelId="{C0DBCDAC-1CC9-4900-8364-7B9659AFF0D2}" type="sibTrans" cxnId="{111580E8-154E-4D9B-986C-7823FBA8543D}">
      <dgm:prSet/>
      <dgm:spPr/>
      <dgm:t>
        <a:bodyPr/>
        <a:lstStyle/>
        <a:p>
          <a:endParaRPr lang="en-US"/>
        </a:p>
      </dgm:t>
    </dgm:pt>
    <dgm:pt modelId="{31BD4E7F-706B-4E89-97D2-347D03F50547}">
      <dgm:prSet/>
      <dgm:spPr/>
      <dgm:t>
        <a:bodyPr/>
        <a:lstStyle/>
        <a:p>
          <a:r>
            <a:rPr lang="en-GB"/>
            <a:t>depositor panic</a:t>
          </a:r>
          <a:endParaRPr lang="en-US"/>
        </a:p>
      </dgm:t>
    </dgm:pt>
    <dgm:pt modelId="{2E8592DF-E773-4CEC-AA92-1FC293A2F11F}" type="parTrans" cxnId="{D8939586-3562-4AB3-B410-D2EBF9C9BB40}">
      <dgm:prSet/>
      <dgm:spPr/>
      <dgm:t>
        <a:bodyPr/>
        <a:lstStyle/>
        <a:p>
          <a:endParaRPr lang="en-US"/>
        </a:p>
      </dgm:t>
    </dgm:pt>
    <dgm:pt modelId="{C80A6AF6-1F34-4E79-A973-D0B07A276159}" type="sibTrans" cxnId="{D8939586-3562-4AB3-B410-D2EBF9C9BB40}">
      <dgm:prSet/>
      <dgm:spPr/>
      <dgm:t>
        <a:bodyPr/>
        <a:lstStyle/>
        <a:p>
          <a:endParaRPr lang="en-US"/>
        </a:p>
      </dgm:t>
    </dgm:pt>
    <dgm:pt modelId="{66C29A8E-2854-4515-A33E-E83727CE6B7D}">
      <dgm:prSet/>
      <dgm:spPr/>
      <dgm:t>
        <a:bodyPr/>
        <a:lstStyle/>
        <a:p>
          <a:r>
            <a:rPr lang="en-GB"/>
            <a:t>Credit Suisse (2023)</a:t>
          </a:r>
          <a:endParaRPr lang="en-US"/>
        </a:p>
      </dgm:t>
    </dgm:pt>
    <dgm:pt modelId="{3522CD3A-D5C8-43E0-B0B3-1B5FC30020D3}" type="parTrans" cxnId="{9B781BB9-9CB2-4B4F-BB6E-AC76BFB01C8B}">
      <dgm:prSet/>
      <dgm:spPr/>
      <dgm:t>
        <a:bodyPr/>
        <a:lstStyle/>
        <a:p>
          <a:endParaRPr lang="en-US"/>
        </a:p>
      </dgm:t>
    </dgm:pt>
    <dgm:pt modelId="{6F2FF816-1CD7-4021-8627-1D97EC60CC39}" type="sibTrans" cxnId="{9B781BB9-9CB2-4B4F-BB6E-AC76BFB01C8B}">
      <dgm:prSet/>
      <dgm:spPr/>
      <dgm:t>
        <a:bodyPr/>
        <a:lstStyle/>
        <a:p>
          <a:endParaRPr lang="en-US"/>
        </a:p>
      </dgm:t>
    </dgm:pt>
    <dgm:pt modelId="{3A66C5C4-317C-41BD-84AF-BADC8269B264}">
      <dgm:prSet/>
      <dgm:spPr/>
      <dgm:t>
        <a:bodyPr/>
        <a:lstStyle/>
        <a:p>
          <a:r>
            <a:rPr lang="en-GB"/>
            <a:t>governance problems</a:t>
          </a:r>
          <a:endParaRPr lang="en-US"/>
        </a:p>
      </dgm:t>
    </dgm:pt>
    <dgm:pt modelId="{936C96DF-58F2-4C37-831B-45C2D643DF1A}" type="parTrans" cxnId="{40B37558-B8CD-4907-8986-5058642C283A}">
      <dgm:prSet/>
      <dgm:spPr/>
      <dgm:t>
        <a:bodyPr/>
        <a:lstStyle/>
        <a:p>
          <a:endParaRPr lang="en-US"/>
        </a:p>
      </dgm:t>
    </dgm:pt>
    <dgm:pt modelId="{4EFB809C-EB2E-4636-B370-508CB59D10FD}" type="sibTrans" cxnId="{40B37558-B8CD-4907-8986-5058642C283A}">
      <dgm:prSet/>
      <dgm:spPr/>
      <dgm:t>
        <a:bodyPr/>
        <a:lstStyle/>
        <a:p>
          <a:endParaRPr lang="en-US"/>
        </a:p>
      </dgm:t>
    </dgm:pt>
    <dgm:pt modelId="{CDE60406-01E7-4C05-B570-C253330E85E7}">
      <dgm:prSet/>
      <dgm:spPr/>
      <dgm:t>
        <a:bodyPr/>
        <a:lstStyle/>
        <a:p>
          <a:r>
            <a:rPr lang="en-GB"/>
            <a:t>loss of confidence</a:t>
          </a:r>
          <a:endParaRPr lang="en-US"/>
        </a:p>
      </dgm:t>
    </dgm:pt>
    <dgm:pt modelId="{9A8F0EBF-E479-48DA-8756-ADEE99C88257}" type="parTrans" cxnId="{61E57CBA-4212-4A4B-9FFE-80E6C0BB8088}">
      <dgm:prSet/>
      <dgm:spPr/>
      <dgm:t>
        <a:bodyPr/>
        <a:lstStyle/>
        <a:p>
          <a:endParaRPr lang="en-US"/>
        </a:p>
      </dgm:t>
    </dgm:pt>
    <dgm:pt modelId="{E8AC11EE-DD99-48F1-B081-20FDFF8F72DD}" type="sibTrans" cxnId="{61E57CBA-4212-4A4B-9FFE-80E6C0BB8088}">
      <dgm:prSet/>
      <dgm:spPr/>
      <dgm:t>
        <a:bodyPr/>
        <a:lstStyle/>
        <a:p>
          <a:endParaRPr lang="en-US"/>
        </a:p>
      </dgm:t>
    </dgm:pt>
    <dgm:pt modelId="{320EF655-DDE1-46E6-94C8-C387E9E953CA}">
      <dgm:prSet/>
      <dgm:spPr/>
      <dgm:t>
        <a:bodyPr/>
        <a:lstStyle/>
        <a:p>
          <a:r>
            <a:rPr lang="en-GB"/>
            <a:t>systemic risk</a:t>
          </a:r>
          <a:endParaRPr lang="en-US"/>
        </a:p>
      </dgm:t>
    </dgm:pt>
    <dgm:pt modelId="{977EBDF3-382C-4969-A8AC-FCF59E268A82}" type="parTrans" cxnId="{ECE7797F-670E-437D-9C8E-51A781D76FFF}">
      <dgm:prSet/>
      <dgm:spPr/>
      <dgm:t>
        <a:bodyPr/>
        <a:lstStyle/>
        <a:p>
          <a:endParaRPr lang="en-US"/>
        </a:p>
      </dgm:t>
    </dgm:pt>
    <dgm:pt modelId="{AD6F4670-01DF-4DBB-80C7-A3A0E2A828C2}" type="sibTrans" cxnId="{ECE7797F-670E-437D-9C8E-51A781D76FFF}">
      <dgm:prSet/>
      <dgm:spPr/>
      <dgm:t>
        <a:bodyPr/>
        <a:lstStyle/>
        <a:p>
          <a:endParaRPr lang="en-US"/>
        </a:p>
      </dgm:t>
    </dgm:pt>
    <dgm:pt modelId="{B243C0A4-607C-4B42-BFF3-D7C1A202B465}" type="pres">
      <dgm:prSet presAssocID="{DC1CE3E7-3975-4AE4-B0FF-EC3A302DF180}" presName="linear" presStyleCnt="0">
        <dgm:presLayoutVars>
          <dgm:animLvl val="lvl"/>
          <dgm:resizeHandles val="exact"/>
        </dgm:presLayoutVars>
      </dgm:prSet>
      <dgm:spPr/>
    </dgm:pt>
    <dgm:pt modelId="{C849D673-59CA-104C-BCA9-4A50DC0764A3}" type="pres">
      <dgm:prSet presAssocID="{7D8F81E4-9A7F-4716-84DF-30C9306F850F}" presName="parentText" presStyleLbl="node1" presStyleIdx="0" presStyleCnt="3">
        <dgm:presLayoutVars>
          <dgm:chMax val="0"/>
          <dgm:bulletEnabled val="1"/>
        </dgm:presLayoutVars>
      </dgm:prSet>
      <dgm:spPr/>
    </dgm:pt>
    <dgm:pt modelId="{AB985F58-35E7-C541-AE9C-FEDC531C67D7}" type="pres">
      <dgm:prSet presAssocID="{5B638647-EF3B-4C10-80F4-81ECC2633018}" presName="spacer" presStyleCnt="0"/>
      <dgm:spPr/>
    </dgm:pt>
    <dgm:pt modelId="{3B2AD631-E18F-514F-98D5-2C3405791D9B}" type="pres">
      <dgm:prSet presAssocID="{B0848513-5B44-4DF7-8B2A-F4E3E2866675}" presName="parentText" presStyleLbl="node1" presStyleIdx="1" presStyleCnt="3">
        <dgm:presLayoutVars>
          <dgm:chMax val="0"/>
          <dgm:bulletEnabled val="1"/>
        </dgm:presLayoutVars>
      </dgm:prSet>
      <dgm:spPr/>
    </dgm:pt>
    <dgm:pt modelId="{DDF76721-5B5E-7742-9713-69C70FCCDD9A}" type="pres">
      <dgm:prSet presAssocID="{B0848513-5B44-4DF7-8B2A-F4E3E2866675}" presName="childText" presStyleLbl="revTx" presStyleIdx="0" presStyleCnt="2">
        <dgm:presLayoutVars>
          <dgm:bulletEnabled val="1"/>
        </dgm:presLayoutVars>
      </dgm:prSet>
      <dgm:spPr/>
    </dgm:pt>
    <dgm:pt modelId="{94F10835-217A-F047-92CE-61A15A430D30}" type="pres">
      <dgm:prSet presAssocID="{66C29A8E-2854-4515-A33E-E83727CE6B7D}" presName="parentText" presStyleLbl="node1" presStyleIdx="2" presStyleCnt="3">
        <dgm:presLayoutVars>
          <dgm:chMax val="0"/>
          <dgm:bulletEnabled val="1"/>
        </dgm:presLayoutVars>
      </dgm:prSet>
      <dgm:spPr/>
    </dgm:pt>
    <dgm:pt modelId="{F420969C-3A96-F84A-A6C7-58647919FB7C}" type="pres">
      <dgm:prSet presAssocID="{66C29A8E-2854-4515-A33E-E83727CE6B7D}" presName="childText" presStyleLbl="revTx" presStyleIdx="1" presStyleCnt="2">
        <dgm:presLayoutVars>
          <dgm:bulletEnabled val="1"/>
        </dgm:presLayoutVars>
      </dgm:prSet>
      <dgm:spPr/>
    </dgm:pt>
  </dgm:ptLst>
  <dgm:cxnLst>
    <dgm:cxn modelId="{BE218123-0204-CF4A-8763-A3DF937CD53F}" type="presOf" srcId="{011AFFE3-3ADE-436B-B892-572E8756373B}" destId="{DDF76721-5B5E-7742-9713-69C70FCCDD9A}" srcOrd="0" destOrd="1" presId="urn:microsoft.com/office/officeart/2005/8/layout/vList2"/>
    <dgm:cxn modelId="{C7F11733-4E7A-6E44-BA7F-23B3810C3939}" type="presOf" srcId="{66C29A8E-2854-4515-A33E-E83727CE6B7D}" destId="{94F10835-217A-F047-92CE-61A15A430D30}" srcOrd="0" destOrd="0" presId="urn:microsoft.com/office/officeart/2005/8/layout/vList2"/>
    <dgm:cxn modelId="{0E9A1C60-DA8D-437F-9153-BC2290F13FF4}" srcId="{DC1CE3E7-3975-4AE4-B0FF-EC3A302DF180}" destId="{7D8F81E4-9A7F-4716-84DF-30C9306F850F}" srcOrd="0" destOrd="0" parTransId="{D401C4DF-9B86-45C3-82DB-45410C1C647E}" sibTransId="{5B638647-EF3B-4C10-80F4-81ECC2633018}"/>
    <dgm:cxn modelId="{40B37558-B8CD-4907-8986-5058642C283A}" srcId="{66C29A8E-2854-4515-A33E-E83727CE6B7D}" destId="{3A66C5C4-317C-41BD-84AF-BADC8269B264}" srcOrd="0" destOrd="0" parTransId="{936C96DF-58F2-4C37-831B-45C2D643DF1A}" sibTransId="{4EFB809C-EB2E-4636-B370-508CB59D10FD}"/>
    <dgm:cxn modelId="{ECE7797F-670E-437D-9C8E-51A781D76FFF}" srcId="{66C29A8E-2854-4515-A33E-E83727CE6B7D}" destId="{320EF655-DDE1-46E6-94C8-C387E9E953CA}" srcOrd="2" destOrd="0" parTransId="{977EBDF3-382C-4969-A8AC-FCF59E268A82}" sibTransId="{AD6F4670-01DF-4DBB-80C7-A3A0E2A828C2}"/>
    <dgm:cxn modelId="{D8939586-3562-4AB3-B410-D2EBF9C9BB40}" srcId="{B0848513-5B44-4DF7-8B2A-F4E3E2866675}" destId="{31BD4E7F-706B-4E89-97D2-347D03F50547}" srcOrd="2" destOrd="0" parTransId="{2E8592DF-E773-4CEC-AA92-1FC293A2F11F}" sibTransId="{C80A6AF6-1F34-4E79-A973-D0B07A276159}"/>
    <dgm:cxn modelId="{86669488-383C-4B41-8C95-5AADF983B72F}" type="presOf" srcId="{B0848513-5B44-4DF7-8B2A-F4E3E2866675}" destId="{3B2AD631-E18F-514F-98D5-2C3405791D9B}" srcOrd="0" destOrd="0" presId="urn:microsoft.com/office/officeart/2005/8/layout/vList2"/>
    <dgm:cxn modelId="{09412395-5A6A-E04A-B144-E067ADD25AA4}" type="presOf" srcId="{09FF5BC4-0762-4500-9C42-D03CE9D67A6F}" destId="{DDF76721-5B5E-7742-9713-69C70FCCDD9A}" srcOrd="0" destOrd="0" presId="urn:microsoft.com/office/officeart/2005/8/layout/vList2"/>
    <dgm:cxn modelId="{949998AF-B272-4DD8-B18E-9176E9F75295}" srcId="{DC1CE3E7-3975-4AE4-B0FF-EC3A302DF180}" destId="{B0848513-5B44-4DF7-8B2A-F4E3E2866675}" srcOrd="1" destOrd="0" parTransId="{0DC860FB-7049-42EA-8681-FB89B4E8D5A4}" sibTransId="{86C34CEA-7811-4B4E-8221-BA7A0FADD269}"/>
    <dgm:cxn modelId="{71E058B3-F3E4-6844-A980-DA6F4A10CC92}" type="presOf" srcId="{31BD4E7F-706B-4E89-97D2-347D03F50547}" destId="{DDF76721-5B5E-7742-9713-69C70FCCDD9A}" srcOrd="0" destOrd="2" presId="urn:microsoft.com/office/officeart/2005/8/layout/vList2"/>
    <dgm:cxn modelId="{C6BD80B3-516A-DE4B-9647-EF052C77ED2F}" type="presOf" srcId="{320EF655-DDE1-46E6-94C8-C387E9E953CA}" destId="{F420969C-3A96-F84A-A6C7-58647919FB7C}" srcOrd="0" destOrd="2" presId="urn:microsoft.com/office/officeart/2005/8/layout/vList2"/>
    <dgm:cxn modelId="{9B781BB9-9CB2-4B4F-BB6E-AC76BFB01C8B}" srcId="{DC1CE3E7-3975-4AE4-B0FF-EC3A302DF180}" destId="{66C29A8E-2854-4515-A33E-E83727CE6B7D}" srcOrd="2" destOrd="0" parTransId="{3522CD3A-D5C8-43E0-B0B3-1B5FC30020D3}" sibTransId="{6F2FF816-1CD7-4021-8627-1D97EC60CC39}"/>
    <dgm:cxn modelId="{61E57CBA-4212-4A4B-9FFE-80E6C0BB8088}" srcId="{66C29A8E-2854-4515-A33E-E83727CE6B7D}" destId="{CDE60406-01E7-4C05-B570-C253330E85E7}" srcOrd="1" destOrd="0" parTransId="{9A8F0EBF-E479-48DA-8756-ADEE99C88257}" sibTransId="{E8AC11EE-DD99-48F1-B081-20FDFF8F72DD}"/>
    <dgm:cxn modelId="{F61334C3-07BD-7348-9400-2CE6414DF94C}" type="presOf" srcId="{7D8F81E4-9A7F-4716-84DF-30C9306F850F}" destId="{C849D673-59CA-104C-BCA9-4A50DC0764A3}" srcOrd="0" destOrd="0" presId="urn:microsoft.com/office/officeart/2005/8/layout/vList2"/>
    <dgm:cxn modelId="{5A7C8CE3-7153-0D42-AF10-677EC6B076DB}" type="presOf" srcId="{DC1CE3E7-3975-4AE4-B0FF-EC3A302DF180}" destId="{B243C0A4-607C-4B42-BFF3-D7C1A202B465}" srcOrd="0" destOrd="0" presId="urn:microsoft.com/office/officeart/2005/8/layout/vList2"/>
    <dgm:cxn modelId="{111580E8-154E-4D9B-986C-7823FBA8543D}" srcId="{B0848513-5B44-4DF7-8B2A-F4E3E2866675}" destId="{011AFFE3-3ADE-436B-B892-572E8756373B}" srcOrd="1" destOrd="0" parTransId="{4861ADF1-92F9-495E-B5E8-02D6C0DD4AA4}" sibTransId="{C0DBCDAC-1CC9-4900-8364-7B9659AFF0D2}"/>
    <dgm:cxn modelId="{9E1EF7EC-852B-8E47-B33C-6046819C4938}" type="presOf" srcId="{3A66C5C4-317C-41BD-84AF-BADC8269B264}" destId="{F420969C-3A96-F84A-A6C7-58647919FB7C}" srcOrd="0" destOrd="0" presId="urn:microsoft.com/office/officeart/2005/8/layout/vList2"/>
    <dgm:cxn modelId="{D3E7C0F0-95A6-41EB-912E-1A1CCF3643E3}" srcId="{B0848513-5B44-4DF7-8B2A-F4E3E2866675}" destId="{09FF5BC4-0762-4500-9C42-D03CE9D67A6F}" srcOrd="0" destOrd="0" parTransId="{D46CC5A7-1AA7-40C5-B3DC-AB9078E26AF1}" sibTransId="{0239E5D4-3809-4A4F-B74A-F3D4347554B4}"/>
    <dgm:cxn modelId="{EF1F3EF5-F35E-B045-AC07-EA90E811A611}" type="presOf" srcId="{CDE60406-01E7-4C05-B570-C253330E85E7}" destId="{F420969C-3A96-F84A-A6C7-58647919FB7C}" srcOrd="0" destOrd="1" presId="urn:microsoft.com/office/officeart/2005/8/layout/vList2"/>
    <dgm:cxn modelId="{69DE04A8-F07A-D74B-8EF2-3AF1CD61A86F}" type="presParOf" srcId="{B243C0A4-607C-4B42-BFF3-D7C1A202B465}" destId="{C849D673-59CA-104C-BCA9-4A50DC0764A3}" srcOrd="0" destOrd="0" presId="urn:microsoft.com/office/officeart/2005/8/layout/vList2"/>
    <dgm:cxn modelId="{58B17CCA-24D9-A94E-BF3A-1A4638439978}" type="presParOf" srcId="{B243C0A4-607C-4B42-BFF3-D7C1A202B465}" destId="{AB985F58-35E7-C541-AE9C-FEDC531C67D7}" srcOrd="1" destOrd="0" presId="urn:microsoft.com/office/officeart/2005/8/layout/vList2"/>
    <dgm:cxn modelId="{4F20F3D4-352D-E94F-8C7B-44A0A80121D2}" type="presParOf" srcId="{B243C0A4-607C-4B42-BFF3-D7C1A202B465}" destId="{3B2AD631-E18F-514F-98D5-2C3405791D9B}" srcOrd="2" destOrd="0" presId="urn:microsoft.com/office/officeart/2005/8/layout/vList2"/>
    <dgm:cxn modelId="{28964497-87E8-B446-A9A6-663EAF949DD5}" type="presParOf" srcId="{B243C0A4-607C-4B42-BFF3-D7C1A202B465}" destId="{DDF76721-5B5E-7742-9713-69C70FCCDD9A}" srcOrd="3" destOrd="0" presId="urn:microsoft.com/office/officeart/2005/8/layout/vList2"/>
    <dgm:cxn modelId="{F077958E-1814-DE49-8694-EED181F8D186}" type="presParOf" srcId="{B243C0A4-607C-4B42-BFF3-D7C1A202B465}" destId="{94F10835-217A-F047-92CE-61A15A430D30}" srcOrd="4" destOrd="0" presId="urn:microsoft.com/office/officeart/2005/8/layout/vList2"/>
    <dgm:cxn modelId="{DFDE760D-C7BD-754C-A64F-4A02234F5045}" type="presParOf" srcId="{B243C0A4-607C-4B42-BFF3-D7C1A202B465}" destId="{F420969C-3A96-F84A-A6C7-58647919FB7C}"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DBC4C3-76BD-4459-AE02-B7FC03FE0593}" type="doc">
      <dgm:prSet loTypeId="urn:microsoft.com/office/officeart/2018/5/layout/IconCircle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9385CE5E-742A-4F2F-899E-F97DA05D342A}">
      <dgm:prSet/>
      <dgm:spPr/>
      <dgm:t>
        <a:bodyPr/>
        <a:lstStyle/>
        <a:p>
          <a:pPr>
            <a:lnSpc>
              <a:spcPct val="100000"/>
            </a:lnSpc>
            <a:defRPr cap="all"/>
          </a:pPr>
          <a:r>
            <a:rPr lang="it-IT" b="1" dirty="0" err="1"/>
            <a:t>Protecting</a:t>
          </a:r>
          <a:r>
            <a:rPr lang="it-IT" b="1" dirty="0"/>
            <a:t> </a:t>
          </a:r>
          <a:r>
            <a:rPr lang="it-IT" b="1" dirty="0" err="1"/>
            <a:t>investors</a:t>
          </a:r>
          <a:r>
            <a:rPr lang="it-IT" dirty="0"/>
            <a:t> </a:t>
          </a:r>
          <a:endParaRPr lang="en-US" dirty="0"/>
        </a:p>
      </dgm:t>
    </dgm:pt>
    <dgm:pt modelId="{774AB7C1-6BAD-4131-A464-D6B770BA44B3}" type="parTrans" cxnId="{F902F72B-D341-47F5-A329-850BF1C5C887}">
      <dgm:prSet/>
      <dgm:spPr/>
      <dgm:t>
        <a:bodyPr/>
        <a:lstStyle/>
        <a:p>
          <a:endParaRPr lang="en-US"/>
        </a:p>
      </dgm:t>
    </dgm:pt>
    <dgm:pt modelId="{1013EE3F-3E1A-4DBF-B7E8-48F2AE929AF2}" type="sibTrans" cxnId="{F902F72B-D341-47F5-A329-850BF1C5C887}">
      <dgm:prSet/>
      <dgm:spPr/>
      <dgm:t>
        <a:bodyPr/>
        <a:lstStyle/>
        <a:p>
          <a:endParaRPr lang="en-US"/>
        </a:p>
      </dgm:t>
    </dgm:pt>
    <dgm:pt modelId="{FF422F3E-A886-477A-A3C5-70510664DB8E}">
      <dgm:prSet/>
      <dgm:spPr/>
      <dgm:t>
        <a:bodyPr/>
        <a:lstStyle/>
        <a:p>
          <a:pPr>
            <a:lnSpc>
              <a:spcPct val="100000"/>
            </a:lnSpc>
            <a:defRPr cap="all"/>
          </a:pPr>
          <a:r>
            <a:rPr lang="it-IT" b="1"/>
            <a:t>Ensuring markets are fair, efficient, and transparent</a:t>
          </a:r>
          <a:endParaRPr lang="en-US"/>
        </a:p>
      </dgm:t>
    </dgm:pt>
    <dgm:pt modelId="{290C22AA-98A3-4ACB-9078-B4C34E0A008C}" type="parTrans" cxnId="{5BC5EE3D-AA3B-4D84-BD3D-D91466554E07}">
      <dgm:prSet/>
      <dgm:spPr/>
      <dgm:t>
        <a:bodyPr/>
        <a:lstStyle/>
        <a:p>
          <a:endParaRPr lang="en-US"/>
        </a:p>
      </dgm:t>
    </dgm:pt>
    <dgm:pt modelId="{4D96D11E-7B28-4054-B189-FB3487C3CB42}" type="sibTrans" cxnId="{5BC5EE3D-AA3B-4D84-BD3D-D91466554E07}">
      <dgm:prSet/>
      <dgm:spPr/>
      <dgm:t>
        <a:bodyPr/>
        <a:lstStyle/>
        <a:p>
          <a:endParaRPr lang="en-US"/>
        </a:p>
      </dgm:t>
    </dgm:pt>
    <dgm:pt modelId="{1489A423-97A0-43AF-8DFF-3A3513B21FA7}">
      <dgm:prSet/>
      <dgm:spPr/>
      <dgm:t>
        <a:bodyPr/>
        <a:lstStyle/>
        <a:p>
          <a:pPr>
            <a:lnSpc>
              <a:spcPct val="100000"/>
            </a:lnSpc>
            <a:defRPr cap="all"/>
          </a:pPr>
          <a:r>
            <a:rPr lang="it-IT" b="1"/>
            <a:t>Reducing systemic risk</a:t>
          </a:r>
          <a:r>
            <a:rPr lang="it-IT"/>
            <a:t> </a:t>
          </a:r>
          <a:endParaRPr lang="en-US"/>
        </a:p>
      </dgm:t>
    </dgm:pt>
    <dgm:pt modelId="{E655FCB5-BF6B-40BD-9397-D568FDDDFE03}" type="parTrans" cxnId="{F2487060-D41D-4B17-BCBF-A8226AE4CF8A}">
      <dgm:prSet/>
      <dgm:spPr/>
      <dgm:t>
        <a:bodyPr/>
        <a:lstStyle/>
        <a:p>
          <a:endParaRPr lang="en-US"/>
        </a:p>
      </dgm:t>
    </dgm:pt>
    <dgm:pt modelId="{13F8410D-9BEB-4C13-ADC6-B6DAD4F6DCFA}" type="sibTrans" cxnId="{F2487060-D41D-4B17-BCBF-A8226AE4CF8A}">
      <dgm:prSet/>
      <dgm:spPr/>
      <dgm:t>
        <a:bodyPr/>
        <a:lstStyle/>
        <a:p>
          <a:endParaRPr lang="en-US"/>
        </a:p>
      </dgm:t>
    </dgm:pt>
    <dgm:pt modelId="{F2F03A9B-093F-415F-9C6F-E7FBCE7DE20E}" type="pres">
      <dgm:prSet presAssocID="{63DBC4C3-76BD-4459-AE02-B7FC03FE0593}" presName="root" presStyleCnt="0">
        <dgm:presLayoutVars>
          <dgm:dir/>
          <dgm:resizeHandles val="exact"/>
        </dgm:presLayoutVars>
      </dgm:prSet>
      <dgm:spPr/>
    </dgm:pt>
    <dgm:pt modelId="{8A818117-9C05-450C-A00F-B9A8660A8184}" type="pres">
      <dgm:prSet presAssocID="{9385CE5E-742A-4F2F-899E-F97DA05D342A}" presName="compNode" presStyleCnt="0"/>
      <dgm:spPr/>
    </dgm:pt>
    <dgm:pt modelId="{966E831E-D10F-4CEA-9861-C880F01DC7D3}" type="pres">
      <dgm:prSet presAssocID="{9385CE5E-742A-4F2F-899E-F97DA05D342A}" presName="iconBgRect" presStyleLbl="bgShp" presStyleIdx="0" presStyleCnt="3"/>
      <dgm:spPr/>
    </dgm:pt>
    <dgm:pt modelId="{E76762D0-D8B4-4B6E-A645-8510DC4FB925}" type="pres">
      <dgm:prSet presAssocID="{9385CE5E-742A-4F2F-899E-F97DA05D342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C5814074-867F-42CC-91B4-5C10FD2ACFF7}" type="pres">
      <dgm:prSet presAssocID="{9385CE5E-742A-4F2F-899E-F97DA05D342A}" presName="spaceRect" presStyleCnt="0"/>
      <dgm:spPr/>
    </dgm:pt>
    <dgm:pt modelId="{82AE56A3-375B-4199-B09D-31192A66E668}" type="pres">
      <dgm:prSet presAssocID="{9385CE5E-742A-4F2F-899E-F97DA05D342A}" presName="textRect" presStyleLbl="revTx" presStyleIdx="0" presStyleCnt="3">
        <dgm:presLayoutVars>
          <dgm:chMax val="1"/>
          <dgm:chPref val="1"/>
        </dgm:presLayoutVars>
      </dgm:prSet>
      <dgm:spPr/>
    </dgm:pt>
    <dgm:pt modelId="{86A6CDA1-9E41-4070-AC1C-D590BD6902E6}" type="pres">
      <dgm:prSet presAssocID="{1013EE3F-3E1A-4DBF-B7E8-48F2AE929AF2}" presName="sibTrans" presStyleCnt="0"/>
      <dgm:spPr/>
    </dgm:pt>
    <dgm:pt modelId="{C0559127-28DF-4D1E-B161-D44C86135C2D}" type="pres">
      <dgm:prSet presAssocID="{FF422F3E-A886-477A-A3C5-70510664DB8E}" presName="compNode" presStyleCnt="0"/>
      <dgm:spPr/>
    </dgm:pt>
    <dgm:pt modelId="{BE1CE15D-639C-4E6C-9B28-0511A27B8FFD}" type="pres">
      <dgm:prSet presAssocID="{FF422F3E-A886-477A-A3C5-70510664DB8E}" presName="iconBgRect" presStyleLbl="bgShp" presStyleIdx="1" presStyleCnt="3"/>
      <dgm:spPr/>
    </dgm:pt>
    <dgm:pt modelId="{68FF1824-082B-438E-B612-96331232AF87}" type="pres">
      <dgm:prSet presAssocID="{FF422F3E-A886-477A-A3C5-70510664DB8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46A7B0ED-C7C0-47A7-B945-A7F12E7B09DB}" type="pres">
      <dgm:prSet presAssocID="{FF422F3E-A886-477A-A3C5-70510664DB8E}" presName="spaceRect" presStyleCnt="0"/>
      <dgm:spPr/>
    </dgm:pt>
    <dgm:pt modelId="{90216E8B-75C2-4F14-817B-ECFCE55C5921}" type="pres">
      <dgm:prSet presAssocID="{FF422F3E-A886-477A-A3C5-70510664DB8E}" presName="textRect" presStyleLbl="revTx" presStyleIdx="1" presStyleCnt="3">
        <dgm:presLayoutVars>
          <dgm:chMax val="1"/>
          <dgm:chPref val="1"/>
        </dgm:presLayoutVars>
      </dgm:prSet>
      <dgm:spPr/>
    </dgm:pt>
    <dgm:pt modelId="{7AC32CAB-3447-4B63-95A3-EB8024659760}" type="pres">
      <dgm:prSet presAssocID="{4D96D11E-7B28-4054-B189-FB3487C3CB42}" presName="sibTrans" presStyleCnt="0"/>
      <dgm:spPr/>
    </dgm:pt>
    <dgm:pt modelId="{B50D9664-744B-4E7F-8BB6-05908D119F3B}" type="pres">
      <dgm:prSet presAssocID="{1489A423-97A0-43AF-8DFF-3A3513B21FA7}" presName="compNode" presStyleCnt="0"/>
      <dgm:spPr/>
    </dgm:pt>
    <dgm:pt modelId="{E67030B7-32C7-4273-8C88-A0020D17993C}" type="pres">
      <dgm:prSet presAssocID="{1489A423-97A0-43AF-8DFF-3A3513B21FA7}" presName="iconBgRect" presStyleLbl="bgShp" presStyleIdx="2" presStyleCnt="3"/>
      <dgm:spPr/>
    </dgm:pt>
    <dgm:pt modelId="{21287F12-A1A9-4490-BF6A-F18B0D0A13E3}" type="pres">
      <dgm:prSet presAssocID="{1489A423-97A0-43AF-8DFF-3A3513B21FA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dical"/>
        </a:ext>
      </dgm:extLst>
    </dgm:pt>
    <dgm:pt modelId="{87FCDC26-32E3-4FEC-8EE8-46FA119750B2}" type="pres">
      <dgm:prSet presAssocID="{1489A423-97A0-43AF-8DFF-3A3513B21FA7}" presName="spaceRect" presStyleCnt="0"/>
      <dgm:spPr/>
    </dgm:pt>
    <dgm:pt modelId="{BED6BB37-310F-4498-B215-B3A5BD69E18D}" type="pres">
      <dgm:prSet presAssocID="{1489A423-97A0-43AF-8DFF-3A3513B21FA7}" presName="textRect" presStyleLbl="revTx" presStyleIdx="2" presStyleCnt="3">
        <dgm:presLayoutVars>
          <dgm:chMax val="1"/>
          <dgm:chPref val="1"/>
        </dgm:presLayoutVars>
      </dgm:prSet>
      <dgm:spPr/>
    </dgm:pt>
  </dgm:ptLst>
  <dgm:cxnLst>
    <dgm:cxn modelId="{F902F72B-D341-47F5-A329-850BF1C5C887}" srcId="{63DBC4C3-76BD-4459-AE02-B7FC03FE0593}" destId="{9385CE5E-742A-4F2F-899E-F97DA05D342A}" srcOrd="0" destOrd="0" parTransId="{774AB7C1-6BAD-4131-A464-D6B770BA44B3}" sibTransId="{1013EE3F-3E1A-4DBF-B7E8-48F2AE929AF2}"/>
    <dgm:cxn modelId="{D45F813C-EAAC-4BEC-BFB4-7A21627A52F4}" type="presOf" srcId="{FF422F3E-A886-477A-A3C5-70510664DB8E}" destId="{90216E8B-75C2-4F14-817B-ECFCE55C5921}" srcOrd="0" destOrd="0" presId="urn:microsoft.com/office/officeart/2018/5/layout/IconCircleLabelList"/>
    <dgm:cxn modelId="{5BC5EE3D-AA3B-4D84-BD3D-D91466554E07}" srcId="{63DBC4C3-76BD-4459-AE02-B7FC03FE0593}" destId="{FF422F3E-A886-477A-A3C5-70510664DB8E}" srcOrd="1" destOrd="0" parTransId="{290C22AA-98A3-4ACB-9078-B4C34E0A008C}" sibTransId="{4D96D11E-7B28-4054-B189-FB3487C3CB42}"/>
    <dgm:cxn modelId="{F2487060-D41D-4B17-BCBF-A8226AE4CF8A}" srcId="{63DBC4C3-76BD-4459-AE02-B7FC03FE0593}" destId="{1489A423-97A0-43AF-8DFF-3A3513B21FA7}" srcOrd="2" destOrd="0" parTransId="{E655FCB5-BF6B-40BD-9397-D568FDDDFE03}" sibTransId="{13F8410D-9BEB-4C13-ADC6-B6DAD4F6DCFA}"/>
    <dgm:cxn modelId="{CEAAF280-18F5-4E9A-9031-1273361C1660}" type="presOf" srcId="{9385CE5E-742A-4F2F-899E-F97DA05D342A}" destId="{82AE56A3-375B-4199-B09D-31192A66E668}" srcOrd="0" destOrd="0" presId="urn:microsoft.com/office/officeart/2018/5/layout/IconCircleLabelList"/>
    <dgm:cxn modelId="{3E42D3B5-7991-40D8-B440-390397822BF9}" type="presOf" srcId="{63DBC4C3-76BD-4459-AE02-B7FC03FE0593}" destId="{F2F03A9B-093F-415F-9C6F-E7FBCE7DE20E}" srcOrd="0" destOrd="0" presId="urn:microsoft.com/office/officeart/2018/5/layout/IconCircleLabelList"/>
    <dgm:cxn modelId="{9F0E58EC-A962-4C81-8333-C06BE0DFBE69}" type="presOf" srcId="{1489A423-97A0-43AF-8DFF-3A3513B21FA7}" destId="{BED6BB37-310F-4498-B215-B3A5BD69E18D}" srcOrd="0" destOrd="0" presId="urn:microsoft.com/office/officeart/2018/5/layout/IconCircleLabelList"/>
    <dgm:cxn modelId="{D626214C-18FA-44AE-8B30-666E520ED51C}" type="presParOf" srcId="{F2F03A9B-093F-415F-9C6F-E7FBCE7DE20E}" destId="{8A818117-9C05-450C-A00F-B9A8660A8184}" srcOrd="0" destOrd="0" presId="urn:microsoft.com/office/officeart/2018/5/layout/IconCircleLabelList"/>
    <dgm:cxn modelId="{6B8D94EB-5BD6-4340-A765-302DC17F039D}" type="presParOf" srcId="{8A818117-9C05-450C-A00F-B9A8660A8184}" destId="{966E831E-D10F-4CEA-9861-C880F01DC7D3}" srcOrd="0" destOrd="0" presId="urn:microsoft.com/office/officeart/2018/5/layout/IconCircleLabelList"/>
    <dgm:cxn modelId="{7EEC867D-3A84-4ADE-A857-8AB48E056D98}" type="presParOf" srcId="{8A818117-9C05-450C-A00F-B9A8660A8184}" destId="{E76762D0-D8B4-4B6E-A645-8510DC4FB925}" srcOrd="1" destOrd="0" presId="urn:microsoft.com/office/officeart/2018/5/layout/IconCircleLabelList"/>
    <dgm:cxn modelId="{17704D38-8DCB-4C08-B0F8-F68C2D03F899}" type="presParOf" srcId="{8A818117-9C05-450C-A00F-B9A8660A8184}" destId="{C5814074-867F-42CC-91B4-5C10FD2ACFF7}" srcOrd="2" destOrd="0" presId="urn:microsoft.com/office/officeart/2018/5/layout/IconCircleLabelList"/>
    <dgm:cxn modelId="{8A74B6A9-ABD7-4A91-A06F-9D9AA7B5E8D4}" type="presParOf" srcId="{8A818117-9C05-450C-A00F-B9A8660A8184}" destId="{82AE56A3-375B-4199-B09D-31192A66E668}" srcOrd="3" destOrd="0" presId="urn:microsoft.com/office/officeart/2018/5/layout/IconCircleLabelList"/>
    <dgm:cxn modelId="{13C67840-EB8D-4745-A628-BC2E72EFF124}" type="presParOf" srcId="{F2F03A9B-093F-415F-9C6F-E7FBCE7DE20E}" destId="{86A6CDA1-9E41-4070-AC1C-D590BD6902E6}" srcOrd="1" destOrd="0" presId="urn:microsoft.com/office/officeart/2018/5/layout/IconCircleLabelList"/>
    <dgm:cxn modelId="{1658806D-7CFC-4636-9818-864E1E50CAF4}" type="presParOf" srcId="{F2F03A9B-093F-415F-9C6F-E7FBCE7DE20E}" destId="{C0559127-28DF-4D1E-B161-D44C86135C2D}" srcOrd="2" destOrd="0" presId="urn:microsoft.com/office/officeart/2018/5/layout/IconCircleLabelList"/>
    <dgm:cxn modelId="{1A572B31-C31C-472E-8392-D1B8DA7AB470}" type="presParOf" srcId="{C0559127-28DF-4D1E-B161-D44C86135C2D}" destId="{BE1CE15D-639C-4E6C-9B28-0511A27B8FFD}" srcOrd="0" destOrd="0" presId="urn:microsoft.com/office/officeart/2018/5/layout/IconCircleLabelList"/>
    <dgm:cxn modelId="{9C232C0F-761D-43CE-921B-057D846ED5B0}" type="presParOf" srcId="{C0559127-28DF-4D1E-B161-D44C86135C2D}" destId="{68FF1824-082B-438E-B612-96331232AF87}" srcOrd="1" destOrd="0" presId="urn:microsoft.com/office/officeart/2018/5/layout/IconCircleLabelList"/>
    <dgm:cxn modelId="{80AC7F5A-0D6F-4FAF-B263-FED2CFE93CE5}" type="presParOf" srcId="{C0559127-28DF-4D1E-B161-D44C86135C2D}" destId="{46A7B0ED-C7C0-47A7-B945-A7F12E7B09DB}" srcOrd="2" destOrd="0" presId="urn:microsoft.com/office/officeart/2018/5/layout/IconCircleLabelList"/>
    <dgm:cxn modelId="{73833612-59AF-4AC2-9664-801F28CF85C2}" type="presParOf" srcId="{C0559127-28DF-4D1E-B161-D44C86135C2D}" destId="{90216E8B-75C2-4F14-817B-ECFCE55C5921}" srcOrd="3" destOrd="0" presId="urn:microsoft.com/office/officeart/2018/5/layout/IconCircleLabelList"/>
    <dgm:cxn modelId="{854C67B8-2610-4E96-B960-CF351D8E3D3B}" type="presParOf" srcId="{F2F03A9B-093F-415F-9C6F-E7FBCE7DE20E}" destId="{7AC32CAB-3447-4B63-95A3-EB8024659760}" srcOrd="3" destOrd="0" presId="urn:microsoft.com/office/officeart/2018/5/layout/IconCircleLabelList"/>
    <dgm:cxn modelId="{53AD9E94-8743-4E8C-A10B-5D68EF9ED22C}" type="presParOf" srcId="{F2F03A9B-093F-415F-9C6F-E7FBCE7DE20E}" destId="{B50D9664-744B-4E7F-8BB6-05908D119F3B}" srcOrd="4" destOrd="0" presId="urn:microsoft.com/office/officeart/2018/5/layout/IconCircleLabelList"/>
    <dgm:cxn modelId="{E2783B49-9FC1-434C-89F2-54C90D24EE50}" type="presParOf" srcId="{B50D9664-744B-4E7F-8BB6-05908D119F3B}" destId="{E67030B7-32C7-4273-8C88-A0020D17993C}" srcOrd="0" destOrd="0" presId="urn:microsoft.com/office/officeart/2018/5/layout/IconCircleLabelList"/>
    <dgm:cxn modelId="{2D22CE98-AE0A-4C63-8F7A-28121ADEAA28}" type="presParOf" srcId="{B50D9664-744B-4E7F-8BB6-05908D119F3B}" destId="{21287F12-A1A9-4490-BF6A-F18B0D0A13E3}" srcOrd="1" destOrd="0" presId="urn:microsoft.com/office/officeart/2018/5/layout/IconCircleLabelList"/>
    <dgm:cxn modelId="{B49D7F7D-5C0B-4B74-A79D-1AFCC61E24E2}" type="presParOf" srcId="{B50D9664-744B-4E7F-8BB6-05908D119F3B}" destId="{87FCDC26-32E3-4FEC-8EE8-46FA119750B2}" srcOrd="2" destOrd="0" presId="urn:microsoft.com/office/officeart/2018/5/layout/IconCircleLabelList"/>
    <dgm:cxn modelId="{C2BDCB62-50B8-4B34-8413-F0C67B16F141}" type="presParOf" srcId="{B50D9664-744B-4E7F-8BB6-05908D119F3B}" destId="{BED6BB37-310F-4498-B215-B3A5BD69E18D}"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FA57BC-ABC5-E546-9AEF-B301E41E08E1}">
      <dsp:nvSpPr>
        <dsp:cNvPr id="0" name=""/>
        <dsp:cNvSpPr/>
      </dsp:nvSpPr>
      <dsp:spPr>
        <a:xfrm>
          <a:off x="0" y="711410"/>
          <a:ext cx="6666833" cy="73709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b="1" kern="1200"/>
            <a:t>Bank capital:</a:t>
          </a:r>
          <a:endParaRPr lang="en-US" sz="3000" kern="1200"/>
        </a:p>
      </dsp:txBody>
      <dsp:txXfrm>
        <a:off x="35982" y="747392"/>
        <a:ext cx="6594869" cy="665135"/>
      </dsp:txXfrm>
    </dsp:sp>
    <dsp:sp modelId="{7E1FD49E-5B1B-634B-96D6-0EC169A39A50}">
      <dsp:nvSpPr>
        <dsp:cNvPr id="0" name=""/>
        <dsp:cNvSpPr/>
      </dsp:nvSpPr>
      <dsp:spPr>
        <a:xfrm>
          <a:off x="0" y="1534910"/>
          <a:ext cx="6666833" cy="737099"/>
        </a:xfrm>
        <a:prstGeom prst="roundRect">
          <a:avLst/>
        </a:prstGeom>
        <a:gradFill rotWithShape="0">
          <a:gsLst>
            <a:gs pos="0">
              <a:schemeClr val="accent2">
                <a:hueOff val="1610903"/>
                <a:satOff val="-4623"/>
                <a:lumOff val="-7402"/>
                <a:alphaOff val="0"/>
                <a:satMod val="103000"/>
                <a:lumMod val="102000"/>
                <a:tint val="94000"/>
              </a:schemeClr>
            </a:gs>
            <a:gs pos="50000">
              <a:schemeClr val="accent2">
                <a:hueOff val="1610903"/>
                <a:satOff val="-4623"/>
                <a:lumOff val="-7402"/>
                <a:alphaOff val="0"/>
                <a:satMod val="110000"/>
                <a:lumMod val="100000"/>
                <a:shade val="100000"/>
              </a:schemeClr>
            </a:gs>
            <a:gs pos="100000">
              <a:schemeClr val="accent2">
                <a:hueOff val="1610903"/>
                <a:satOff val="-4623"/>
                <a:lumOff val="-740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Acts as a financial safety buffer</a:t>
          </a:r>
          <a:endParaRPr lang="en-US" sz="3000" kern="1200"/>
        </a:p>
      </dsp:txBody>
      <dsp:txXfrm>
        <a:off x="35982" y="1570892"/>
        <a:ext cx="6594869" cy="665135"/>
      </dsp:txXfrm>
    </dsp:sp>
    <dsp:sp modelId="{76134CC4-E3E8-2C4C-9799-97DAB6A2A75C}">
      <dsp:nvSpPr>
        <dsp:cNvPr id="0" name=""/>
        <dsp:cNvSpPr/>
      </dsp:nvSpPr>
      <dsp:spPr>
        <a:xfrm>
          <a:off x="0" y="2358410"/>
          <a:ext cx="6666833" cy="737099"/>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Absorbs losses during crises</a:t>
          </a:r>
          <a:endParaRPr lang="en-US" sz="3000" kern="1200"/>
        </a:p>
      </dsp:txBody>
      <dsp:txXfrm>
        <a:off x="35982" y="2394392"/>
        <a:ext cx="6594869" cy="665135"/>
      </dsp:txXfrm>
    </dsp:sp>
    <dsp:sp modelId="{E8D45018-5135-B94E-9F4D-A10BF5377BBB}">
      <dsp:nvSpPr>
        <dsp:cNvPr id="0" name=""/>
        <dsp:cNvSpPr/>
      </dsp:nvSpPr>
      <dsp:spPr>
        <a:xfrm>
          <a:off x="0" y="3181910"/>
          <a:ext cx="6666833" cy="737099"/>
        </a:xfrm>
        <a:prstGeom prst="roundRect">
          <a:avLst/>
        </a:prstGeom>
        <a:gradFill rotWithShape="0">
          <a:gsLst>
            <a:gs pos="0">
              <a:schemeClr val="accent2">
                <a:hueOff val="4832710"/>
                <a:satOff val="-13870"/>
                <a:lumOff val="-22207"/>
                <a:alphaOff val="0"/>
                <a:satMod val="103000"/>
                <a:lumMod val="102000"/>
                <a:tint val="94000"/>
              </a:schemeClr>
            </a:gs>
            <a:gs pos="50000">
              <a:schemeClr val="accent2">
                <a:hueOff val="4832710"/>
                <a:satOff val="-13870"/>
                <a:lumOff val="-22207"/>
                <a:alphaOff val="0"/>
                <a:satMod val="110000"/>
                <a:lumMod val="100000"/>
                <a:shade val="100000"/>
              </a:schemeClr>
            </a:gs>
            <a:gs pos="100000">
              <a:schemeClr val="accent2">
                <a:hueOff val="4832710"/>
                <a:satOff val="-13870"/>
                <a:lumOff val="-2220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Protects depositors and creditors</a:t>
          </a:r>
          <a:endParaRPr lang="en-US" sz="3000" kern="1200"/>
        </a:p>
      </dsp:txBody>
      <dsp:txXfrm>
        <a:off x="35982" y="3217892"/>
        <a:ext cx="6594869" cy="665135"/>
      </dsp:txXfrm>
    </dsp:sp>
    <dsp:sp modelId="{D3743A0D-C8C2-2344-8E86-4AF61CC794BF}">
      <dsp:nvSpPr>
        <dsp:cNvPr id="0" name=""/>
        <dsp:cNvSpPr/>
      </dsp:nvSpPr>
      <dsp:spPr>
        <a:xfrm>
          <a:off x="0" y="4005410"/>
          <a:ext cx="6666833" cy="737099"/>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Reduces the probability of bank failure</a:t>
          </a:r>
          <a:endParaRPr lang="en-US" sz="3000" kern="1200"/>
        </a:p>
      </dsp:txBody>
      <dsp:txXfrm>
        <a:off x="35982" y="4041392"/>
        <a:ext cx="6594869" cy="6651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F2E098-0BE3-490E-9AD5-68A8DAD81CC7}">
      <dsp:nvSpPr>
        <dsp:cNvPr id="0" name=""/>
        <dsp:cNvSpPr/>
      </dsp:nvSpPr>
      <dsp:spPr>
        <a:xfrm>
          <a:off x="4246170" y="519740"/>
          <a:ext cx="616992" cy="6169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135A218-035C-4C0F-AC8E-E3750A2D7F4B}">
      <dsp:nvSpPr>
        <dsp:cNvPr id="0" name=""/>
        <dsp:cNvSpPr/>
      </dsp:nvSpPr>
      <dsp:spPr>
        <a:xfrm>
          <a:off x="3880835" y="1281495"/>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b="1" kern="1200" dirty="0"/>
            <a:t>Introduced after the 2007–2008 crisis</a:t>
          </a:r>
          <a:endParaRPr lang="en-US" sz="1300" kern="1200" dirty="0"/>
        </a:p>
      </dsp:txBody>
      <dsp:txXfrm>
        <a:off x="3880835" y="1281495"/>
        <a:ext cx="1371093" cy="548437"/>
      </dsp:txXfrm>
    </dsp:sp>
    <dsp:sp modelId="{9B72EC2B-83A1-4569-98C8-8B9A142C3752}">
      <dsp:nvSpPr>
        <dsp:cNvPr id="0" name=""/>
        <dsp:cNvSpPr/>
      </dsp:nvSpPr>
      <dsp:spPr>
        <a:xfrm>
          <a:off x="5749553" y="496294"/>
          <a:ext cx="616992" cy="6169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6B69205-3B4B-4C70-896D-3CBD241245BC}">
      <dsp:nvSpPr>
        <dsp:cNvPr id="0" name=""/>
        <dsp:cNvSpPr/>
      </dsp:nvSpPr>
      <dsp:spPr>
        <a:xfrm>
          <a:off x="5451944" y="1281495"/>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b="1" i="1" kern="1200" dirty="0"/>
            <a:t>Main objectives:</a:t>
          </a:r>
          <a:endParaRPr lang="en-US" sz="1300" kern="1200" dirty="0"/>
        </a:p>
      </dsp:txBody>
      <dsp:txXfrm>
        <a:off x="5451944" y="1281495"/>
        <a:ext cx="1371093" cy="548437"/>
      </dsp:txXfrm>
    </dsp:sp>
    <dsp:sp modelId="{8BF4635E-F255-416D-907A-E81457CE769F}">
      <dsp:nvSpPr>
        <dsp:cNvPr id="0" name=""/>
        <dsp:cNvSpPr/>
      </dsp:nvSpPr>
      <dsp:spPr>
        <a:xfrm>
          <a:off x="2003053" y="2432274"/>
          <a:ext cx="616992" cy="6169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42A3C5-2F7E-41B9-A7CE-E47074BCB819}">
      <dsp:nvSpPr>
        <dsp:cNvPr id="0" name=""/>
        <dsp:cNvSpPr/>
      </dsp:nvSpPr>
      <dsp:spPr>
        <a:xfrm>
          <a:off x="1616502" y="3123318"/>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dirty="0"/>
            <a:t>Strengthen bank capital</a:t>
          </a:r>
          <a:endParaRPr lang="en-US" sz="1300" kern="1200" dirty="0"/>
        </a:p>
      </dsp:txBody>
      <dsp:txXfrm>
        <a:off x="1616502" y="3123318"/>
        <a:ext cx="1371093" cy="548437"/>
      </dsp:txXfrm>
    </dsp:sp>
    <dsp:sp modelId="{156A574F-6C5D-48AD-A6A4-CF9575F8189A}">
      <dsp:nvSpPr>
        <dsp:cNvPr id="0" name=""/>
        <dsp:cNvSpPr/>
      </dsp:nvSpPr>
      <dsp:spPr>
        <a:xfrm>
          <a:off x="3628045" y="2360265"/>
          <a:ext cx="616992" cy="6169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BDD5D9-4DB3-4C9A-955C-E5CFEB5E57AD}">
      <dsp:nvSpPr>
        <dsp:cNvPr id="0" name=""/>
        <dsp:cNvSpPr/>
      </dsp:nvSpPr>
      <dsp:spPr>
        <a:xfrm>
          <a:off x="3286165" y="3111593"/>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dirty="0"/>
            <a:t>Improve liquidity management</a:t>
          </a:r>
          <a:endParaRPr lang="en-US" sz="1300" kern="1200" dirty="0"/>
        </a:p>
      </dsp:txBody>
      <dsp:txXfrm>
        <a:off x="3286165" y="3111593"/>
        <a:ext cx="1371093" cy="548437"/>
      </dsp:txXfrm>
    </dsp:sp>
    <dsp:sp modelId="{28E10F3F-79A9-4F5E-AC14-D6EE7594A2B3}">
      <dsp:nvSpPr>
        <dsp:cNvPr id="0" name=""/>
        <dsp:cNvSpPr/>
      </dsp:nvSpPr>
      <dsp:spPr>
        <a:xfrm>
          <a:off x="6669293" y="2266482"/>
          <a:ext cx="616992" cy="61699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82CA28-9D5D-4D77-A6A8-06A7143531F0}">
      <dsp:nvSpPr>
        <dsp:cNvPr id="0" name=""/>
        <dsp:cNvSpPr/>
      </dsp:nvSpPr>
      <dsp:spPr>
        <a:xfrm>
          <a:off x="6350861" y="3123313"/>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dirty="0"/>
            <a:t>Reduce excessive leverage</a:t>
          </a:r>
          <a:endParaRPr lang="en-US" sz="1300" kern="1200" dirty="0"/>
        </a:p>
      </dsp:txBody>
      <dsp:txXfrm>
        <a:off x="6350861" y="3123313"/>
        <a:ext cx="1371093" cy="548437"/>
      </dsp:txXfrm>
    </dsp:sp>
    <dsp:sp modelId="{D77DC763-6EFE-4F69-8C2E-90F88ED7ABA9}">
      <dsp:nvSpPr>
        <dsp:cNvPr id="0" name=""/>
        <dsp:cNvSpPr/>
      </dsp:nvSpPr>
      <dsp:spPr>
        <a:xfrm>
          <a:off x="8397556" y="2383704"/>
          <a:ext cx="616992" cy="61699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9A0E1B-97AC-485A-815E-8AA249903137}">
      <dsp:nvSpPr>
        <dsp:cNvPr id="0" name=""/>
        <dsp:cNvSpPr/>
      </dsp:nvSpPr>
      <dsp:spPr>
        <a:xfrm>
          <a:off x="7973619" y="3123318"/>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dirty="0"/>
            <a:t>Increase resilience of banks</a:t>
          </a:r>
          <a:endParaRPr lang="en-US" sz="1300" kern="1200" dirty="0"/>
        </a:p>
      </dsp:txBody>
      <dsp:txXfrm>
        <a:off x="7973619" y="3123318"/>
        <a:ext cx="1371093" cy="548437"/>
      </dsp:txXfrm>
    </dsp:sp>
    <dsp:sp modelId="{F7166CB9-667F-43E7-AFBC-359D6CF478CE}">
      <dsp:nvSpPr>
        <dsp:cNvPr id="0" name=""/>
        <dsp:cNvSpPr/>
      </dsp:nvSpPr>
      <dsp:spPr>
        <a:xfrm>
          <a:off x="5155418" y="2267789"/>
          <a:ext cx="616992" cy="616992"/>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FF9749-4ED7-4DBB-A5DD-3F8A246FEC85}">
      <dsp:nvSpPr>
        <dsp:cNvPr id="0" name=""/>
        <dsp:cNvSpPr/>
      </dsp:nvSpPr>
      <dsp:spPr>
        <a:xfrm>
          <a:off x="4778367" y="3136349"/>
          <a:ext cx="1371093" cy="54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pPr>
          <a:r>
            <a:rPr lang="en-GB" sz="1300" kern="1200"/>
            <a:t>Protect financial stability</a:t>
          </a:r>
          <a:endParaRPr lang="en-US" sz="1300" kern="1200"/>
        </a:p>
      </dsp:txBody>
      <dsp:txXfrm>
        <a:off x="4778367" y="3136349"/>
        <a:ext cx="1371093" cy="5484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49D673-59CA-104C-BCA9-4A50DC0764A3}">
      <dsp:nvSpPr>
        <dsp:cNvPr id="0" name=""/>
        <dsp:cNvSpPr/>
      </dsp:nvSpPr>
      <dsp:spPr>
        <a:xfrm>
          <a:off x="0" y="367159"/>
          <a:ext cx="6666833" cy="737099"/>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b="1" kern="1200"/>
            <a:t>Despite Basel III, the risk still exists</a:t>
          </a:r>
          <a:endParaRPr lang="en-US" sz="3000" kern="1200"/>
        </a:p>
      </dsp:txBody>
      <dsp:txXfrm>
        <a:off x="35982" y="403141"/>
        <a:ext cx="6594869" cy="665135"/>
      </dsp:txXfrm>
    </dsp:sp>
    <dsp:sp modelId="{3B2AD631-E18F-514F-98D5-2C3405791D9B}">
      <dsp:nvSpPr>
        <dsp:cNvPr id="0" name=""/>
        <dsp:cNvSpPr/>
      </dsp:nvSpPr>
      <dsp:spPr>
        <a:xfrm>
          <a:off x="0" y="1190660"/>
          <a:ext cx="6666833" cy="737099"/>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Silicon Valley Bank (2023)</a:t>
          </a:r>
          <a:endParaRPr lang="en-US" sz="3000" kern="1200"/>
        </a:p>
      </dsp:txBody>
      <dsp:txXfrm>
        <a:off x="35982" y="1226642"/>
        <a:ext cx="6594869" cy="665135"/>
      </dsp:txXfrm>
    </dsp:sp>
    <dsp:sp modelId="{DDF76721-5B5E-7742-9713-69C70FCCDD9A}">
      <dsp:nvSpPr>
        <dsp:cNvPr id="0" name=""/>
        <dsp:cNvSpPr/>
      </dsp:nvSpPr>
      <dsp:spPr>
        <a:xfrm>
          <a:off x="0" y="1927759"/>
          <a:ext cx="6666833" cy="121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GB" sz="2300" kern="1200"/>
            <a:t>poor risk management</a:t>
          </a:r>
          <a:endParaRPr lang="en-US" sz="2300" kern="1200"/>
        </a:p>
        <a:p>
          <a:pPr marL="228600" lvl="1" indent="-228600" algn="l" defTabSz="1022350">
            <a:lnSpc>
              <a:spcPct val="90000"/>
            </a:lnSpc>
            <a:spcBef>
              <a:spcPct val="0"/>
            </a:spcBef>
            <a:spcAft>
              <a:spcPct val="20000"/>
            </a:spcAft>
            <a:buChar char="•"/>
          </a:pPr>
          <a:r>
            <a:rPr lang="en-GB" sz="2300" kern="1200"/>
            <a:t>liquidity problems</a:t>
          </a:r>
          <a:endParaRPr lang="en-US" sz="2300" kern="1200"/>
        </a:p>
        <a:p>
          <a:pPr marL="228600" lvl="1" indent="-228600" algn="l" defTabSz="1022350">
            <a:lnSpc>
              <a:spcPct val="90000"/>
            </a:lnSpc>
            <a:spcBef>
              <a:spcPct val="0"/>
            </a:spcBef>
            <a:spcAft>
              <a:spcPct val="20000"/>
            </a:spcAft>
            <a:buChar char="•"/>
          </a:pPr>
          <a:r>
            <a:rPr lang="en-GB" sz="2300" kern="1200"/>
            <a:t>depositor panic</a:t>
          </a:r>
          <a:endParaRPr lang="en-US" sz="2300" kern="1200"/>
        </a:p>
      </dsp:txBody>
      <dsp:txXfrm>
        <a:off x="0" y="1927759"/>
        <a:ext cx="6666833" cy="1210950"/>
      </dsp:txXfrm>
    </dsp:sp>
    <dsp:sp modelId="{94F10835-217A-F047-92CE-61A15A430D30}">
      <dsp:nvSpPr>
        <dsp:cNvPr id="0" name=""/>
        <dsp:cNvSpPr/>
      </dsp:nvSpPr>
      <dsp:spPr>
        <a:xfrm>
          <a:off x="0" y="3138710"/>
          <a:ext cx="6666833" cy="737099"/>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Credit Suisse (2023)</a:t>
          </a:r>
          <a:endParaRPr lang="en-US" sz="3000" kern="1200"/>
        </a:p>
      </dsp:txBody>
      <dsp:txXfrm>
        <a:off x="35982" y="3174692"/>
        <a:ext cx="6594869" cy="665135"/>
      </dsp:txXfrm>
    </dsp:sp>
    <dsp:sp modelId="{F420969C-3A96-F84A-A6C7-58647919FB7C}">
      <dsp:nvSpPr>
        <dsp:cNvPr id="0" name=""/>
        <dsp:cNvSpPr/>
      </dsp:nvSpPr>
      <dsp:spPr>
        <a:xfrm>
          <a:off x="0" y="3875810"/>
          <a:ext cx="6666833" cy="121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67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GB" sz="2300" kern="1200"/>
            <a:t>governance problems</a:t>
          </a:r>
          <a:endParaRPr lang="en-US" sz="2300" kern="1200"/>
        </a:p>
        <a:p>
          <a:pPr marL="228600" lvl="1" indent="-228600" algn="l" defTabSz="1022350">
            <a:lnSpc>
              <a:spcPct val="90000"/>
            </a:lnSpc>
            <a:spcBef>
              <a:spcPct val="0"/>
            </a:spcBef>
            <a:spcAft>
              <a:spcPct val="20000"/>
            </a:spcAft>
            <a:buChar char="•"/>
          </a:pPr>
          <a:r>
            <a:rPr lang="en-GB" sz="2300" kern="1200"/>
            <a:t>loss of confidence</a:t>
          </a:r>
          <a:endParaRPr lang="en-US" sz="2300" kern="1200"/>
        </a:p>
        <a:p>
          <a:pPr marL="228600" lvl="1" indent="-228600" algn="l" defTabSz="1022350">
            <a:lnSpc>
              <a:spcPct val="90000"/>
            </a:lnSpc>
            <a:spcBef>
              <a:spcPct val="0"/>
            </a:spcBef>
            <a:spcAft>
              <a:spcPct val="20000"/>
            </a:spcAft>
            <a:buChar char="•"/>
          </a:pPr>
          <a:r>
            <a:rPr lang="en-GB" sz="2300" kern="1200"/>
            <a:t>systemic risk</a:t>
          </a:r>
          <a:endParaRPr lang="en-US" sz="2300" kern="1200"/>
        </a:p>
      </dsp:txBody>
      <dsp:txXfrm>
        <a:off x="0" y="3875810"/>
        <a:ext cx="6666833" cy="12109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6E831E-D10F-4CEA-9861-C880F01DC7D3}">
      <dsp:nvSpPr>
        <dsp:cNvPr id="0" name=""/>
        <dsp:cNvSpPr/>
      </dsp:nvSpPr>
      <dsp:spPr>
        <a:xfrm>
          <a:off x="718664" y="453902"/>
          <a:ext cx="1955812" cy="195581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6762D0-D8B4-4B6E-A645-8510DC4FB925}">
      <dsp:nvSpPr>
        <dsp:cNvPr id="0" name=""/>
        <dsp:cNvSpPr/>
      </dsp:nvSpPr>
      <dsp:spPr>
        <a:xfrm>
          <a:off x="1135476" y="8707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AE56A3-375B-4199-B09D-31192A66E668}">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it-IT" sz="1700" b="1" kern="1200" dirty="0" err="1"/>
            <a:t>Protecting</a:t>
          </a:r>
          <a:r>
            <a:rPr lang="it-IT" sz="1700" b="1" kern="1200" dirty="0"/>
            <a:t> </a:t>
          </a:r>
          <a:r>
            <a:rPr lang="it-IT" sz="1700" b="1" kern="1200" dirty="0" err="1"/>
            <a:t>investors</a:t>
          </a:r>
          <a:r>
            <a:rPr lang="it-IT" sz="1700" kern="1200" dirty="0"/>
            <a:t> </a:t>
          </a:r>
          <a:endParaRPr lang="en-US" sz="1700" kern="1200" dirty="0"/>
        </a:p>
      </dsp:txBody>
      <dsp:txXfrm>
        <a:off x="93445" y="3018902"/>
        <a:ext cx="3206250" cy="720000"/>
      </dsp:txXfrm>
    </dsp:sp>
    <dsp:sp modelId="{BE1CE15D-639C-4E6C-9B28-0511A27B8FFD}">
      <dsp:nvSpPr>
        <dsp:cNvPr id="0" name=""/>
        <dsp:cNvSpPr/>
      </dsp:nvSpPr>
      <dsp:spPr>
        <a:xfrm>
          <a:off x="4486008" y="453902"/>
          <a:ext cx="1955812" cy="195581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FF1824-082B-438E-B612-96331232AF87}">
      <dsp:nvSpPr>
        <dsp:cNvPr id="0" name=""/>
        <dsp:cNvSpPr/>
      </dsp:nvSpPr>
      <dsp:spPr>
        <a:xfrm>
          <a:off x="4902820" y="870714"/>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216E8B-75C2-4F14-817B-ECFCE55C5921}">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it-IT" sz="1700" b="1" kern="1200"/>
            <a:t>Ensuring markets are fair, efficient, and transparent</a:t>
          </a:r>
          <a:endParaRPr lang="en-US" sz="1700" kern="1200"/>
        </a:p>
      </dsp:txBody>
      <dsp:txXfrm>
        <a:off x="3860789" y="3018902"/>
        <a:ext cx="3206250" cy="720000"/>
      </dsp:txXfrm>
    </dsp:sp>
    <dsp:sp modelId="{E67030B7-32C7-4273-8C88-A0020D17993C}">
      <dsp:nvSpPr>
        <dsp:cNvPr id="0" name=""/>
        <dsp:cNvSpPr/>
      </dsp:nvSpPr>
      <dsp:spPr>
        <a:xfrm>
          <a:off x="8253352" y="453902"/>
          <a:ext cx="1955812" cy="195581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287F12-A1A9-4490-BF6A-F18B0D0A13E3}">
      <dsp:nvSpPr>
        <dsp:cNvPr id="0" name=""/>
        <dsp:cNvSpPr/>
      </dsp:nvSpPr>
      <dsp:spPr>
        <a:xfrm>
          <a:off x="8670164" y="870714"/>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ED6BB37-310F-4498-B215-B3A5BD69E18D}">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defRPr cap="all"/>
          </a:pPr>
          <a:r>
            <a:rPr lang="it-IT" sz="1700" b="1" kern="1200"/>
            <a:t>Reducing systemic risk</a:t>
          </a:r>
          <a:r>
            <a:rPr lang="it-IT" sz="1700" kern="1200"/>
            <a:t> </a:t>
          </a:r>
          <a:endParaRPr lang="en-US" sz="1700" kern="1200"/>
        </a:p>
      </dsp:txBody>
      <dsp:txXfrm>
        <a:off x="7628133" y="3018902"/>
        <a:ext cx="3206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4A0A8-BE91-F74D-9370-EB6A1887C195}" type="datetimeFigureOut">
              <a:rPr lang="en-BE" smtClean="0"/>
              <a:t>05/21/2026</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636954-2929-584C-932D-37B8C99EBDD1}" type="slidenum">
              <a:rPr lang="en-BE" smtClean="0"/>
              <a:t>‹#›</a:t>
            </a:fld>
            <a:endParaRPr/>
          </a:p>
        </p:txBody>
      </p:sp>
    </p:spTree>
    <p:extLst>
      <p:ext uri="{BB962C8B-B14F-4D97-AF65-F5344CB8AC3E}">
        <p14:creationId xmlns:p14="http://schemas.microsoft.com/office/powerpoint/2010/main" val="3071912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Banks are not ordinary businesses. They perform essential economic functions by accepting deposits, providing loans and facilitating payments throughout the economy. Because banks are highly interconnected, the failure of one institution can rapidly affect other banks and financial markets.</a:t>
            </a:r>
          </a:p>
          <a:p>
            <a:br>
              <a:rPr lang="en-GB" dirty="0"/>
            </a:br>
            <a:endParaRPr lang="en-GB" dirty="0"/>
          </a:p>
          <a:p>
            <a:r>
              <a:rPr lang="en-GB" dirty="0"/>
              <a:t>Banking is also based heavily on confidence. If depositors lose trust in a bank, this can trigger a bank run and create wider financial instability. For this reason, financial stability is often described as a public good that cannot be fully protected by markets alone.</a:t>
            </a:r>
          </a:p>
          <a:p>
            <a:br>
              <a:rPr lang="en-GB" dirty="0"/>
            </a:br>
            <a:endParaRPr lang="en-GB" dirty="0"/>
          </a:p>
          <a:p>
            <a:r>
              <a:rPr lang="en-GB" dirty="0"/>
              <a:t>Therefore, governments and international regulators impose capital and liquidity requirements to reduce systemic risk, protect depositors and strengthen the resilience of the banking system.</a:t>
            </a:r>
          </a:p>
          <a:p>
            <a:endParaRPr dirty="0"/>
          </a:p>
        </p:txBody>
      </p:sp>
      <p:sp>
        <p:nvSpPr>
          <p:cNvPr id="4" name="Slide Number Placeholder 3"/>
          <p:cNvSpPr>
            <a:spLocks noGrp="1"/>
          </p:cNvSpPr>
          <p:nvPr>
            <p:ph type="sldNum" sz="quarter" idx="5"/>
          </p:nvPr>
        </p:nvSpPr>
        <p:spPr/>
        <p:txBody>
          <a:bodyPr/>
          <a:lstStyle/>
          <a:p>
            <a:fld id="{8A636954-2929-584C-932D-37B8C99EBDD1}" type="slidenum">
              <a:rPr lang="en-BE" smtClean="0"/>
              <a:t>2</a:t>
            </a:fld>
            <a:endParaRPr lang="en-BE"/>
          </a:p>
        </p:txBody>
      </p:sp>
    </p:spTree>
    <p:extLst>
      <p:ext uri="{BB962C8B-B14F-4D97-AF65-F5344CB8AC3E}">
        <p14:creationId xmlns:p14="http://schemas.microsoft.com/office/powerpoint/2010/main" val="422654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it-IT"/>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it-IT"/>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it-IT"/>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it-IT"/>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AA9D0-D853-C986-3EC3-262539E900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5CC315-629F-2365-5AEE-B1540B5A3908}"/>
              </a:ext>
            </a:extLst>
          </p:cNvPr>
          <p:cNvSpPr>
            <a:spLocks noGrp="1" noRot="1" noChangeAspect="1"/>
          </p:cNvSpPr>
          <p:nvPr>
            <p:ph type="sldImg"/>
          </p:nvPr>
        </p:nvSpPr>
        <p:spPr/>
        <p:txBody>
          <a:bodyPr/>
          <a:lstStyle/>
          <a:p>
            <a:endParaRPr lang="it-IT"/>
          </a:p>
        </p:txBody>
      </p:sp>
      <p:sp>
        <p:nvSpPr>
          <p:cNvPr id="3" name="Notes Placeholder 2">
            <a:extLst>
              <a:ext uri="{FF2B5EF4-FFF2-40B4-BE49-F238E27FC236}">
                <a16:creationId xmlns:a16="http://schemas.microsoft.com/office/drawing/2014/main" id="{65F51523-4950-6557-5DEE-3A95301C36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B62CA18-F216-5605-FA2D-126D51DC5CD9}"/>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678321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175C1-3917-4196-8960-E0B7EB988F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9C4677-9785-3158-386E-E5DD5BE1B583}"/>
              </a:ext>
            </a:extLst>
          </p:cNvPr>
          <p:cNvSpPr>
            <a:spLocks noGrp="1" noRot="1" noChangeAspect="1"/>
          </p:cNvSpPr>
          <p:nvPr>
            <p:ph type="sldImg"/>
          </p:nvPr>
        </p:nvSpPr>
        <p:spPr/>
        <p:txBody>
          <a:bodyPr/>
          <a:lstStyle/>
          <a:p>
            <a:endParaRPr lang="it-IT"/>
          </a:p>
        </p:txBody>
      </p:sp>
      <p:sp>
        <p:nvSpPr>
          <p:cNvPr id="3" name="Notes Placeholder 2">
            <a:extLst>
              <a:ext uri="{FF2B5EF4-FFF2-40B4-BE49-F238E27FC236}">
                <a16:creationId xmlns:a16="http://schemas.microsoft.com/office/drawing/2014/main" id="{1CCA8EF3-D130-B98F-91AD-ED116B2E6E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07ED42-7FE6-070D-A3C1-C4405B723CAC}"/>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997257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B88B8-FDB3-78CC-0F15-3CABD20EB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8C48B5-7867-2E7C-B3E8-6B23C764DF68}"/>
              </a:ext>
            </a:extLst>
          </p:cNvPr>
          <p:cNvSpPr>
            <a:spLocks noGrp="1" noRot="1" noChangeAspect="1"/>
          </p:cNvSpPr>
          <p:nvPr>
            <p:ph type="sldImg"/>
          </p:nvPr>
        </p:nvSpPr>
        <p:spPr/>
        <p:txBody>
          <a:bodyPr/>
          <a:lstStyle/>
          <a:p>
            <a:endParaRPr lang="it-IT"/>
          </a:p>
        </p:txBody>
      </p:sp>
      <p:sp>
        <p:nvSpPr>
          <p:cNvPr id="3" name="Notes Placeholder 2">
            <a:extLst>
              <a:ext uri="{FF2B5EF4-FFF2-40B4-BE49-F238E27FC236}">
                <a16:creationId xmlns:a16="http://schemas.microsoft.com/office/drawing/2014/main" id="{DA845313-72D4-0DF1-D5C0-144E008F3C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CB409E-CD2D-8F48-413B-EC35AE7D1FF1}"/>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228187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A3A39-0325-054D-7F5E-56A713EDE1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41DC7F-5E61-8F60-9A6A-EF5C621BBC0A}"/>
              </a:ext>
            </a:extLst>
          </p:cNvPr>
          <p:cNvSpPr>
            <a:spLocks noGrp="1" noRot="1" noChangeAspect="1"/>
          </p:cNvSpPr>
          <p:nvPr>
            <p:ph type="sldImg"/>
          </p:nvPr>
        </p:nvSpPr>
        <p:spPr/>
        <p:txBody>
          <a:bodyPr/>
          <a:lstStyle/>
          <a:p>
            <a:endParaRPr lang="it-IT"/>
          </a:p>
        </p:txBody>
      </p:sp>
      <p:sp>
        <p:nvSpPr>
          <p:cNvPr id="3" name="Notes Placeholder 2">
            <a:extLst>
              <a:ext uri="{FF2B5EF4-FFF2-40B4-BE49-F238E27FC236}">
                <a16:creationId xmlns:a16="http://schemas.microsoft.com/office/drawing/2014/main" id="{D8BB5472-C04A-8DFE-DB79-EE7F937202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9FA45C-DB78-EC6A-2FC1-EA8836D68EEA}"/>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2420201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FB775-AA02-87A1-979E-1B00A8CD7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03875F-5694-BC1F-E7C6-391EAB91ADB5}"/>
              </a:ext>
            </a:extLst>
          </p:cNvPr>
          <p:cNvSpPr>
            <a:spLocks noGrp="1" noRot="1" noChangeAspect="1"/>
          </p:cNvSpPr>
          <p:nvPr>
            <p:ph type="sldImg"/>
          </p:nvPr>
        </p:nvSpPr>
        <p:spPr/>
        <p:txBody>
          <a:bodyPr/>
          <a:lstStyle/>
          <a:p>
            <a:endParaRPr lang="it-IT"/>
          </a:p>
        </p:txBody>
      </p:sp>
      <p:sp>
        <p:nvSpPr>
          <p:cNvPr id="3" name="Notes Placeholder 2">
            <a:extLst>
              <a:ext uri="{FF2B5EF4-FFF2-40B4-BE49-F238E27FC236}">
                <a16:creationId xmlns:a16="http://schemas.microsoft.com/office/drawing/2014/main" id="{6ED753AC-BABF-7642-D7DA-B73CA1BA9A2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3185A2-F69F-1488-B0DD-F38415836085}"/>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4709873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of the main justifications for bank regulation is that financial markets suffer from several important market failures.</a:t>
            </a:r>
          </a:p>
          <a:p>
            <a:br>
              <a:rPr lang="en-GB" dirty="0"/>
            </a:br>
            <a:endParaRPr lang="en-GB" dirty="0"/>
          </a:p>
          <a:p>
            <a:r>
              <a:rPr lang="en-GB" dirty="0"/>
              <a:t>First, there is asymmetric information. Depositors and investors usually cannot fully evaluate how risky a bank is or how its assets are managed. Banks therefore possess significantly more information than their clients.</a:t>
            </a:r>
          </a:p>
          <a:p>
            <a:br>
              <a:rPr lang="en-GB" dirty="0"/>
            </a:br>
            <a:endParaRPr lang="en-GB" dirty="0"/>
          </a:p>
          <a:p>
            <a:r>
              <a:rPr lang="en-GB" dirty="0"/>
              <a:t>Second, banking creates externalities. The collapse of one institution can spread panic and losses throughout the financial system. This contagion effect can threaten the wider economy and create systemic risk.</a:t>
            </a:r>
          </a:p>
          <a:p>
            <a:br>
              <a:rPr lang="en-GB" dirty="0"/>
            </a:br>
            <a:endParaRPr lang="en-GB" dirty="0"/>
          </a:p>
          <a:p>
            <a:r>
              <a:rPr lang="en-GB" dirty="0"/>
              <a:t>Third, regulation itself may create moral hazard. Because deposits are insured and governments sometimes rescue banks during crises, financial institutions may take excessive risks believing they will ultimately be protected.</a:t>
            </a:r>
          </a:p>
          <a:p>
            <a:br>
              <a:rPr lang="en-GB" dirty="0"/>
            </a:br>
            <a:endParaRPr lang="en-GB" dirty="0"/>
          </a:p>
          <a:p>
            <a:r>
              <a:rPr lang="en-GB" dirty="0"/>
              <a:t>Finally, many large banks are considered “too big to fail.” Their collapse could cause severe economic disruption, which creates political pressure for public intervention and bailouts.</a:t>
            </a:r>
          </a:p>
          <a:p>
            <a:br>
              <a:rPr lang="en-GB" dirty="0"/>
            </a:br>
            <a:endParaRPr lang="en-GB" dirty="0"/>
          </a:p>
          <a:p>
            <a:r>
              <a:rPr lang="en-GB" dirty="0"/>
              <a:t>These market failures explain why international banking regulation, including Basel III, became necessary.</a:t>
            </a:r>
          </a:p>
          <a:p>
            <a:endParaRPr dirty="0"/>
          </a:p>
        </p:txBody>
      </p:sp>
      <p:sp>
        <p:nvSpPr>
          <p:cNvPr id="4" name="Slide Number Placeholder 3"/>
          <p:cNvSpPr>
            <a:spLocks noGrp="1"/>
          </p:cNvSpPr>
          <p:nvPr>
            <p:ph type="sldNum" sz="quarter" idx="5"/>
          </p:nvPr>
        </p:nvSpPr>
        <p:spPr/>
        <p:txBody>
          <a:bodyPr/>
          <a:lstStyle/>
          <a:p>
            <a:fld id="{8A636954-2929-584C-932D-37B8C99EBDD1}" type="slidenum">
              <a:rPr lang="en-BE" smtClean="0"/>
              <a:t>3</a:t>
            </a:fld>
            <a:endParaRPr lang="en-BE"/>
          </a:p>
        </p:txBody>
      </p:sp>
    </p:spTree>
    <p:extLst>
      <p:ext uri="{BB962C8B-B14F-4D97-AF65-F5344CB8AC3E}">
        <p14:creationId xmlns:p14="http://schemas.microsoft.com/office/powerpoint/2010/main" val="3577819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56308-91A1-C4ED-FD08-F08E2745D6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034531-8505-EEBF-FD7C-1466DC7817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64D89E-934E-E1B7-F8CE-E2359087F538}"/>
              </a:ext>
            </a:extLst>
          </p:cNvPr>
          <p:cNvSpPr>
            <a:spLocks noGrp="1"/>
          </p:cNvSpPr>
          <p:nvPr>
            <p:ph type="body" idx="1"/>
          </p:nvPr>
        </p:nvSpPr>
        <p:spPr/>
        <p:txBody>
          <a:bodyPr/>
          <a:lstStyle/>
          <a:p>
            <a:endParaRPr dirty="0"/>
          </a:p>
        </p:txBody>
      </p:sp>
      <p:sp>
        <p:nvSpPr>
          <p:cNvPr id="4" name="Slide Number Placeholder 3">
            <a:extLst>
              <a:ext uri="{FF2B5EF4-FFF2-40B4-BE49-F238E27FC236}">
                <a16:creationId xmlns:a16="http://schemas.microsoft.com/office/drawing/2014/main" id="{B19A7FBB-7D27-1542-C78A-DFC1793949D9}"/>
              </a:ext>
            </a:extLst>
          </p:cNvPr>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42874546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picture: https://ixelles.ecolo.be/z-archives/elections-2018/0-liste-2018-portaits/39-olivier-de-schutter/</a:t>
            </a:r>
          </a:p>
          <a:p>
            <a:endParaRPr lang="en-US"/>
          </a:p>
          <a:p>
            <a:r>
              <a:rPr lang="en-US"/>
              <a:t>accessed 28.02.2025 </a:t>
            </a:r>
          </a:p>
          <a:p>
            <a:endParaRPr lang="en-US"/>
          </a:p>
          <a:p>
            <a:r>
              <a:rPr lang="en-US"/>
              <a:t>definition: O. De Schutter, ‘The Green Rush: The Global Race for Farmland and the Rights of Land Users’ (2011)</a:t>
            </a:r>
          </a:p>
          <a:p>
            <a:r>
              <a:rPr lang="en-US"/>
              <a:t>52(2) Harvard International Law Journal, pp. 504–59, at 504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picture: https://ixelles.ecolo.be/z-archives/elections-2018/0-liste-2018-portaits/39-olivier-de-schutter/</a:t>
            </a:r>
          </a:p>
          <a:p>
            <a:endParaRPr lang="en-US"/>
          </a:p>
          <a:p>
            <a:r>
              <a:rPr lang="en-US"/>
              <a:t>accessed 28.02.2025 </a:t>
            </a:r>
          </a:p>
          <a:p>
            <a:endParaRPr lang="en-US"/>
          </a:p>
          <a:p>
            <a:r>
              <a:rPr lang="en-US"/>
              <a:t>definition: O. De Schutter, ‘The Green Rush: The Global Race for Farmland and the Rights of Land Users’ (2011)</a:t>
            </a:r>
          </a:p>
          <a:p>
            <a:r>
              <a:rPr lang="en-US"/>
              <a:t>52(2) Harvard International Law Journal, pp. 504–59, at 504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picture: https://ixelles.ecolo.be/z-archives/elections-2018/0-liste-2018-portaits/39-olivier-de-schutter/</a:t>
            </a:r>
          </a:p>
          <a:p>
            <a:endParaRPr lang="en-US"/>
          </a:p>
          <a:p>
            <a:r>
              <a:rPr lang="en-US"/>
              <a:t>accessed 28.02.2025 </a:t>
            </a:r>
          </a:p>
          <a:p>
            <a:endParaRPr lang="en-US"/>
          </a:p>
          <a:p>
            <a:r>
              <a:rPr lang="en-US"/>
              <a:t>definition: O. De Schutter, ‘The Green Rush: The Global Race for Farmland and the Rights of Land Users’ (2011)</a:t>
            </a:r>
          </a:p>
          <a:p>
            <a:r>
              <a:rPr lang="en-US"/>
              <a:t>52(2) Harvard International Law Journal, pp. 504–59, at 504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Bank capital is the money that belongs to the bank itself, mainly shareholders’ equity and retained earnings. It acts as a financial cushion that absorbs losses when the bank experiences financial problems.</a:t>
            </a:r>
          </a:p>
          <a:p>
            <a:br>
              <a:rPr lang="en-GB" dirty="0"/>
            </a:br>
            <a:endParaRPr lang="en-GB" dirty="0"/>
          </a:p>
          <a:p>
            <a:r>
              <a:rPr lang="en-GB" dirty="0"/>
              <a:t>For example, if a bank suffers losses from bad loans or falling asset prices, these losses are first absorbed by the bank’s capital rather than by depositors.</a:t>
            </a:r>
          </a:p>
          <a:p>
            <a:br>
              <a:rPr lang="en-GB" dirty="0"/>
            </a:br>
            <a:endParaRPr lang="en-GB" dirty="0"/>
          </a:p>
          <a:p>
            <a:r>
              <a:rPr lang="en-GB" dirty="0"/>
              <a:t>The purpose of capital regulation is therefore to make banks more resilient and reduce the risk of collapse. A bank with stronger capital is generally considered safer because it has a greater ability to survive financial stress.</a:t>
            </a:r>
          </a:p>
          <a:p>
            <a:br>
              <a:rPr lang="en-GB" dirty="0"/>
            </a:br>
            <a:endParaRPr lang="en-GB" dirty="0"/>
          </a:p>
          <a:p>
            <a:r>
              <a:rPr lang="en-GB" dirty="0"/>
              <a:t>However, there is also an economic debate about how much capital banks should hold. Higher capital requirements improve stability, but banks argue that they may also reduce lending and profitability.</a:t>
            </a:r>
          </a:p>
          <a:p>
            <a:br>
              <a:rPr lang="en-GB" dirty="0"/>
            </a:br>
            <a:endParaRPr lang="en-GB" dirty="0"/>
          </a:p>
          <a:p>
            <a:r>
              <a:rPr lang="en-GB" dirty="0"/>
              <a:t>Basel III was designed to strengthen both the quantity and quality of bank capital after the 2007–2008 financial crisis.</a:t>
            </a:r>
          </a:p>
          <a:p>
            <a:endParaRPr dirty="0"/>
          </a:p>
        </p:txBody>
      </p:sp>
      <p:sp>
        <p:nvSpPr>
          <p:cNvPr id="4" name="Slide Number Placeholder 3"/>
          <p:cNvSpPr>
            <a:spLocks noGrp="1"/>
          </p:cNvSpPr>
          <p:nvPr>
            <p:ph type="sldNum" sz="quarter" idx="5"/>
          </p:nvPr>
        </p:nvSpPr>
        <p:spPr/>
        <p:txBody>
          <a:bodyPr/>
          <a:lstStyle/>
          <a:p>
            <a:fld id="{8A636954-2929-584C-932D-37B8C99EBDD1}" type="slidenum">
              <a:rPr lang="en-BE" smtClean="0"/>
              <a:t>4</a:t>
            </a:fld>
            <a:endParaRPr lang="en-BE"/>
          </a:p>
        </p:txBody>
      </p:sp>
    </p:spTree>
    <p:extLst>
      <p:ext uri="{BB962C8B-B14F-4D97-AF65-F5344CB8AC3E}">
        <p14:creationId xmlns:p14="http://schemas.microsoft.com/office/powerpoint/2010/main" val="7148362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picture: https://ixelles.ecolo.be/z-archives/elections-2018/0-liste-2018-portaits/39-olivier-de-schutter/</a:t>
            </a:r>
          </a:p>
          <a:p>
            <a:endParaRPr lang="en-US"/>
          </a:p>
          <a:p>
            <a:r>
              <a:rPr lang="en-US"/>
              <a:t>accessed 28.02.2025 </a:t>
            </a:r>
          </a:p>
          <a:p>
            <a:endParaRPr lang="en-US"/>
          </a:p>
          <a:p>
            <a:r>
              <a:rPr lang="en-US"/>
              <a:t>definition: O. De Schutter, ‘The Green Rush: The Global Race for Farmland and the Rights of Land Users’ (2011)</a:t>
            </a:r>
          </a:p>
          <a:p>
            <a:r>
              <a:rPr lang="en-US"/>
              <a:t>52(2) Harvard International Law Journal, pp. 504–59, at 504</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7E77515C-E402-422E-B060-CB2DCB85644D}" type="slidenum">
              <a:rPr lang="de-CH" smtClean="0"/>
              <a:t>41</a:t>
            </a:fld>
            <a:endParaRPr lang="de-CH"/>
          </a:p>
        </p:txBody>
      </p:sp>
    </p:spTree>
    <p:extLst>
      <p:ext uri="{BB962C8B-B14F-4D97-AF65-F5344CB8AC3E}">
        <p14:creationId xmlns:p14="http://schemas.microsoft.com/office/powerpoint/2010/main" val="4226284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21F80-A199-3074-98F9-08C54922BAD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7951967-79A1-6C17-F67E-AAE37C79C7E5}"/>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0933519-C9E9-9366-C49E-B7B6B97EDC01}"/>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804EB248-94A1-32AB-EAD9-9FAB4C7B8AA7}"/>
              </a:ext>
            </a:extLst>
          </p:cNvPr>
          <p:cNvSpPr>
            <a:spLocks noGrp="1"/>
          </p:cNvSpPr>
          <p:nvPr>
            <p:ph type="sldNum" sz="quarter" idx="5"/>
          </p:nvPr>
        </p:nvSpPr>
        <p:spPr/>
        <p:txBody>
          <a:bodyPr/>
          <a:lstStyle/>
          <a:p>
            <a:fld id="{7E77515C-E402-422E-B060-CB2DCB85644D}" type="slidenum">
              <a:rPr lang="de-CH" smtClean="0"/>
              <a:t>42</a:t>
            </a:fld>
            <a:endParaRPr lang="de-CH"/>
          </a:p>
        </p:txBody>
      </p:sp>
    </p:spTree>
    <p:extLst>
      <p:ext uri="{BB962C8B-B14F-4D97-AF65-F5344CB8AC3E}">
        <p14:creationId xmlns:p14="http://schemas.microsoft.com/office/powerpoint/2010/main" val="27009685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173E7-7937-1816-92CB-CC88D623480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2305A0C-3676-08B3-C739-4E2B97CF9332}"/>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81797BE0-10B7-5F8F-87FD-DB3A913D0848}"/>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9FD4C997-EEBB-2D14-5636-6F25B6391FEB}"/>
              </a:ext>
            </a:extLst>
          </p:cNvPr>
          <p:cNvSpPr>
            <a:spLocks noGrp="1"/>
          </p:cNvSpPr>
          <p:nvPr>
            <p:ph type="sldNum" sz="quarter" idx="5"/>
          </p:nvPr>
        </p:nvSpPr>
        <p:spPr/>
        <p:txBody>
          <a:bodyPr/>
          <a:lstStyle/>
          <a:p>
            <a:fld id="{7E77515C-E402-422E-B060-CB2DCB85644D}" type="slidenum">
              <a:rPr lang="de-CH" smtClean="0"/>
              <a:t>43</a:t>
            </a:fld>
            <a:endParaRPr lang="de-CH"/>
          </a:p>
        </p:txBody>
      </p:sp>
    </p:spTree>
    <p:extLst>
      <p:ext uri="{BB962C8B-B14F-4D97-AF65-F5344CB8AC3E}">
        <p14:creationId xmlns:p14="http://schemas.microsoft.com/office/powerpoint/2010/main" val="518106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48E03-6719-9DA7-0C48-B40A81BE572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947200D-4880-2D79-8995-01AB736E2213}"/>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834AE2D-B5F5-CEA1-22EB-0094FACFF5BD}"/>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85FEC794-1C42-AAB6-8511-0DFF1C3D519A}"/>
              </a:ext>
            </a:extLst>
          </p:cNvPr>
          <p:cNvSpPr>
            <a:spLocks noGrp="1"/>
          </p:cNvSpPr>
          <p:nvPr>
            <p:ph type="sldNum" sz="quarter" idx="5"/>
          </p:nvPr>
        </p:nvSpPr>
        <p:spPr/>
        <p:txBody>
          <a:bodyPr/>
          <a:lstStyle/>
          <a:p>
            <a:fld id="{7E77515C-E402-422E-B060-CB2DCB85644D}" type="slidenum">
              <a:rPr lang="de-CH" smtClean="0"/>
              <a:t>44</a:t>
            </a:fld>
            <a:endParaRPr lang="de-CH"/>
          </a:p>
        </p:txBody>
      </p:sp>
    </p:spTree>
    <p:extLst>
      <p:ext uri="{BB962C8B-B14F-4D97-AF65-F5344CB8AC3E}">
        <p14:creationId xmlns:p14="http://schemas.microsoft.com/office/powerpoint/2010/main" val="27393801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2007–2008 financial crisis exposed major weaknesses in the global banking system and became the main reason for the creation of Basel III.</a:t>
            </a:r>
          </a:p>
          <a:p>
            <a:br>
              <a:rPr lang="en-GB" dirty="0"/>
            </a:br>
            <a:endParaRPr lang="en-GB" dirty="0"/>
          </a:p>
          <a:p>
            <a:r>
              <a:rPr lang="en-GB" dirty="0"/>
              <a:t>Before the crisis, many banks operated with extremely high leverage, meaning they relied heavily on borrowed money instead of their own capital. At the same time, regulation and supervision were insufficient, while risk management inside banks was often weak.</a:t>
            </a:r>
          </a:p>
          <a:p>
            <a:br>
              <a:rPr lang="en-GB" dirty="0"/>
            </a:br>
            <a:endParaRPr lang="en-GB" dirty="0"/>
          </a:p>
          <a:p>
            <a:r>
              <a:rPr lang="en-GB" dirty="0"/>
              <a:t>Banks also became heavily involved in complex financial products such as securitisation and credit derivatives linked to the U.S. subprime mortgage market.</a:t>
            </a:r>
          </a:p>
          <a:p>
            <a:br>
              <a:rPr lang="en-GB" dirty="0"/>
            </a:br>
            <a:endParaRPr lang="en-GB" dirty="0"/>
          </a:p>
          <a:p>
            <a:r>
              <a:rPr lang="en-GB" dirty="0"/>
              <a:t>When housing prices began to fall in the United States, the value of these assets collapsed. This created massive losses, liquidity shortages and panic throughout the financial system.</a:t>
            </a:r>
          </a:p>
          <a:p>
            <a:br>
              <a:rPr lang="en-GB" dirty="0"/>
            </a:br>
            <a:endParaRPr lang="en-GB" dirty="0"/>
          </a:p>
          <a:p>
            <a:r>
              <a:rPr lang="en-GB" dirty="0"/>
              <a:t>Major institutions such as Lehman Brothers collapsed, while others such as American International Group required enormous government bailouts.</a:t>
            </a:r>
          </a:p>
          <a:p>
            <a:br>
              <a:rPr lang="en-GB" dirty="0"/>
            </a:br>
            <a:endParaRPr lang="en-GB" dirty="0"/>
          </a:p>
          <a:p>
            <a:r>
              <a:rPr lang="en-GB" dirty="0"/>
              <a:t>The crisis demonstrated that existing banking regulation was inadequate and that stronger international standards were necessary. Basel III was therefore introduced as a global regulatory response to strengthen the resilience of banks and reduce systemic risk.</a:t>
            </a:r>
          </a:p>
          <a:p>
            <a:endParaRPr dirty="0"/>
          </a:p>
        </p:txBody>
      </p:sp>
      <p:sp>
        <p:nvSpPr>
          <p:cNvPr id="4" name="Slide Number Placeholder 3"/>
          <p:cNvSpPr>
            <a:spLocks noGrp="1"/>
          </p:cNvSpPr>
          <p:nvPr>
            <p:ph type="sldNum" sz="quarter" idx="5"/>
          </p:nvPr>
        </p:nvSpPr>
        <p:spPr/>
        <p:txBody>
          <a:bodyPr/>
          <a:lstStyle/>
          <a:p>
            <a:fld id="{8A636954-2929-584C-932D-37B8C99EBDD1}" type="slidenum">
              <a:rPr lang="en-BE" smtClean="0"/>
              <a:t>5</a:t>
            </a:fld>
            <a:endParaRPr lang="en-BE"/>
          </a:p>
        </p:txBody>
      </p:sp>
    </p:spTree>
    <p:extLst>
      <p:ext uri="{BB962C8B-B14F-4D97-AF65-F5344CB8AC3E}">
        <p14:creationId xmlns:p14="http://schemas.microsoft.com/office/powerpoint/2010/main" val="3851983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27C74-EC91-437E-29C5-6E9169F76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73A6C-DBA9-86FA-8EE3-97886CCBC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49D9FC-0E95-A7C0-2A51-1DA7B8BACA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4DB4E4-A6D3-109F-30AF-336E59E0CE85}"/>
              </a:ext>
            </a:extLst>
          </p:cNvPr>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29119550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920BA-E5E4-FF80-16F3-DD54E1932B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37AAA-39A0-8294-47F7-7055EDD748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62DCB5-4707-8694-9AD5-6E09C4E3F3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E09587-9A11-3ACC-F4AC-5FCC08DCD822}"/>
              </a:ext>
            </a:extLst>
          </p:cNvPr>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37955083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2EAB2-9335-D89E-9A80-6B356D620A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EAD21E-D8A4-1ED3-BB32-E8EE784CA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E6B226-BB87-7920-D6DA-E6A3CF3286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C0C6A5-DB69-1F9C-4DC4-5A7F71514695}"/>
              </a:ext>
            </a:extLst>
          </p:cNvPr>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47579202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CBB7C-08D3-47D9-4046-D42264E722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AE5B4-2A7F-3B6B-A4D6-563064D6D0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61CE58-61F1-2518-42EC-BEFB78405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732160-2A10-E35F-52ED-7030B465AD1B}"/>
              </a:ext>
            </a:extLst>
          </p:cNvPr>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28663884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7B81E-B4FA-0550-1754-97D8B762C5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A19280-48ED-6FCB-C98B-016F967070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EDF914-E099-282F-103B-6727B492B6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0CDD91-7461-3486-5502-2C0E63B9876E}"/>
              </a:ext>
            </a:extLst>
          </p:cNvPr>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374192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Basel III is an international regulatory framework developed by the Basel Committee on Banking Supervision after the global financial crisis.</a:t>
            </a:r>
          </a:p>
          <a:p>
            <a:br>
              <a:rPr lang="en-GB" dirty="0"/>
            </a:br>
            <a:endParaRPr lang="en-GB" dirty="0"/>
          </a:p>
          <a:p>
            <a:r>
              <a:rPr lang="en-GB" dirty="0"/>
              <a:t>The crisis showed that many banks did not have enough high-quality capital or sufficient liquidity to survive periods of severe financial stress. Basel III was therefore designed to make the banking system safer and more resilient.</a:t>
            </a:r>
          </a:p>
          <a:p>
            <a:br>
              <a:rPr lang="en-GB" dirty="0"/>
            </a:br>
            <a:endParaRPr lang="en-GB" dirty="0"/>
          </a:p>
          <a:p>
            <a:r>
              <a:rPr lang="en-GB" dirty="0"/>
              <a:t>One of its main goals was to improve both the quantity and quality of bank capital. Basel III also introduced entirely new liquidity requirements and a leverage ratio to limit excessive borrowing by banks.</a:t>
            </a:r>
          </a:p>
          <a:p>
            <a:br>
              <a:rPr lang="en-GB" dirty="0"/>
            </a:br>
            <a:endParaRPr lang="en-GB" dirty="0"/>
          </a:p>
          <a:p>
            <a:r>
              <a:rPr lang="en-GB" dirty="0"/>
              <a:t>In addition, the framework placed much greater emphasis on supervision, stress testing, governance and transparency.</a:t>
            </a:r>
          </a:p>
          <a:p>
            <a:br>
              <a:rPr lang="en-GB" dirty="0"/>
            </a:br>
            <a:endParaRPr lang="en-GB" dirty="0"/>
          </a:p>
          <a:p>
            <a:r>
              <a:rPr lang="en-GB" dirty="0"/>
              <a:t>Overall, Basel III represents one of the most important international reforms in modern financial regulation and aims to reduce the probability and severity of future financial crises.</a:t>
            </a:r>
          </a:p>
          <a:p>
            <a:endParaRPr dirty="0"/>
          </a:p>
        </p:txBody>
      </p:sp>
      <p:sp>
        <p:nvSpPr>
          <p:cNvPr id="4" name="Slide Number Placeholder 3"/>
          <p:cNvSpPr>
            <a:spLocks noGrp="1"/>
          </p:cNvSpPr>
          <p:nvPr>
            <p:ph type="sldNum" sz="quarter" idx="5"/>
          </p:nvPr>
        </p:nvSpPr>
        <p:spPr/>
        <p:txBody>
          <a:bodyPr/>
          <a:lstStyle/>
          <a:p>
            <a:fld id="{8A636954-2929-584C-932D-37B8C99EBDD1}" type="slidenum">
              <a:rPr lang="en-BE" smtClean="0"/>
              <a:t>6</a:t>
            </a:fld>
            <a:endParaRPr lang="en-BE"/>
          </a:p>
        </p:txBody>
      </p:sp>
    </p:spTree>
    <p:extLst>
      <p:ext uri="{BB962C8B-B14F-4D97-AF65-F5344CB8AC3E}">
        <p14:creationId xmlns:p14="http://schemas.microsoft.com/office/powerpoint/2010/main" val="14704454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of the central reforms of Basel III was the strengthening of capital requirements for banks.</a:t>
            </a:r>
          </a:p>
          <a:p>
            <a:br>
              <a:rPr lang="en-GB" dirty="0"/>
            </a:br>
            <a:endParaRPr lang="en-GB" dirty="0"/>
          </a:p>
          <a:p>
            <a:r>
              <a:rPr lang="en-GB" dirty="0"/>
              <a:t>Basel III increased both the amount of capital banks must hold and the quality of that capital. Regulators concluded after the crisis that many banks formally met regulatory requirements but still lacked sufficient truly loss-absorbing capital.</a:t>
            </a:r>
          </a:p>
          <a:p>
            <a:br>
              <a:rPr lang="en-GB" dirty="0"/>
            </a:br>
            <a:endParaRPr lang="en-GB" dirty="0"/>
          </a:p>
          <a:p>
            <a:r>
              <a:rPr lang="en-GB" dirty="0"/>
              <a:t>Therefore, Basel III placed greater emphasis on Common Equity Tier 1, or CET1, which mainly consists of ordinary shares and retained earnings. This is considered the highest-quality form of capital because it can absorb losses immediately.</a:t>
            </a:r>
          </a:p>
          <a:p>
            <a:br>
              <a:rPr lang="en-GB" dirty="0"/>
            </a:br>
            <a:endParaRPr lang="en-GB" dirty="0"/>
          </a:p>
          <a:p>
            <a:r>
              <a:rPr lang="en-GB" dirty="0"/>
              <a:t>Basel III also introduced capital buffers. The Capital Conservation Buffer requires banks to hold additional reserves above the minimum requirements, while the Countercyclical Buffer aims to reduce excessive lending during economic booms.</a:t>
            </a:r>
          </a:p>
          <a:p>
            <a:br>
              <a:rPr lang="en-GB" dirty="0"/>
            </a:br>
            <a:endParaRPr lang="en-GB" dirty="0"/>
          </a:p>
          <a:p>
            <a:r>
              <a:rPr lang="en-GB" dirty="0"/>
              <a:t>In addition, globally systemically important banks, often called G-SIBs, are subject to even stricter capital requirements because their failure could threaten the entire financial system.</a:t>
            </a:r>
          </a:p>
          <a:p>
            <a:br>
              <a:rPr lang="en-GB" dirty="0"/>
            </a:br>
            <a:endParaRPr lang="en-GB" dirty="0"/>
          </a:p>
          <a:p>
            <a:r>
              <a:rPr lang="en-GB" dirty="0"/>
              <a:t>The overall objective of these reforms was to improve the resilience of banks and reduce systemic risk during periods of financial stress.</a:t>
            </a:r>
          </a:p>
          <a:p>
            <a:endParaRPr dirty="0"/>
          </a:p>
        </p:txBody>
      </p:sp>
      <p:sp>
        <p:nvSpPr>
          <p:cNvPr id="4" name="Slide Number Placeholder 3"/>
          <p:cNvSpPr>
            <a:spLocks noGrp="1"/>
          </p:cNvSpPr>
          <p:nvPr>
            <p:ph type="sldNum" sz="quarter" idx="5"/>
          </p:nvPr>
        </p:nvSpPr>
        <p:spPr/>
        <p:txBody>
          <a:bodyPr/>
          <a:lstStyle/>
          <a:p>
            <a:fld id="{8A636954-2929-584C-932D-37B8C99EBDD1}" type="slidenum">
              <a:rPr lang="en-BE" smtClean="0"/>
              <a:t>7</a:t>
            </a:fld>
            <a:endParaRPr lang="en-BE"/>
          </a:p>
        </p:txBody>
      </p:sp>
    </p:spTree>
    <p:extLst>
      <p:ext uri="{BB962C8B-B14F-4D97-AF65-F5344CB8AC3E}">
        <p14:creationId xmlns:p14="http://schemas.microsoft.com/office/powerpoint/2010/main" val="375962029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Basel III also introduced important leverage and liquidity reforms. The leverage ratio was designed to limit excessive borrowing and act as a simple backstop to complex risk models.</a:t>
            </a:r>
          </a:p>
          <a:p>
            <a:br>
              <a:rPr lang="en-GB" dirty="0"/>
            </a:br>
            <a:endParaRPr lang="en-GB" dirty="0"/>
          </a:p>
          <a:p>
            <a:r>
              <a:rPr lang="en-GB" dirty="0"/>
              <a:t>Basel III also recognized that many banks during the crisis failed not because they lacked capital, but because they lacked liquidity. Therefore, the framework introduced the Liquidity Coverage Ratio for short-term stress and the Net Stable Funding Ratio for long-term funding stability.</a:t>
            </a:r>
          </a:p>
          <a:p>
            <a:endParaRPr dirty="0"/>
          </a:p>
        </p:txBody>
      </p:sp>
      <p:sp>
        <p:nvSpPr>
          <p:cNvPr id="4" name="Slide Number Placeholder 3"/>
          <p:cNvSpPr>
            <a:spLocks noGrp="1"/>
          </p:cNvSpPr>
          <p:nvPr>
            <p:ph type="sldNum" sz="quarter" idx="5"/>
          </p:nvPr>
        </p:nvSpPr>
        <p:spPr/>
        <p:txBody>
          <a:bodyPr/>
          <a:lstStyle/>
          <a:p>
            <a:fld id="{8A636954-2929-584C-932D-37B8C99EBDD1}" type="slidenum">
              <a:rPr lang="en-BE" smtClean="0"/>
              <a:t>8</a:t>
            </a:fld>
            <a:endParaRPr lang="en-BE"/>
          </a:p>
        </p:txBody>
      </p:sp>
    </p:spTree>
    <p:extLst>
      <p:ext uri="{BB962C8B-B14F-4D97-AF65-F5344CB8AC3E}">
        <p14:creationId xmlns:p14="http://schemas.microsoft.com/office/powerpoint/2010/main" val="14242294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O" dirty="0"/>
          </a:p>
        </p:txBody>
      </p:sp>
      <p:sp>
        <p:nvSpPr>
          <p:cNvPr id="4" name="Slide Number Placeholder 3"/>
          <p:cNvSpPr>
            <a:spLocks noGrp="1"/>
          </p:cNvSpPr>
          <p:nvPr>
            <p:ph type="sldNum" sz="quarter" idx="5"/>
          </p:nvPr>
        </p:nvSpPr>
        <p:spPr/>
        <p:txBody>
          <a:bodyPr/>
          <a:lstStyle/>
          <a:p>
            <a:fld id="{2AAD0E83-5812-694F-9A64-2A8D6902441B}" type="slidenum">
              <a:rPr lang="en-NO" smtClean="0"/>
              <a:t>95</a:t>
            </a:fld>
            <a:endParaRPr lang="en-NO"/>
          </a:p>
        </p:txBody>
      </p:sp>
    </p:spTree>
    <p:extLst>
      <p:ext uri="{BB962C8B-B14F-4D97-AF65-F5344CB8AC3E}">
        <p14:creationId xmlns:p14="http://schemas.microsoft.com/office/powerpoint/2010/main" val="37251675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Basel III also increased attention on governance and supervisory oversight. Regulators recognized that the financial crisis was not only a failure of markets, but also a failure of risk management and corporate governance.</a:t>
            </a:r>
          </a:p>
          <a:p>
            <a:br>
              <a:rPr lang="en-GB" dirty="0"/>
            </a:br>
            <a:endParaRPr lang="en-GB" dirty="0"/>
          </a:p>
          <a:p>
            <a:r>
              <a:rPr lang="en-GB" dirty="0"/>
              <a:t>However, recent events such as Silicon Valley Bank and Credit Suisse show that systemic risk continues to exist despite stronger regulation. This demonstrates that regulation can reduce risk, but cannot eliminate financial instability entirely.</a:t>
            </a:r>
          </a:p>
          <a:p>
            <a:endParaRPr dirty="0"/>
          </a:p>
        </p:txBody>
      </p:sp>
      <p:sp>
        <p:nvSpPr>
          <p:cNvPr id="4" name="Slide Number Placeholder 3"/>
          <p:cNvSpPr>
            <a:spLocks noGrp="1"/>
          </p:cNvSpPr>
          <p:nvPr>
            <p:ph type="sldNum" sz="quarter" idx="5"/>
          </p:nvPr>
        </p:nvSpPr>
        <p:spPr/>
        <p:txBody>
          <a:bodyPr/>
          <a:lstStyle/>
          <a:p>
            <a:fld id="{8A636954-2929-584C-932D-37B8C99EBDD1}" type="slidenum">
              <a:rPr lang="en-BE" smtClean="0"/>
              <a:t>9</a:t>
            </a:fld>
            <a:endParaRPr lang="en-BE"/>
          </a:p>
        </p:txBody>
      </p:sp>
    </p:spTree>
    <p:extLst>
      <p:ext uri="{BB962C8B-B14F-4D97-AF65-F5344CB8AC3E}">
        <p14:creationId xmlns:p14="http://schemas.microsoft.com/office/powerpoint/2010/main" val="76345302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it-IT" dirty="0"/>
          </a:p>
        </p:txBody>
      </p:sp>
      <p:sp>
        <p:nvSpPr>
          <p:cNvPr id="4" name="Slide Number Placeholder 3"/>
          <p:cNvSpPr>
            <a:spLocks noGrp="1"/>
          </p:cNvSpPr>
          <p:nvPr>
            <p:ph type="sldNum" sz="quarter" idx="5"/>
          </p:nvPr>
        </p:nvSpPr>
        <p:spPr/>
        <p:txBody>
          <a:bodyPr/>
          <a:lstStyle/>
          <a:p>
            <a:fld id="{9BC170C3-0CE5-43BA-A0C9-31786156BA7A}" type="slidenum">
              <a:rPr lang="it-IT" smtClean="0"/>
              <a:t>122</a:t>
            </a:fld>
            <a:endParaRPr lang="it-IT"/>
          </a:p>
        </p:txBody>
      </p:sp>
    </p:spTree>
    <p:extLst>
      <p:ext uri="{BB962C8B-B14F-4D97-AF65-F5344CB8AC3E}">
        <p14:creationId xmlns:p14="http://schemas.microsoft.com/office/powerpoint/2010/main" val="404182216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B6DD2-3C0C-6AC0-FB74-31FE99E3DB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BEB017-B553-9EB0-2AE9-D10FDA6BDF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27CA6A-A1AD-017E-5452-B330B0392D57}"/>
              </a:ext>
            </a:extLst>
          </p:cNvPr>
          <p:cNvSpPr>
            <a:spLocks noGrp="1"/>
          </p:cNvSpPr>
          <p:nvPr>
            <p:ph type="body" idx="1"/>
          </p:nvPr>
        </p:nvSpPr>
        <p:spPr/>
        <p:txBody>
          <a:bodyPr/>
          <a:lstStyle/>
          <a:p>
            <a:endParaRPr lang="it-IT" dirty="0"/>
          </a:p>
        </p:txBody>
      </p:sp>
      <p:sp>
        <p:nvSpPr>
          <p:cNvPr id="4" name="Slide Number Placeholder 3">
            <a:extLst>
              <a:ext uri="{FF2B5EF4-FFF2-40B4-BE49-F238E27FC236}">
                <a16:creationId xmlns:a16="http://schemas.microsoft.com/office/drawing/2014/main" id="{786775D9-452D-CB21-3FE5-39C4B211C265}"/>
              </a:ext>
            </a:extLst>
          </p:cNvPr>
          <p:cNvSpPr>
            <a:spLocks noGrp="1"/>
          </p:cNvSpPr>
          <p:nvPr>
            <p:ph type="sldNum" sz="quarter" idx="5"/>
          </p:nvPr>
        </p:nvSpPr>
        <p:spPr/>
        <p:txBody>
          <a:bodyPr/>
          <a:lstStyle/>
          <a:p>
            <a:fld id="{9BC170C3-0CE5-43BA-A0C9-31786156BA7A}" type="slidenum">
              <a:rPr lang="it-IT" smtClean="0"/>
              <a:t>123</a:t>
            </a:fld>
            <a:endParaRPr lang="it-IT"/>
          </a:p>
        </p:txBody>
      </p:sp>
    </p:spTree>
    <p:extLst>
      <p:ext uri="{BB962C8B-B14F-4D97-AF65-F5344CB8AC3E}">
        <p14:creationId xmlns:p14="http://schemas.microsoft.com/office/powerpoint/2010/main" val="162558392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492B5-466C-EEE8-38DE-BDDC0A70BA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AFDC51-576F-856F-9A21-7958215F0E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57B6B-2565-9870-0363-65D6291B93A7}"/>
              </a:ext>
            </a:extLst>
          </p:cNvPr>
          <p:cNvSpPr>
            <a:spLocks noGrp="1"/>
          </p:cNvSpPr>
          <p:nvPr>
            <p:ph type="body" idx="1"/>
          </p:nvPr>
        </p:nvSpPr>
        <p:spPr/>
        <p:txBody>
          <a:bodyPr/>
          <a:lstStyle/>
          <a:p>
            <a:endParaRPr lang="it-IT" dirty="0"/>
          </a:p>
        </p:txBody>
      </p:sp>
      <p:sp>
        <p:nvSpPr>
          <p:cNvPr id="4" name="Slide Number Placeholder 3">
            <a:extLst>
              <a:ext uri="{FF2B5EF4-FFF2-40B4-BE49-F238E27FC236}">
                <a16:creationId xmlns:a16="http://schemas.microsoft.com/office/drawing/2014/main" id="{DA52B039-40C5-8214-151E-C2D40C7A318D}"/>
              </a:ext>
            </a:extLst>
          </p:cNvPr>
          <p:cNvSpPr>
            <a:spLocks noGrp="1"/>
          </p:cNvSpPr>
          <p:nvPr>
            <p:ph type="sldNum" sz="quarter" idx="5"/>
          </p:nvPr>
        </p:nvSpPr>
        <p:spPr/>
        <p:txBody>
          <a:bodyPr/>
          <a:lstStyle/>
          <a:p>
            <a:fld id="{9BC170C3-0CE5-43BA-A0C9-31786156BA7A}" type="slidenum">
              <a:rPr lang="it-IT" smtClean="0"/>
              <a:t>124</a:t>
            </a:fld>
            <a:endParaRPr lang="it-IT"/>
          </a:p>
        </p:txBody>
      </p:sp>
    </p:spTree>
    <p:extLst>
      <p:ext uri="{BB962C8B-B14F-4D97-AF65-F5344CB8AC3E}">
        <p14:creationId xmlns:p14="http://schemas.microsoft.com/office/powerpoint/2010/main" val="345061581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9ED88-312F-0E05-00A8-9F1ED9397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C7906-94E5-A829-5856-AA062B639B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C38146-142E-3209-7C3E-27E1EA6EF95B}"/>
              </a:ext>
            </a:extLst>
          </p:cNvPr>
          <p:cNvSpPr>
            <a:spLocks noGrp="1"/>
          </p:cNvSpPr>
          <p:nvPr>
            <p:ph type="body" idx="1"/>
          </p:nvPr>
        </p:nvSpPr>
        <p:spPr/>
        <p:txBody>
          <a:bodyPr/>
          <a:lstStyle/>
          <a:p>
            <a:endParaRPr lang="it-IT" dirty="0"/>
          </a:p>
        </p:txBody>
      </p:sp>
      <p:sp>
        <p:nvSpPr>
          <p:cNvPr id="4" name="Slide Number Placeholder 3">
            <a:extLst>
              <a:ext uri="{FF2B5EF4-FFF2-40B4-BE49-F238E27FC236}">
                <a16:creationId xmlns:a16="http://schemas.microsoft.com/office/drawing/2014/main" id="{A61E6A23-1396-23A7-59F9-7BFAF7285818}"/>
              </a:ext>
            </a:extLst>
          </p:cNvPr>
          <p:cNvSpPr>
            <a:spLocks noGrp="1"/>
          </p:cNvSpPr>
          <p:nvPr>
            <p:ph type="sldNum" sz="quarter" idx="5"/>
          </p:nvPr>
        </p:nvSpPr>
        <p:spPr/>
        <p:txBody>
          <a:bodyPr/>
          <a:lstStyle/>
          <a:p>
            <a:fld id="{9BC170C3-0CE5-43BA-A0C9-31786156BA7A}" type="slidenum">
              <a:rPr lang="it-IT" smtClean="0"/>
              <a:t>125</a:t>
            </a:fld>
            <a:endParaRPr lang="it-IT"/>
          </a:p>
        </p:txBody>
      </p:sp>
    </p:spTree>
    <p:extLst>
      <p:ext uri="{BB962C8B-B14F-4D97-AF65-F5344CB8AC3E}">
        <p14:creationId xmlns:p14="http://schemas.microsoft.com/office/powerpoint/2010/main" val="196104065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0D612-277B-3911-39A4-BD7D4AE035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7E29F2-74C0-4104-A04E-3F6F62A5DC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55A5A9-BE65-A49B-5DA1-8322984F93B1}"/>
              </a:ext>
            </a:extLst>
          </p:cNvPr>
          <p:cNvSpPr>
            <a:spLocks noGrp="1"/>
          </p:cNvSpPr>
          <p:nvPr>
            <p:ph type="body" idx="1"/>
          </p:nvPr>
        </p:nvSpPr>
        <p:spPr/>
        <p:txBody>
          <a:bodyPr/>
          <a:lstStyle/>
          <a:p>
            <a:endParaRPr lang="it-IT" dirty="0"/>
          </a:p>
        </p:txBody>
      </p:sp>
      <p:sp>
        <p:nvSpPr>
          <p:cNvPr id="4" name="Slide Number Placeholder 3">
            <a:extLst>
              <a:ext uri="{FF2B5EF4-FFF2-40B4-BE49-F238E27FC236}">
                <a16:creationId xmlns:a16="http://schemas.microsoft.com/office/drawing/2014/main" id="{C2F89907-B37A-4782-E483-CDF516527715}"/>
              </a:ext>
            </a:extLst>
          </p:cNvPr>
          <p:cNvSpPr>
            <a:spLocks noGrp="1"/>
          </p:cNvSpPr>
          <p:nvPr>
            <p:ph type="sldNum" sz="quarter" idx="5"/>
          </p:nvPr>
        </p:nvSpPr>
        <p:spPr/>
        <p:txBody>
          <a:bodyPr/>
          <a:lstStyle/>
          <a:p>
            <a:fld id="{9BC170C3-0CE5-43BA-A0C9-31786156BA7A}" type="slidenum">
              <a:rPr lang="it-IT" smtClean="0"/>
              <a:t>126</a:t>
            </a:fld>
            <a:endParaRPr lang="it-IT"/>
          </a:p>
        </p:txBody>
      </p:sp>
    </p:spTree>
    <p:extLst>
      <p:ext uri="{BB962C8B-B14F-4D97-AF65-F5344CB8AC3E}">
        <p14:creationId xmlns:p14="http://schemas.microsoft.com/office/powerpoint/2010/main" val="66099883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2D738-B79B-8D5C-9AB3-7094A2A50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060A7E-16BF-1156-968C-E9A4E1EAFE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20358B-3446-3F62-E5D4-6C287C285D4C}"/>
              </a:ext>
            </a:extLst>
          </p:cNvPr>
          <p:cNvSpPr>
            <a:spLocks noGrp="1"/>
          </p:cNvSpPr>
          <p:nvPr>
            <p:ph type="body" idx="1"/>
          </p:nvPr>
        </p:nvSpPr>
        <p:spPr/>
        <p:txBody>
          <a:bodyPr/>
          <a:lstStyle/>
          <a:p>
            <a:endParaRPr lang="it-IT" dirty="0"/>
          </a:p>
        </p:txBody>
      </p:sp>
      <p:sp>
        <p:nvSpPr>
          <p:cNvPr id="4" name="Slide Number Placeholder 3">
            <a:extLst>
              <a:ext uri="{FF2B5EF4-FFF2-40B4-BE49-F238E27FC236}">
                <a16:creationId xmlns:a16="http://schemas.microsoft.com/office/drawing/2014/main" id="{D5F80ED6-E4C0-D491-3D34-F660020ADC6E}"/>
              </a:ext>
            </a:extLst>
          </p:cNvPr>
          <p:cNvSpPr>
            <a:spLocks noGrp="1"/>
          </p:cNvSpPr>
          <p:nvPr>
            <p:ph type="sldNum" sz="quarter" idx="5"/>
          </p:nvPr>
        </p:nvSpPr>
        <p:spPr/>
        <p:txBody>
          <a:bodyPr/>
          <a:lstStyle/>
          <a:p>
            <a:fld id="{9BC170C3-0CE5-43BA-A0C9-31786156BA7A}" type="slidenum">
              <a:rPr lang="it-IT" smtClean="0"/>
              <a:t>127</a:t>
            </a:fld>
            <a:endParaRPr lang="it-IT"/>
          </a:p>
        </p:txBody>
      </p:sp>
    </p:spTree>
    <p:extLst>
      <p:ext uri="{BB962C8B-B14F-4D97-AF65-F5344CB8AC3E}">
        <p14:creationId xmlns:p14="http://schemas.microsoft.com/office/powerpoint/2010/main" val="920108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it-IT"/>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F74CB-E0B5-6C99-5DC9-8DE486A93DE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a:p>
        </p:txBody>
      </p:sp>
      <p:sp>
        <p:nvSpPr>
          <p:cNvPr id="3" name="Subtitle 2">
            <a:extLst>
              <a:ext uri="{FF2B5EF4-FFF2-40B4-BE49-F238E27FC236}">
                <a16:creationId xmlns:a16="http://schemas.microsoft.com/office/drawing/2014/main" id="{C32DFCB8-7972-6C0C-708B-36A5E605E6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a:p>
        </p:txBody>
      </p:sp>
      <p:sp>
        <p:nvSpPr>
          <p:cNvPr id="4" name="Date Placeholder 3">
            <a:extLst>
              <a:ext uri="{FF2B5EF4-FFF2-40B4-BE49-F238E27FC236}">
                <a16:creationId xmlns:a16="http://schemas.microsoft.com/office/drawing/2014/main" id="{2077B8F8-4C32-CD18-FE00-1B7600188E18}"/>
              </a:ext>
            </a:extLst>
          </p:cNvPr>
          <p:cNvSpPr>
            <a:spLocks noGrp="1"/>
          </p:cNvSpPr>
          <p:nvPr>
            <p:ph type="dt" sz="half" idx="10"/>
          </p:nvPr>
        </p:nvSpPr>
        <p:spPr/>
        <p:txBody>
          <a:bodyPr/>
          <a:lstStyle/>
          <a:p>
            <a:fld id="{EAB251B4-7073-7842-BA4F-DF6747226F2D}" type="datetimeFigureOut">
              <a:rPr lang="en-BE" smtClean="0"/>
              <a:t>05/21/2026</a:t>
            </a:fld>
            <a:endParaRPr lang="en-BE"/>
          </a:p>
        </p:txBody>
      </p:sp>
      <p:sp>
        <p:nvSpPr>
          <p:cNvPr id="5" name="Footer Placeholder 4">
            <a:extLst>
              <a:ext uri="{FF2B5EF4-FFF2-40B4-BE49-F238E27FC236}">
                <a16:creationId xmlns:a16="http://schemas.microsoft.com/office/drawing/2014/main" id="{DC8B4FB6-D9E8-7CE6-689E-36184CFD2956}"/>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168EA5EB-BA9B-390D-1781-AD3C3A8F1122}"/>
              </a:ext>
            </a:extLst>
          </p:cNvPr>
          <p:cNvSpPr>
            <a:spLocks noGrp="1"/>
          </p:cNvSpPr>
          <p:nvPr>
            <p:ph type="sldNum" sz="quarter" idx="12"/>
          </p:nvPr>
        </p:nvSpPr>
        <p:spPr/>
        <p:txBody>
          <a:bodyPr/>
          <a:lstStyle/>
          <a:p>
            <a:fld id="{8311448A-7D40-9747-B406-293C42209C69}" type="slidenum">
              <a:rPr lang="en-BE" smtClean="0"/>
              <a:t>‹#›</a:t>
            </a:fld>
            <a:endParaRPr lang="en-BE"/>
          </a:p>
        </p:txBody>
      </p:sp>
    </p:spTree>
    <p:extLst>
      <p:ext uri="{BB962C8B-B14F-4D97-AF65-F5344CB8AC3E}">
        <p14:creationId xmlns:p14="http://schemas.microsoft.com/office/powerpoint/2010/main" val="1680829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5BE1-A656-DA9C-86DF-04E4BAF5045E}"/>
              </a:ext>
            </a:extLst>
          </p:cNvPr>
          <p:cNvSpPr>
            <a:spLocks noGrp="1"/>
          </p:cNvSpPr>
          <p:nvPr>
            <p:ph type="title"/>
          </p:nvPr>
        </p:nvSpPr>
        <p:spPr/>
        <p:txBody>
          <a:bodyPr/>
          <a:lstStyle/>
          <a:p>
            <a:r>
              <a:rPr lang="en-GB"/>
              <a:t>Click to edit Master title style</a:t>
            </a:r>
            <a:endParaRPr/>
          </a:p>
        </p:txBody>
      </p:sp>
      <p:sp>
        <p:nvSpPr>
          <p:cNvPr id="3" name="Vertical Text Placeholder 2">
            <a:extLst>
              <a:ext uri="{FF2B5EF4-FFF2-40B4-BE49-F238E27FC236}">
                <a16:creationId xmlns:a16="http://schemas.microsoft.com/office/drawing/2014/main" id="{9E00FB6F-DD47-6BED-66A4-45239BBC733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4" name="Date Placeholder 3">
            <a:extLst>
              <a:ext uri="{FF2B5EF4-FFF2-40B4-BE49-F238E27FC236}">
                <a16:creationId xmlns:a16="http://schemas.microsoft.com/office/drawing/2014/main" id="{9C5C9084-80DF-3CC2-044C-1A262AED1DC6}"/>
              </a:ext>
            </a:extLst>
          </p:cNvPr>
          <p:cNvSpPr>
            <a:spLocks noGrp="1"/>
          </p:cNvSpPr>
          <p:nvPr>
            <p:ph type="dt" sz="half" idx="10"/>
          </p:nvPr>
        </p:nvSpPr>
        <p:spPr/>
        <p:txBody>
          <a:bodyPr/>
          <a:lstStyle/>
          <a:p>
            <a:fld id="{EAB251B4-7073-7842-BA4F-DF6747226F2D}" type="datetimeFigureOut">
              <a:rPr lang="en-BE" smtClean="0"/>
              <a:t>05/21/2026</a:t>
            </a:fld>
            <a:endParaRPr lang="en-BE"/>
          </a:p>
        </p:txBody>
      </p:sp>
      <p:sp>
        <p:nvSpPr>
          <p:cNvPr id="5" name="Footer Placeholder 4">
            <a:extLst>
              <a:ext uri="{FF2B5EF4-FFF2-40B4-BE49-F238E27FC236}">
                <a16:creationId xmlns:a16="http://schemas.microsoft.com/office/drawing/2014/main" id="{20DDD2CA-A40D-C8B6-1ED1-B5EA496922D8}"/>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C0C4D4B5-1F04-9B92-7809-E06C6622F81B}"/>
              </a:ext>
            </a:extLst>
          </p:cNvPr>
          <p:cNvSpPr>
            <a:spLocks noGrp="1"/>
          </p:cNvSpPr>
          <p:nvPr>
            <p:ph type="sldNum" sz="quarter" idx="12"/>
          </p:nvPr>
        </p:nvSpPr>
        <p:spPr/>
        <p:txBody>
          <a:bodyPr/>
          <a:lstStyle/>
          <a:p>
            <a:fld id="{8311448A-7D40-9747-B406-293C42209C69}" type="slidenum">
              <a:rPr lang="en-BE" smtClean="0"/>
              <a:t>‹#›</a:t>
            </a:fld>
            <a:endParaRPr lang="en-BE"/>
          </a:p>
        </p:txBody>
      </p:sp>
    </p:spTree>
    <p:extLst>
      <p:ext uri="{BB962C8B-B14F-4D97-AF65-F5344CB8AC3E}">
        <p14:creationId xmlns:p14="http://schemas.microsoft.com/office/powerpoint/2010/main" val="2750831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2D763E-DA96-3A5D-A504-F622165708F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a:p>
        </p:txBody>
      </p:sp>
      <p:sp>
        <p:nvSpPr>
          <p:cNvPr id="3" name="Vertical Text Placeholder 2">
            <a:extLst>
              <a:ext uri="{FF2B5EF4-FFF2-40B4-BE49-F238E27FC236}">
                <a16:creationId xmlns:a16="http://schemas.microsoft.com/office/drawing/2014/main" id="{36509EE4-4885-8222-3E42-CFA765581A3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4" name="Date Placeholder 3">
            <a:extLst>
              <a:ext uri="{FF2B5EF4-FFF2-40B4-BE49-F238E27FC236}">
                <a16:creationId xmlns:a16="http://schemas.microsoft.com/office/drawing/2014/main" id="{95DAB4BA-1D4A-8F11-4934-A5265143A168}"/>
              </a:ext>
            </a:extLst>
          </p:cNvPr>
          <p:cNvSpPr>
            <a:spLocks noGrp="1"/>
          </p:cNvSpPr>
          <p:nvPr>
            <p:ph type="dt" sz="half" idx="10"/>
          </p:nvPr>
        </p:nvSpPr>
        <p:spPr/>
        <p:txBody>
          <a:bodyPr/>
          <a:lstStyle/>
          <a:p>
            <a:fld id="{EAB251B4-7073-7842-BA4F-DF6747226F2D}" type="datetimeFigureOut">
              <a:rPr lang="en-BE" smtClean="0"/>
              <a:t>05/21/2026</a:t>
            </a:fld>
            <a:endParaRPr lang="en-BE"/>
          </a:p>
        </p:txBody>
      </p:sp>
      <p:sp>
        <p:nvSpPr>
          <p:cNvPr id="5" name="Footer Placeholder 4">
            <a:extLst>
              <a:ext uri="{FF2B5EF4-FFF2-40B4-BE49-F238E27FC236}">
                <a16:creationId xmlns:a16="http://schemas.microsoft.com/office/drawing/2014/main" id="{5EA3B40C-0E54-99DA-9F18-368738EC83ED}"/>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EA0063C7-920F-764C-D7A9-EF9E45C49BC0}"/>
              </a:ext>
            </a:extLst>
          </p:cNvPr>
          <p:cNvSpPr>
            <a:spLocks noGrp="1"/>
          </p:cNvSpPr>
          <p:nvPr>
            <p:ph type="sldNum" sz="quarter" idx="12"/>
          </p:nvPr>
        </p:nvSpPr>
        <p:spPr/>
        <p:txBody>
          <a:bodyPr/>
          <a:lstStyle/>
          <a:p>
            <a:fld id="{8311448A-7D40-9747-B406-293C42209C69}" type="slidenum">
              <a:rPr lang="en-BE" smtClean="0"/>
              <a:t>‹#›</a:t>
            </a:fld>
            <a:endParaRPr lang="en-BE"/>
          </a:p>
        </p:txBody>
      </p:sp>
    </p:spTree>
    <p:extLst>
      <p:ext uri="{BB962C8B-B14F-4D97-AF65-F5344CB8AC3E}">
        <p14:creationId xmlns:p14="http://schemas.microsoft.com/office/powerpoint/2010/main" val="3454876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3312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itle with Picture">
    <p:spTree>
      <p:nvGrpSpPr>
        <p:cNvPr id="1" name=""/>
        <p:cNvGrpSpPr/>
        <p:nvPr/>
      </p:nvGrpSpPr>
      <p:grpSpPr>
        <a:xfrm>
          <a:off x="0" y="0"/>
          <a:ext cx="0" cy="0"/>
          <a:chOff x="0" y="0"/>
          <a:chExt cx="0" cy="0"/>
        </a:xfrm>
      </p:grpSpPr>
      <p:sp>
        <p:nvSpPr>
          <p:cNvPr id="14" name="Title Text"/>
          <p:cNvSpPr txBox="1">
            <a:spLocks noGrp="1"/>
          </p:cNvSpPr>
          <p:nvPr>
            <p:ph type="title"/>
          </p:nvPr>
        </p:nvSpPr>
        <p:spPr>
          <a:xfrm>
            <a:off x="612648" y="502919"/>
            <a:ext cx="5852160" cy="2953513"/>
          </a:xfrm>
          <a:prstGeom prst="rect">
            <a:avLst/>
          </a:prstGeom>
        </p:spPr>
        <p:txBody>
          <a:bodyPr anchor="t"/>
          <a:lstStyle>
            <a:lvl1pPr>
              <a:defRPr sz="5400"/>
            </a:lvl1pPr>
          </a:lstStyle>
          <a:p>
            <a:r>
              <a:t>Title Text</a:t>
            </a:r>
          </a:p>
        </p:txBody>
      </p:sp>
      <p:sp>
        <p:nvSpPr>
          <p:cNvPr id="15" name="Body Level One…"/>
          <p:cNvSpPr txBox="1">
            <a:spLocks noGrp="1"/>
          </p:cNvSpPr>
          <p:nvPr>
            <p:ph type="body" sz="quarter" idx="1"/>
          </p:nvPr>
        </p:nvSpPr>
        <p:spPr>
          <a:xfrm>
            <a:off x="612648" y="4544567"/>
            <a:ext cx="4681729" cy="1591058"/>
          </a:xfrm>
          <a:prstGeom prst="rect">
            <a:avLst/>
          </a:prstGeom>
        </p:spPr>
        <p:txBody>
          <a:bodyPr anchor="ctr"/>
          <a:lstStyle>
            <a:lvl1pPr marL="0" indent="0">
              <a:buSzTx/>
              <a:buFontTx/>
              <a:buNone/>
              <a:defRPr sz="2000"/>
            </a:lvl1pPr>
            <a:lvl2pPr marL="555171" indent="-326571">
              <a:buFontTx/>
              <a:defRPr sz="2000"/>
            </a:lvl2pPr>
            <a:lvl3pPr marL="783771" indent="-326571">
              <a:buFontTx/>
              <a:defRPr sz="2000"/>
            </a:lvl3pPr>
            <a:lvl4pPr marL="1012370" indent="-326571">
              <a:buFontTx/>
              <a:defRPr sz="2000"/>
            </a:lvl4pPr>
            <a:lvl5pPr marL="1240970" indent="-326570">
              <a:buFontTx/>
              <a:defRPr sz="2000"/>
            </a:lvl5pPr>
          </a:lstStyle>
          <a:p>
            <a:r>
              <a:t>Body Level One</a:t>
            </a:r>
          </a:p>
          <a:p>
            <a:pPr lvl="1"/>
            <a:r>
              <a:t>Body Level Two</a:t>
            </a:r>
          </a:p>
          <a:p>
            <a:pPr lvl="2"/>
            <a:r>
              <a:t>Body Level Three</a:t>
            </a:r>
          </a:p>
          <a:p>
            <a:pPr lvl="3"/>
            <a:r>
              <a:t>Body Level Four</a:t>
            </a:r>
          </a:p>
          <a:p>
            <a:pPr lvl="4"/>
            <a:r>
              <a:t>Body Level Five</a:t>
            </a:r>
          </a:p>
        </p:txBody>
      </p:sp>
      <p:sp>
        <p:nvSpPr>
          <p:cNvPr id="16" name="Picture Placeholder 8"/>
          <p:cNvSpPr>
            <a:spLocks noGrp="1"/>
          </p:cNvSpPr>
          <p:nvPr>
            <p:ph type="pic" sz="half" idx="13"/>
          </p:nvPr>
        </p:nvSpPr>
        <p:spPr>
          <a:xfrm>
            <a:off x="7534656" y="0"/>
            <a:ext cx="4657346" cy="6858000"/>
          </a:xfrm>
          <a:prstGeom prst="rect">
            <a:avLst/>
          </a:prstGeom>
        </p:spPr>
        <p:txBody>
          <a:bodyPr lIns="91439" tIns="45719" rIns="91439" bIns="45719">
            <a:noAutofit/>
          </a:bodyPr>
          <a:lstStyle/>
          <a:p>
            <a:endParaRPr/>
          </a:p>
        </p:txBody>
      </p:sp>
      <p:sp>
        <p:nvSpPr>
          <p:cNvPr id="17" name="Slide Number"/>
          <p:cNvSpPr txBox="1">
            <a:spLocks noGrp="1"/>
          </p:cNvSpPr>
          <p:nvPr>
            <p:ph type="sldNum" sz="quarter" idx="2"/>
          </p:nvPr>
        </p:nvSpPr>
        <p:spPr>
          <a:xfrm>
            <a:off x="6965463" y="6392164"/>
            <a:ext cx="217149" cy="218439"/>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4411561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Content">
    <p:spTree>
      <p:nvGrpSpPr>
        <p:cNvPr id="1" name=""/>
        <p:cNvGrpSpPr/>
        <p:nvPr/>
      </p:nvGrpSpPr>
      <p:grpSpPr>
        <a:xfrm>
          <a:off x="0" y="0"/>
          <a:ext cx="0" cy="0"/>
          <a:chOff x="0" y="0"/>
          <a:chExt cx="0" cy="0"/>
        </a:xfrm>
      </p:grpSpPr>
      <p:sp>
        <p:nvSpPr>
          <p:cNvPr id="24" name="Title Text"/>
          <p:cNvSpPr txBox="1">
            <a:spLocks noGrp="1"/>
          </p:cNvSpPr>
          <p:nvPr>
            <p:ph type="title"/>
          </p:nvPr>
        </p:nvSpPr>
        <p:spPr>
          <a:prstGeom prst="rect">
            <a:avLst/>
          </a:prstGeom>
        </p:spPr>
        <p:txBody>
          <a:bodyPr/>
          <a:lstStyle/>
          <a:p>
            <a:r>
              <a:t>Title Text</a:t>
            </a:r>
          </a:p>
        </p:txBody>
      </p:sp>
      <p:sp>
        <p:nvSpPr>
          <p:cNvPr id="2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69394992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9DADF-E97D-EA83-36DF-2449CF11C48A}"/>
              </a:ext>
            </a:extLst>
          </p:cNvPr>
          <p:cNvSpPr>
            <a:spLocks noGrp="1"/>
          </p:cNvSpPr>
          <p:nvPr>
            <p:ph type="title"/>
          </p:nvPr>
        </p:nvSpPr>
        <p:spPr/>
        <p:txBody>
          <a:bodyPr/>
          <a:lstStyle/>
          <a:p>
            <a:r>
              <a:rPr lang="en-GB"/>
              <a:t>Click to edit Master title style</a:t>
            </a:r>
            <a:endParaRPr/>
          </a:p>
        </p:txBody>
      </p:sp>
      <p:sp>
        <p:nvSpPr>
          <p:cNvPr id="3" name="Content Placeholder 2">
            <a:extLst>
              <a:ext uri="{FF2B5EF4-FFF2-40B4-BE49-F238E27FC236}">
                <a16:creationId xmlns:a16="http://schemas.microsoft.com/office/drawing/2014/main" id="{C6371A41-A072-A785-4DF4-F31F465231D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4" name="Date Placeholder 3">
            <a:extLst>
              <a:ext uri="{FF2B5EF4-FFF2-40B4-BE49-F238E27FC236}">
                <a16:creationId xmlns:a16="http://schemas.microsoft.com/office/drawing/2014/main" id="{C8855167-30E3-AE76-F215-057397EBF7B8}"/>
              </a:ext>
            </a:extLst>
          </p:cNvPr>
          <p:cNvSpPr>
            <a:spLocks noGrp="1"/>
          </p:cNvSpPr>
          <p:nvPr>
            <p:ph type="dt" sz="half" idx="10"/>
          </p:nvPr>
        </p:nvSpPr>
        <p:spPr/>
        <p:txBody>
          <a:bodyPr/>
          <a:lstStyle/>
          <a:p>
            <a:fld id="{EAB251B4-7073-7842-BA4F-DF6747226F2D}" type="datetimeFigureOut">
              <a:rPr lang="en-BE" smtClean="0"/>
              <a:t>05/21/2026</a:t>
            </a:fld>
            <a:endParaRPr lang="en-BE"/>
          </a:p>
        </p:txBody>
      </p:sp>
      <p:sp>
        <p:nvSpPr>
          <p:cNvPr id="5" name="Footer Placeholder 4">
            <a:extLst>
              <a:ext uri="{FF2B5EF4-FFF2-40B4-BE49-F238E27FC236}">
                <a16:creationId xmlns:a16="http://schemas.microsoft.com/office/drawing/2014/main" id="{EBEFE941-DB6A-232B-99BB-FA91B42A4B15}"/>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A41ED00D-6029-C318-265F-F065D73CD59B}"/>
              </a:ext>
            </a:extLst>
          </p:cNvPr>
          <p:cNvSpPr>
            <a:spLocks noGrp="1"/>
          </p:cNvSpPr>
          <p:nvPr>
            <p:ph type="sldNum" sz="quarter" idx="12"/>
          </p:nvPr>
        </p:nvSpPr>
        <p:spPr/>
        <p:txBody>
          <a:bodyPr/>
          <a:lstStyle/>
          <a:p>
            <a:fld id="{8311448A-7D40-9747-B406-293C42209C69}" type="slidenum">
              <a:rPr lang="en-BE" smtClean="0"/>
              <a:t>‹#›</a:t>
            </a:fld>
            <a:endParaRPr lang="en-BE"/>
          </a:p>
        </p:txBody>
      </p:sp>
    </p:spTree>
    <p:extLst>
      <p:ext uri="{BB962C8B-B14F-4D97-AF65-F5344CB8AC3E}">
        <p14:creationId xmlns:p14="http://schemas.microsoft.com/office/powerpoint/2010/main" val="126943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1D4C-9B12-DE79-1FF7-DEDCBC4F577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a:p>
        </p:txBody>
      </p:sp>
      <p:sp>
        <p:nvSpPr>
          <p:cNvPr id="3" name="Text Placeholder 2">
            <a:extLst>
              <a:ext uri="{FF2B5EF4-FFF2-40B4-BE49-F238E27FC236}">
                <a16:creationId xmlns:a16="http://schemas.microsoft.com/office/drawing/2014/main" id="{44B4BACA-224D-4848-2D64-6615E8E6E9E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A98DD57-04B5-66E0-E4FC-B84131754297}"/>
              </a:ext>
            </a:extLst>
          </p:cNvPr>
          <p:cNvSpPr>
            <a:spLocks noGrp="1"/>
          </p:cNvSpPr>
          <p:nvPr>
            <p:ph type="dt" sz="half" idx="10"/>
          </p:nvPr>
        </p:nvSpPr>
        <p:spPr/>
        <p:txBody>
          <a:bodyPr/>
          <a:lstStyle/>
          <a:p>
            <a:fld id="{EAB251B4-7073-7842-BA4F-DF6747226F2D}" type="datetimeFigureOut">
              <a:rPr lang="en-BE" smtClean="0"/>
              <a:t>05/21/2026</a:t>
            </a:fld>
            <a:endParaRPr lang="en-BE"/>
          </a:p>
        </p:txBody>
      </p:sp>
      <p:sp>
        <p:nvSpPr>
          <p:cNvPr id="5" name="Footer Placeholder 4">
            <a:extLst>
              <a:ext uri="{FF2B5EF4-FFF2-40B4-BE49-F238E27FC236}">
                <a16:creationId xmlns:a16="http://schemas.microsoft.com/office/drawing/2014/main" id="{6D2BAF9D-079B-9D20-21BE-EF8A148ED6DC}"/>
              </a:ext>
            </a:extLst>
          </p:cNvPr>
          <p:cNvSpPr>
            <a:spLocks noGrp="1"/>
          </p:cNvSpPr>
          <p:nvPr>
            <p:ph type="ftr" sz="quarter" idx="11"/>
          </p:nvPr>
        </p:nvSpPr>
        <p:spPr/>
        <p:txBody>
          <a:bodyPr/>
          <a:lstStyle/>
          <a:p>
            <a:endParaRPr lang="en-BE"/>
          </a:p>
        </p:txBody>
      </p:sp>
      <p:sp>
        <p:nvSpPr>
          <p:cNvPr id="6" name="Slide Number Placeholder 5">
            <a:extLst>
              <a:ext uri="{FF2B5EF4-FFF2-40B4-BE49-F238E27FC236}">
                <a16:creationId xmlns:a16="http://schemas.microsoft.com/office/drawing/2014/main" id="{EC94A9F8-4FF3-C87C-B13E-3E87973A7F77}"/>
              </a:ext>
            </a:extLst>
          </p:cNvPr>
          <p:cNvSpPr>
            <a:spLocks noGrp="1"/>
          </p:cNvSpPr>
          <p:nvPr>
            <p:ph type="sldNum" sz="quarter" idx="12"/>
          </p:nvPr>
        </p:nvSpPr>
        <p:spPr/>
        <p:txBody>
          <a:bodyPr/>
          <a:lstStyle/>
          <a:p>
            <a:fld id="{8311448A-7D40-9747-B406-293C42209C69}" type="slidenum">
              <a:rPr lang="en-BE" smtClean="0"/>
              <a:t>‹#›</a:t>
            </a:fld>
            <a:endParaRPr lang="en-BE"/>
          </a:p>
        </p:txBody>
      </p:sp>
    </p:spTree>
    <p:extLst>
      <p:ext uri="{BB962C8B-B14F-4D97-AF65-F5344CB8AC3E}">
        <p14:creationId xmlns:p14="http://schemas.microsoft.com/office/powerpoint/2010/main" val="2390679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3C3D7-59A1-B7C2-E286-ECDA38CDC92F}"/>
              </a:ext>
            </a:extLst>
          </p:cNvPr>
          <p:cNvSpPr>
            <a:spLocks noGrp="1"/>
          </p:cNvSpPr>
          <p:nvPr>
            <p:ph type="title"/>
          </p:nvPr>
        </p:nvSpPr>
        <p:spPr/>
        <p:txBody>
          <a:bodyPr/>
          <a:lstStyle/>
          <a:p>
            <a:r>
              <a:rPr lang="en-GB"/>
              <a:t>Click to edit Master title style</a:t>
            </a:r>
            <a:endParaRPr/>
          </a:p>
        </p:txBody>
      </p:sp>
      <p:sp>
        <p:nvSpPr>
          <p:cNvPr id="3" name="Content Placeholder 2">
            <a:extLst>
              <a:ext uri="{FF2B5EF4-FFF2-40B4-BE49-F238E27FC236}">
                <a16:creationId xmlns:a16="http://schemas.microsoft.com/office/drawing/2014/main" id="{C8B652AE-2DC7-121D-3012-6D2865FA642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4" name="Content Placeholder 3">
            <a:extLst>
              <a:ext uri="{FF2B5EF4-FFF2-40B4-BE49-F238E27FC236}">
                <a16:creationId xmlns:a16="http://schemas.microsoft.com/office/drawing/2014/main" id="{FC80B51E-E6F6-2DE3-EDC6-C1310635D6D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5" name="Date Placeholder 4">
            <a:extLst>
              <a:ext uri="{FF2B5EF4-FFF2-40B4-BE49-F238E27FC236}">
                <a16:creationId xmlns:a16="http://schemas.microsoft.com/office/drawing/2014/main" id="{29A3EEAD-E1FC-04C5-09AB-73F226FBEFE1}"/>
              </a:ext>
            </a:extLst>
          </p:cNvPr>
          <p:cNvSpPr>
            <a:spLocks noGrp="1"/>
          </p:cNvSpPr>
          <p:nvPr>
            <p:ph type="dt" sz="half" idx="10"/>
          </p:nvPr>
        </p:nvSpPr>
        <p:spPr/>
        <p:txBody>
          <a:bodyPr/>
          <a:lstStyle/>
          <a:p>
            <a:fld id="{EAB251B4-7073-7842-BA4F-DF6747226F2D}" type="datetimeFigureOut">
              <a:rPr lang="en-BE" smtClean="0"/>
              <a:t>05/21/2026</a:t>
            </a:fld>
            <a:endParaRPr lang="en-BE"/>
          </a:p>
        </p:txBody>
      </p:sp>
      <p:sp>
        <p:nvSpPr>
          <p:cNvPr id="6" name="Footer Placeholder 5">
            <a:extLst>
              <a:ext uri="{FF2B5EF4-FFF2-40B4-BE49-F238E27FC236}">
                <a16:creationId xmlns:a16="http://schemas.microsoft.com/office/drawing/2014/main" id="{F9AFF587-743A-385C-430A-86B6022BE12D}"/>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44169C5C-B5F4-26FC-AF43-71124E008A2C}"/>
              </a:ext>
            </a:extLst>
          </p:cNvPr>
          <p:cNvSpPr>
            <a:spLocks noGrp="1"/>
          </p:cNvSpPr>
          <p:nvPr>
            <p:ph type="sldNum" sz="quarter" idx="12"/>
          </p:nvPr>
        </p:nvSpPr>
        <p:spPr/>
        <p:txBody>
          <a:bodyPr/>
          <a:lstStyle/>
          <a:p>
            <a:fld id="{8311448A-7D40-9747-B406-293C42209C69}" type="slidenum">
              <a:rPr lang="en-BE" smtClean="0"/>
              <a:t>‹#›</a:t>
            </a:fld>
            <a:endParaRPr lang="en-BE"/>
          </a:p>
        </p:txBody>
      </p:sp>
    </p:spTree>
    <p:extLst>
      <p:ext uri="{BB962C8B-B14F-4D97-AF65-F5344CB8AC3E}">
        <p14:creationId xmlns:p14="http://schemas.microsoft.com/office/powerpoint/2010/main" val="978131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7C34A-8C79-A576-3C45-3D396214FF09}"/>
              </a:ext>
            </a:extLst>
          </p:cNvPr>
          <p:cNvSpPr>
            <a:spLocks noGrp="1"/>
          </p:cNvSpPr>
          <p:nvPr>
            <p:ph type="title"/>
          </p:nvPr>
        </p:nvSpPr>
        <p:spPr>
          <a:xfrm>
            <a:off x="839788" y="365125"/>
            <a:ext cx="10515600" cy="1325563"/>
          </a:xfrm>
        </p:spPr>
        <p:txBody>
          <a:bodyPr/>
          <a:lstStyle/>
          <a:p>
            <a:r>
              <a:rPr lang="en-GB"/>
              <a:t>Click to edit Master title style</a:t>
            </a:r>
            <a:endParaRPr/>
          </a:p>
        </p:txBody>
      </p:sp>
      <p:sp>
        <p:nvSpPr>
          <p:cNvPr id="3" name="Text Placeholder 2">
            <a:extLst>
              <a:ext uri="{FF2B5EF4-FFF2-40B4-BE49-F238E27FC236}">
                <a16:creationId xmlns:a16="http://schemas.microsoft.com/office/drawing/2014/main" id="{4C4B4481-44CB-9152-ECF9-29070567B1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39CFDCB-06DB-F3E7-E125-453A2844B80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5" name="Text Placeholder 4">
            <a:extLst>
              <a:ext uri="{FF2B5EF4-FFF2-40B4-BE49-F238E27FC236}">
                <a16:creationId xmlns:a16="http://schemas.microsoft.com/office/drawing/2014/main" id="{D8E34380-B11F-A500-D216-00D41E9154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2876203-C525-4B76-B5C0-9DD81131AC0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7" name="Date Placeholder 6">
            <a:extLst>
              <a:ext uri="{FF2B5EF4-FFF2-40B4-BE49-F238E27FC236}">
                <a16:creationId xmlns:a16="http://schemas.microsoft.com/office/drawing/2014/main" id="{944E3A7F-1ACD-E03C-2065-3AF33D3BC92D}"/>
              </a:ext>
            </a:extLst>
          </p:cNvPr>
          <p:cNvSpPr>
            <a:spLocks noGrp="1"/>
          </p:cNvSpPr>
          <p:nvPr>
            <p:ph type="dt" sz="half" idx="10"/>
          </p:nvPr>
        </p:nvSpPr>
        <p:spPr/>
        <p:txBody>
          <a:bodyPr/>
          <a:lstStyle/>
          <a:p>
            <a:fld id="{EAB251B4-7073-7842-BA4F-DF6747226F2D}" type="datetimeFigureOut">
              <a:rPr lang="en-BE" smtClean="0"/>
              <a:t>05/21/2026</a:t>
            </a:fld>
            <a:endParaRPr lang="en-BE"/>
          </a:p>
        </p:txBody>
      </p:sp>
      <p:sp>
        <p:nvSpPr>
          <p:cNvPr id="8" name="Footer Placeholder 7">
            <a:extLst>
              <a:ext uri="{FF2B5EF4-FFF2-40B4-BE49-F238E27FC236}">
                <a16:creationId xmlns:a16="http://schemas.microsoft.com/office/drawing/2014/main" id="{4AA20FCF-245F-29A6-1037-5D8411187FCA}"/>
              </a:ext>
            </a:extLst>
          </p:cNvPr>
          <p:cNvSpPr>
            <a:spLocks noGrp="1"/>
          </p:cNvSpPr>
          <p:nvPr>
            <p:ph type="ftr" sz="quarter" idx="11"/>
          </p:nvPr>
        </p:nvSpPr>
        <p:spPr/>
        <p:txBody>
          <a:bodyPr/>
          <a:lstStyle/>
          <a:p>
            <a:endParaRPr lang="en-BE"/>
          </a:p>
        </p:txBody>
      </p:sp>
      <p:sp>
        <p:nvSpPr>
          <p:cNvPr id="9" name="Slide Number Placeholder 8">
            <a:extLst>
              <a:ext uri="{FF2B5EF4-FFF2-40B4-BE49-F238E27FC236}">
                <a16:creationId xmlns:a16="http://schemas.microsoft.com/office/drawing/2014/main" id="{44B197FC-2150-A0CF-4FD0-5098E62F8B2C}"/>
              </a:ext>
            </a:extLst>
          </p:cNvPr>
          <p:cNvSpPr>
            <a:spLocks noGrp="1"/>
          </p:cNvSpPr>
          <p:nvPr>
            <p:ph type="sldNum" sz="quarter" idx="12"/>
          </p:nvPr>
        </p:nvSpPr>
        <p:spPr/>
        <p:txBody>
          <a:bodyPr/>
          <a:lstStyle/>
          <a:p>
            <a:fld id="{8311448A-7D40-9747-B406-293C42209C69}" type="slidenum">
              <a:rPr lang="en-BE" smtClean="0"/>
              <a:t>‹#›</a:t>
            </a:fld>
            <a:endParaRPr lang="en-BE"/>
          </a:p>
        </p:txBody>
      </p:sp>
    </p:spTree>
    <p:extLst>
      <p:ext uri="{BB962C8B-B14F-4D97-AF65-F5344CB8AC3E}">
        <p14:creationId xmlns:p14="http://schemas.microsoft.com/office/powerpoint/2010/main" val="57018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13ECE-49B4-A14C-1809-4A7D4804E162}"/>
              </a:ext>
            </a:extLst>
          </p:cNvPr>
          <p:cNvSpPr>
            <a:spLocks noGrp="1"/>
          </p:cNvSpPr>
          <p:nvPr>
            <p:ph type="title"/>
          </p:nvPr>
        </p:nvSpPr>
        <p:spPr/>
        <p:txBody>
          <a:bodyPr/>
          <a:lstStyle/>
          <a:p>
            <a:r>
              <a:rPr lang="en-GB"/>
              <a:t>Click to edit Master title style</a:t>
            </a:r>
            <a:endParaRPr/>
          </a:p>
        </p:txBody>
      </p:sp>
      <p:sp>
        <p:nvSpPr>
          <p:cNvPr id="3" name="Date Placeholder 2">
            <a:extLst>
              <a:ext uri="{FF2B5EF4-FFF2-40B4-BE49-F238E27FC236}">
                <a16:creationId xmlns:a16="http://schemas.microsoft.com/office/drawing/2014/main" id="{A24C08DE-530C-56B4-5F77-A4C7425DFB4B}"/>
              </a:ext>
            </a:extLst>
          </p:cNvPr>
          <p:cNvSpPr>
            <a:spLocks noGrp="1"/>
          </p:cNvSpPr>
          <p:nvPr>
            <p:ph type="dt" sz="half" idx="10"/>
          </p:nvPr>
        </p:nvSpPr>
        <p:spPr/>
        <p:txBody>
          <a:bodyPr/>
          <a:lstStyle/>
          <a:p>
            <a:fld id="{EAB251B4-7073-7842-BA4F-DF6747226F2D}" type="datetimeFigureOut">
              <a:rPr lang="en-BE" smtClean="0"/>
              <a:t>05/21/2026</a:t>
            </a:fld>
            <a:endParaRPr lang="en-BE"/>
          </a:p>
        </p:txBody>
      </p:sp>
      <p:sp>
        <p:nvSpPr>
          <p:cNvPr id="4" name="Footer Placeholder 3">
            <a:extLst>
              <a:ext uri="{FF2B5EF4-FFF2-40B4-BE49-F238E27FC236}">
                <a16:creationId xmlns:a16="http://schemas.microsoft.com/office/drawing/2014/main" id="{1C9732AB-F386-522F-CC4E-C7BB07F5D461}"/>
              </a:ext>
            </a:extLst>
          </p:cNvPr>
          <p:cNvSpPr>
            <a:spLocks noGrp="1"/>
          </p:cNvSpPr>
          <p:nvPr>
            <p:ph type="ftr" sz="quarter" idx="11"/>
          </p:nvPr>
        </p:nvSpPr>
        <p:spPr/>
        <p:txBody>
          <a:bodyPr/>
          <a:lstStyle/>
          <a:p>
            <a:endParaRPr lang="en-BE"/>
          </a:p>
        </p:txBody>
      </p:sp>
      <p:sp>
        <p:nvSpPr>
          <p:cNvPr id="5" name="Slide Number Placeholder 4">
            <a:extLst>
              <a:ext uri="{FF2B5EF4-FFF2-40B4-BE49-F238E27FC236}">
                <a16:creationId xmlns:a16="http://schemas.microsoft.com/office/drawing/2014/main" id="{67FD07C8-2527-AAF4-05DC-ACCEE68D83A7}"/>
              </a:ext>
            </a:extLst>
          </p:cNvPr>
          <p:cNvSpPr>
            <a:spLocks noGrp="1"/>
          </p:cNvSpPr>
          <p:nvPr>
            <p:ph type="sldNum" sz="quarter" idx="12"/>
          </p:nvPr>
        </p:nvSpPr>
        <p:spPr/>
        <p:txBody>
          <a:bodyPr/>
          <a:lstStyle/>
          <a:p>
            <a:fld id="{8311448A-7D40-9747-B406-293C42209C69}" type="slidenum">
              <a:rPr lang="en-BE" smtClean="0"/>
              <a:t>‹#›</a:t>
            </a:fld>
            <a:endParaRPr lang="en-BE"/>
          </a:p>
        </p:txBody>
      </p:sp>
    </p:spTree>
    <p:extLst>
      <p:ext uri="{BB962C8B-B14F-4D97-AF65-F5344CB8AC3E}">
        <p14:creationId xmlns:p14="http://schemas.microsoft.com/office/powerpoint/2010/main" val="2143923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3ED3EE-63EF-49B8-C618-8DAF675CAD18}"/>
              </a:ext>
            </a:extLst>
          </p:cNvPr>
          <p:cNvSpPr>
            <a:spLocks noGrp="1"/>
          </p:cNvSpPr>
          <p:nvPr>
            <p:ph type="dt" sz="half" idx="10"/>
          </p:nvPr>
        </p:nvSpPr>
        <p:spPr/>
        <p:txBody>
          <a:bodyPr/>
          <a:lstStyle/>
          <a:p>
            <a:fld id="{EAB251B4-7073-7842-BA4F-DF6747226F2D}" type="datetimeFigureOut">
              <a:rPr lang="en-BE" smtClean="0"/>
              <a:t>05/21/2026</a:t>
            </a:fld>
            <a:endParaRPr lang="en-BE"/>
          </a:p>
        </p:txBody>
      </p:sp>
      <p:sp>
        <p:nvSpPr>
          <p:cNvPr id="3" name="Footer Placeholder 2">
            <a:extLst>
              <a:ext uri="{FF2B5EF4-FFF2-40B4-BE49-F238E27FC236}">
                <a16:creationId xmlns:a16="http://schemas.microsoft.com/office/drawing/2014/main" id="{A0D16272-8348-F0F2-4D66-96FB97F0981F}"/>
              </a:ext>
            </a:extLst>
          </p:cNvPr>
          <p:cNvSpPr>
            <a:spLocks noGrp="1"/>
          </p:cNvSpPr>
          <p:nvPr>
            <p:ph type="ftr" sz="quarter" idx="11"/>
          </p:nvPr>
        </p:nvSpPr>
        <p:spPr/>
        <p:txBody>
          <a:bodyPr/>
          <a:lstStyle/>
          <a:p>
            <a:endParaRPr lang="en-BE"/>
          </a:p>
        </p:txBody>
      </p:sp>
      <p:sp>
        <p:nvSpPr>
          <p:cNvPr id="4" name="Slide Number Placeholder 3">
            <a:extLst>
              <a:ext uri="{FF2B5EF4-FFF2-40B4-BE49-F238E27FC236}">
                <a16:creationId xmlns:a16="http://schemas.microsoft.com/office/drawing/2014/main" id="{CF86D0C6-71DB-D9A8-E743-5E6DF41B9F59}"/>
              </a:ext>
            </a:extLst>
          </p:cNvPr>
          <p:cNvSpPr>
            <a:spLocks noGrp="1"/>
          </p:cNvSpPr>
          <p:nvPr>
            <p:ph type="sldNum" sz="quarter" idx="12"/>
          </p:nvPr>
        </p:nvSpPr>
        <p:spPr/>
        <p:txBody>
          <a:bodyPr/>
          <a:lstStyle/>
          <a:p>
            <a:fld id="{8311448A-7D40-9747-B406-293C42209C69}" type="slidenum">
              <a:rPr lang="en-BE" smtClean="0"/>
              <a:t>‹#›</a:t>
            </a:fld>
            <a:endParaRPr lang="en-BE"/>
          </a:p>
        </p:txBody>
      </p:sp>
    </p:spTree>
    <p:extLst>
      <p:ext uri="{BB962C8B-B14F-4D97-AF65-F5344CB8AC3E}">
        <p14:creationId xmlns:p14="http://schemas.microsoft.com/office/powerpoint/2010/main" val="1275066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62678-39D8-64F3-D9DE-EA2D690F4E6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a:p>
        </p:txBody>
      </p:sp>
      <p:sp>
        <p:nvSpPr>
          <p:cNvPr id="3" name="Content Placeholder 2">
            <a:extLst>
              <a:ext uri="{FF2B5EF4-FFF2-40B4-BE49-F238E27FC236}">
                <a16:creationId xmlns:a16="http://schemas.microsoft.com/office/drawing/2014/main" id="{87F8B23C-F01A-3472-1326-8701E51206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4" name="Text Placeholder 3">
            <a:extLst>
              <a:ext uri="{FF2B5EF4-FFF2-40B4-BE49-F238E27FC236}">
                <a16:creationId xmlns:a16="http://schemas.microsoft.com/office/drawing/2014/main" id="{B3012FE9-E9FD-C7B2-0D38-94226180CB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32155ED-03D0-1C5D-0DFD-48CEA1C28541}"/>
              </a:ext>
            </a:extLst>
          </p:cNvPr>
          <p:cNvSpPr>
            <a:spLocks noGrp="1"/>
          </p:cNvSpPr>
          <p:nvPr>
            <p:ph type="dt" sz="half" idx="10"/>
          </p:nvPr>
        </p:nvSpPr>
        <p:spPr/>
        <p:txBody>
          <a:bodyPr/>
          <a:lstStyle/>
          <a:p>
            <a:fld id="{EAB251B4-7073-7842-BA4F-DF6747226F2D}" type="datetimeFigureOut">
              <a:rPr lang="en-BE" smtClean="0"/>
              <a:t>05/21/2026</a:t>
            </a:fld>
            <a:endParaRPr lang="en-BE"/>
          </a:p>
        </p:txBody>
      </p:sp>
      <p:sp>
        <p:nvSpPr>
          <p:cNvPr id="6" name="Footer Placeholder 5">
            <a:extLst>
              <a:ext uri="{FF2B5EF4-FFF2-40B4-BE49-F238E27FC236}">
                <a16:creationId xmlns:a16="http://schemas.microsoft.com/office/drawing/2014/main" id="{D05BA582-DB5B-3F3E-7A56-47830FB82B72}"/>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F6A5590D-C798-6A29-12A3-BAFD9BBCC621}"/>
              </a:ext>
            </a:extLst>
          </p:cNvPr>
          <p:cNvSpPr>
            <a:spLocks noGrp="1"/>
          </p:cNvSpPr>
          <p:nvPr>
            <p:ph type="sldNum" sz="quarter" idx="12"/>
          </p:nvPr>
        </p:nvSpPr>
        <p:spPr/>
        <p:txBody>
          <a:bodyPr/>
          <a:lstStyle/>
          <a:p>
            <a:fld id="{8311448A-7D40-9747-B406-293C42209C69}" type="slidenum">
              <a:rPr lang="en-BE" smtClean="0"/>
              <a:t>‹#›</a:t>
            </a:fld>
            <a:endParaRPr lang="en-BE"/>
          </a:p>
        </p:txBody>
      </p:sp>
    </p:spTree>
    <p:extLst>
      <p:ext uri="{BB962C8B-B14F-4D97-AF65-F5344CB8AC3E}">
        <p14:creationId xmlns:p14="http://schemas.microsoft.com/office/powerpoint/2010/main" val="286942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FC065-ED83-1DBA-78C4-E30F739566E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a:p>
        </p:txBody>
      </p:sp>
      <p:sp>
        <p:nvSpPr>
          <p:cNvPr id="3" name="Picture Placeholder 2">
            <a:extLst>
              <a:ext uri="{FF2B5EF4-FFF2-40B4-BE49-F238E27FC236}">
                <a16:creationId xmlns:a16="http://schemas.microsoft.com/office/drawing/2014/main" id="{8F0104A0-C7ED-2952-B1F1-13C8D2F870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57746F50-C33D-8470-7F79-9E9F24DEA6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0E6EF90-18D3-8A48-A445-AA9DE5606ABB}"/>
              </a:ext>
            </a:extLst>
          </p:cNvPr>
          <p:cNvSpPr>
            <a:spLocks noGrp="1"/>
          </p:cNvSpPr>
          <p:nvPr>
            <p:ph type="dt" sz="half" idx="10"/>
          </p:nvPr>
        </p:nvSpPr>
        <p:spPr/>
        <p:txBody>
          <a:bodyPr/>
          <a:lstStyle/>
          <a:p>
            <a:fld id="{EAB251B4-7073-7842-BA4F-DF6747226F2D}" type="datetimeFigureOut">
              <a:rPr lang="en-BE" smtClean="0"/>
              <a:t>05/21/2026</a:t>
            </a:fld>
            <a:endParaRPr lang="en-BE"/>
          </a:p>
        </p:txBody>
      </p:sp>
      <p:sp>
        <p:nvSpPr>
          <p:cNvPr id="6" name="Footer Placeholder 5">
            <a:extLst>
              <a:ext uri="{FF2B5EF4-FFF2-40B4-BE49-F238E27FC236}">
                <a16:creationId xmlns:a16="http://schemas.microsoft.com/office/drawing/2014/main" id="{0069C43E-A581-05F8-0A20-EF6FD083C840}"/>
              </a:ext>
            </a:extLst>
          </p:cNvPr>
          <p:cNvSpPr>
            <a:spLocks noGrp="1"/>
          </p:cNvSpPr>
          <p:nvPr>
            <p:ph type="ftr" sz="quarter" idx="11"/>
          </p:nvPr>
        </p:nvSpPr>
        <p:spPr/>
        <p:txBody>
          <a:bodyPr/>
          <a:lstStyle/>
          <a:p>
            <a:endParaRPr lang="en-BE"/>
          </a:p>
        </p:txBody>
      </p:sp>
      <p:sp>
        <p:nvSpPr>
          <p:cNvPr id="7" name="Slide Number Placeholder 6">
            <a:extLst>
              <a:ext uri="{FF2B5EF4-FFF2-40B4-BE49-F238E27FC236}">
                <a16:creationId xmlns:a16="http://schemas.microsoft.com/office/drawing/2014/main" id="{D7B1B24C-7B2A-3D8F-8836-192D39D41359}"/>
              </a:ext>
            </a:extLst>
          </p:cNvPr>
          <p:cNvSpPr>
            <a:spLocks noGrp="1"/>
          </p:cNvSpPr>
          <p:nvPr>
            <p:ph type="sldNum" sz="quarter" idx="12"/>
          </p:nvPr>
        </p:nvSpPr>
        <p:spPr/>
        <p:txBody>
          <a:bodyPr/>
          <a:lstStyle/>
          <a:p>
            <a:fld id="{8311448A-7D40-9747-B406-293C42209C69}" type="slidenum">
              <a:rPr lang="en-BE" smtClean="0"/>
              <a:t>‹#›</a:t>
            </a:fld>
            <a:endParaRPr lang="en-BE"/>
          </a:p>
        </p:txBody>
      </p:sp>
    </p:spTree>
    <p:extLst>
      <p:ext uri="{BB962C8B-B14F-4D97-AF65-F5344CB8AC3E}">
        <p14:creationId xmlns:p14="http://schemas.microsoft.com/office/powerpoint/2010/main" val="3706135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5DAF66-32CF-6D20-ED11-39DABBD822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a:p>
        </p:txBody>
      </p:sp>
      <p:sp>
        <p:nvSpPr>
          <p:cNvPr id="3" name="Text Placeholder 2">
            <a:extLst>
              <a:ext uri="{FF2B5EF4-FFF2-40B4-BE49-F238E27FC236}">
                <a16:creationId xmlns:a16="http://schemas.microsoft.com/office/drawing/2014/main" id="{F1A7FB05-7792-9316-2BD9-9184AA0CCA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a:p>
        </p:txBody>
      </p:sp>
      <p:sp>
        <p:nvSpPr>
          <p:cNvPr id="4" name="Date Placeholder 3">
            <a:extLst>
              <a:ext uri="{FF2B5EF4-FFF2-40B4-BE49-F238E27FC236}">
                <a16:creationId xmlns:a16="http://schemas.microsoft.com/office/drawing/2014/main" id="{31F9BCC4-B5D0-F64E-01D9-2154F73924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B251B4-7073-7842-BA4F-DF6747226F2D}" type="datetimeFigureOut">
              <a:rPr lang="en-BE" smtClean="0"/>
              <a:t>05/21/2026</a:t>
            </a:fld>
            <a:endParaRPr/>
          </a:p>
        </p:txBody>
      </p:sp>
      <p:sp>
        <p:nvSpPr>
          <p:cNvPr id="5" name="Footer Placeholder 4">
            <a:extLst>
              <a:ext uri="{FF2B5EF4-FFF2-40B4-BE49-F238E27FC236}">
                <a16:creationId xmlns:a16="http://schemas.microsoft.com/office/drawing/2014/main" id="{62630E1D-3D00-5704-1D63-8B79C8C863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a:p>
        </p:txBody>
      </p:sp>
      <p:sp>
        <p:nvSpPr>
          <p:cNvPr id="6" name="Slide Number Placeholder 5">
            <a:extLst>
              <a:ext uri="{FF2B5EF4-FFF2-40B4-BE49-F238E27FC236}">
                <a16:creationId xmlns:a16="http://schemas.microsoft.com/office/drawing/2014/main" id="{D1AF73EC-A32C-8F03-A00B-94278B9E6F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11448A-7D40-9747-B406-293C42209C69}" type="slidenum">
              <a:rPr lang="en-BE" smtClean="0"/>
              <a:t>‹#›</a:t>
            </a:fld>
            <a:endParaRPr/>
          </a:p>
        </p:txBody>
      </p:sp>
    </p:spTree>
    <p:extLst>
      <p:ext uri="{BB962C8B-B14F-4D97-AF65-F5344CB8AC3E}">
        <p14:creationId xmlns:p14="http://schemas.microsoft.com/office/powerpoint/2010/main" val="3442386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hyperlink" Target="https://coinmarketcap.com/" TargetMode="External"/><Relationship Id="rId4" Type="http://schemas.openxmlformats.org/officeDocument/2006/relationships/image" Target="../media/image2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4.xml.rels><?xml version="1.0" encoding="UTF-8" standalone="yes"?>
<Relationships xmlns="http://schemas.openxmlformats.org/package/2006/relationships"><Relationship Id="rId8" Type="http://schemas.openxmlformats.org/officeDocument/2006/relationships/hyperlink" Target="https://globalgreekworld.blogspot.com/2010/08/greece-economic-recovery-on-track-joint.html" TargetMode="External"/><Relationship Id="rId3" Type="http://schemas.openxmlformats.org/officeDocument/2006/relationships/image" Target="../media/image94.png"/><Relationship Id="rId7" Type="http://schemas.openxmlformats.org/officeDocument/2006/relationships/image" Target="../media/image96.jpg"/><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hyperlink" Target="https://freepngimg.com/png/81937-blue-world-globe-map-free-hq-image" TargetMode="External"/><Relationship Id="rId5" Type="http://schemas.openxmlformats.org/officeDocument/2006/relationships/image" Target="../media/image95.png"/><Relationship Id="rId4" Type="http://schemas.openxmlformats.org/officeDocument/2006/relationships/hyperlink" Target="https://menademocracy.com/2025/09/02/world-bank-group-young-professionals-program-ypp-2026/" TargetMode="External"/></Relationships>
</file>

<file path=ppt/slides/_rels/slide125.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84.xml"/><Relationship Id="rId1" Type="http://schemas.openxmlformats.org/officeDocument/2006/relationships/slideLayout" Target="../slideLayouts/slideLayout2.xml"/><Relationship Id="rId4" Type="http://schemas.openxmlformats.org/officeDocument/2006/relationships/hyperlink" Target="https://pxhere.com/en/photo/1575607" TargetMode="External"/></Relationships>
</file>

<file path=ppt/slides/_rels/slide126.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www.picpedia.org/highway-signs/l/limitation.html" TargetMode="External"/></Relationships>
</file>

<file path=ppt/slides/_rels/slide12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6PfNe4KqQwE?si=X--8Nx8HzvR_I4kH" TargetMode="External"/><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s://tether.io/"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13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14.xml"/></Relationships>
</file>

<file path=ppt/slides/_rels/slide13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4.xml"/></Relationships>
</file>

<file path=ppt/slides/_rels/slide132.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hyperlink" Target="https://usat.io/"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bis.org/publ/arpdf/ar2025e.htm" TargetMode="External"/><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hyperlink" Target="https://www.imf.org/-/media/files/publications/dp/2025/english/usea.pdf"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2.svg"/><Relationship Id="rId7" Type="http://schemas.openxmlformats.org/officeDocument/2006/relationships/image" Target="../media/image56.sv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sv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svg"/></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sv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71.png"/></Relationships>
</file>

<file path=ppt/slides/_rels/slide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0.xml.rels><?xml version="1.0" encoding="UTF-8" standalone="yes"?>
<Relationships xmlns="http://schemas.openxmlformats.org/package/2006/relationships"><Relationship Id="rId8" Type="http://schemas.openxmlformats.org/officeDocument/2006/relationships/hyperlink" Target="https://doi.org/10.1111/j.1540-6261.2006.00828.x" TargetMode="External"/><Relationship Id="rId3" Type="http://schemas.openxmlformats.org/officeDocument/2006/relationships/hyperlink" Target="https://www.iosco.org/library/pubdocs/pdf/IOSCOPD323.pdf" TargetMode="External"/><Relationship Id="rId7" Type="http://schemas.openxmlformats.org/officeDocument/2006/relationships/hyperlink" Target="https://www.iosco.org/library/pubdocs/pdf/IOSCOPD734.pdf" TargetMode="External"/><Relationship Id="rId2" Type="http://schemas.openxmlformats.org/officeDocument/2006/relationships/notesSlide" Target="../notesSlides/notesSlide49.xml"/><Relationship Id="rId1" Type="http://schemas.openxmlformats.org/officeDocument/2006/relationships/slideLayout" Target="../slideLayouts/slideLayout12.xml"/><Relationship Id="rId6" Type="http://schemas.openxmlformats.org/officeDocument/2006/relationships/hyperlink" Target="https://www.fsb.org/2023/02/fsb-work-programme-for-2023/" TargetMode="External"/><Relationship Id="rId5" Type="http://schemas.openxmlformats.org/officeDocument/2006/relationships/hyperlink" Target="https://www.imf.org/en/About/Factsheets/Sheets/2016/08/01/16/14/Financial-Sector-Assessment-Program" TargetMode="External"/><Relationship Id="rId10" Type="http://schemas.openxmlformats.org/officeDocument/2006/relationships/hyperlink" Target="https://www.imf.org/en/publications/wp/issues/2016/12/31/strengths-and-weaknesses-in-securities-market-regulation-a-global-analysis-21428" TargetMode="External"/><Relationship Id="rId4" Type="http://schemas.openxmlformats.org/officeDocument/2006/relationships/hyperlink" Target="https://www.bis.org/" TargetMode="External"/><Relationship Id="rId9" Type="http://schemas.openxmlformats.org/officeDocument/2006/relationships/hyperlink" Target="https://doi.org/10.1016/j.jfineco.2008.08.006" TargetMode="Externa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B7BC9E-C8AE-1255-7EBC-B2D416CD3BA3}"/>
              </a:ext>
            </a:extLst>
          </p:cNvPr>
          <p:cNvSpPr>
            <a:spLocks noGrp="1"/>
          </p:cNvSpPr>
          <p:nvPr>
            <p:ph type="ctrTitle"/>
          </p:nvPr>
        </p:nvSpPr>
        <p:spPr>
          <a:xfrm>
            <a:off x="823442" y="921715"/>
            <a:ext cx="5163022" cy="2635993"/>
          </a:xfrm>
        </p:spPr>
        <p:txBody>
          <a:bodyPr anchor="b">
            <a:normAutofit/>
          </a:bodyPr>
          <a:lstStyle/>
          <a:p>
            <a:pPr algn="l"/>
            <a:r>
              <a:rPr lang="en-US" sz="4400"/>
              <a:t>The rationale for bank capital regulation and Basel III</a:t>
            </a:r>
          </a:p>
        </p:txBody>
      </p:sp>
      <p:sp>
        <p:nvSpPr>
          <p:cNvPr id="1040" name="Rectangle 1039">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2" name="Rectangle 1041">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 name="Rectangle 1043">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A8E611AA-A30B-152B-B135-066B91D87D55}"/>
              </a:ext>
            </a:extLst>
          </p:cNvPr>
          <p:cNvSpPr>
            <a:spLocks noGrp="1"/>
          </p:cNvSpPr>
          <p:nvPr>
            <p:ph type="subTitle" idx="1"/>
          </p:nvPr>
        </p:nvSpPr>
        <p:spPr>
          <a:xfrm>
            <a:off x="823442" y="4541263"/>
            <a:ext cx="4662957" cy="1395022"/>
          </a:xfrm>
        </p:spPr>
        <p:txBody>
          <a:bodyPr anchor="t">
            <a:normAutofit/>
          </a:bodyPr>
          <a:lstStyle/>
          <a:p>
            <a:pPr algn="l"/>
            <a:r>
              <a:rPr lang="en-US">
                <a:solidFill>
                  <a:srgbClr val="FFFFFF"/>
                </a:solidFill>
              </a:rPr>
              <a:t>Evelina Kanarska, 25-750-019</a:t>
            </a:r>
            <a:endParaRPr lang="en-BE">
              <a:solidFill>
                <a:srgbClr val="FFFFFF"/>
              </a:solidFill>
            </a:endParaRPr>
          </a:p>
        </p:txBody>
      </p:sp>
      <p:pic>
        <p:nvPicPr>
          <p:cNvPr id="1026" name="Picture 2" descr="World's Best Digital Banks 2024: Global And Regional Winners | Global  Finance Magazine">
            <a:extLst>
              <a:ext uri="{FF2B5EF4-FFF2-40B4-BE49-F238E27FC236}">
                <a16:creationId xmlns:a16="http://schemas.microsoft.com/office/drawing/2014/main" id="{EC50CA94-882B-FE67-30D5-457B498897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6445" b="1147"/>
          <a:stretch>
            <a:fillRect/>
          </a:stretch>
        </p:blipFill>
        <p:spPr bwMode="auto">
          <a:xfrm>
            <a:off x="6573907" y="1409113"/>
            <a:ext cx="5163022" cy="3661775"/>
          </a:xfrm>
          <a:prstGeom prst="rect">
            <a:avLst/>
          </a:prstGeom>
          <a:noFill/>
          <a:extLst>
            <a:ext uri="{909E8E84-426E-40DD-AFC4-6F175D3DCCD1}">
              <a14:hiddenFill xmlns:a14="http://schemas.microsoft.com/office/drawing/2010/main">
                <a:solidFill>
                  <a:srgbClr val="FFFFFF"/>
                </a:solidFill>
              </a14:hiddenFill>
            </a:ext>
          </a:extLst>
        </p:spPr>
      </p:pic>
      <p:sp>
        <p:nvSpPr>
          <p:cNvPr id="1046" name="Rectangle 1045">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995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EDEC85-5EBC-FD81-850A-008F45CC722A}"/>
              </a:ext>
            </a:extLst>
          </p:cNvPr>
          <p:cNvSpPr>
            <a:spLocks noGrp="1"/>
          </p:cNvSpPr>
          <p:nvPr>
            <p:ph type="ctrTitle"/>
          </p:nvPr>
        </p:nvSpPr>
        <p:spPr>
          <a:xfrm>
            <a:off x="1386865" y="818984"/>
            <a:ext cx="6596245" cy="3268520"/>
          </a:xfrm>
        </p:spPr>
        <p:txBody>
          <a:bodyPr>
            <a:normAutofit/>
          </a:bodyPr>
          <a:lstStyle/>
          <a:p>
            <a:pPr algn="r"/>
            <a:r>
              <a:rPr lang="en-US" sz="4800">
                <a:solidFill>
                  <a:srgbClr val="FFFFFF"/>
                </a:solidFill>
              </a:rPr>
              <a:t>Thank you for your attention</a:t>
            </a:r>
          </a:p>
        </p:txBody>
      </p:sp>
      <p:sp>
        <p:nvSpPr>
          <p:cNvPr id="17" name="Rectangle 16">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547671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C8623B-91D4-C352-2B72-AACC0BA5CC79}"/>
              </a:ext>
            </a:extLst>
          </p:cNvPr>
          <p:cNvSpPr>
            <a:spLocks noGrp="1"/>
          </p:cNvSpPr>
          <p:nvPr>
            <p:ph type="title"/>
          </p:nvPr>
        </p:nvSpPr>
        <p:spPr>
          <a:xfrm>
            <a:off x="879567" y="904357"/>
            <a:ext cx="4443154" cy="1087819"/>
          </a:xfrm>
        </p:spPr>
        <p:txBody>
          <a:bodyPr anchor="b">
            <a:normAutofit/>
          </a:bodyPr>
          <a:lstStyle/>
          <a:p>
            <a:r>
              <a:rPr lang="en-GB" sz="3400" dirty="0"/>
              <a:t>Findings </a:t>
            </a:r>
          </a:p>
        </p:txBody>
      </p:sp>
      <p:sp>
        <p:nvSpPr>
          <p:cNvPr id="3" name="Tijdelijke aanduiding voor inhoud 2">
            <a:extLst>
              <a:ext uri="{FF2B5EF4-FFF2-40B4-BE49-F238E27FC236}">
                <a16:creationId xmlns:a16="http://schemas.microsoft.com/office/drawing/2014/main" id="{F8675C14-FE39-A47B-E018-5DB287AF4844}"/>
              </a:ext>
            </a:extLst>
          </p:cNvPr>
          <p:cNvSpPr>
            <a:spLocks noGrp="1"/>
          </p:cNvSpPr>
          <p:nvPr>
            <p:ph idx="1"/>
          </p:nvPr>
        </p:nvSpPr>
        <p:spPr>
          <a:xfrm>
            <a:off x="411480" y="2684095"/>
            <a:ext cx="4443154" cy="3492868"/>
          </a:xfrm>
        </p:spPr>
        <p:txBody>
          <a:bodyPr>
            <a:normAutofit/>
          </a:bodyPr>
          <a:lstStyle/>
          <a:p>
            <a:r>
              <a:rPr lang="en-GB" sz="1800" dirty="0"/>
              <a:t>1) No effect on export sophistication </a:t>
            </a:r>
          </a:p>
          <a:p>
            <a:r>
              <a:rPr lang="en-GB" sz="1800" dirty="0"/>
              <a:t>2) No effect on economic complexity </a:t>
            </a:r>
          </a:p>
          <a:p>
            <a:r>
              <a:rPr lang="en-GB" sz="1800" dirty="0"/>
              <a:t>3) No effect on export diversification </a:t>
            </a:r>
          </a:p>
          <a:p>
            <a:endParaRPr lang="en-GB" sz="1800" dirty="0"/>
          </a:p>
          <a:p>
            <a:endParaRPr lang="en-GB" sz="1800" dirty="0"/>
          </a:p>
        </p:txBody>
      </p:sp>
      <p:pic>
        <p:nvPicPr>
          <p:cNvPr id="5" name="Afbeelding 4">
            <a:extLst>
              <a:ext uri="{FF2B5EF4-FFF2-40B4-BE49-F238E27FC236}">
                <a16:creationId xmlns:a16="http://schemas.microsoft.com/office/drawing/2014/main" id="{70B0F59F-499F-4B16-3866-7EFA3B6828CA}"/>
              </a:ext>
            </a:extLst>
          </p:cNvPr>
          <p:cNvPicPr>
            <a:picLocks noChangeAspect="1"/>
          </p:cNvPicPr>
          <p:nvPr/>
        </p:nvPicPr>
        <p:blipFill>
          <a:blip r:embed="rId2"/>
          <a:srcRect r="2196"/>
          <a:stretch>
            <a:fillRect/>
          </a:stretch>
        </p:blipFill>
        <p:spPr>
          <a:xfrm>
            <a:off x="5099729" y="1869692"/>
            <a:ext cx="7005188" cy="3939360"/>
          </a:xfrm>
          <a:prstGeom prst="rect">
            <a:avLst/>
          </a:prstGeom>
        </p:spPr>
      </p:pic>
    </p:spTree>
    <p:extLst>
      <p:ext uri="{BB962C8B-B14F-4D97-AF65-F5344CB8AC3E}">
        <p14:creationId xmlns:p14="http://schemas.microsoft.com/office/powerpoint/2010/main" val="393386370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6B609A-7070-47B5-0351-09127E7DE527}"/>
              </a:ext>
            </a:extLst>
          </p:cNvPr>
          <p:cNvSpPr>
            <a:spLocks noGrp="1"/>
          </p:cNvSpPr>
          <p:nvPr>
            <p:ph type="title"/>
          </p:nvPr>
        </p:nvSpPr>
        <p:spPr/>
        <p:txBody>
          <a:bodyPr/>
          <a:lstStyle/>
          <a:p>
            <a:r>
              <a:rPr lang="en-GB" dirty="0"/>
              <a:t>What does this mean? </a:t>
            </a:r>
          </a:p>
        </p:txBody>
      </p:sp>
      <p:sp>
        <p:nvSpPr>
          <p:cNvPr id="3" name="Tijdelijke aanduiding voor inhoud 2">
            <a:extLst>
              <a:ext uri="{FF2B5EF4-FFF2-40B4-BE49-F238E27FC236}">
                <a16:creationId xmlns:a16="http://schemas.microsoft.com/office/drawing/2014/main" id="{2ED74D99-16CF-CE0B-3288-A28B7060DFF2}"/>
              </a:ext>
            </a:extLst>
          </p:cNvPr>
          <p:cNvSpPr>
            <a:spLocks noGrp="1"/>
          </p:cNvSpPr>
          <p:nvPr>
            <p:ph idx="1"/>
          </p:nvPr>
        </p:nvSpPr>
        <p:spPr/>
        <p:txBody>
          <a:bodyPr/>
          <a:lstStyle/>
          <a:p>
            <a:r>
              <a:rPr lang="en-GB" dirty="0"/>
              <a:t>No robust impact on long term structural parameters</a:t>
            </a:r>
          </a:p>
          <a:p>
            <a:r>
              <a:rPr lang="en-GB" dirty="0"/>
              <a:t>Solution: </a:t>
            </a:r>
          </a:p>
          <a:p>
            <a:pPr lvl="1"/>
            <a:r>
              <a:rPr lang="en-GB" dirty="0"/>
              <a:t>Taken account of them when imposing conditionality</a:t>
            </a:r>
          </a:p>
          <a:p>
            <a:pPr lvl="1"/>
            <a:r>
              <a:rPr lang="en-GB" dirty="0"/>
              <a:t>Pilot project with sophisticated exports and economic complexity conditionality </a:t>
            </a:r>
          </a:p>
          <a:p>
            <a:pPr lvl="1"/>
            <a:endParaRPr lang="en-GB" dirty="0"/>
          </a:p>
        </p:txBody>
      </p:sp>
    </p:spTree>
    <p:extLst>
      <p:ext uri="{BB962C8B-B14F-4D97-AF65-F5344CB8AC3E}">
        <p14:creationId xmlns:p14="http://schemas.microsoft.com/office/powerpoint/2010/main" val="89263172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870D42-89C5-1FD5-7A8A-BFE4546E1861}"/>
              </a:ext>
            </a:extLst>
          </p:cNvPr>
          <p:cNvSpPr>
            <a:spLocks noGrp="1"/>
          </p:cNvSpPr>
          <p:nvPr>
            <p:ph type="ctrTitle"/>
          </p:nvPr>
        </p:nvSpPr>
        <p:spPr/>
        <p:txBody>
          <a:bodyPr/>
          <a:lstStyle/>
          <a:p>
            <a:r>
              <a:rPr lang="en-GB" dirty="0"/>
              <a:t>Questions? </a:t>
            </a:r>
          </a:p>
        </p:txBody>
      </p:sp>
    </p:spTree>
    <p:extLst>
      <p:ext uri="{BB962C8B-B14F-4D97-AF65-F5344CB8AC3E}">
        <p14:creationId xmlns:p14="http://schemas.microsoft.com/office/powerpoint/2010/main" val="29875247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A185B-8D26-2888-6C4C-A1D06D1C04E5}"/>
              </a:ext>
            </a:extLst>
          </p:cNvPr>
          <p:cNvSpPr>
            <a:spLocks noGrp="1"/>
          </p:cNvSpPr>
          <p:nvPr>
            <p:ph type="ctrTitle"/>
          </p:nvPr>
        </p:nvSpPr>
        <p:spPr>
          <a:xfrm>
            <a:off x="415445" y="685058"/>
            <a:ext cx="5131894" cy="4564637"/>
          </a:xfrm>
        </p:spPr>
        <p:txBody>
          <a:bodyPr>
            <a:normAutofit/>
          </a:bodyPr>
          <a:lstStyle/>
          <a:p>
            <a:pPr algn="l"/>
            <a:r>
              <a:rPr lang="en-US" sz="4400" dirty="0"/>
              <a:t>Are the Financial Stability Board bank resolution principles adequate?</a:t>
            </a:r>
            <a:br>
              <a:rPr lang="en-CH" sz="4400" dirty="0"/>
            </a:br>
            <a:endParaRPr lang="en-CH" sz="4400" dirty="0"/>
          </a:p>
        </p:txBody>
      </p:sp>
      <p:sp>
        <p:nvSpPr>
          <p:cNvPr id="3" name="Subtitle 2">
            <a:extLst>
              <a:ext uri="{FF2B5EF4-FFF2-40B4-BE49-F238E27FC236}">
                <a16:creationId xmlns:a16="http://schemas.microsoft.com/office/drawing/2014/main" id="{2E998222-3D3A-FDEC-9C26-7E3E44823CF8}"/>
              </a:ext>
            </a:extLst>
          </p:cNvPr>
          <p:cNvSpPr>
            <a:spLocks noGrp="1"/>
          </p:cNvSpPr>
          <p:nvPr>
            <p:ph type="subTitle" idx="1"/>
          </p:nvPr>
        </p:nvSpPr>
        <p:spPr>
          <a:xfrm>
            <a:off x="415445" y="4861948"/>
            <a:ext cx="4620584" cy="775494"/>
          </a:xfrm>
        </p:spPr>
        <p:txBody>
          <a:bodyPr>
            <a:normAutofit/>
          </a:bodyPr>
          <a:lstStyle/>
          <a:p>
            <a:pPr algn="l"/>
            <a:r>
              <a:rPr lang="en-CH" dirty="0"/>
              <a:t>Yiorgos Lemos and Georgia Hill</a:t>
            </a:r>
          </a:p>
        </p:txBody>
      </p:sp>
      <p:pic>
        <p:nvPicPr>
          <p:cNvPr id="4" name="Picture 3" descr="FSB's policy recommendations on non-bank sector leverage lack substantive  evidence and focus">
            <a:extLst>
              <a:ext uri="{FF2B5EF4-FFF2-40B4-BE49-F238E27FC236}">
                <a16:creationId xmlns:a16="http://schemas.microsoft.com/office/drawing/2014/main" id="{FFE8B30C-51D2-218F-CB1B-6DD6F78472F4}"/>
              </a:ext>
            </a:extLst>
          </p:cNvPr>
          <p:cNvPicPr>
            <a:picLocks noChangeAspect="1"/>
          </p:cNvPicPr>
          <p:nvPr/>
        </p:nvPicPr>
        <p:blipFill>
          <a:blip r:embed="rId2"/>
          <a:stretch>
            <a:fillRect/>
          </a:stretch>
        </p:blipFill>
        <p:spPr>
          <a:xfrm>
            <a:off x="6606252" y="2026628"/>
            <a:ext cx="5290877" cy="3002572"/>
          </a:xfrm>
          <a:prstGeom prst="rect">
            <a:avLst/>
          </a:prstGeom>
        </p:spPr>
      </p:pic>
    </p:spTree>
    <p:extLst>
      <p:ext uri="{BB962C8B-B14F-4D97-AF65-F5344CB8AC3E}">
        <p14:creationId xmlns:p14="http://schemas.microsoft.com/office/powerpoint/2010/main" val="84172938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BB6CE-8B6D-785E-8051-B1CDBD0E7A17}"/>
              </a:ext>
            </a:extLst>
          </p:cNvPr>
          <p:cNvSpPr>
            <a:spLocks noGrp="1"/>
          </p:cNvSpPr>
          <p:nvPr>
            <p:ph type="title"/>
          </p:nvPr>
        </p:nvSpPr>
        <p:spPr>
          <a:xfrm>
            <a:off x="429768" y="411480"/>
            <a:ext cx="11201400" cy="1106424"/>
          </a:xfrm>
        </p:spPr>
        <p:txBody>
          <a:bodyPr>
            <a:normAutofit/>
          </a:bodyPr>
          <a:lstStyle/>
          <a:p>
            <a:r>
              <a:rPr lang="en-US" sz="3600"/>
              <a:t>The Post-2008 Paradigm Shift </a:t>
            </a:r>
            <a:endParaRPr lang="en-CH" sz="3600"/>
          </a:p>
        </p:txBody>
      </p:sp>
      <p:pic>
        <p:nvPicPr>
          <p:cNvPr id="6" name="Picture 5">
            <a:extLst>
              <a:ext uri="{FF2B5EF4-FFF2-40B4-BE49-F238E27FC236}">
                <a16:creationId xmlns:a16="http://schemas.microsoft.com/office/drawing/2014/main" id="{E8CDE0A7-F71B-9BB3-D0E4-43D4E9C706E8}"/>
              </a:ext>
            </a:extLst>
          </p:cNvPr>
          <p:cNvPicPr>
            <a:picLocks noChangeAspect="1"/>
          </p:cNvPicPr>
          <p:nvPr/>
        </p:nvPicPr>
        <p:blipFill>
          <a:blip r:embed="rId2"/>
          <a:srcRect t="9501" r="-1" b="-1"/>
          <a:stretch>
            <a:fillRect/>
          </a:stretch>
        </p:blipFill>
        <p:spPr>
          <a:xfrm>
            <a:off x="431137" y="1719072"/>
            <a:ext cx="6699813" cy="4517136"/>
          </a:xfrm>
          <a:prstGeom prst="rect">
            <a:avLst/>
          </a:prstGeom>
        </p:spPr>
      </p:pic>
      <p:sp>
        <p:nvSpPr>
          <p:cNvPr id="3" name="Content Placeholder 2">
            <a:extLst>
              <a:ext uri="{FF2B5EF4-FFF2-40B4-BE49-F238E27FC236}">
                <a16:creationId xmlns:a16="http://schemas.microsoft.com/office/drawing/2014/main" id="{CA370A6C-E26D-E886-AEB6-79E39EEEDE23}"/>
              </a:ext>
            </a:extLst>
          </p:cNvPr>
          <p:cNvSpPr>
            <a:spLocks noGrp="1"/>
          </p:cNvSpPr>
          <p:nvPr>
            <p:ph idx="1"/>
          </p:nvPr>
        </p:nvSpPr>
        <p:spPr>
          <a:xfrm>
            <a:off x="7938752" y="2083632"/>
            <a:ext cx="3692416" cy="3896543"/>
          </a:xfrm>
        </p:spPr>
        <p:txBody>
          <a:bodyPr anchor="ctr">
            <a:normAutofit/>
          </a:bodyPr>
          <a:lstStyle/>
          <a:p>
            <a:r>
              <a:rPr lang="en-CH" sz="1800" dirty="0"/>
              <a:t>Regulatory scars left by the 2008 financial crisis</a:t>
            </a:r>
          </a:p>
          <a:p>
            <a:r>
              <a:rPr lang="en-CH" sz="1800" dirty="0"/>
              <a:t>‘Too big to fail’</a:t>
            </a:r>
          </a:p>
          <a:p>
            <a:r>
              <a:rPr lang="en-GB" sz="1800" dirty="0"/>
              <a:t>D</a:t>
            </a:r>
            <a:r>
              <a:rPr lang="en-CH" sz="1800" dirty="0"/>
              <a:t>isorderly insolvency (Lehman) or taxpayer bailout </a:t>
            </a:r>
          </a:p>
          <a:p>
            <a:r>
              <a:rPr lang="en-GB" sz="1800" dirty="0"/>
              <a:t>K</a:t>
            </a:r>
            <a:r>
              <a:rPr lang="en-CH" sz="1800" dirty="0"/>
              <a:t>ey question: Are these FSB principles actually adequate? </a:t>
            </a:r>
          </a:p>
          <a:p>
            <a:r>
              <a:rPr lang="en-GB" sz="1800" dirty="0"/>
              <a:t>P</a:t>
            </a:r>
            <a:r>
              <a:rPr lang="en-CH" sz="1800" dirty="0"/>
              <a:t>lan: </a:t>
            </a:r>
          </a:p>
          <a:p>
            <a:pPr lvl="1">
              <a:buFont typeface="Courier New" panose="02070309020205020404" pitchFamily="49" charset="0"/>
              <a:buChar char="o"/>
            </a:pPr>
            <a:r>
              <a:rPr lang="en-GB" sz="1800" dirty="0"/>
              <a:t>P</a:t>
            </a:r>
            <a:r>
              <a:rPr lang="en-CH" sz="1800" dirty="0"/>
              <a:t>resentation of toolkit</a:t>
            </a:r>
          </a:p>
          <a:p>
            <a:pPr lvl="1">
              <a:buFont typeface="Courier New" panose="02070309020205020404" pitchFamily="49" charset="0"/>
              <a:buChar char="o"/>
            </a:pPr>
            <a:r>
              <a:rPr lang="en-GB" sz="1800" dirty="0"/>
              <a:t>S</a:t>
            </a:r>
            <a:r>
              <a:rPr lang="en-CH" sz="1800" dirty="0"/>
              <a:t>trangths </a:t>
            </a:r>
          </a:p>
          <a:p>
            <a:pPr lvl="1">
              <a:buFont typeface="Courier New" panose="02070309020205020404" pitchFamily="49" charset="0"/>
              <a:buChar char="o"/>
            </a:pPr>
            <a:r>
              <a:rPr lang="en-GB" sz="1800" dirty="0"/>
              <a:t>A</a:t>
            </a:r>
            <a:r>
              <a:rPr lang="en-CH" sz="1800" dirty="0"/>
              <a:t>dequacy gap </a:t>
            </a:r>
          </a:p>
          <a:p>
            <a:endParaRPr lang="en-CH" sz="1800" dirty="0"/>
          </a:p>
        </p:txBody>
      </p:sp>
    </p:spTree>
    <p:extLst>
      <p:ext uri="{BB962C8B-B14F-4D97-AF65-F5344CB8AC3E}">
        <p14:creationId xmlns:p14="http://schemas.microsoft.com/office/powerpoint/2010/main" val="11249153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22446-DCD0-C6D8-76CC-A6A1B72CC7EF}"/>
              </a:ext>
            </a:extLst>
          </p:cNvPr>
          <p:cNvSpPr>
            <a:spLocks noGrp="1"/>
          </p:cNvSpPr>
          <p:nvPr>
            <p:ph type="title"/>
          </p:nvPr>
        </p:nvSpPr>
        <p:spPr>
          <a:xfrm>
            <a:off x="429768" y="411480"/>
            <a:ext cx="11201400" cy="1106424"/>
          </a:xfrm>
        </p:spPr>
        <p:txBody>
          <a:bodyPr>
            <a:normAutofit/>
          </a:bodyPr>
          <a:lstStyle/>
          <a:p>
            <a:r>
              <a:rPr lang="en-CH" sz="3600" dirty="0"/>
              <a:t>The Core Toolkit</a:t>
            </a:r>
          </a:p>
        </p:txBody>
      </p:sp>
      <p:pic>
        <p:nvPicPr>
          <p:cNvPr id="6" name="Picture 5">
            <a:extLst>
              <a:ext uri="{FF2B5EF4-FFF2-40B4-BE49-F238E27FC236}">
                <a16:creationId xmlns:a16="http://schemas.microsoft.com/office/drawing/2014/main" id="{C1BE9236-60FD-E061-7C2D-ADB9462EA9A2}"/>
              </a:ext>
            </a:extLst>
          </p:cNvPr>
          <p:cNvPicPr>
            <a:picLocks noChangeAspect="1"/>
          </p:cNvPicPr>
          <p:nvPr/>
        </p:nvPicPr>
        <p:blipFill>
          <a:blip r:embed="rId2"/>
          <a:srcRect r="-1" b="2286"/>
          <a:stretch>
            <a:fillRect/>
          </a:stretch>
        </p:blipFill>
        <p:spPr>
          <a:xfrm>
            <a:off x="429768" y="1721922"/>
            <a:ext cx="6704891" cy="4520559"/>
          </a:xfrm>
          <a:prstGeom prst="rect">
            <a:avLst/>
          </a:prstGeom>
        </p:spPr>
      </p:pic>
      <p:sp>
        <p:nvSpPr>
          <p:cNvPr id="3" name="Content Placeholder 2">
            <a:extLst>
              <a:ext uri="{FF2B5EF4-FFF2-40B4-BE49-F238E27FC236}">
                <a16:creationId xmlns:a16="http://schemas.microsoft.com/office/drawing/2014/main" id="{F0673B9F-773A-034C-53E4-AF7918B5A3E5}"/>
              </a:ext>
            </a:extLst>
          </p:cNvPr>
          <p:cNvSpPr>
            <a:spLocks noGrp="1"/>
          </p:cNvSpPr>
          <p:nvPr>
            <p:ph idx="1"/>
          </p:nvPr>
        </p:nvSpPr>
        <p:spPr>
          <a:xfrm>
            <a:off x="7938752" y="2020824"/>
            <a:ext cx="3455097" cy="3959352"/>
          </a:xfrm>
        </p:spPr>
        <p:txBody>
          <a:bodyPr anchor="ctr">
            <a:normAutofit/>
          </a:bodyPr>
          <a:lstStyle/>
          <a:p>
            <a:r>
              <a:rPr lang="en-CH" sz="2400" dirty="0"/>
              <a:t>Bail-in Powers</a:t>
            </a:r>
          </a:p>
          <a:p>
            <a:r>
              <a:rPr lang="en-CH" sz="2400" dirty="0"/>
              <a:t>Total loss-absorbing capacity (TLAC)</a:t>
            </a:r>
          </a:p>
          <a:p>
            <a:r>
              <a:rPr lang="en-CH" sz="2400" dirty="0"/>
              <a:t>Resolution Planning </a:t>
            </a:r>
          </a:p>
          <a:p>
            <a:r>
              <a:rPr lang="en-CH" sz="2400" dirty="0"/>
              <a:t>I</a:t>
            </a:r>
            <a:r>
              <a:rPr lang="en-GB" sz="2400" dirty="0"/>
              <a:t>n</a:t>
            </a:r>
            <a:r>
              <a:rPr lang="en-CH" sz="2400" dirty="0"/>
              <a:t>stitutional Mandates </a:t>
            </a:r>
          </a:p>
        </p:txBody>
      </p:sp>
    </p:spTree>
    <p:extLst>
      <p:ext uri="{BB962C8B-B14F-4D97-AF65-F5344CB8AC3E}">
        <p14:creationId xmlns:p14="http://schemas.microsoft.com/office/powerpoint/2010/main" val="283641545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4FAC7-F1DE-92F7-704E-D82A4D4A5EBE}"/>
              </a:ext>
            </a:extLst>
          </p:cNvPr>
          <p:cNvSpPr>
            <a:spLocks noGrp="1"/>
          </p:cNvSpPr>
          <p:nvPr>
            <p:ph type="title"/>
          </p:nvPr>
        </p:nvSpPr>
        <p:spPr>
          <a:xfrm>
            <a:off x="838196" y="978408"/>
            <a:ext cx="6007608" cy="1106424"/>
          </a:xfrm>
        </p:spPr>
        <p:txBody>
          <a:bodyPr>
            <a:normAutofit/>
          </a:bodyPr>
          <a:lstStyle/>
          <a:p>
            <a:r>
              <a:rPr lang="en-CH" sz="2800" dirty="0"/>
              <a:t>Where the principles </a:t>
            </a:r>
            <a:r>
              <a:rPr lang="en-CH" sz="2800" dirty="0">
                <a:solidFill>
                  <a:srgbClr val="00B050"/>
                </a:solidFill>
              </a:rPr>
              <a:t>succeed </a:t>
            </a:r>
          </a:p>
        </p:txBody>
      </p:sp>
      <p:sp>
        <p:nvSpPr>
          <p:cNvPr id="3" name="Content Placeholder 2">
            <a:extLst>
              <a:ext uri="{FF2B5EF4-FFF2-40B4-BE49-F238E27FC236}">
                <a16:creationId xmlns:a16="http://schemas.microsoft.com/office/drawing/2014/main" id="{712A79FC-AEB3-B6FB-A466-DFCCEF5E7A8F}"/>
              </a:ext>
            </a:extLst>
          </p:cNvPr>
          <p:cNvSpPr>
            <a:spLocks noGrp="1"/>
          </p:cNvSpPr>
          <p:nvPr>
            <p:ph idx="1"/>
          </p:nvPr>
        </p:nvSpPr>
        <p:spPr>
          <a:xfrm>
            <a:off x="841244" y="2359152"/>
            <a:ext cx="6007608" cy="3429000"/>
          </a:xfrm>
        </p:spPr>
        <p:txBody>
          <a:bodyPr>
            <a:normAutofit lnSpcReduction="10000"/>
          </a:bodyPr>
          <a:lstStyle/>
          <a:p>
            <a:r>
              <a:rPr lang="en-CH" sz="2400" dirty="0"/>
              <a:t>Innovation in cross-border bank failure</a:t>
            </a:r>
          </a:p>
          <a:p>
            <a:r>
              <a:rPr lang="en-GB" sz="2400" dirty="0"/>
              <a:t>G</a:t>
            </a:r>
            <a:r>
              <a:rPr lang="en-CH" sz="2400" dirty="0"/>
              <a:t>lobal legal harmonization </a:t>
            </a:r>
          </a:p>
          <a:p>
            <a:r>
              <a:rPr lang="en-CH" sz="2400" dirty="0"/>
              <a:t>‘No Creditor Worse Off’ (NCWO) principle </a:t>
            </a:r>
          </a:p>
          <a:p>
            <a:r>
              <a:rPr lang="en-GB" sz="2400" dirty="0"/>
              <a:t>S</a:t>
            </a:r>
            <a:r>
              <a:rPr lang="en-CH" sz="2400" dirty="0"/>
              <a:t>tronger market discipline </a:t>
            </a:r>
          </a:p>
          <a:p>
            <a:r>
              <a:rPr lang="en-GB" sz="2400" dirty="0"/>
              <a:t>S</a:t>
            </a:r>
            <a:r>
              <a:rPr lang="en-CH" sz="2400" dirty="0"/>
              <a:t>hift from taxpayer-funded bailouts </a:t>
            </a:r>
          </a:p>
          <a:p>
            <a:r>
              <a:rPr lang="en-GB" sz="2400" dirty="0"/>
              <a:t>S</a:t>
            </a:r>
            <a:r>
              <a:rPr lang="en-CH" sz="2400" dirty="0"/>
              <a:t>uccessful cases: </a:t>
            </a:r>
          </a:p>
          <a:p>
            <a:pPr lvl="1">
              <a:buFont typeface="Courier New" panose="02070309020205020404" pitchFamily="49" charset="0"/>
              <a:buChar char="o"/>
            </a:pPr>
            <a:r>
              <a:rPr lang="en-CH" dirty="0"/>
              <a:t>SVB UK </a:t>
            </a:r>
          </a:p>
          <a:p>
            <a:pPr lvl="1">
              <a:buFont typeface="Courier New" panose="02070309020205020404" pitchFamily="49" charset="0"/>
              <a:buChar char="o"/>
            </a:pPr>
            <a:r>
              <a:rPr lang="en-CH" dirty="0"/>
              <a:t>Banco Popular Español</a:t>
            </a:r>
          </a:p>
          <a:p>
            <a:endParaRPr lang="en-CH" sz="2000" dirty="0"/>
          </a:p>
        </p:txBody>
      </p:sp>
      <p:pic>
        <p:nvPicPr>
          <p:cNvPr id="5" name="Picture 4" descr="El Santander tiene los días contados como dueño del Popular - ActivaT  Abogados">
            <a:extLst>
              <a:ext uri="{FF2B5EF4-FFF2-40B4-BE49-F238E27FC236}">
                <a16:creationId xmlns:a16="http://schemas.microsoft.com/office/drawing/2014/main" id="{CB18B43A-E383-DA93-4B28-6B269CA866F2}"/>
              </a:ext>
            </a:extLst>
          </p:cNvPr>
          <p:cNvPicPr>
            <a:picLocks noChangeAspect="1"/>
          </p:cNvPicPr>
          <p:nvPr/>
        </p:nvPicPr>
        <p:blipFill>
          <a:blip r:embed="rId2"/>
          <a:stretch>
            <a:fillRect/>
          </a:stretch>
        </p:blipFill>
        <p:spPr>
          <a:xfrm>
            <a:off x="7824448" y="768779"/>
            <a:ext cx="4090183" cy="2300727"/>
          </a:xfrm>
          <a:prstGeom prst="rect">
            <a:avLst/>
          </a:prstGeom>
        </p:spPr>
      </p:pic>
      <p:pic>
        <p:nvPicPr>
          <p:cNvPr id="4" name="Picture 3" descr="HSBC's Silicon Valley implant makes sense">
            <a:extLst>
              <a:ext uri="{FF2B5EF4-FFF2-40B4-BE49-F238E27FC236}">
                <a16:creationId xmlns:a16="http://schemas.microsoft.com/office/drawing/2014/main" id="{3F746916-7A4A-CAD9-0EA8-58549529028E}"/>
              </a:ext>
            </a:extLst>
          </p:cNvPr>
          <p:cNvPicPr>
            <a:picLocks noChangeAspect="1"/>
          </p:cNvPicPr>
          <p:nvPr/>
        </p:nvPicPr>
        <p:blipFill>
          <a:blip r:embed="rId3"/>
          <a:stretch>
            <a:fillRect/>
          </a:stretch>
        </p:blipFill>
        <p:spPr>
          <a:xfrm>
            <a:off x="7824449" y="3472468"/>
            <a:ext cx="3943137" cy="2651760"/>
          </a:xfrm>
          <a:prstGeom prst="rect">
            <a:avLst/>
          </a:prstGeom>
        </p:spPr>
      </p:pic>
    </p:spTree>
    <p:extLst>
      <p:ext uri="{BB962C8B-B14F-4D97-AF65-F5344CB8AC3E}">
        <p14:creationId xmlns:p14="http://schemas.microsoft.com/office/powerpoint/2010/main" val="22821456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88853-892C-645F-FB3C-00ED6374C115}"/>
              </a:ext>
            </a:extLst>
          </p:cNvPr>
          <p:cNvSpPr>
            <a:spLocks noGrp="1"/>
          </p:cNvSpPr>
          <p:nvPr>
            <p:ph type="title"/>
          </p:nvPr>
        </p:nvSpPr>
        <p:spPr>
          <a:xfrm>
            <a:off x="841247" y="978619"/>
            <a:ext cx="3410712" cy="1106424"/>
          </a:xfrm>
        </p:spPr>
        <p:txBody>
          <a:bodyPr>
            <a:normAutofit/>
          </a:bodyPr>
          <a:lstStyle/>
          <a:p>
            <a:r>
              <a:rPr lang="en-CH" sz="2800" dirty="0"/>
              <a:t>Where the principles </a:t>
            </a:r>
            <a:r>
              <a:rPr lang="en-CH" sz="2800" dirty="0">
                <a:solidFill>
                  <a:srgbClr val="FF0000"/>
                </a:solidFill>
              </a:rPr>
              <a:t>fall</a:t>
            </a:r>
            <a:r>
              <a:rPr lang="en-CH" sz="2800" dirty="0"/>
              <a:t> </a:t>
            </a:r>
            <a:r>
              <a:rPr lang="en-CH" sz="2800" dirty="0">
                <a:solidFill>
                  <a:srgbClr val="FF0000"/>
                </a:solidFill>
              </a:rPr>
              <a:t>short</a:t>
            </a:r>
            <a:r>
              <a:rPr lang="en-CH" sz="2800" dirty="0"/>
              <a:t> </a:t>
            </a:r>
          </a:p>
        </p:txBody>
      </p:sp>
      <p:sp>
        <p:nvSpPr>
          <p:cNvPr id="3" name="Content Placeholder 2">
            <a:extLst>
              <a:ext uri="{FF2B5EF4-FFF2-40B4-BE49-F238E27FC236}">
                <a16:creationId xmlns:a16="http://schemas.microsoft.com/office/drawing/2014/main" id="{54732FDB-4E0E-E4C6-2CF2-07F782DC6BC3}"/>
              </a:ext>
            </a:extLst>
          </p:cNvPr>
          <p:cNvSpPr>
            <a:spLocks noGrp="1"/>
          </p:cNvSpPr>
          <p:nvPr>
            <p:ph idx="1"/>
          </p:nvPr>
        </p:nvSpPr>
        <p:spPr>
          <a:xfrm>
            <a:off x="841248" y="2252870"/>
            <a:ext cx="3412219" cy="3560251"/>
          </a:xfrm>
        </p:spPr>
        <p:txBody>
          <a:bodyPr>
            <a:normAutofit/>
          </a:bodyPr>
          <a:lstStyle/>
          <a:p>
            <a:r>
              <a:rPr lang="en-CH" sz="2400" dirty="0"/>
              <a:t>The Liquidity Problem </a:t>
            </a:r>
          </a:p>
          <a:p>
            <a:r>
              <a:rPr lang="en-CH" sz="2400" dirty="0"/>
              <a:t>TLAC Gap </a:t>
            </a:r>
          </a:p>
          <a:p>
            <a:r>
              <a:rPr lang="en-CH" sz="2400" dirty="0"/>
              <a:t>The ’Soft Law’ Trap</a:t>
            </a:r>
          </a:p>
          <a:p>
            <a:r>
              <a:rPr lang="en-CH" sz="2400" dirty="0"/>
              <a:t>Political Reality </a:t>
            </a:r>
          </a:p>
          <a:p>
            <a:endParaRPr lang="en-CH" sz="2400" dirty="0"/>
          </a:p>
          <a:p>
            <a:r>
              <a:rPr lang="en-CH" sz="2400" dirty="0">
                <a:sym typeface="Wingdings" pitchFamily="2" charset="2"/>
              </a:rPr>
              <a:t>A Twitter speed panic:</a:t>
            </a:r>
          </a:p>
          <a:p>
            <a:pPr lvl="1">
              <a:buFont typeface="Courier New" panose="02070309020205020404" pitchFamily="49" charset="0"/>
              <a:buChar char="o"/>
            </a:pPr>
            <a:r>
              <a:rPr lang="en-CH" dirty="0">
                <a:sym typeface="Wingdings" pitchFamily="2" charset="2"/>
              </a:rPr>
              <a:t>Credit Suisse</a:t>
            </a:r>
          </a:p>
          <a:p>
            <a:pPr lvl="1">
              <a:buFont typeface="Courier New" panose="02070309020205020404" pitchFamily="49" charset="0"/>
              <a:buChar char="o"/>
            </a:pPr>
            <a:r>
              <a:rPr lang="en-CH" dirty="0">
                <a:sym typeface="Wingdings" pitchFamily="2" charset="2"/>
              </a:rPr>
              <a:t>SVB Bank</a:t>
            </a:r>
            <a:endParaRPr lang="en-CH" dirty="0"/>
          </a:p>
        </p:txBody>
      </p:sp>
      <p:pic>
        <p:nvPicPr>
          <p:cNvPr id="5" name="Picture 4">
            <a:extLst>
              <a:ext uri="{FF2B5EF4-FFF2-40B4-BE49-F238E27FC236}">
                <a16:creationId xmlns:a16="http://schemas.microsoft.com/office/drawing/2014/main" id="{4DA92B74-8DCA-6C8D-E75B-4465A1C9302D}"/>
              </a:ext>
            </a:extLst>
          </p:cNvPr>
          <p:cNvPicPr>
            <a:picLocks noChangeAspect="1"/>
          </p:cNvPicPr>
          <p:nvPr/>
        </p:nvPicPr>
        <p:blipFill>
          <a:blip r:embed="rId2"/>
          <a:stretch>
            <a:fillRect/>
          </a:stretch>
        </p:blipFill>
        <p:spPr>
          <a:xfrm>
            <a:off x="5120640" y="924001"/>
            <a:ext cx="6656832" cy="4909413"/>
          </a:xfrm>
          <a:prstGeom prst="rect">
            <a:avLst/>
          </a:prstGeom>
        </p:spPr>
      </p:pic>
    </p:spTree>
    <p:extLst>
      <p:ext uri="{BB962C8B-B14F-4D97-AF65-F5344CB8AC3E}">
        <p14:creationId xmlns:p14="http://schemas.microsoft.com/office/powerpoint/2010/main" val="204275882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3D1DB-FADE-08AF-E81B-9F6645C1EB6B}"/>
              </a:ext>
            </a:extLst>
          </p:cNvPr>
          <p:cNvSpPr>
            <a:spLocks noGrp="1"/>
          </p:cNvSpPr>
          <p:nvPr>
            <p:ph type="title"/>
          </p:nvPr>
        </p:nvSpPr>
        <p:spPr>
          <a:xfrm>
            <a:off x="7145654" y="991443"/>
            <a:ext cx="4603001" cy="1087819"/>
          </a:xfrm>
        </p:spPr>
        <p:txBody>
          <a:bodyPr anchor="b">
            <a:normAutofit/>
          </a:bodyPr>
          <a:lstStyle/>
          <a:p>
            <a:r>
              <a:rPr lang="en-CH" sz="3400"/>
              <a:t>Conclusion </a:t>
            </a:r>
          </a:p>
        </p:txBody>
      </p:sp>
      <p:pic>
        <p:nvPicPr>
          <p:cNvPr id="5" name="Picture 4">
            <a:extLst>
              <a:ext uri="{FF2B5EF4-FFF2-40B4-BE49-F238E27FC236}">
                <a16:creationId xmlns:a16="http://schemas.microsoft.com/office/drawing/2014/main" id="{13F3D2A0-8138-CCC8-6454-C32DF08F74A7}"/>
              </a:ext>
            </a:extLst>
          </p:cNvPr>
          <p:cNvPicPr>
            <a:picLocks noChangeAspect="1"/>
          </p:cNvPicPr>
          <p:nvPr/>
        </p:nvPicPr>
        <p:blipFill>
          <a:blip r:embed="rId2"/>
          <a:stretch>
            <a:fillRect/>
          </a:stretch>
        </p:blipFill>
        <p:spPr>
          <a:xfrm>
            <a:off x="443345" y="1205988"/>
            <a:ext cx="6250063" cy="4390669"/>
          </a:xfrm>
          <a:prstGeom prst="rect">
            <a:avLst/>
          </a:prstGeom>
        </p:spPr>
      </p:pic>
      <p:sp>
        <p:nvSpPr>
          <p:cNvPr id="3" name="Content Placeholder 2">
            <a:extLst>
              <a:ext uri="{FF2B5EF4-FFF2-40B4-BE49-F238E27FC236}">
                <a16:creationId xmlns:a16="http://schemas.microsoft.com/office/drawing/2014/main" id="{1E401806-9155-6D7C-F15D-C5F6C332A74F}"/>
              </a:ext>
            </a:extLst>
          </p:cNvPr>
          <p:cNvSpPr>
            <a:spLocks noGrp="1"/>
          </p:cNvSpPr>
          <p:nvPr>
            <p:ph idx="1"/>
          </p:nvPr>
        </p:nvSpPr>
        <p:spPr>
          <a:xfrm>
            <a:off x="7145654" y="2684095"/>
            <a:ext cx="4603001" cy="3492868"/>
          </a:xfrm>
        </p:spPr>
        <p:txBody>
          <a:bodyPr>
            <a:normAutofit/>
          </a:bodyPr>
          <a:lstStyle/>
          <a:p>
            <a:r>
              <a:rPr lang="en-GB" sz="2400" dirty="0"/>
              <a:t>Strong legal foundation post-2008</a:t>
            </a:r>
          </a:p>
          <a:p>
            <a:r>
              <a:rPr lang="en-GB" sz="2400" dirty="0"/>
              <a:t>Reduced taxpayer exposure</a:t>
            </a:r>
          </a:p>
          <a:p>
            <a:r>
              <a:rPr lang="en-GB" sz="2400" dirty="0"/>
              <a:t>Weak under extreme, fast crises</a:t>
            </a:r>
          </a:p>
          <a:p>
            <a:r>
              <a:rPr lang="en-GB" sz="2400" dirty="0"/>
              <a:t>Political reality limits bail-in use</a:t>
            </a:r>
          </a:p>
          <a:p>
            <a:r>
              <a:rPr lang="en-GB" sz="2400" dirty="0"/>
              <a:t>Adequate in theory, incomplete in practice</a:t>
            </a:r>
          </a:p>
          <a:p>
            <a:endParaRPr lang="en-CH" sz="1800" dirty="0"/>
          </a:p>
        </p:txBody>
      </p:sp>
    </p:spTree>
    <p:extLst>
      <p:ext uri="{BB962C8B-B14F-4D97-AF65-F5344CB8AC3E}">
        <p14:creationId xmlns:p14="http://schemas.microsoft.com/office/powerpoint/2010/main" val="298591231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19456" cy="6858000"/>
          </a:xfrm>
          <a:prstGeom prst="rect">
            <a:avLst/>
          </a:prstGeom>
          <a:solidFill>
            <a:srgbClr val="C9952A"/>
          </a:solidFill>
          <a:ln/>
        </p:spPr>
        <p:txBody>
          <a:bodyPr/>
          <a:lstStyle/>
          <a:p>
            <a:endParaRPr lang="en-US" sz="2400"/>
          </a:p>
        </p:txBody>
      </p:sp>
      <p:sp>
        <p:nvSpPr>
          <p:cNvPr id="3" name="Shape 1"/>
          <p:cNvSpPr/>
          <p:nvPr/>
        </p:nvSpPr>
        <p:spPr>
          <a:xfrm>
            <a:off x="8534400" y="0"/>
            <a:ext cx="3657600" cy="6858000"/>
          </a:xfrm>
          <a:prstGeom prst="rect">
            <a:avLst/>
          </a:prstGeom>
          <a:solidFill>
            <a:srgbClr val="2E5273"/>
          </a:solidFill>
          <a:ln/>
        </p:spPr>
        <p:txBody>
          <a:bodyPr/>
          <a:lstStyle/>
          <a:p>
            <a:endParaRPr lang="en-US" sz="2400" dirty="0"/>
          </a:p>
        </p:txBody>
      </p:sp>
      <p:sp>
        <p:nvSpPr>
          <p:cNvPr id="4" name="Text 2"/>
          <p:cNvSpPr/>
          <p:nvPr/>
        </p:nvSpPr>
        <p:spPr>
          <a:xfrm>
            <a:off x="548640" y="670560"/>
            <a:ext cx="11094720" cy="426720"/>
          </a:xfrm>
          <a:prstGeom prst="rect">
            <a:avLst/>
          </a:prstGeom>
          <a:noFill/>
          <a:ln/>
        </p:spPr>
        <p:txBody>
          <a:bodyPr wrap="square" lIns="0" tIns="0" rIns="0" bIns="0" rtlCol="0" anchor="ctr"/>
          <a:lstStyle/>
          <a:p>
            <a:r>
              <a:rPr lang="en-US" sz="1333" b="1" kern="0" spc="400">
                <a:solidFill>
                  <a:srgbClr val="C9952A"/>
                </a:solidFill>
                <a:latin typeface="Calibri" pitchFamily="34" charset="0"/>
                <a:ea typeface="Calibri" pitchFamily="34" charset="-122"/>
                <a:cs typeface="Calibri" pitchFamily="34" charset="-120"/>
              </a:rPr>
              <a:t>INTERNATIONAL FINANCIAL LAW</a:t>
            </a:r>
            <a:endParaRPr lang="en-US" sz="1333"/>
          </a:p>
        </p:txBody>
      </p:sp>
      <p:sp>
        <p:nvSpPr>
          <p:cNvPr id="5" name="Text 3"/>
          <p:cNvSpPr/>
          <p:nvPr/>
        </p:nvSpPr>
        <p:spPr>
          <a:xfrm>
            <a:off x="548640" y="1341120"/>
            <a:ext cx="7924800" cy="1341120"/>
          </a:xfrm>
          <a:prstGeom prst="rect">
            <a:avLst/>
          </a:prstGeom>
          <a:noFill/>
          <a:ln/>
        </p:spPr>
        <p:txBody>
          <a:bodyPr wrap="square" lIns="0" tIns="0" rIns="0" bIns="0" rtlCol="0" anchor="ctr"/>
          <a:lstStyle/>
          <a:p>
            <a:r>
              <a:rPr lang="en-US" sz="5867" b="1" dirty="0">
                <a:latin typeface="Cambria" pitchFamily="34" charset="0"/>
                <a:ea typeface="Cambria" pitchFamily="34" charset="-122"/>
                <a:cs typeface="Cambria" pitchFamily="34" charset="-120"/>
              </a:rPr>
              <a:t>Capital Requirements</a:t>
            </a:r>
            <a:endParaRPr lang="en-US" sz="5867" dirty="0"/>
          </a:p>
        </p:txBody>
      </p:sp>
      <p:sp>
        <p:nvSpPr>
          <p:cNvPr id="6" name="Text 4"/>
          <p:cNvSpPr/>
          <p:nvPr/>
        </p:nvSpPr>
        <p:spPr>
          <a:xfrm>
            <a:off x="548640" y="2682240"/>
            <a:ext cx="7924800" cy="853440"/>
          </a:xfrm>
          <a:prstGeom prst="rect">
            <a:avLst/>
          </a:prstGeom>
          <a:noFill/>
          <a:ln/>
        </p:spPr>
        <p:txBody>
          <a:bodyPr wrap="square" lIns="0" tIns="0" rIns="0" bIns="0" rtlCol="0" anchor="ctr"/>
          <a:lstStyle/>
          <a:p>
            <a:r>
              <a:rPr lang="en-US" sz="3733">
                <a:solidFill>
                  <a:srgbClr val="E8B84B"/>
                </a:solidFill>
                <a:latin typeface="Calibri" pitchFamily="34" charset="0"/>
                <a:ea typeface="Calibri" pitchFamily="34" charset="-122"/>
                <a:cs typeface="Calibri" pitchFamily="34" charset="-120"/>
              </a:rPr>
              <a:t>Banks vs. Insurance Companies</a:t>
            </a:r>
            <a:endParaRPr lang="en-US" sz="3733"/>
          </a:p>
        </p:txBody>
      </p:sp>
      <p:sp>
        <p:nvSpPr>
          <p:cNvPr id="7" name="Shape 5"/>
          <p:cNvSpPr/>
          <p:nvPr/>
        </p:nvSpPr>
        <p:spPr>
          <a:xfrm>
            <a:off x="548640" y="3779520"/>
            <a:ext cx="6705600" cy="48768"/>
          </a:xfrm>
          <a:prstGeom prst="rect">
            <a:avLst/>
          </a:prstGeom>
          <a:solidFill>
            <a:srgbClr val="D0D9E6"/>
          </a:solidFill>
          <a:ln/>
        </p:spPr>
        <p:txBody>
          <a:bodyPr/>
          <a:lstStyle/>
          <a:p>
            <a:endParaRPr lang="en-US" sz="2400"/>
          </a:p>
        </p:txBody>
      </p:sp>
      <p:sp>
        <p:nvSpPr>
          <p:cNvPr id="8" name="Text 6"/>
          <p:cNvSpPr/>
          <p:nvPr/>
        </p:nvSpPr>
        <p:spPr>
          <a:xfrm>
            <a:off x="548640" y="4023360"/>
            <a:ext cx="7924800" cy="548640"/>
          </a:xfrm>
          <a:prstGeom prst="rect">
            <a:avLst/>
          </a:prstGeom>
          <a:noFill/>
          <a:ln/>
        </p:spPr>
        <p:txBody>
          <a:bodyPr wrap="square" lIns="0" tIns="0" rIns="0" bIns="0" rtlCol="0" anchor="ctr"/>
          <a:lstStyle/>
          <a:p>
            <a:r>
              <a:rPr lang="en-US" sz="1733">
                <a:solidFill>
                  <a:srgbClr val="D0D9E6"/>
                </a:solidFill>
                <a:latin typeface="Calibri" pitchFamily="34" charset="0"/>
                <a:ea typeface="Calibri" pitchFamily="34" charset="-122"/>
                <a:cs typeface="Calibri" pitchFamily="34" charset="-120"/>
              </a:rPr>
              <a:t>Regulatory Frameworks, Global Standards &amp; Key Differences</a:t>
            </a:r>
          </a:p>
        </p:txBody>
      </p:sp>
      <p:sp>
        <p:nvSpPr>
          <p:cNvPr id="9" name="Shape 7"/>
          <p:cNvSpPr/>
          <p:nvPr/>
        </p:nvSpPr>
        <p:spPr>
          <a:xfrm>
            <a:off x="8900160" y="1706880"/>
            <a:ext cx="2682240" cy="792480"/>
          </a:xfrm>
          <a:prstGeom prst="rect">
            <a:avLst/>
          </a:prstGeom>
          <a:solidFill>
            <a:srgbClr val="1565C0"/>
          </a:solidFill>
          <a:ln/>
        </p:spPr>
        <p:txBody>
          <a:bodyPr/>
          <a:lstStyle/>
          <a:p>
            <a:endParaRPr lang="en-US" sz="2400"/>
          </a:p>
        </p:txBody>
      </p:sp>
      <p:sp>
        <p:nvSpPr>
          <p:cNvPr id="10" name="Text 8"/>
          <p:cNvSpPr/>
          <p:nvPr/>
        </p:nvSpPr>
        <p:spPr>
          <a:xfrm>
            <a:off x="8900160" y="1706880"/>
            <a:ext cx="2682240" cy="792480"/>
          </a:xfrm>
          <a:prstGeom prst="rect">
            <a:avLst/>
          </a:prstGeom>
          <a:noFill/>
          <a:ln/>
        </p:spPr>
        <p:txBody>
          <a:bodyPr wrap="square" rtlCol="0" anchor="ctr"/>
          <a:lstStyle/>
          <a:p>
            <a:pPr algn="ctr"/>
            <a:r>
              <a:rPr lang="en-US" sz="1867" b="1">
                <a:solidFill>
                  <a:srgbClr val="FFFFFF"/>
                </a:solidFill>
                <a:latin typeface="Calibri" pitchFamily="34" charset="0"/>
                <a:ea typeface="Calibri" pitchFamily="34" charset="-122"/>
                <a:cs typeface="Calibri" pitchFamily="34" charset="-120"/>
              </a:rPr>
              <a:t>BANKS</a:t>
            </a:r>
            <a:endParaRPr lang="en-US" sz="1867"/>
          </a:p>
        </p:txBody>
      </p:sp>
      <p:sp>
        <p:nvSpPr>
          <p:cNvPr id="11" name="Shape 9"/>
          <p:cNvSpPr/>
          <p:nvPr/>
        </p:nvSpPr>
        <p:spPr>
          <a:xfrm>
            <a:off x="8900160" y="2743200"/>
            <a:ext cx="2682240" cy="792480"/>
          </a:xfrm>
          <a:prstGeom prst="rect">
            <a:avLst/>
          </a:prstGeom>
          <a:solidFill>
            <a:srgbClr val="00695C"/>
          </a:solidFill>
          <a:ln/>
        </p:spPr>
        <p:txBody>
          <a:bodyPr/>
          <a:lstStyle/>
          <a:p>
            <a:endParaRPr lang="en-US" sz="2400"/>
          </a:p>
        </p:txBody>
      </p:sp>
      <p:sp>
        <p:nvSpPr>
          <p:cNvPr id="12" name="Text 10"/>
          <p:cNvSpPr/>
          <p:nvPr/>
        </p:nvSpPr>
        <p:spPr>
          <a:xfrm>
            <a:off x="8900160" y="2743200"/>
            <a:ext cx="2682240" cy="792480"/>
          </a:xfrm>
          <a:prstGeom prst="rect">
            <a:avLst/>
          </a:prstGeom>
          <a:noFill/>
          <a:ln/>
        </p:spPr>
        <p:txBody>
          <a:bodyPr wrap="square" rtlCol="0" anchor="ctr"/>
          <a:lstStyle/>
          <a:p>
            <a:pPr algn="ctr"/>
            <a:r>
              <a:rPr lang="en-US" sz="1867" b="1">
                <a:solidFill>
                  <a:srgbClr val="FFFFFF"/>
                </a:solidFill>
                <a:latin typeface="Calibri" pitchFamily="34" charset="0"/>
                <a:ea typeface="Calibri" pitchFamily="34" charset="-122"/>
                <a:cs typeface="Calibri" pitchFamily="34" charset="-120"/>
              </a:rPr>
              <a:t>INSURERS</a:t>
            </a:r>
            <a:endParaRPr lang="en-US" sz="1867"/>
          </a:p>
        </p:txBody>
      </p:sp>
      <p:sp>
        <p:nvSpPr>
          <p:cNvPr id="13" name="Text 11"/>
          <p:cNvSpPr/>
          <p:nvPr/>
        </p:nvSpPr>
        <p:spPr>
          <a:xfrm>
            <a:off x="8900160" y="2438400"/>
            <a:ext cx="2682240" cy="365760"/>
          </a:xfrm>
          <a:prstGeom prst="rect">
            <a:avLst/>
          </a:prstGeom>
          <a:noFill/>
          <a:ln/>
        </p:spPr>
        <p:txBody>
          <a:bodyPr wrap="square" rtlCol="0" anchor="ctr"/>
          <a:lstStyle/>
          <a:p>
            <a:pPr algn="ctr"/>
            <a:r>
              <a:rPr lang="en-US" sz="1733" b="1">
                <a:solidFill>
                  <a:srgbClr val="C9952A"/>
                </a:solidFill>
                <a:latin typeface="Cambria" pitchFamily="34" charset="0"/>
                <a:ea typeface="Cambria" pitchFamily="34" charset="-122"/>
                <a:cs typeface="Cambria" pitchFamily="34" charset="-120"/>
              </a:rPr>
              <a:t>vs.</a:t>
            </a:r>
            <a:endParaRPr lang="en-US" sz="1733"/>
          </a:p>
        </p:txBody>
      </p:sp>
      <p:sp>
        <p:nvSpPr>
          <p:cNvPr id="14" name="TextBox 13">
            <a:extLst>
              <a:ext uri="{FF2B5EF4-FFF2-40B4-BE49-F238E27FC236}">
                <a16:creationId xmlns:a16="http://schemas.microsoft.com/office/drawing/2014/main" id="{C8DBED67-06BD-774A-71F5-676AB1E67613}"/>
              </a:ext>
            </a:extLst>
          </p:cNvPr>
          <p:cNvSpPr txBox="1"/>
          <p:nvPr/>
        </p:nvSpPr>
        <p:spPr>
          <a:xfrm>
            <a:off x="458804" y="4813460"/>
            <a:ext cx="5123848" cy="461665"/>
          </a:xfrm>
          <a:prstGeom prst="rect">
            <a:avLst/>
          </a:prstGeom>
          <a:noFill/>
        </p:spPr>
        <p:txBody>
          <a:bodyPr wrap="square" rtlCol="0">
            <a:spAutoFit/>
          </a:bodyPr>
          <a:lstStyle/>
          <a:p>
            <a:r>
              <a:rPr lang="en-US" sz="2400" dirty="0">
                <a:latin typeface="Cambria" panose="02040503050406030204" pitchFamily="18" charset="0"/>
              </a:rPr>
              <a:t>Jack Brennan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87680" y="1341120"/>
            <a:ext cx="48768" cy="4632960"/>
          </a:xfrm>
          <a:prstGeom prst="rect">
            <a:avLst/>
          </a:prstGeom>
          <a:solidFill>
            <a:srgbClr val="2A2A2A"/>
          </a:solidFill>
          <a:ln w="12700">
            <a:solidFill>
              <a:srgbClr val="2A2A2A"/>
            </a:solidFill>
            <a:prstDash val="solid"/>
          </a:ln>
        </p:spPr>
        <p:txBody>
          <a:bodyPr/>
          <a:lstStyle/>
          <a:p>
            <a:endParaRPr lang="en-GB" sz="2400" dirty="0"/>
          </a:p>
        </p:txBody>
      </p:sp>
      <p:sp>
        <p:nvSpPr>
          <p:cNvPr id="3" name="Text 1"/>
          <p:cNvSpPr/>
          <p:nvPr/>
        </p:nvSpPr>
        <p:spPr>
          <a:xfrm>
            <a:off x="792480" y="1341120"/>
            <a:ext cx="10972800" cy="365760"/>
          </a:xfrm>
          <a:prstGeom prst="rect">
            <a:avLst/>
          </a:prstGeom>
          <a:noFill/>
          <a:ln/>
        </p:spPr>
        <p:txBody>
          <a:bodyPr wrap="square" lIns="0" tIns="0" rIns="0" bIns="0" rtlCol="0" anchor="ctr"/>
          <a:lstStyle/>
          <a:p>
            <a:r>
              <a:rPr lang="en-GB" sz="1467" b="1" kern="0" spc="533" dirty="0">
                <a:solidFill>
                  <a:srgbClr val="6E6E6E"/>
                </a:solidFill>
                <a:latin typeface="Lato" panose="020F0502020204030203" pitchFamily="34" charset="0"/>
                <a:ea typeface="Lato" panose="020F0502020204030203" pitchFamily="34" charset="0"/>
                <a:cs typeface="Lato" panose="020F0502020204030203" pitchFamily="34" charset="0"/>
              </a:rPr>
              <a:t>INTERNATIONAL FINANCIAL LAW</a:t>
            </a:r>
            <a:endParaRPr lang="en-GB" sz="1467" dirty="0">
              <a:latin typeface="Lato" panose="020F0502020204030203" pitchFamily="34" charset="0"/>
              <a:ea typeface="Lato" panose="020F0502020204030203" pitchFamily="34" charset="0"/>
              <a:cs typeface="Lato" panose="020F0502020204030203" pitchFamily="34" charset="0"/>
            </a:endParaRPr>
          </a:p>
        </p:txBody>
      </p:sp>
      <p:sp>
        <p:nvSpPr>
          <p:cNvPr id="4" name="Text 2"/>
          <p:cNvSpPr/>
          <p:nvPr/>
        </p:nvSpPr>
        <p:spPr>
          <a:xfrm>
            <a:off x="792480" y="1889760"/>
            <a:ext cx="10972800" cy="1828800"/>
          </a:xfrm>
          <a:prstGeom prst="rect">
            <a:avLst/>
          </a:prstGeom>
          <a:noFill/>
          <a:ln/>
        </p:spPr>
        <p:txBody>
          <a:bodyPr wrap="square" lIns="0" tIns="0" rIns="0" bIns="0" rtlCol="0" anchor="t"/>
          <a:lstStyle/>
          <a:p>
            <a:r>
              <a:rPr lang="en-GB" sz="4800" b="1" i="1" dirty="0">
                <a:latin typeface="Georgia" pitchFamily="34" charset="0"/>
                <a:ea typeface="Georgia" pitchFamily="34" charset="-122"/>
                <a:cs typeface="Georgia" pitchFamily="34" charset="-120"/>
              </a:rPr>
              <a:t>Regulatory issues regarding stablecoin</a:t>
            </a:r>
            <a:endParaRPr lang="en-GB" sz="4800" b="1" i="1" dirty="0"/>
          </a:p>
        </p:txBody>
      </p:sp>
      <p:sp>
        <p:nvSpPr>
          <p:cNvPr id="5" name="Text 3"/>
          <p:cNvSpPr/>
          <p:nvPr/>
        </p:nvSpPr>
        <p:spPr>
          <a:xfrm>
            <a:off x="792480" y="3514249"/>
            <a:ext cx="10972800" cy="646707"/>
          </a:xfrm>
          <a:prstGeom prst="rect">
            <a:avLst/>
          </a:prstGeom>
          <a:noFill/>
          <a:ln/>
        </p:spPr>
        <p:txBody>
          <a:bodyPr wrap="square" lIns="0" tIns="0" rIns="0" bIns="0" rtlCol="0" anchor="t"/>
          <a:lstStyle/>
          <a:p>
            <a:r>
              <a:rPr lang="en-GB" sz="2667" i="1" noProof="1">
                <a:latin typeface="Georgia" pitchFamily="34" charset="0"/>
              </a:rPr>
              <a:t>Between MiCAR and GENIUS Act: Tether case. </a:t>
            </a:r>
          </a:p>
          <a:p>
            <a:r>
              <a:rPr lang="en-GB" sz="2667" i="1" noProof="1">
                <a:latin typeface="Georgia" pitchFamily="34" charset="0"/>
              </a:rPr>
              <a:t>Regulatory Arbitrage or Political Choice?</a:t>
            </a:r>
          </a:p>
        </p:txBody>
      </p:sp>
      <p:sp>
        <p:nvSpPr>
          <p:cNvPr id="6" name="Text 4"/>
          <p:cNvSpPr/>
          <p:nvPr/>
        </p:nvSpPr>
        <p:spPr>
          <a:xfrm>
            <a:off x="792480" y="4693920"/>
            <a:ext cx="10972800" cy="365760"/>
          </a:xfrm>
          <a:prstGeom prst="rect">
            <a:avLst/>
          </a:prstGeom>
          <a:noFill/>
          <a:ln/>
        </p:spPr>
        <p:txBody>
          <a:bodyPr wrap="square" lIns="0" tIns="0" rIns="0" bIns="0" rtlCol="0" anchor="ctr"/>
          <a:lstStyle/>
          <a:p>
            <a:r>
              <a:rPr lang="en-GB" sz="1600" dirty="0">
                <a:latin typeface="Lato" panose="020F0502020204030203" pitchFamily="34" charset="0"/>
                <a:ea typeface="Lato" panose="020F0502020204030203" pitchFamily="34" charset="0"/>
                <a:cs typeface="Lato" panose="020F0502020204030203" pitchFamily="34" charset="0"/>
              </a:rPr>
              <a:t>21</a:t>
            </a:r>
            <a:r>
              <a:rPr lang="en-GB" sz="1600" baseline="30000" dirty="0">
                <a:latin typeface="Lato" panose="020F0502020204030203" pitchFamily="34" charset="0"/>
                <a:ea typeface="Lato" panose="020F0502020204030203" pitchFamily="34" charset="0"/>
                <a:cs typeface="Lato" panose="020F0502020204030203" pitchFamily="34" charset="0"/>
              </a:rPr>
              <a:t>st </a:t>
            </a:r>
            <a:r>
              <a:rPr lang="en-GB" sz="1600" dirty="0">
                <a:latin typeface="Lato" panose="020F0502020204030203" pitchFamily="34" charset="0"/>
                <a:ea typeface="Lato" panose="020F0502020204030203" pitchFamily="34" charset="0"/>
                <a:cs typeface="Lato" panose="020F0502020204030203" pitchFamily="34" charset="0"/>
              </a:rPr>
              <a:t>May 2026</a:t>
            </a:r>
          </a:p>
        </p:txBody>
      </p:sp>
      <p:sp>
        <p:nvSpPr>
          <p:cNvPr id="7" name="Text 5"/>
          <p:cNvSpPr/>
          <p:nvPr/>
        </p:nvSpPr>
        <p:spPr>
          <a:xfrm>
            <a:off x="792480" y="5583936"/>
            <a:ext cx="10972800" cy="390144"/>
          </a:xfrm>
          <a:prstGeom prst="rect">
            <a:avLst/>
          </a:prstGeom>
          <a:noFill/>
          <a:ln/>
        </p:spPr>
        <p:txBody>
          <a:bodyPr wrap="square" lIns="0" tIns="0" rIns="0" bIns="0" rtlCol="0" anchor="ctr"/>
          <a:lstStyle/>
          <a:p>
            <a:r>
              <a:rPr lang="en-GB" sz="1867" b="1" i="1" dirty="0">
                <a:solidFill>
                  <a:srgbClr val="1A1A1A"/>
                </a:solidFill>
                <a:latin typeface="Lato" panose="020F0502020204030203" pitchFamily="34" charset="0"/>
                <a:ea typeface="Lato" panose="020F0502020204030203" pitchFamily="34" charset="0"/>
                <a:cs typeface="Lato" panose="020F0502020204030203" pitchFamily="34" charset="0"/>
              </a:rPr>
              <a:t>ANNA DURANTE</a:t>
            </a:r>
            <a:endParaRPr lang="en-GB" sz="1867" i="1" dirty="0">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rgbClr val="1A2E4A"/>
          </a:solidFill>
          <a:ln/>
        </p:spPr>
        <p:txBody>
          <a:bodyPr/>
          <a:lstStyle/>
          <a:p>
            <a:endParaRPr lang="en-US" sz="2400"/>
          </a:p>
        </p:txBody>
      </p:sp>
      <p:sp>
        <p:nvSpPr>
          <p:cNvPr id="3" name="Text 1"/>
          <p:cNvSpPr/>
          <p:nvPr/>
        </p:nvSpPr>
        <p:spPr>
          <a:xfrm>
            <a:off x="487680" y="0"/>
            <a:ext cx="11216640" cy="1036320"/>
          </a:xfrm>
          <a:prstGeom prst="rect">
            <a:avLst/>
          </a:prstGeom>
          <a:noFill/>
          <a:ln/>
        </p:spPr>
        <p:txBody>
          <a:bodyPr wrap="square" lIns="0" tIns="0" rIns="0" bIns="0" rtlCol="0" anchor="ctr"/>
          <a:lstStyle/>
          <a:p>
            <a:r>
              <a:rPr lang="en-US" sz="2400" b="1">
                <a:solidFill>
                  <a:srgbClr val="FFFFFF"/>
                </a:solidFill>
                <a:latin typeface="Calibri" pitchFamily="34" charset="0"/>
                <a:ea typeface="Calibri" pitchFamily="34" charset="-122"/>
                <a:cs typeface="Calibri" pitchFamily="34" charset="-120"/>
              </a:rPr>
              <a:t>WHY CAPITAL REQUIREMENTS MATTER</a:t>
            </a:r>
            <a:endParaRPr lang="en-US" sz="2400"/>
          </a:p>
        </p:txBody>
      </p:sp>
      <p:sp>
        <p:nvSpPr>
          <p:cNvPr id="4" name="Shape 2"/>
          <p:cNvSpPr/>
          <p:nvPr/>
        </p:nvSpPr>
        <p:spPr>
          <a:xfrm>
            <a:off x="3901440" y="1280160"/>
            <a:ext cx="4389120" cy="1280160"/>
          </a:xfrm>
          <a:prstGeom prst="rect">
            <a:avLst/>
          </a:prstGeom>
          <a:solidFill>
            <a:srgbClr val="1A2E4A"/>
          </a:solidFill>
          <a:ln/>
          <a:effectLst>
            <a:outerShdw blurRad="101600" dist="38100" dir="8100000" algn="bl" rotWithShape="0">
              <a:srgbClr val="000000">
                <a:alpha val="20000"/>
              </a:srgbClr>
            </a:outerShdw>
          </a:effectLst>
        </p:spPr>
        <p:txBody>
          <a:bodyPr/>
          <a:lstStyle/>
          <a:p>
            <a:endParaRPr lang="en-US" sz="2400"/>
          </a:p>
        </p:txBody>
      </p:sp>
      <p:sp>
        <p:nvSpPr>
          <p:cNvPr id="5" name="Text 3"/>
          <p:cNvSpPr/>
          <p:nvPr/>
        </p:nvSpPr>
        <p:spPr>
          <a:xfrm>
            <a:off x="3901440" y="1280160"/>
            <a:ext cx="4389120" cy="1280160"/>
          </a:xfrm>
          <a:prstGeom prst="rect">
            <a:avLst/>
          </a:prstGeom>
          <a:noFill/>
          <a:ln/>
        </p:spPr>
        <p:txBody>
          <a:bodyPr wrap="square" rtlCol="0" anchor="ctr"/>
          <a:lstStyle/>
          <a:p>
            <a:pPr algn="ctr"/>
            <a:r>
              <a:rPr lang="en-US" sz="2000" b="1">
                <a:solidFill>
                  <a:srgbClr val="FFFFFF"/>
                </a:solidFill>
                <a:latin typeface="Cambria" pitchFamily="34" charset="0"/>
                <a:ea typeface="Cambria" pitchFamily="34" charset="-122"/>
                <a:cs typeface="Cambria" pitchFamily="34" charset="-120"/>
              </a:rPr>
              <a:t>Capital Requirements</a:t>
            </a:r>
            <a:endParaRPr lang="en-US" sz="2000"/>
          </a:p>
        </p:txBody>
      </p:sp>
      <p:sp>
        <p:nvSpPr>
          <p:cNvPr id="6" name="Shape 4"/>
          <p:cNvSpPr/>
          <p:nvPr/>
        </p:nvSpPr>
        <p:spPr>
          <a:xfrm>
            <a:off x="304800" y="2926080"/>
            <a:ext cx="3413760" cy="3291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7" name="Shape 5"/>
          <p:cNvSpPr/>
          <p:nvPr/>
        </p:nvSpPr>
        <p:spPr>
          <a:xfrm>
            <a:off x="304800" y="2926080"/>
            <a:ext cx="3413760" cy="73152"/>
          </a:xfrm>
          <a:prstGeom prst="rect">
            <a:avLst/>
          </a:prstGeom>
          <a:solidFill>
            <a:srgbClr val="1565C0"/>
          </a:solidFill>
          <a:ln/>
        </p:spPr>
        <p:txBody>
          <a:bodyPr/>
          <a:lstStyle/>
          <a:p>
            <a:endParaRPr lang="en-US" sz="2400"/>
          </a:p>
        </p:txBody>
      </p:sp>
      <p:sp>
        <p:nvSpPr>
          <p:cNvPr id="8" name="Text 6"/>
          <p:cNvSpPr/>
          <p:nvPr/>
        </p:nvSpPr>
        <p:spPr>
          <a:xfrm>
            <a:off x="487680" y="3169920"/>
            <a:ext cx="3048000" cy="1097280"/>
          </a:xfrm>
          <a:prstGeom prst="rect">
            <a:avLst/>
          </a:prstGeom>
          <a:noFill/>
          <a:ln/>
        </p:spPr>
        <p:txBody>
          <a:bodyPr wrap="square" rtlCol="0" anchor="ctr"/>
          <a:lstStyle/>
          <a:p>
            <a:r>
              <a:rPr lang="en-US" sz="1867" b="1">
                <a:solidFill>
                  <a:srgbClr val="1A2E4A"/>
                </a:solidFill>
                <a:latin typeface="Cambria" pitchFamily="34" charset="0"/>
                <a:ea typeface="Cambria" pitchFamily="34" charset="-122"/>
                <a:cs typeface="Cambria" pitchFamily="34" charset="-120"/>
              </a:rPr>
              <a:t>Absorb</a:t>
            </a:r>
            <a:endParaRPr lang="en-US" sz="1867"/>
          </a:p>
          <a:p>
            <a:r>
              <a:rPr lang="en-US" sz="1867" b="1">
                <a:solidFill>
                  <a:srgbClr val="1A2E4A"/>
                </a:solidFill>
                <a:latin typeface="Cambria" pitchFamily="34" charset="0"/>
                <a:ea typeface="Cambria" pitchFamily="34" charset="-122"/>
                <a:cs typeface="Cambria" pitchFamily="34" charset="-120"/>
              </a:rPr>
              <a:t>Losses</a:t>
            </a:r>
            <a:endParaRPr lang="en-US" sz="1867"/>
          </a:p>
        </p:txBody>
      </p:sp>
      <p:sp>
        <p:nvSpPr>
          <p:cNvPr id="9" name="Text 7"/>
          <p:cNvSpPr/>
          <p:nvPr/>
        </p:nvSpPr>
        <p:spPr>
          <a:xfrm>
            <a:off x="487680" y="4328160"/>
            <a:ext cx="3048000" cy="1645920"/>
          </a:xfrm>
          <a:prstGeom prst="rect">
            <a:avLst/>
          </a:prstGeom>
          <a:noFill/>
          <a:ln/>
        </p:spPr>
        <p:txBody>
          <a:bodyPr wrap="square" rtlCol="0" anchor="ctr"/>
          <a:lstStyle/>
          <a:p>
            <a:r>
              <a:rPr lang="en-US" sz="1467">
                <a:solidFill>
                  <a:srgbClr val="4A6580"/>
                </a:solidFill>
                <a:latin typeface="Calibri" pitchFamily="34" charset="0"/>
                <a:ea typeface="Calibri" pitchFamily="34" charset="-122"/>
                <a:cs typeface="Calibri" pitchFamily="34" charset="-120"/>
              </a:rPr>
              <a:t>Buffer against unexpected shocks and financial stress</a:t>
            </a:r>
            <a:endParaRPr lang="en-US" sz="1467"/>
          </a:p>
        </p:txBody>
      </p:sp>
      <p:sp>
        <p:nvSpPr>
          <p:cNvPr id="10" name="Shape 8"/>
          <p:cNvSpPr/>
          <p:nvPr/>
        </p:nvSpPr>
        <p:spPr>
          <a:xfrm>
            <a:off x="4389120" y="2926080"/>
            <a:ext cx="3413760" cy="3291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11" name="Shape 9"/>
          <p:cNvSpPr/>
          <p:nvPr/>
        </p:nvSpPr>
        <p:spPr>
          <a:xfrm>
            <a:off x="4389120" y="2926080"/>
            <a:ext cx="3413760" cy="73152"/>
          </a:xfrm>
          <a:prstGeom prst="rect">
            <a:avLst/>
          </a:prstGeom>
          <a:solidFill>
            <a:srgbClr val="5B2D8E"/>
          </a:solidFill>
          <a:ln/>
        </p:spPr>
        <p:txBody>
          <a:bodyPr/>
          <a:lstStyle/>
          <a:p>
            <a:endParaRPr lang="en-US" sz="2400"/>
          </a:p>
        </p:txBody>
      </p:sp>
      <p:sp>
        <p:nvSpPr>
          <p:cNvPr id="12" name="Text 10"/>
          <p:cNvSpPr/>
          <p:nvPr/>
        </p:nvSpPr>
        <p:spPr>
          <a:xfrm>
            <a:off x="4572000" y="3169920"/>
            <a:ext cx="3048000" cy="1097280"/>
          </a:xfrm>
          <a:prstGeom prst="rect">
            <a:avLst/>
          </a:prstGeom>
          <a:noFill/>
          <a:ln/>
        </p:spPr>
        <p:txBody>
          <a:bodyPr wrap="square" rtlCol="0" anchor="ctr"/>
          <a:lstStyle/>
          <a:p>
            <a:r>
              <a:rPr lang="en-US" sz="1867" b="1">
                <a:solidFill>
                  <a:srgbClr val="1A2E4A"/>
                </a:solidFill>
                <a:latin typeface="Cambria" pitchFamily="34" charset="0"/>
                <a:ea typeface="Cambria" pitchFamily="34" charset="-122"/>
                <a:cs typeface="Cambria" pitchFamily="34" charset="-120"/>
              </a:rPr>
              <a:t>Protect</a:t>
            </a:r>
            <a:endParaRPr lang="en-US" sz="1867"/>
          </a:p>
          <a:p>
            <a:r>
              <a:rPr lang="en-US" sz="1867" b="1">
                <a:solidFill>
                  <a:srgbClr val="1A2E4A"/>
                </a:solidFill>
                <a:latin typeface="Cambria" pitchFamily="34" charset="0"/>
                <a:ea typeface="Cambria" pitchFamily="34" charset="-122"/>
                <a:cs typeface="Cambria" pitchFamily="34" charset="-120"/>
              </a:rPr>
              <a:t>Policyholders &amp; Depositors</a:t>
            </a:r>
            <a:endParaRPr lang="en-US" sz="1867"/>
          </a:p>
        </p:txBody>
      </p:sp>
      <p:sp>
        <p:nvSpPr>
          <p:cNvPr id="13" name="Text 11"/>
          <p:cNvSpPr/>
          <p:nvPr/>
        </p:nvSpPr>
        <p:spPr>
          <a:xfrm>
            <a:off x="4572000" y="4328160"/>
            <a:ext cx="3048000" cy="1645920"/>
          </a:xfrm>
          <a:prstGeom prst="rect">
            <a:avLst/>
          </a:prstGeom>
          <a:noFill/>
          <a:ln/>
        </p:spPr>
        <p:txBody>
          <a:bodyPr wrap="square" rtlCol="0" anchor="ctr"/>
          <a:lstStyle/>
          <a:p>
            <a:r>
              <a:rPr lang="en-US" sz="1467">
                <a:solidFill>
                  <a:srgbClr val="4A6580"/>
                </a:solidFill>
                <a:latin typeface="Calibri" pitchFamily="34" charset="0"/>
                <a:ea typeface="Calibri" pitchFamily="34" charset="-122"/>
                <a:cs typeface="Calibri" pitchFamily="34" charset="-120"/>
              </a:rPr>
              <a:t>Ensure claims and withdrawals can be met</a:t>
            </a:r>
            <a:endParaRPr lang="en-US" sz="1467"/>
          </a:p>
        </p:txBody>
      </p:sp>
      <p:sp>
        <p:nvSpPr>
          <p:cNvPr id="14" name="Shape 12"/>
          <p:cNvSpPr/>
          <p:nvPr/>
        </p:nvSpPr>
        <p:spPr>
          <a:xfrm>
            <a:off x="8412480" y="2926080"/>
            <a:ext cx="3413760" cy="3291840"/>
          </a:xfrm>
          <a:prstGeom prst="rect">
            <a:avLst/>
          </a:prstGeom>
          <a:solidFill>
            <a:srgbClr val="FFFFFF"/>
          </a:solidFill>
          <a:ln/>
          <a:effectLst>
            <a:outerShdw blurRad="76200" dist="25400" dir="8100000" algn="bl" rotWithShape="0">
              <a:srgbClr val="000000">
                <a:alpha val="10000"/>
              </a:srgbClr>
            </a:outerShdw>
          </a:effectLst>
        </p:spPr>
        <p:txBody>
          <a:bodyPr/>
          <a:lstStyle/>
          <a:p>
            <a:endParaRPr lang="en-US" sz="2400"/>
          </a:p>
        </p:txBody>
      </p:sp>
      <p:sp>
        <p:nvSpPr>
          <p:cNvPr id="15" name="Shape 13"/>
          <p:cNvSpPr/>
          <p:nvPr/>
        </p:nvSpPr>
        <p:spPr>
          <a:xfrm>
            <a:off x="8412480" y="2926080"/>
            <a:ext cx="3413760" cy="73152"/>
          </a:xfrm>
          <a:prstGeom prst="rect">
            <a:avLst/>
          </a:prstGeom>
          <a:solidFill>
            <a:srgbClr val="00695C"/>
          </a:solidFill>
          <a:ln/>
        </p:spPr>
        <p:txBody>
          <a:bodyPr/>
          <a:lstStyle/>
          <a:p>
            <a:endParaRPr lang="en-US" sz="2400"/>
          </a:p>
        </p:txBody>
      </p:sp>
      <p:sp>
        <p:nvSpPr>
          <p:cNvPr id="16" name="Text 14"/>
          <p:cNvSpPr/>
          <p:nvPr/>
        </p:nvSpPr>
        <p:spPr>
          <a:xfrm>
            <a:off x="8595360" y="3169920"/>
            <a:ext cx="3048000" cy="1097280"/>
          </a:xfrm>
          <a:prstGeom prst="rect">
            <a:avLst/>
          </a:prstGeom>
          <a:noFill/>
          <a:ln/>
        </p:spPr>
        <p:txBody>
          <a:bodyPr wrap="square" rtlCol="0" anchor="ctr"/>
          <a:lstStyle/>
          <a:p>
            <a:r>
              <a:rPr lang="en-US" sz="1867" b="1">
                <a:solidFill>
                  <a:srgbClr val="1A2E4A"/>
                </a:solidFill>
                <a:latin typeface="Cambria" pitchFamily="34" charset="0"/>
                <a:ea typeface="Cambria" pitchFamily="34" charset="-122"/>
                <a:cs typeface="Cambria" pitchFamily="34" charset="-120"/>
              </a:rPr>
              <a:t>Systemic</a:t>
            </a:r>
            <a:endParaRPr lang="en-US" sz="1867"/>
          </a:p>
          <a:p>
            <a:r>
              <a:rPr lang="en-US" sz="1867" b="1">
                <a:solidFill>
                  <a:srgbClr val="1A2E4A"/>
                </a:solidFill>
                <a:latin typeface="Cambria" pitchFamily="34" charset="0"/>
                <a:ea typeface="Cambria" pitchFamily="34" charset="-122"/>
                <a:cs typeface="Cambria" pitchFamily="34" charset="-120"/>
              </a:rPr>
              <a:t>Stability</a:t>
            </a:r>
            <a:endParaRPr lang="en-US" sz="1867"/>
          </a:p>
        </p:txBody>
      </p:sp>
      <p:sp>
        <p:nvSpPr>
          <p:cNvPr id="17" name="Text 15"/>
          <p:cNvSpPr/>
          <p:nvPr/>
        </p:nvSpPr>
        <p:spPr>
          <a:xfrm>
            <a:off x="8595360" y="4328160"/>
            <a:ext cx="3048000" cy="1645920"/>
          </a:xfrm>
          <a:prstGeom prst="rect">
            <a:avLst/>
          </a:prstGeom>
          <a:noFill/>
          <a:ln/>
        </p:spPr>
        <p:txBody>
          <a:bodyPr wrap="square" rtlCol="0" anchor="ctr"/>
          <a:lstStyle/>
          <a:p>
            <a:r>
              <a:rPr lang="en-US" sz="1467">
                <a:solidFill>
                  <a:srgbClr val="4A6580"/>
                </a:solidFill>
                <a:latin typeface="Calibri" pitchFamily="34" charset="0"/>
                <a:ea typeface="Calibri" pitchFamily="34" charset="-122"/>
                <a:cs typeface="Calibri" pitchFamily="34" charset="-120"/>
              </a:rPr>
              <a:t>Prevent contagion and broader financial crises</a:t>
            </a:r>
            <a:endParaRPr lang="en-US" sz="1467"/>
          </a:p>
        </p:txBody>
      </p:sp>
      <p:sp>
        <p:nvSpPr>
          <p:cNvPr id="18" name="Text 16"/>
          <p:cNvSpPr/>
          <p:nvPr/>
        </p:nvSpPr>
        <p:spPr>
          <a:xfrm>
            <a:off x="609600" y="6278880"/>
            <a:ext cx="10972800" cy="426720"/>
          </a:xfrm>
          <a:prstGeom prst="rect">
            <a:avLst/>
          </a:prstGeom>
          <a:noFill/>
          <a:ln/>
        </p:spPr>
        <p:txBody>
          <a:bodyPr wrap="square" rtlCol="0" anchor="ctr"/>
          <a:lstStyle/>
          <a:p>
            <a:pPr algn="ctr"/>
            <a:r>
              <a:rPr lang="en-US" sz="1467" i="1">
                <a:solidFill>
                  <a:srgbClr val="4A6580"/>
                </a:solidFill>
                <a:latin typeface="Calibri" pitchFamily="34" charset="0"/>
                <a:ea typeface="Calibri" pitchFamily="34" charset="-122"/>
                <a:cs typeface="Calibri" pitchFamily="34" charset="-120"/>
              </a:rPr>
              <a:t>Capital = financial cushion that protects stakeholders when things go wrong</a:t>
            </a:r>
            <a:endParaRPr lang="en-US" sz="1467"/>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rgbClr val="1565C0"/>
          </a:solidFill>
          <a:ln/>
        </p:spPr>
        <p:txBody>
          <a:bodyPr/>
          <a:lstStyle/>
          <a:p>
            <a:endParaRPr lang="en-US" sz="2400"/>
          </a:p>
        </p:txBody>
      </p:sp>
      <p:sp>
        <p:nvSpPr>
          <p:cNvPr id="3" name="Text 1"/>
          <p:cNvSpPr/>
          <p:nvPr/>
        </p:nvSpPr>
        <p:spPr>
          <a:xfrm>
            <a:off x="487680" y="0"/>
            <a:ext cx="11216640" cy="1036320"/>
          </a:xfrm>
          <a:prstGeom prst="rect">
            <a:avLst/>
          </a:prstGeom>
          <a:noFill/>
          <a:ln/>
        </p:spPr>
        <p:txBody>
          <a:bodyPr wrap="square" lIns="0" tIns="0" rIns="0" bIns="0" rtlCol="0" anchor="ctr"/>
          <a:lstStyle/>
          <a:p>
            <a:r>
              <a:rPr lang="en-US" sz="2400" b="1">
                <a:solidFill>
                  <a:srgbClr val="FFFFFF"/>
                </a:solidFill>
                <a:latin typeface="Calibri" pitchFamily="34" charset="0"/>
                <a:ea typeface="Calibri" pitchFamily="34" charset="-122"/>
                <a:cs typeface="Calibri" pitchFamily="34" charset="-120"/>
              </a:rPr>
              <a:t>BANKS: THE BASEL FRAMEWORK</a:t>
            </a:r>
            <a:endParaRPr lang="en-US" sz="2400"/>
          </a:p>
        </p:txBody>
      </p:sp>
      <p:sp>
        <p:nvSpPr>
          <p:cNvPr id="4" name="Text 2"/>
          <p:cNvSpPr/>
          <p:nvPr/>
        </p:nvSpPr>
        <p:spPr>
          <a:xfrm>
            <a:off x="487680" y="1219200"/>
            <a:ext cx="5364480" cy="548640"/>
          </a:xfrm>
          <a:prstGeom prst="rect">
            <a:avLst/>
          </a:prstGeom>
          <a:noFill/>
          <a:ln/>
        </p:spPr>
        <p:txBody>
          <a:bodyPr wrap="square" rtlCol="0" anchor="ctr"/>
          <a:lstStyle/>
          <a:p>
            <a:r>
              <a:rPr lang="en-US" sz="1867" b="1">
                <a:solidFill>
                  <a:srgbClr val="1A2E4A"/>
                </a:solidFill>
                <a:latin typeface="Cambria" pitchFamily="34" charset="0"/>
                <a:ea typeface="Cambria" pitchFamily="34" charset="-122"/>
                <a:cs typeface="Cambria" pitchFamily="34" charset="-120"/>
              </a:rPr>
              <a:t>Three Pillars of Basel III</a:t>
            </a:r>
            <a:endParaRPr lang="en-US" sz="1867"/>
          </a:p>
        </p:txBody>
      </p:sp>
      <p:sp>
        <p:nvSpPr>
          <p:cNvPr id="5" name="Shape 3"/>
          <p:cNvSpPr/>
          <p:nvPr/>
        </p:nvSpPr>
        <p:spPr>
          <a:xfrm>
            <a:off x="487680" y="1889760"/>
            <a:ext cx="5364480" cy="128016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sz="2400"/>
          </a:p>
        </p:txBody>
      </p:sp>
      <p:sp>
        <p:nvSpPr>
          <p:cNvPr id="6" name="Shape 4"/>
          <p:cNvSpPr/>
          <p:nvPr/>
        </p:nvSpPr>
        <p:spPr>
          <a:xfrm>
            <a:off x="487680" y="1889760"/>
            <a:ext cx="670560" cy="1280160"/>
          </a:xfrm>
          <a:prstGeom prst="rect">
            <a:avLst/>
          </a:prstGeom>
          <a:solidFill>
            <a:srgbClr val="1565C0"/>
          </a:solidFill>
          <a:ln/>
        </p:spPr>
        <p:txBody>
          <a:bodyPr/>
          <a:lstStyle/>
          <a:p>
            <a:endParaRPr lang="en-US" sz="2400"/>
          </a:p>
        </p:txBody>
      </p:sp>
      <p:sp>
        <p:nvSpPr>
          <p:cNvPr id="7" name="Text 5"/>
          <p:cNvSpPr/>
          <p:nvPr/>
        </p:nvSpPr>
        <p:spPr>
          <a:xfrm>
            <a:off x="487680" y="1889760"/>
            <a:ext cx="670560" cy="1280160"/>
          </a:xfrm>
          <a:prstGeom prst="rect">
            <a:avLst/>
          </a:prstGeom>
          <a:noFill/>
          <a:ln/>
        </p:spPr>
        <p:txBody>
          <a:bodyPr wrap="square" rtlCol="0" anchor="ctr"/>
          <a:lstStyle/>
          <a:p>
            <a:pPr algn="ctr"/>
            <a:r>
              <a:rPr lang="en-US" sz="2667" b="1">
                <a:solidFill>
                  <a:srgbClr val="FFFFFF"/>
                </a:solidFill>
                <a:latin typeface="Cambria" pitchFamily="34" charset="0"/>
                <a:ea typeface="Cambria" pitchFamily="34" charset="-122"/>
                <a:cs typeface="Cambria" pitchFamily="34" charset="-120"/>
              </a:rPr>
              <a:t>1</a:t>
            </a:r>
            <a:endParaRPr lang="en-US" sz="2667"/>
          </a:p>
        </p:txBody>
      </p:sp>
      <p:sp>
        <p:nvSpPr>
          <p:cNvPr id="8" name="Text 6"/>
          <p:cNvSpPr/>
          <p:nvPr/>
        </p:nvSpPr>
        <p:spPr>
          <a:xfrm>
            <a:off x="1280160" y="2011680"/>
            <a:ext cx="4389120" cy="426720"/>
          </a:xfrm>
          <a:prstGeom prst="rect">
            <a:avLst/>
          </a:prstGeom>
          <a:noFill/>
          <a:ln/>
        </p:spPr>
        <p:txBody>
          <a:bodyPr wrap="square" lIns="0" tIns="0" rIns="0" bIns="0" rtlCol="0" anchor="ctr"/>
          <a:lstStyle/>
          <a:p>
            <a:r>
              <a:rPr lang="en-US" sz="1600" b="1">
                <a:solidFill>
                  <a:srgbClr val="1A2E4A"/>
                </a:solidFill>
                <a:latin typeface="Calibri" pitchFamily="34" charset="0"/>
                <a:ea typeface="Calibri" pitchFamily="34" charset="-122"/>
                <a:cs typeface="Calibri" pitchFamily="34" charset="-120"/>
              </a:rPr>
              <a:t>Minimum Capital</a:t>
            </a:r>
            <a:endParaRPr lang="en-US" sz="1600"/>
          </a:p>
        </p:txBody>
      </p:sp>
      <p:sp>
        <p:nvSpPr>
          <p:cNvPr id="9" name="Text 7"/>
          <p:cNvSpPr/>
          <p:nvPr/>
        </p:nvSpPr>
        <p:spPr>
          <a:xfrm>
            <a:off x="1280160" y="2438400"/>
            <a:ext cx="4389120" cy="609600"/>
          </a:xfrm>
          <a:prstGeom prst="rect">
            <a:avLst/>
          </a:prstGeom>
          <a:noFill/>
          <a:ln/>
        </p:spPr>
        <p:txBody>
          <a:bodyPr wrap="square" lIns="0" tIns="0" rIns="0" bIns="0" rtlCol="0" anchor="ctr"/>
          <a:lstStyle/>
          <a:p>
            <a:r>
              <a:rPr lang="en-US" sz="1333">
                <a:solidFill>
                  <a:srgbClr val="4A6580"/>
                </a:solidFill>
                <a:latin typeface="Calibri" pitchFamily="34" charset="0"/>
                <a:ea typeface="Calibri" pitchFamily="34" charset="-122"/>
                <a:cs typeface="Calibri" pitchFamily="34" charset="-120"/>
              </a:rPr>
              <a:t>Risk-weighted assets; CET1 ≥ 4.5%; Tier 1 ≥ 6%; Total ≥ 8%</a:t>
            </a:r>
            <a:endParaRPr lang="en-US" sz="1333"/>
          </a:p>
        </p:txBody>
      </p:sp>
      <p:sp>
        <p:nvSpPr>
          <p:cNvPr id="10" name="Shape 8"/>
          <p:cNvSpPr/>
          <p:nvPr/>
        </p:nvSpPr>
        <p:spPr>
          <a:xfrm>
            <a:off x="487680" y="3352800"/>
            <a:ext cx="5364480" cy="128016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sz="2400"/>
          </a:p>
        </p:txBody>
      </p:sp>
      <p:sp>
        <p:nvSpPr>
          <p:cNvPr id="11" name="Shape 9"/>
          <p:cNvSpPr/>
          <p:nvPr/>
        </p:nvSpPr>
        <p:spPr>
          <a:xfrm>
            <a:off x="487680" y="3352800"/>
            <a:ext cx="670560" cy="1280160"/>
          </a:xfrm>
          <a:prstGeom prst="rect">
            <a:avLst/>
          </a:prstGeom>
          <a:solidFill>
            <a:srgbClr val="1565C0"/>
          </a:solidFill>
          <a:ln/>
        </p:spPr>
        <p:txBody>
          <a:bodyPr/>
          <a:lstStyle/>
          <a:p>
            <a:endParaRPr lang="en-US" sz="2400"/>
          </a:p>
        </p:txBody>
      </p:sp>
      <p:sp>
        <p:nvSpPr>
          <p:cNvPr id="12" name="Text 10"/>
          <p:cNvSpPr/>
          <p:nvPr/>
        </p:nvSpPr>
        <p:spPr>
          <a:xfrm>
            <a:off x="487680" y="3352800"/>
            <a:ext cx="670560" cy="1280160"/>
          </a:xfrm>
          <a:prstGeom prst="rect">
            <a:avLst/>
          </a:prstGeom>
          <a:noFill/>
          <a:ln/>
        </p:spPr>
        <p:txBody>
          <a:bodyPr wrap="square" rtlCol="0" anchor="ctr"/>
          <a:lstStyle/>
          <a:p>
            <a:pPr algn="ctr"/>
            <a:r>
              <a:rPr lang="en-US" sz="2667" b="1">
                <a:solidFill>
                  <a:srgbClr val="FFFFFF"/>
                </a:solidFill>
                <a:latin typeface="Cambria" pitchFamily="34" charset="0"/>
                <a:ea typeface="Cambria" pitchFamily="34" charset="-122"/>
                <a:cs typeface="Cambria" pitchFamily="34" charset="-120"/>
              </a:rPr>
              <a:t>2</a:t>
            </a:r>
            <a:endParaRPr lang="en-US" sz="2667"/>
          </a:p>
        </p:txBody>
      </p:sp>
      <p:sp>
        <p:nvSpPr>
          <p:cNvPr id="13" name="Text 11"/>
          <p:cNvSpPr/>
          <p:nvPr/>
        </p:nvSpPr>
        <p:spPr>
          <a:xfrm>
            <a:off x="1280160" y="3474720"/>
            <a:ext cx="4389120" cy="426720"/>
          </a:xfrm>
          <a:prstGeom prst="rect">
            <a:avLst/>
          </a:prstGeom>
          <a:noFill/>
          <a:ln/>
        </p:spPr>
        <p:txBody>
          <a:bodyPr wrap="square" lIns="0" tIns="0" rIns="0" bIns="0" rtlCol="0" anchor="ctr"/>
          <a:lstStyle/>
          <a:p>
            <a:r>
              <a:rPr lang="en-US" sz="1600" b="1">
                <a:solidFill>
                  <a:srgbClr val="1A2E4A"/>
                </a:solidFill>
                <a:latin typeface="Calibri" pitchFamily="34" charset="0"/>
                <a:ea typeface="Calibri" pitchFamily="34" charset="-122"/>
                <a:cs typeface="Calibri" pitchFamily="34" charset="-120"/>
              </a:rPr>
              <a:t>Supervisory Review</a:t>
            </a:r>
            <a:endParaRPr lang="en-US" sz="1600"/>
          </a:p>
        </p:txBody>
      </p:sp>
      <p:sp>
        <p:nvSpPr>
          <p:cNvPr id="14" name="Text 12"/>
          <p:cNvSpPr/>
          <p:nvPr/>
        </p:nvSpPr>
        <p:spPr>
          <a:xfrm>
            <a:off x="1280160" y="3901440"/>
            <a:ext cx="4389120" cy="609600"/>
          </a:xfrm>
          <a:prstGeom prst="rect">
            <a:avLst/>
          </a:prstGeom>
          <a:noFill/>
          <a:ln/>
        </p:spPr>
        <p:txBody>
          <a:bodyPr wrap="square" lIns="0" tIns="0" rIns="0" bIns="0" rtlCol="0" anchor="ctr"/>
          <a:lstStyle/>
          <a:p>
            <a:r>
              <a:rPr lang="en-US" sz="1333">
                <a:solidFill>
                  <a:srgbClr val="4A6580"/>
                </a:solidFill>
                <a:latin typeface="Calibri" pitchFamily="34" charset="0"/>
                <a:ea typeface="Calibri" pitchFamily="34" charset="-122"/>
                <a:cs typeface="Calibri" pitchFamily="34" charset="-120"/>
              </a:rPr>
              <a:t>Internal capital assessments (ICAAP); stress tests; supervisory oversight</a:t>
            </a:r>
            <a:endParaRPr lang="en-US" sz="1333"/>
          </a:p>
        </p:txBody>
      </p:sp>
      <p:sp>
        <p:nvSpPr>
          <p:cNvPr id="15" name="Shape 13"/>
          <p:cNvSpPr/>
          <p:nvPr/>
        </p:nvSpPr>
        <p:spPr>
          <a:xfrm>
            <a:off x="487680" y="4815840"/>
            <a:ext cx="5364480" cy="128016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sz="2400"/>
          </a:p>
        </p:txBody>
      </p:sp>
      <p:sp>
        <p:nvSpPr>
          <p:cNvPr id="16" name="Shape 14"/>
          <p:cNvSpPr/>
          <p:nvPr/>
        </p:nvSpPr>
        <p:spPr>
          <a:xfrm>
            <a:off x="487680" y="4815840"/>
            <a:ext cx="670560" cy="1280160"/>
          </a:xfrm>
          <a:prstGeom prst="rect">
            <a:avLst/>
          </a:prstGeom>
          <a:solidFill>
            <a:srgbClr val="1565C0"/>
          </a:solidFill>
          <a:ln/>
        </p:spPr>
        <p:txBody>
          <a:bodyPr/>
          <a:lstStyle/>
          <a:p>
            <a:endParaRPr lang="en-US" sz="2400"/>
          </a:p>
        </p:txBody>
      </p:sp>
      <p:sp>
        <p:nvSpPr>
          <p:cNvPr id="17" name="Text 15"/>
          <p:cNvSpPr/>
          <p:nvPr/>
        </p:nvSpPr>
        <p:spPr>
          <a:xfrm>
            <a:off x="487680" y="4815840"/>
            <a:ext cx="670560" cy="1280160"/>
          </a:xfrm>
          <a:prstGeom prst="rect">
            <a:avLst/>
          </a:prstGeom>
          <a:noFill/>
          <a:ln/>
        </p:spPr>
        <p:txBody>
          <a:bodyPr wrap="square" rtlCol="0" anchor="ctr"/>
          <a:lstStyle/>
          <a:p>
            <a:pPr algn="ctr"/>
            <a:r>
              <a:rPr lang="en-US" sz="2667" b="1">
                <a:solidFill>
                  <a:srgbClr val="FFFFFF"/>
                </a:solidFill>
                <a:latin typeface="Cambria" pitchFamily="34" charset="0"/>
                <a:ea typeface="Cambria" pitchFamily="34" charset="-122"/>
                <a:cs typeface="Cambria" pitchFamily="34" charset="-120"/>
              </a:rPr>
              <a:t>3</a:t>
            </a:r>
            <a:endParaRPr lang="en-US" sz="2667"/>
          </a:p>
        </p:txBody>
      </p:sp>
      <p:sp>
        <p:nvSpPr>
          <p:cNvPr id="18" name="Text 16"/>
          <p:cNvSpPr/>
          <p:nvPr/>
        </p:nvSpPr>
        <p:spPr>
          <a:xfrm>
            <a:off x="1280160" y="4937760"/>
            <a:ext cx="4389120" cy="426720"/>
          </a:xfrm>
          <a:prstGeom prst="rect">
            <a:avLst/>
          </a:prstGeom>
          <a:noFill/>
          <a:ln/>
        </p:spPr>
        <p:txBody>
          <a:bodyPr wrap="square" lIns="0" tIns="0" rIns="0" bIns="0" rtlCol="0" anchor="ctr"/>
          <a:lstStyle/>
          <a:p>
            <a:r>
              <a:rPr lang="en-US" sz="1600" b="1">
                <a:solidFill>
                  <a:srgbClr val="1A2E4A"/>
                </a:solidFill>
                <a:latin typeface="Calibri" pitchFamily="34" charset="0"/>
                <a:ea typeface="Calibri" pitchFamily="34" charset="-122"/>
                <a:cs typeface="Calibri" pitchFamily="34" charset="-120"/>
              </a:rPr>
              <a:t>Market Discipline</a:t>
            </a:r>
            <a:endParaRPr lang="en-US" sz="1600"/>
          </a:p>
        </p:txBody>
      </p:sp>
      <p:sp>
        <p:nvSpPr>
          <p:cNvPr id="19" name="Text 17"/>
          <p:cNvSpPr/>
          <p:nvPr/>
        </p:nvSpPr>
        <p:spPr>
          <a:xfrm>
            <a:off x="1280160" y="5364480"/>
            <a:ext cx="4389120" cy="609600"/>
          </a:xfrm>
          <a:prstGeom prst="rect">
            <a:avLst/>
          </a:prstGeom>
          <a:noFill/>
          <a:ln/>
        </p:spPr>
        <p:txBody>
          <a:bodyPr wrap="square" lIns="0" tIns="0" rIns="0" bIns="0" rtlCol="0" anchor="ctr"/>
          <a:lstStyle/>
          <a:p>
            <a:r>
              <a:rPr lang="en-US" sz="1333">
                <a:solidFill>
                  <a:srgbClr val="4A6580"/>
                </a:solidFill>
                <a:latin typeface="Calibri" pitchFamily="34" charset="0"/>
                <a:ea typeface="Calibri" pitchFamily="34" charset="-122"/>
                <a:cs typeface="Calibri" pitchFamily="34" charset="-120"/>
              </a:rPr>
              <a:t>Disclosure requirements; transparency on risk exposures and capital adequacy</a:t>
            </a:r>
            <a:endParaRPr lang="en-US" sz="1333"/>
          </a:p>
        </p:txBody>
      </p:sp>
      <p:sp>
        <p:nvSpPr>
          <p:cNvPr id="20" name="Text 18"/>
          <p:cNvSpPr/>
          <p:nvPr/>
        </p:nvSpPr>
        <p:spPr>
          <a:xfrm>
            <a:off x="6217920" y="1219200"/>
            <a:ext cx="5486400" cy="548640"/>
          </a:xfrm>
          <a:prstGeom prst="rect">
            <a:avLst/>
          </a:prstGeom>
          <a:noFill/>
          <a:ln/>
        </p:spPr>
        <p:txBody>
          <a:bodyPr wrap="square" rtlCol="0" anchor="ctr"/>
          <a:lstStyle/>
          <a:p>
            <a:r>
              <a:rPr lang="en-US" sz="1867" b="1">
                <a:solidFill>
                  <a:srgbClr val="1A2E4A"/>
                </a:solidFill>
                <a:latin typeface="Cambria" pitchFamily="34" charset="0"/>
                <a:ea typeface="Cambria" pitchFamily="34" charset="-122"/>
                <a:cs typeface="Cambria" pitchFamily="34" charset="-120"/>
              </a:rPr>
              <a:t>Key Capital Ratios (Basel III)</a:t>
            </a:r>
            <a:endParaRPr lang="en-US" sz="1867"/>
          </a:p>
        </p:txBody>
      </p:sp>
      <p:graphicFrame>
        <p:nvGraphicFramePr>
          <p:cNvPr id="21" name="Chart 0"/>
          <p:cNvGraphicFramePr/>
          <p:nvPr/>
        </p:nvGraphicFramePr>
        <p:xfrm>
          <a:off x="6217920" y="1828800"/>
          <a:ext cx="5486400" cy="451104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rgbClr val="00695C"/>
          </a:solidFill>
          <a:ln/>
        </p:spPr>
        <p:txBody>
          <a:bodyPr/>
          <a:lstStyle/>
          <a:p>
            <a:endParaRPr lang="en-US" sz="2400"/>
          </a:p>
        </p:txBody>
      </p:sp>
      <p:sp>
        <p:nvSpPr>
          <p:cNvPr id="3" name="Text 1"/>
          <p:cNvSpPr/>
          <p:nvPr/>
        </p:nvSpPr>
        <p:spPr>
          <a:xfrm>
            <a:off x="487680" y="0"/>
            <a:ext cx="11216640" cy="1036320"/>
          </a:xfrm>
          <a:prstGeom prst="rect">
            <a:avLst/>
          </a:prstGeom>
          <a:noFill/>
          <a:ln/>
        </p:spPr>
        <p:txBody>
          <a:bodyPr wrap="square" lIns="0" tIns="0" rIns="0" bIns="0" rtlCol="0" anchor="ctr"/>
          <a:lstStyle/>
          <a:p>
            <a:r>
              <a:rPr lang="en-US" sz="2400" b="1">
                <a:solidFill>
                  <a:srgbClr val="FFFFFF"/>
                </a:solidFill>
                <a:latin typeface="Calibri" pitchFamily="34" charset="0"/>
                <a:ea typeface="Calibri" pitchFamily="34" charset="-122"/>
                <a:cs typeface="Calibri" pitchFamily="34" charset="-120"/>
              </a:rPr>
              <a:t>INSURANCE: THE SOLVENCY II FRAMEWORK</a:t>
            </a:r>
            <a:endParaRPr lang="en-US" sz="2400"/>
          </a:p>
        </p:txBody>
      </p:sp>
      <p:sp>
        <p:nvSpPr>
          <p:cNvPr id="4" name="Text 2"/>
          <p:cNvSpPr/>
          <p:nvPr/>
        </p:nvSpPr>
        <p:spPr>
          <a:xfrm>
            <a:off x="487680" y="1219200"/>
            <a:ext cx="5364480" cy="548640"/>
          </a:xfrm>
          <a:prstGeom prst="rect">
            <a:avLst/>
          </a:prstGeom>
          <a:noFill/>
          <a:ln/>
        </p:spPr>
        <p:txBody>
          <a:bodyPr wrap="square" rtlCol="0" anchor="ctr"/>
          <a:lstStyle/>
          <a:p>
            <a:r>
              <a:rPr lang="en-US" sz="1867" b="1">
                <a:solidFill>
                  <a:srgbClr val="1A2E4A"/>
                </a:solidFill>
                <a:latin typeface="Cambria" pitchFamily="34" charset="0"/>
                <a:ea typeface="Cambria" pitchFamily="34" charset="-122"/>
                <a:cs typeface="Cambria" pitchFamily="34" charset="-120"/>
              </a:rPr>
              <a:t>Two Capital Requirements</a:t>
            </a:r>
            <a:endParaRPr lang="en-US" sz="1867"/>
          </a:p>
        </p:txBody>
      </p:sp>
      <p:sp>
        <p:nvSpPr>
          <p:cNvPr id="5" name="Shape 3"/>
          <p:cNvSpPr/>
          <p:nvPr/>
        </p:nvSpPr>
        <p:spPr>
          <a:xfrm>
            <a:off x="487680" y="1889760"/>
            <a:ext cx="5364480" cy="201168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sz="2400"/>
          </a:p>
        </p:txBody>
      </p:sp>
      <p:sp>
        <p:nvSpPr>
          <p:cNvPr id="6" name="Shape 4"/>
          <p:cNvSpPr/>
          <p:nvPr/>
        </p:nvSpPr>
        <p:spPr>
          <a:xfrm>
            <a:off x="487680" y="1889760"/>
            <a:ext cx="5364480" cy="73152"/>
          </a:xfrm>
          <a:prstGeom prst="rect">
            <a:avLst/>
          </a:prstGeom>
          <a:solidFill>
            <a:srgbClr val="00695C"/>
          </a:solidFill>
          <a:ln/>
        </p:spPr>
        <p:txBody>
          <a:bodyPr/>
          <a:lstStyle/>
          <a:p>
            <a:endParaRPr lang="en-US" sz="2400"/>
          </a:p>
        </p:txBody>
      </p:sp>
      <p:sp>
        <p:nvSpPr>
          <p:cNvPr id="7" name="Text 5"/>
          <p:cNvSpPr/>
          <p:nvPr/>
        </p:nvSpPr>
        <p:spPr>
          <a:xfrm>
            <a:off x="670560" y="2011680"/>
            <a:ext cx="4998720" cy="487680"/>
          </a:xfrm>
          <a:prstGeom prst="rect">
            <a:avLst/>
          </a:prstGeom>
          <a:noFill/>
          <a:ln/>
        </p:spPr>
        <p:txBody>
          <a:bodyPr wrap="square" rtlCol="0" anchor="ctr"/>
          <a:lstStyle/>
          <a:p>
            <a:r>
              <a:rPr lang="en-US" sz="1600" b="1">
                <a:solidFill>
                  <a:srgbClr val="1A2E4A"/>
                </a:solidFill>
                <a:latin typeface="Calibri" pitchFamily="34" charset="0"/>
                <a:ea typeface="Calibri" pitchFamily="34" charset="-122"/>
                <a:cs typeface="Calibri" pitchFamily="34" charset="-120"/>
              </a:rPr>
              <a:t>SCR — Solvency Capital Requirement</a:t>
            </a:r>
            <a:endParaRPr lang="en-US" sz="1600"/>
          </a:p>
        </p:txBody>
      </p:sp>
      <p:sp>
        <p:nvSpPr>
          <p:cNvPr id="8" name="Text 6"/>
          <p:cNvSpPr/>
          <p:nvPr/>
        </p:nvSpPr>
        <p:spPr>
          <a:xfrm>
            <a:off x="670560" y="2560320"/>
            <a:ext cx="4998720" cy="1219200"/>
          </a:xfrm>
          <a:prstGeom prst="rect">
            <a:avLst/>
          </a:prstGeom>
          <a:noFill/>
          <a:ln/>
        </p:spPr>
        <p:txBody>
          <a:bodyPr wrap="square" rtlCol="0" anchor="ctr"/>
          <a:lstStyle/>
          <a:p>
            <a:r>
              <a:rPr lang="en-US" sz="1333">
                <a:solidFill>
                  <a:srgbClr val="4A6580"/>
                </a:solidFill>
                <a:latin typeface="Calibri" pitchFamily="34" charset="0"/>
                <a:ea typeface="Calibri" pitchFamily="34" charset="-122"/>
                <a:cs typeface="Calibri" pitchFamily="34" charset="-120"/>
              </a:rPr>
              <a:t>• Value-at-Risk at 99.5% confidence over 1 year
• Covers: underwriting, market, credit, operational risk
• Breach triggers supervisory intervention</a:t>
            </a:r>
            <a:endParaRPr lang="en-US" sz="1333"/>
          </a:p>
        </p:txBody>
      </p:sp>
      <p:sp>
        <p:nvSpPr>
          <p:cNvPr id="9" name="Shape 7"/>
          <p:cNvSpPr/>
          <p:nvPr/>
        </p:nvSpPr>
        <p:spPr>
          <a:xfrm>
            <a:off x="487680" y="4023360"/>
            <a:ext cx="5364480" cy="182880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sz="2400"/>
          </a:p>
        </p:txBody>
      </p:sp>
      <p:sp>
        <p:nvSpPr>
          <p:cNvPr id="10" name="Shape 8"/>
          <p:cNvSpPr/>
          <p:nvPr/>
        </p:nvSpPr>
        <p:spPr>
          <a:xfrm>
            <a:off x="487680" y="4023360"/>
            <a:ext cx="5364480" cy="73152"/>
          </a:xfrm>
          <a:prstGeom prst="rect">
            <a:avLst/>
          </a:prstGeom>
          <a:solidFill>
            <a:srgbClr val="C9952A"/>
          </a:solidFill>
          <a:ln/>
        </p:spPr>
        <p:txBody>
          <a:bodyPr/>
          <a:lstStyle/>
          <a:p>
            <a:endParaRPr lang="en-US" sz="2400"/>
          </a:p>
        </p:txBody>
      </p:sp>
      <p:sp>
        <p:nvSpPr>
          <p:cNvPr id="11" name="Text 9"/>
          <p:cNvSpPr/>
          <p:nvPr/>
        </p:nvSpPr>
        <p:spPr>
          <a:xfrm>
            <a:off x="670560" y="4145280"/>
            <a:ext cx="4998720" cy="487680"/>
          </a:xfrm>
          <a:prstGeom prst="rect">
            <a:avLst/>
          </a:prstGeom>
          <a:noFill/>
          <a:ln/>
        </p:spPr>
        <p:txBody>
          <a:bodyPr wrap="square" rtlCol="0" anchor="ctr"/>
          <a:lstStyle/>
          <a:p>
            <a:r>
              <a:rPr lang="en-US" sz="1600" b="1">
                <a:solidFill>
                  <a:srgbClr val="1A2E4A"/>
                </a:solidFill>
                <a:latin typeface="Calibri" pitchFamily="34" charset="0"/>
                <a:ea typeface="Calibri" pitchFamily="34" charset="-122"/>
                <a:cs typeface="Calibri" pitchFamily="34" charset="-120"/>
              </a:rPr>
              <a:t>MCR — Minimum Capital Requirement</a:t>
            </a:r>
            <a:endParaRPr lang="en-US" sz="1600"/>
          </a:p>
        </p:txBody>
      </p:sp>
      <p:sp>
        <p:nvSpPr>
          <p:cNvPr id="12" name="Text 10"/>
          <p:cNvSpPr/>
          <p:nvPr/>
        </p:nvSpPr>
        <p:spPr>
          <a:xfrm>
            <a:off x="670560" y="4693920"/>
            <a:ext cx="4998720" cy="1036320"/>
          </a:xfrm>
          <a:prstGeom prst="rect">
            <a:avLst/>
          </a:prstGeom>
          <a:noFill/>
          <a:ln/>
        </p:spPr>
        <p:txBody>
          <a:bodyPr wrap="square" rtlCol="0" anchor="ctr"/>
          <a:lstStyle/>
          <a:p>
            <a:r>
              <a:rPr lang="en-US" sz="1333">
                <a:solidFill>
                  <a:srgbClr val="4A6580"/>
                </a:solidFill>
                <a:latin typeface="Calibri" pitchFamily="34" charset="0"/>
                <a:ea typeface="Calibri" pitchFamily="34" charset="-122"/>
                <a:cs typeface="Calibri" pitchFamily="34" charset="-120"/>
              </a:rPr>
              <a:t>• Hard floor: 25–45% of SCR
• Breach = withdrawal of licence possible
• Absolute minimum floors by licence type</a:t>
            </a:r>
            <a:endParaRPr lang="en-US" sz="1333"/>
          </a:p>
        </p:txBody>
      </p:sp>
      <p:sp>
        <p:nvSpPr>
          <p:cNvPr id="13" name="Text 11"/>
          <p:cNvSpPr/>
          <p:nvPr/>
        </p:nvSpPr>
        <p:spPr>
          <a:xfrm>
            <a:off x="6217920" y="1219200"/>
            <a:ext cx="5486400" cy="548640"/>
          </a:xfrm>
          <a:prstGeom prst="rect">
            <a:avLst/>
          </a:prstGeom>
          <a:noFill/>
          <a:ln/>
        </p:spPr>
        <p:txBody>
          <a:bodyPr wrap="square" rtlCol="0" anchor="ctr"/>
          <a:lstStyle/>
          <a:p>
            <a:r>
              <a:rPr lang="en-US" sz="1867" b="1">
                <a:solidFill>
                  <a:srgbClr val="1A2E4A"/>
                </a:solidFill>
                <a:latin typeface="Cambria" pitchFamily="34" charset="0"/>
                <a:ea typeface="Cambria" pitchFamily="34" charset="-122"/>
                <a:cs typeface="Cambria" pitchFamily="34" charset="-120"/>
              </a:rPr>
              <a:t>Solvency II — Three Pillars</a:t>
            </a:r>
            <a:endParaRPr lang="en-US" sz="1867"/>
          </a:p>
        </p:txBody>
      </p:sp>
      <p:sp>
        <p:nvSpPr>
          <p:cNvPr id="14" name="Shape 12"/>
          <p:cNvSpPr/>
          <p:nvPr/>
        </p:nvSpPr>
        <p:spPr>
          <a:xfrm>
            <a:off x="6217920" y="1889760"/>
            <a:ext cx="5486400" cy="128016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sz="2400"/>
          </a:p>
        </p:txBody>
      </p:sp>
      <p:sp>
        <p:nvSpPr>
          <p:cNvPr id="15" name="Shape 13"/>
          <p:cNvSpPr/>
          <p:nvPr/>
        </p:nvSpPr>
        <p:spPr>
          <a:xfrm>
            <a:off x="6217920" y="1889760"/>
            <a:ext cx="670560" cy="1280160"/>
          </a:xfrm>
          <a:prstGeom prst="rect">
            <a:avLst/>
          </a:prstGeom>
          <a:solidFill>
            <a:srgbClr val="00695C"/>
          </a:solidFill>
          <a:ln/>
        </p:spPr>
        <p:txBody>
          <a:bodyPr/>
          <a:lstStyle/>
          <a:p>
            <a:endParaRPr lang="en-US" sz="2400"/>
          </a:p>
        </p:txBody>
      </p:sp>
      <p:sp>
        <p:nvSpPr>
          <p:cNvPr id="16" name="Text 14"/>
          <p:cNvSpPr/>
          <p:nvPr/>
        </p:nvSpPr>
        <p:spPr>
          <a:xfrm>
            <a:off x="6217920" y="1889760"/>
            <a:ext cx="670560" cy="1280160"/>
          </a:xfrm>
          <a:prstGeom prst="rect">
            <a:avLst/>
          </a:prstGeom>
          <a:noFill/>
          <a:ln/>
        </p:spPr>
        <p:txBody>
          <a:bodyPr wrap="square" rtlCol="0" anchor="ctr"/>
          <a:lstStyle/>
          <a:p>
            <a:pPr algn="ctr"/>
            <a:r>
              <a:rPr lang="en-US" sz="2667" b="1">
                <a:solidFill>
                  <a:srgbClr val="FFFFFF"/>
                </a:solidFill>
                <a:latin typeface="Cambria" pitchFamily="34" charset="0"/>
                <a:ea typeface="Cambria" pitchFamily="34" charset="-122"/>
                <a:cs typeface="Cambria" pitchFamily="34" charset="-120"/>
              </a:rPr>
              <a:t>1</a:t>
            </a:r>
            <a:endParaRPr lang="en-US" sz="2667"/>
          </a:p>
        </p:txBody>
      </p:sp>
      <p:sp>
        <p:nvSpPr>
          <p:cNvPr id="17" name="Text 15"/>
          <p:cNvSpPr/>
          <p:nvPr/>
        </p:nvSpPr>
        <p:spPr>
          <a:xfrm>
            <a:off x="7010400" y="2011680"/>
            <a:ext cx="4511040" cy="426720"/>
          </a:xfrm>
          <a:prstGeom prst="rect">
            <a:avLst/>
          </a:prstGeom>
          <a:noFill/>
          <a:ln/>
        </p:spPr>
        <p:txBody>
          <a:bodyPr wrap="square" lIns="0" tIns="0" rIns="0" bIns="0" rtlCol="0" anchor="ctr"/>
          <a:lstStyle/>
          <a:p>
            <a:r>
              <a:rPr lang="en-US" sz="1600" b="1">
                <a:solidFill>
                  <a:srgbClr val="1A2E4A"/>
                </a:solidFill>
                <a:latin typeface="Calibri" pitchFamily="34" charset="0"/>
                <a:ea typeface="Calibri" pitchFamily="34" charset="-122"/>
                <a:cs typeface="Calibri" pitchFamily="34" charset="-120"/>
              </a:rPr>
              <a:t>Quantitative Requirements</a:t>
            </a:r>
            <a:endParaRPr lang="en-US" sz="1600"/>
          </a:p>
        </p:txBody>
      </p:sp>
      <p:sp>
        <p:nvSpPr>
          <p:cNvPr id="18" name="Text 16"/>
          <p:cNvSpPr/>
          <p:nvPr/>
        </p:nvSpPr>
        <p:spPr>
          <a:xfrm>
            <a:off x="7010400" y="2474976"/>
            <a:ext cx="4511040" cy="585216"/>
          </a:xfrm>
          <a:prstGeom prst="rect">
            <a:avLst/>
          </a:prstGeom>
          <a:noFill/>
          <a:ln/>
        </p:spPr>
        <p:txBody>
          <a:bodyPr wrap="square" lIns="0" tIns="0" rIns="0" bIns="0" rtlCol="0" anchor="ctr"/>
          <a:lstStyle/>
          <a:p>
            <a:r>
              <a:rPr lang="en-US" sz="1333">
                <a:solidFill>
                  <a:srgbClr val="4A6580"/>
                </a:solidFill>
                <a:latin typeface="Calibri" pitchFamily="34" charset="0"/>
                <a:ea typeface="Calibri" pitchFamily="34" charset="-122"/>
                <a:cs typeface="Calibri" pitchFamily="34" charset="-120"/>
              </a:rPr>
              <a:t>SCR, MCR, technical provisions, own funds</a:t>
            </a:r>
            <a:endParaRPr lang="en-US" sz="1333"/>
          </a:p>
        </p:txBody>
      </p:sp>
      <p:sp>
        <p:nvSpPr>
          <p:cNvPr id="19" name="Shape 17"/>
          <p:cNvSpPr/>
          <p:nvPr/>
        </p:nvSpPr>
        <p:spPr>
          <a:xfrm>
            <a:off x="6217920" y="3352800"/>
            <a:ext cx="5486400" cy="128016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sz="2400"/>
          </a:p>
        </p:txBody>
      </p:sp>
      <p:sp>
        <p:nvSpPr>
          <p:cNvPr id="20" name="Shape 18"/>
          <p:cNvSpPr/>
          <p:nvPr/>
        </p:nvSpPr>
        <p:spPr>
          <a:xfrm>
            <a:off x="6217920" y="3352800"/>
            <a:ext cx="670560" cy="1280160"/>
          </a:xfrm>
          <a:prstGeom prst="rect">
            <a:avLst/>
          </a:prstGeom>
          <a:solidFill>
            <a:srgbClr val="00695C"/>
          </a:solidFill>
          <a:ln/>
        </p:spPr>
        <p:txBody>
          <a:bodyPr/>
          <a:lstStyle/>
          <a:p>
            <a:endParaRPr lang="en-US" sz="2400"/>
          </a:p>
        </p:txBody>
      </p:sp>
      <p:sp>
        <p:nvSpPr>
          <p:cNvPr id="21" name="Text 19"/>
          <p:cNvSpPr/>
          <p:nvPr/>
        </p:nvSpPr>
        <p:spPr>
          <a:xfrm>
            <a:off x="6217920" y="3352800"/>
            <a:ext cx="670560" cy="1280160"/>
          </a:xfrm>
          <a:prstGeom prst="rect">
            <a:avLst/>
          </a:prstGeom>
          <a:noFill/>
          <a:ln/>
        </p:spPr>
        <p:txBody>
          <a:bodyPr wrap="square" rtlCol="0" anchor="ctr"/>
          <a:lstStyle/>
          <a:p>
            <a:pPr algn="ctr"/>
            <a:r>
              <a:rPr lang="en-US" sz="2667" b="1">
                <a:solidFill>
                  <a:srgbClr val="FFFFFF"/>
                </a:solidFill>
                <a:latin typeface="Cambria" pitchFamily="34" charset="0"/>
                <a:ea typeface="Cambria" pitchFamily="34" charset="-122"/>
                <a:cs typeface="Cambria" pitchFamily="34" charset="-120"/>
              </a:rPr>
              <a:t>2</a:t>
            </a:r>
            <a:endParaRPr lang="en-US" sz="2667"/>
          </a:p>
        </p:txBody>
      </p:sp>
      <p:sp>
        <p:nvSpPr>
          <p:cNvPr id="22" name="Text 20"/>
          <p:cNvSpPr/>
          <p:nvPr/>
        </p:nvSpPr>
        <p:spPr>
          <a:xfrm>
            <a:off x="7010400" y="3474720"/>
            <a:ext cx="4511040" cy="426720"/>
          </a:xfrm>
          <a:prstGeom prst="rect">
            <a:avLst/>
          </a:prstGeom>
          <a:noFill/>
          <a:ln/>
        </p:spPr>
        <p:txBody>
          <a:bodyPr wrap="square" lIns="0" tIns="0" rIns="0" bIns="0" rtlCol="0" anchor="ctr"/>
          <a:lstStyle/>
          <a:p>
            <a:r>
              <a:rPr lang="en-US" sz="1600" b="1">
                <a:solidFill>
                  <a:srgbClr val="1A2E4A"/>
                </a:solidFill>
                <a:latin typeface="Calibri" pitchFamily="34" charset="0"/>
                <a:ea typeface="Calibri" pitchFamily="34" charset="-122"/>
                <a:cs typeface="Calibri" pitchFamily="34" charset="-120"/>
              </a:rPr>
              <a:t>Governance &amp; ORSA</a:t>
            </a:r>
            <a:endParaRPr lang="en-US" sz="1600"/>
          </a:p>
        </p:txBody>
      </p:sp>
      <p:sp>
        <p:nvSpPr>
          <p:cNvPr id="23" name="Text 21"/>
          <p:cNvSpPr/>
          <p:nvPr/>
        </p:nvSpPr>
        <p:spPr>
          <a:xfrm>
            <a:off x="7010400" y="3938016"/>
            <a:ext cx="4511040" cy="585216"/>
          </a:xfrm>
          <a:prstGeom prst="rect">
            <a:avLst/>
          </a:prstGeom>
          <a:noFill/>
          <a:ln/>
        </p:spPr>
        <p:txBody>
          <a:bodyPr wrap="square" lIns="0" tIns="0" rIns="0" bIns="0" rtlCol="0" anchor="ctr"/>
          <a:lstStyle/>
          <a:p>
            <a:r>
              <a:rPr lang="en-US" sz="1333">
                <a:solidFill>
                  <a:srgbClr val="4A6580"/>
                </a:solidFill>
                <a:latin typeface="Calibri" pitchFamily="34" charset="0"/>
                <a:ea typeface="Calibri" pitchFamily="34" charset="-122"/>
                <a:cs typeface="Calibri" pitchFamily="34" charset="-120"/>
              </a:rPr>
              <a:t>Own Risk and Solvency Assessment; system of governance</a:t>
            </a:r>
            <a:endParaRPr lang="en-US" sz="1333"/>
          </a:p>
        </p:txBody>
      </p:sp>
      <p:sp>
        <p:nvSpPr>
          <p:cNvPr id="24" name="Shape 22"/>
          <p:cNvSpPr/>
          <p:nvPr/>
        </p:nvSpPr>
        <p:spPr>
          <a:xfrm>
            <a:off x="6217920" y="4815840"/>
            <a:ext cx="5486400" cy="1280160"/>
          </a:xfrm>
          <a:prstGeom prst="rect">
            <a:avLst/>
          </a:prstGeom>
          <a:solidFill>
            <a:srgbClr val="FFFFFF"/>
          </a:solidFill>
          <a:ln/>
          <a:effectLst>
            <a:outerShdw blurRad="63500" dist="25400" dir="8100000" algn="bl" rotWithShape="0">
              <a:srgbClr val="000000">
                <a:alpha val="10000"/>
              </a:srgbClr>
            </a:outerShdw>
          </a:effectLst>
        </p:spPr>
        <p:txBody>
          <a:bodyPr/>
          <a:lstStyle/>
          <a:p>
            <a:endParaRPr lang="en-US" sz="2400"/>
          </a:p>
        </p:txBody>
      </p:sp>
      <p:sp>
        <p:nvSpPr>
          <p:cNvPr id="25" name="Shape 23"/>
          <p:cNvSpPr/>
          <p:nvPr/>
        </p:nvSpPr>
        <p:spPr>
          <a:xfrm>
            <a:off x="6217920" y="4815840"/>
            <a:ext cx="670560" cy="1280160"/>
          </a:xfrm>
          <a:prstGeom prst="rect">
            <a:avLst/>
          </a:prstGeom>
          <a:solidFill>
            <a:srgbClr val="00695C"/>
          </a:solidFill>
          <a:ln/>
        </p:spPr>
        <p:txBody>
          <a:bodyPr/>
          <a:lstStyle/>
          <a:p>
            <a:endParaRPr lang="en-US" sz="2400"/>
          </a:p>
        </p:txBody>
      </p:sp>
      <p:sp>
        <p:nvSpPr>
          <p:cNvPr id="26" name="Text 24"/>
          <p:cNvSpPr/>
          <p:nvPr/>
        </p:nvSpPr>
        <p:spPr>
          <a:xfrm>
            <a:off x="6217920" y="4815840"/>
            <a:ext cx="670560" cy="1280160"/>
          </a:xfrm>
          <a:prstGeom prst="rect">
            <a:avLst/>
          </a:prstGeom>
          <a:noFill/>
          <a:ln/>
        </p:spPr>
        <p:txBody>
          <a:bodyPr wrap="square" rtlCol="0" anchor="ctr"/>
          <a:lstStyle/>
          <a:p>
            <a:pPr algn="ctr"/>
            <a:r>
              <a:rPr lang="en-US" sz="2667" b="1">
                <a:solidFill>
                  <a:srgbClr val="FFFFFF"/>
                </a:solidFill>
                <a:latin typeface="Cambria" pitchFamily="34" charset="0"/>
                <a:ea typeface="Cambria" pitchFamily="34" charset="-122"/>
                <a:cs typeface="Cambria" pitchFamily="34" charset="-120"/>
              </a:rPr>
              <a:t>3</a:t>
            </a:r>
            <a:endParaRPr lang="en-US" sz="2667"/>
          </a:p>
        </p:txBody>
      </p:sp>
      <p:sp>
        <p:nvSpPr>
          <p:cNvPr id="27" name="Text 25"/>
          <p:cNvSpPr/>
          <p:nvPr/>
        </p:nvSpPr>
        <p:spPr>
          <a:xfrm>
            <a:off x="7010400" y="4937760"/>
            <a:ext cx="4511040" cy="426720"/>
          </a:xfrm>
          <a:prstGeom prst="rect">
            <a:avLst/>
          </a:prstGeom>
          <a:noFill/>
          <a:ln/>
        </p:spPr>
        <p:txBody>
          <a:bodyPr wrap="square" lIns="0" tIns="0" rIns="0" bIns="0" rtlCol="0" anchor="ctr"/>
          <a:lstStyle/>
          <a:p>
            <a:r>
              <a:rPr lang="en-US" sz="1600" b="1">
                <a:solidFill>
                  <a:srgbClr val="1A2E4A"/>
                </a:solidFill>
                <a:latin typeface="Calibri" pitchFamily="34" charset="0"/>
                <a:ea typeface="Calibri" pitchFamily="34" charset="-122"/>
                <a:cs typeface="Calibri" pitchFamily="34" charset="-120"/>
              </a:rPr>
              <a:t>Reporting &amp; Disclosure</a:t>
            </a:r>
            <a:endParaRPr lang="en-US" sz="1600"/>
          </a:p>
        </p:txBody>
      </p:sp>
      <p:sp>
        <p:nvSpPr>
          <p:cNvPr id="28" name="Text 26"/>
          <p:cNvSpPr/>
          <p:nvPr/>
        </p:nvSpPr>
        <p:spPr>
          <a:xfrm>
            <a:off x="7010400" y="5401056"/>
            <a:ext cx="4511040" cy="585216"/>
          </a:xfrm>
          <a:prstGeom prst="rect">
            <a:avLst/>
          </a:prstGeom>
          <a:noFill/>
          <a:ln/>
        </p:spPr>
        <p:txBody>
          <a:bodyPr wrap="square" lIns="0" tIns="0" rIns="0" bIns="0" rtlCol="0" anchor="ctr"/>
          <a:lstStyle/>
          <a:p>
            <a:r>
              <a:rPr lang="en-US" sz="1333">
                <a:solidFill>
                  <a:srgbClr val="4A6580"/>
                </a:solidFill>
                <a:latin typeface="Calibri" pitchFamily="34" charset="0"/>
                <a:ea typeface="Calibri" pitchFamily="34" charset="-122"/>
                <a:cs typeface="Calibri" pitchFamily="34" charset="-120"/>
              </a:rPr>
              <a:t>SFCR (public) and RSR (supervisory) reports</a:t>
            </a:r>
            <a:endParaRPr lang="en-US" sz="1333"/>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36320"/>
          </a:xfrm>
          <a:prstGeom prst="rect">
            <a:avLst/>
          </a:prstGeom>
          <a:solidFill>
            <a:srgbClr val="1A2E4A"/>
          </a:solidFill>
          <a:ln/>
        </p:spPr>
        <p:txBody>
          <a:bodyPr/>
          <a:lstStyle/>
          <a:p>
            <a:endParaRPr lang="en-US" sz="2400"/>
          </a:p>
        </p:txBody>
      </p:sp>
      <p:sp>
        <p:nvSpPr>
          <p:cNvPr id="3" name="Text 1"/>
          <p:cNvSpPr/>
          <p:nvPr/>
        </p:nvSpPr>
        <p:spPr>
          <a:xfrm>
            <a:off x="487680" y="0"/>
            <a:ext cx="11216640" cy="1036320"/>
          </a:xfrm>
          <a:prstGeom prst="rect">
            <a:avLst/>
          </a:prstGeom>
          <a:noFill/>
          <a:ln/>
        </p:spPr>
        <p:txBody>
          <a:bodyPr wrap="square" lIns="0" tIns="0" rIns="0" bIns="0" rtlCol="0" anchor="ctr"/>
          <a:lstStyle/>
          <a:p>
            <a:r>
              <a:rPr lang="en-US" sz="2400" b="1">
                <a:solidFill>
                  <a:srgbClr val="FFFFFF"/>
                </a:solidFill>
                <a:latin typeface="Calibri" pitchFamily="34" charset="0"/>
                <a:ea typeface="Calibri" pitchFamily="34" charset="-122"/>
                <a:cs typeface="Calibri" pitchFamily="34" charset="-120"/>
              </a:rPr>
              <a:t>HEAD-TO-HEAD: KEY DIFFERENCES</a:t>
            </a:r>
            <a:endParaRPr lang="en-US" sz="2400"/>
          </a:p>
        </p:txBody>
      </p:sp>
      <p:sp>
        <p:nvSpPr>
          <p:cNvPr id="4" name="Shape 2"/>
          <p:cNvSpPr/>
          <p:nvPr/>
        </p:nvSpPr>
        <p:spPr>
          <a:xfrm>
            <a:off x="3840480" y="1158240"/>
            <a:ext cx="3779520" cy="609600"/>
          </a:xfrm>
          <a:prstGeom prst="rect">
            <a:avLst/>
          </a:prstGeom>
          <a:solidFill>
            <a:srgbClr val="1565C0"/>
          </a:solidFill>
          <a:ln/>
        </p:spPr>
        <p:txBody>
          <a:bodyPr/>
          <a:lstStyle/>
          <a:p>
            <a:endParaRPr lang="en-US" sz="2400"/>
          </a:p>
        </p:txBody>
      </p:sp>
      <p:sp>
        <p:nvSpPr>
          <p:cNvPr id="5" name="Text 3"/>
          <p:cNvSpPr/>
          <p:nvPr/>
        </p:nvSpPr>
        <p:spPr>
          <a:xfrm>
            <a:off x="3840480" y="1158240"/>
            <a:ext cx="3779520" cy="609600"/>
          </a:xfrm>
          <a:prstGeom prst="rect">
            <a:avLst/>
          </a:prstGeom>
          <a:noFill/>
          <a:ln/>
        </p:spPr>
        <p:txBody>
          <a:bodyPr wrap="square" rtlCol="0" anchor="ctr"/>
          <a:lstStyle/>
          <a:p>
            <a:pPr algn="ctr"/>
            <a:r>
              <a:rPr lang="en-US" sz="1600" b="1">
                <a:solidFill>
                  <a:srgbClr val="FFFFFF"/>
                </a:solidFill>
                <a:latin typeface="Calibri" pitchFamily="34" charset="0"/>
                <a:ea typeface="Calibri" pitchFamily="34" charset="-122"/>
                <a:cs typeface="Calibri" pitchFamily="34" charset="-120"/>
              </a:rPr>
              <a:t>BANKS (Basel III)</a:t>
            </a:r>
            <a:endParaRPr lang="en-US" sz="1600"/>
          </a:p>
        </p:txBody>
      </p:sp>
      <p:sp>
        <p:nvSpPr>
          <p:cNvPr id="6" name="Shape 4"/>
          <p:cNvSpPr/>
          <p:nvPr/>
        </p:nvSpPr>
        <p:spPr>
          <a:xfrm>
            <a:off x="7985760" y="1158240"/>
            <a:ext cx="3779520" cy="609600"/>
          </a:xfrm>
          <a:prstGeom prst="rect">
            <a:avLst/>
          </a:prstGeom>
          <a:solidFill>
            <a:srgbClr val="00695C"/>
          </a:solidFill>
          <a:ln/>
        </p:spPr>
        <p:txBody>
          <a:bodyPr/>
          <a:lstStyle/>
          <a:p>
            <a:endParaRPr lang="en-US" sz="2400"/>
          </a:p>
        </p:txBody>
      </p:sp>
      <p:sp>
        <p:nvSpPr>
          <p:cNvPr id="7" name="Text 5"/>
          <p:cNvSpPr/>
          <p:nvPr/>
        </p:nvSpPr>
        <p:spPr>
          <a:xfrm>
            <a:off x="7985760" y="1158240"/>
            <a:ext cx="3779520" cy="609600"/>
          </a:xfrm>
          <a:prstGeom prst="rect">
            <a:avLst/>
          </a:prstGeom>
          <a:noFill/>
          <a:ln/>
        </p:spPr>
        <p:txBody>
          <a:bodyPr wrap="square" rtlCol="0" anchor="ctr"/>
          <a:lstStyle/>
          <a:p>
            <a:pPr algn="ctr"/>
            <a:r>
              <a:rPr lang="en-US" sz="1600" b="1">
                <a:solidFill>
                  <a:srgbClr val="FFFFFF"/>
                </a:solidFill>
                <a:latin typeface="Calibri" pitchFamily="34" charset="0"/>
                <a:ea typeface="Calibri" pitchFamily="34" charset="-122"/>
                <a:cs typeface="Calibri" pitchFamily="34" charset="-120"/>
              </a:rPr>
              <a:t>INSURERS (Solvency II)</a:t>
            </a:r>
            <a:endParaRPr lang="en-US" sz="1600"/>
          </a:p>
        </p:txBody>
      </p:sp>
      <p:sp>
        <p:nvSpPr>
          <p:cNvPr id="8" name="Shape 6"/>
          <p:cNvSpPr/>
          <p:nvPr/>
        </p:nvSpPr>
        <p:spPr>
          <a:xfrm>
            <a:off x="365760" y="1889760"/>
            <a:ext cx="3352800" cy="731520"/>
          </a:xfrm>
          <a:prstGeom prst="rect">
            <a:avLst/>
          </a:prstGeom>
          <a:solidFill>
            <a:srgbClr val="FFFFFF"/>
          </a:solidFill>
          <a:ln/>
        </p:spPr>
        <p:txBody>
          <a:bodyPr/>
          <a:lstStyle/>
          <a:p>
            <a:endParaRPr lang="en-US" sz="2400"/>
          </a:p>
        </p:txBody>
      </p:sp>
      <p:sp>
        <p:nvSpPr>
          <p:cNvPr id="9" name="Shape 7"/>
          <p:cNvSpPr/>
          <p:nvPr/>
        </p:nvSpPr>
        <p:spPr>
          <a:xfrm>
            <a:off x="3840480" y="1889760"/>
            <a:ext cx="3779520" cy="731520"/>
          </a:xfrm>
          <a:prstGeom prst="rect">
            <a:avLst/>
          </a:prstGeom>
          <a:solidFill>
            <a:srgbClr val="FFFFFF"/>
          </a:solidFill>
          <a:ln/>
        </p:spPr>
        <p:txBody>
          <a:bodyPr/>
          <a:lstStyle/>
          <a:p>
            <a:endParaRPr lang="en-US" sz="2400"/>
          </a:p>
        </p:txBody>
      </p:sp>
      <p:sp>
        <p:nvSpPr>
          <p:cNvPr id="10" name="Shape 8"/>
          <p:cNvSpPr/>
          <p:nvPr/>
        </p:nvSpPr>
        <p:spPr>
          <a:xfrm>
            <a:off x="7985760" y="1889760"/>
            <a:ext cx="3779520" cy="731520"/>
          </a:xfrm>
          <a:prstGeom prst="rect">
            <a:avLst/>
          </a:prstGeom>
          <a:solidFill>
            <a:srgbClr val="FFFFFF"/>
          </a:solidFill>
          <a:ln/>
        </p:spPr>
        <p:txBody>
          <a:bodyPr/>
          <a:lstStyle/>
          <a:p>
            <a:endParaRPr lang="en-US" sz="2400"/>
          </a:p>
        </p:txBody>
      </p:sp>
      <p:sp>
        <p:nvSpPr>
          <p:cNvPr id="11" name="Text 9"/>
          <p:cNvSpPr/>
          <p:nvPr/>
        </p:nvSpPr>
        <p:spPr>
          <a:xfrm>
            <a:off x="426720" y="1938528"/>
            <a:ext cx="3230880" cy="633984"/>
          </a:xfrm>
          <a:prstGeom prst="rect">
            <a:avLst/>
          </a:prstGeom>
          <a:noFill/>
          <a:ln/>
        </p:spPr>
        <p:txBody>
          <a:bodyPr wrap="square" rtlCol="0" anchor="ctr"/>
          <a:lstStyle/>
          <a:p>
            <a:r>
              <a:rPr lang="en-US" sz="1333" b="1">
                <a:solidFill>
                  <a:srgbClr val="1A2E4A"/>
                </a:solidFill>
                <a:latin typeface="Calibri" pitchFamily="34" charset="0"/>
                <a:ea typeface="Calibri" pitchFamily="34" charset="-122"/>
                <a:cs typeface="Calibri" pitchFamily="34" charset="-120"/>
              </a:rPr>
              <a:t>Risk Focus</a:t>
            </a:r>
            <a:endParaRPr lang="en-US" sz="1333"/>
          </a:p>
        </p:txBody>
      </p:sp>
      <p:sp>
        <p:nvSpPr>
          <p:cNvPr id="12" name="Text 10"/>
          <p:cNvSpPr/>
          <p:nvPr/>
        </p:nvSpPr>
        <p:spPr>
          <a:xfrm>
            <a:off x="3901440" y="191414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Credit &amp; liquidity risk</a:t>
            </a:r>
            <a:endParaRPr lang="en-US" sz="1267"/>
          </a:p>
          <a:p>
            <a:r>
              <a:rPr lang="en-US" sz="1267">
                <a:solidFill>
                  <a:srgbClr val="1A2E4A"/>
                </a:solidFill>
                <a:latin typeface="Calibri" pitchFamily="34" charset="0"/>
                <a:ea typeface="Calibri" pitchFamily="34" charset="-122"/>
                <a:cs typeface="Calibri" pitchFamily="34" charset="-120"/>
              </a:rPr>
              <a:t>(run on deposits)</a:t>
            </a:r>
            <a:endParaRPr lang="en-US" sz="1267"/>
          </a:p>
        </p:txBody>
      </p:sp>
      <p:sp>
        <p:nvSpPr>
          <p:cNvPr id="13" name="Text 11"/>
          <p:cNvSpPr/>
          <p:nvPr/>
        </p:nvSpPr>
        <p:spPr>
          <a:xfrm>
            <a:off x="8046720" y="191414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Underwriting &amp; longevity risk</a:t>
            </a:r>
            <a:endParaRPr lang="en-US" sz="1267"/>
          </a:p>
          <a:p>
            <a:r>
              <a:rPr lang="en-US" sz="1267">
                <a:solidFill>
                  <a:srgbClr val="1A2E4A"/>
                </a:solidFill>
                <a:latin typeface="Calibri" pitchFamily="34" charset="0"/>
                <a:ea typeface="Calibri" pitchFamily="34" charset="-122"/>
                <a:cs typeface="Calibri" pitchFamily="34" charset="-120"/>
              </a:rPr>
              <a:t>(long-tail liabilities)</a:t>
            </a:r>
            <a:endParaRPr lang="en-US" sz="1267"/>
          </a:p>
        </p:txBody>
      </p:sp>
      <p:sp>
        <p:nvSpPr>
          <p:cNvPr id="14" name="Shape 12"/>
          <p:cNvSpPr/>
          <p:nvPr/>
        </p:nvSpPr>
        <p:spPr>
          <a:xfrm>
            <a:off x="365760" y="2682240"/>
            <a:ext cx="3352800" cy="731520"/>
          </a:xfrm>
          <a:prstGeom prst="rect">
            <a:avLst/>
          </a:prstGeom>
          <a:solidFill>
            <a:srgbClr val="EEF3F8"/>
          </a:solidFill>
          <a:ln/>
        </p:spPr>
        <p:txBody>
          <a:bodyPr/>
          <a:lstStyle/>
          <a:p>
            <a:endParaRPr lang="en-US" sz="2400"/>
          </a:p>
        </p:txBody>
      </p:sp>
      <p:sp>
        <p:nvSpPr>
          <p:cNvPr id="15" name="Shape 13"/>
          <p:cNvSpPr/>
          <p:nvPr/>
        </p:nvSpPr>
        <p:spPr>
          <a:xfrm>
            <a:off x="3840480" y="2682240"/>
            <a:ext cx="3779520" cy="731520"/>
          </a:xfrm>
          <a:prstGeom prst="rect">
            <a:avLst/>
          </a:prstGeom>
          <a:solidFill>
            <a:srgbClr val="EEF3F8"/>
          </a:solidFill>
          <a:ln/>
        </p:spPr>
        <p:txBody>
          <a:bodyPr/>
          <a:lstStyle/>
          <a:p>
            <a:endParaRPr lang="en-US" sz="2400"/>
          </a:p>
        </p:txBody>
      </p:sp>
      <p:sp>
        <p:nvSpPr>
          <p:cNvPr id="16" name="Shape 14"/>
          <p:cNvSpPr/>
          <p:nvPr/>
        </p:nvSpPr>
        <p:spPr>
          <a:xfrm>
            <a:off x="7985760" y="2682240"/>
            <a:ext cx="3779520" cy="731520"/>
          </a:xfrm>
          <a:prstGeom prst="rect">
            <a:avLst/>
          </a:prstGeom>
          <a:solidFill>
            <a:srgbClr val="EEF3F8"/>
          </a:solidFill>
          <a:ln/>
        </p:spPr>
        <p:txBody>
          <a:bodyPr/>
          <a:lstStyle/>
          <a:p>
            <a:endParaRPr lang="en-US" sz="2400"/>
          </a:p>
        </p:txBody>
      </p:sp>
      <p:sp>
        <p:nvSpPr>
          <p:cNvPr id="17" name="Text 15"/>
          <p:cNvSpPr/>
          <p:nvPr/>
        </p:nvSpPr>
        <p:spPr>
          <a:xfrm>
            <a:off x="426720" y="2731008"/>
            <a:ext cx="3230880" cy="633984"/>
          </a:xfrm>
          <a:prstGeom prst="rect">
            <a:avLst/>
          </a:prstGeom>
          <a:noFill/>
          <a:ln/>
        </p:spPr>
        <p:txBody>
          <a:bodyPr wrap="square" rtlCol="0" anchor="ctr"/>
          <a:lstStyle/>
          <a:p>
            <a:r>
              <a:rPr lang="en-US" sz="1333" b="1">
                <a:solidFill>
                  <a:srgbClr val="1A2E4A"/>
                </a:solidFill>
                <a:latin typeface="Calibri" pitchFamily="34" charset="0"/>
                <a:ea typeface="Calibri" pitchFamily="34" charset="-122"/>
                <a:cs typeface="Calibri" pitchFamily="34" charset="-120"/>
              </a:rPr>
              <a:t>Capital Metric</a:t>
            </a:r>
            <a:endParaRPr lang="en-US" sz="1333"/>
          </a:p>
        </p:txBody>
      </p:sp>
      <p:sp>
        <p:nvSpPr>
          <p:cNvPr id="18" name="Text 16"/>
          <p:cNvSpPr/>
          <p:nvPr/>
        </p:nvSpPr>
        <p:spPr>
          <a:xfrm>
            <a:off x="3901440" y="270662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Risk-Weighted Assets (RWA)</a:t>
            </a:r>
            <a:endParaRPr lang="en-US" sz="1267"/>
          </a:p>
          <a:p>
            <a:r>
              <a:rPr lang="en-US" sz="1267">
                <a:solidFill>
                  <a:srgbClr val="1A2E4A"/>
                </a:solidFill>
                <a:latin typeface="Calibri" pitchFamily="34" charset="0"/>
                <a:ea typeface="Calibri" pitchFamily="34" charset="-122"/>
                <a:cs typeface="Calibri" pitchFamily="34" charset="-120"/>
              </a:rPr>
              <a:t>&amp; Leverage Ratio</a:t>
            </a:r>
            <a:endParaRPr lang="en-US" sz="1267"/>
          </a:p>
        </p:txBody>
      </p:sp>
      <p:sp>
        <p:nvSpPr>
          <p:cNvPr id="19" name="Text 17"/>
          <p:cNvSpPr/>
          <p:nvPr/>
        </p:nvSpPr>
        <p:spPr>
          <a:xfrm>
            <a:off x="8046720" y="270662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Solvency Capital Requirement</a:t>
            </a:r>
            <a:endParaRPr lang="en-US" sz="1267"/>
          </a:p>
          <a:p>
            <a:r>
              <a:rPr lang="en-US" sz="1267">
                <a:solidFill>
                  <a:srgbClr val="1A2E4A"/>
                </a:solidFill>
                <a:latin typeface="Calibri" pitchFamily="34" charset="0"/>
                <a:ea typeface="Calibri" pitchFamily="34" charset="-122"/>
                <a:cs typeface="Calibri" pitchFamily="34" charset="-120"/>
              </a:rPr>
              <a:t>(SCR) via VaR 99.5%</a:t>
            </a:r>
            <a:endParaRPr lang="en-US" sz="1267"/>
          </a:p>
        </p:txBody>
      </p:sp>
      <p:sp>
        <p:nvSpPr>
          <p:cNvPr id="20" name="Shape 18"/>
          <p:cNvSpPr/>
          <p:nvPr/>
        </p:nvSpPr>
        <p:spPr>
          <a:xfrm>
            <a:off x="365760" y="3474720"/>
            <a:ext cx="3352800" cy="731520"/>
          </a:xfrm>
          <a:prstGeom prst="rect">
            <a:avLst/>
          </a:prstGeom>
          <a:solidFill>
            <a:srgbClr val="FFFFFF"/>
          </a:solidFill>
          <a:ln/>
        </p:spPr>
        <p:txBody>
          <a:bodyPr/>
          <a:lstStyle/>
          <a:p>
            <a:endParaRPr lang="en-US" sz="2400"/>
          </a:p>
        </p:txBody>
      </p:sp>
      <p:sp>
        <p:nvSpPr>
          <p:cNvPr id="21" name="Shape 19"/>
          <p:cNvSpPr/>
          <p:nvPr/>
        </p:nvSpPr>
        <p:spPr>
          <a:xfrm>
            <a:off x="3840480" y="3474720"/>
            <a:ext cx="3779520" cy="731520"/>
          </a:xfrm>
          <a:prstGeom prst="rect">
            <a:avLst/>
          </a:prstGeom>
          <a:solidFill>
            <a:srgbClr val="FFFFFF"/>
          </a:solidFill>
          <a:ln/>
        </p:spPr>
        <p:txBody>
          <a:bodyPr/>
          <a:lstStyle/>
          <a:p>
            <a:endParaRPr lang="en-US" sz="2400"/>
          </a:p>
        </p:txBody>
      </p:sp>
      <p:sp>
        <p:nvSpPr>
          <p:cNvPr id="22" name="Shape 20"/>
          <p:cNvSpPr/>
          <p:nvPr/>
        </p:nvSpPr>
        <p:spPr>
          <a:xfrm>
            <a:off x="7985760" y="3474720"/>
            <a:ext cx="3779520" cy="731520"/>
          </a:xfrm>
          <a:prstGeom prst="rect">
            <a:avLst/>
          </a:prstGeom>
          <a:solidFill>
            <a:srgbClr val="FFFFFF"/>
          </a:solidFill>
          <a:ln/>
        </p:spPr>
        <p:txBody>
          <a:bodyPr/>
          <a:lstStyle/>
          <a:p>
            <a:endParaRPr lang="en-US" sz="2400"/>
          </a:p>
        </p:txBody>
      </p:sp>
      <p:sp>
        <p:nvSpPr>
          <p:cNvPr id="23" name="Text 21"/>
          <p:cNvSpPr/>
          <p:nvPr/>
        </p:nvSpPr>
        <p:spPr>
          <a:xfrm>
            <a:off x="426720" y="3523488"/>
            <a:ext cx="3230880" cy="633984"/>
          </a:xfrm>
          <a:prstGeom prst="rect">
            <a:avLst/>
          </a:prstGeom>
          <a:noFill/>
          <a:ln/>
        </p:spPr>
        <p:txBody>
          <a:bodyPr wrap="square" rtlCol="0" anchor="ctr"/>
          <a:lstStyle/>
          <a:p>
            <a:r>
              <a:rPr lang="en-US" sz="1333" b="1">
                <a:solidFill>
                  <a:srgbClr val="1A2E4A"/>
                </a:solidFill>
                <a:latin typeface="Calibri" pitchFamily="34" charset="0"/>
                <a:ea typeface="Calibri" pitchFamily="34" charset="-122"/>
                <a:cs typeface="Calibri" pitchFamily="34" charset="-120"/>
              </a:rPr>
              <a:t>Time Horizon</a:t>
            </a:r>
            <a:endParaRPr lang="en-US" sz="1333"/>
          </a:p>
        </p:txBody>
      </p:sp>
      <p:sp>
        <p:nvSpPr>
          <p:cNvPr id="24" name="Text 22"/>
          <p:cNvSpPr/>
          <p:nvPr/>
        </p:nvSpPr>
        <p:spPr>
          <a:xfrm>
            <a:off x="3901440" y="349910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Shorter-term stress testing</a:t>
            </a:r>
            <a:endParaRPr lang="en-US" sz="1267"/>
          </a:p>
          <a:p>
            <a:r>
              <a:rPr lang="en-US" sz="1267">
                <a:solidFill>
                  <a:srgbClr val="1A2E4A"/>
                </a:solidFill>
                <a:latin typeface="Calibri" pitchFamily="34" charset="0"/>
                <a:ea typeface="Calibri" pitchFamily="34" charset="-122"/>
                <a:cs typeface="Calibri" pitchFamily="34" charset="-120"/>
              </a:rPr>
              <a:t>(e.g. 1-year horizon)</a:t>
            </a:r>
            <a:endParaRPr lang="en-US" sz="1267"/>
          </a:p>
        </p:txBody>
      </p:sp>
      <p:sp>
        <p:nvSpPr>
          <p:cNvPr id="25" name="Text 23"/>
          <p:cNvSpPr/>
          <p:nvPr/>
        </p:nvSpPr>
        <p:spPr>
          <a:xfrm>
            <a:off x="8046720" y="349910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Long-term liability matching</a:t>
            </a:r>
            <a:endParaRPr lang="en-US" sz="1267"/>
          </a:p>
          <a:p>
            <a:r>
              <a:rPr lang="en-US" sz="1267">
                <a:solidFill>
                  <a:srgbClr val="1A2E4A"/>
                </a:solidFill>
                <a:latin typeface="Calibri" pitchFamily="34" charset="0"/>
                <a:ea typeface="Calibri" pitchFamily="34" charset="-122"/>
                <a:cs typeface="Calibri" pitchFamily="34" charset="-120"/>
              </a:rPr>
              <a:t>(decades for life insurers)</a:t>
            </a:r>
            <a:endParaRPr lang="en-US" sz="1267"/>
          </a:p>
        </p:txBody>
      </p:sp>
      <p:sp>
        <p:nvSpPr>
          <p:cNvPr id="26" name="Shape 24"/>
          <p:cNvSpPr/>
          <p:nvPr/>
        </p:nvSpPr>
        <p:spPr>
          <a:xfrm>
            <a:off x="365760" y="4267200"/>
            <a:ext cx="3352800" cy="731520"/>
          </a:xfrm>
          <a:prstGeom prst="rect">
            <a:avLst/>
          </a:prstGeom>
          <a:solidFill>
            <a:srgbClr val="EEF3F8"/>
          </a:solidFill>
          <a:ln/>
        </p:spPr>
        <p:txBody>
          <a:bodyPr/>
          <a:lstStyle/>
          <a:p>
            <a:endParaRPr lang="en-US" sz="2400"/>
          </a:p>
        </p:txBody>
      </p:sp>
      <p:sp>
        <p:nvSpPr>
          <p:cNvPr id="27" name="Shape 25"/>
          <p:cNvSpPr/>
          <p:nvPr/>
        </p:nvSpPr>
        <p:spPr>
          <a:xfrm>
            <a:off x="3840480" y="4267200"/>
            <a:ext cx="3779520" cy="731520"/>
          </a:xfrm>
          <a:prstGeom prst="rect">
            <a:avLst/>
          </a:prstGeom>
          <a:solidFill>
            <a:srgbClr val="EEF3F8"/>
          </a:solidFill>
          <a:ln/>
        </p:spPr>
        <p:txBody>
          <a:bodyPr/>
          <a:lstStyle/>
          <a:p>
            <a:endParaRPr lang="en-US" sz="2400"/>
          </a:p>
        </p:txBody>
      </p:sp>
      <p:sp>
        <p:nvSpPr>
          <p:cNvPr id="28" name="Shape 26"/>
          <p:cNvSpPr/>
          <p:nvPr/>
        </p:nvSpPr>
        <p:spPr>
          <a:xfrm>
            <a:off x="7985760" y="4267200"/>
            <a:ext cx="3779520" cy="731520"/>
          </a:xfrm>
          <a:prstGeom prst="rect">
            <a:avLst/>
          </a:prstGeom>
          <a:solidFill>
            <a:srgbClr val="EEF3F8"/>
          </a:solidFill>
          <a:ln/>
        </p:spPr>
        <p:txBody>
          <a:bodyPr/>
          <a:lstStyle/>
          <a:p>
            <a:endParaRPr lang="en-US" sz="2400"/>
          </a:p>
        </p:txBody>
      </p:sp>
      <p:sp>
        <p:nvSpPr>
          <p:cNvPr id="29" name="Text 27"/>
          <p:cNvSpPr/>
          <p:nvPr/>
        </p:nvSpPr>
        <p:spPr>
          <a:xfrm>
            <a:off x="426720" y="4315968"/>
            <a:ext cx="3230880" cy="633984"/>
          </a:xfrm>
          <a:prstGeom prst="rect">
            <a:avLst/>
          </a:prstGeom>
          <a:noFill/>
          <a:ln/>
        </p:spPr>
        <p:txBody>
          <a:bodyPr wrap="square" rtlCol="0" anchor="ctr"/>
          <a:lstStyle/>
          <a:p>
            <a:r>
              <a:rPr lang="en-US" sz="1333" b="1">
                <a:solidFill>
                  <a:srgbClr val="1A2E4A"/>
                </a:solidFill>
                <a:latin typeface="Calibri" pitchFamily="34" charset="0"/>
                <a:ea typeface="Calibri" pitchFamily="34" charset="-122"/>
                <a:cs typeface="Calibri" pitchFamily="34" charset="-120"/>
              </a:rPr>
              <a:t>Hard Floor</a:t>
            </a:r>
            <a:endParaRPr lang="en-US" sz="1333"/>
          </a:p>
        </p:txBody>
      </p:sp>
      <p:sp>
        <p:nvSpPr>
          <p:cNvPr id="30" name="Text 28"/>
          <p:cNvSpPr/>
          <p:nvPr/>
        </p:nvSpPr>
        <p:spPr>
          <a:xfrm>
            <a:off x="3901440" y="429158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CET1 ≥ 4.5% of RWA</a:t>
            </a:r>
            <a:endParaRPr lang="en-US" sz="1267"/>
          </a:p>
        </p:txBody>
      </p:sp>
      <p:sp>
        <p:nvSpPr>
          <p:cNvPr id="31" name="Text 29"/>
          <p:cNvSpPr/>
          <p:nvPr/>
        </p:nvSpPr>
        <p:spPr>
          <a:xfrm>
            <a:off x="8046720" y="429158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MCR = 25–45% of SCR</a:t>
            </a:r>
            <a:endParaRPr lang="en-US" sz="1267"/>
          </a:p>
        </p:txBody>
      </p:sp>
      <p:sp>
        <p:nvSpPr>
          <p:cNvPr id="32" name="Shape 30"/>
          <p:cNvSpPr/>
          <p:nvPr/>
        </p:nvSpPr>
        <p:spPr>
          <a:xfrm>
            <a:off x="365760" y="5059680"/>
            <a:ext cx="3352800" cy="731520"/>
          </a:xfrm>
          <a:prstGeom prst="rect">
            <a:avLst/>
          </a:prstGeom>
          <a:solidFill>
            <a:srgbClr val="FFFFFF"/>
          </a:solidFill>
          <a:ln/>
        </p:spPr>
        <p:txBody>
          <a:bodyPr/>
          <a:lstStyle/>
          <a:p>
            <a:endParaRPr lang="en-US" sz="2400"/>
          </a:p>
        </p:txBody>
      </p:sp>
      <p:sp>
        <p:nvSpPr>
          <p:cNvPr id="33" name="Shape 31"/>
          <p:cNvSpPr/>
          <p:nvPr/>
        </p:nvSpPr>
        <p:spPr>
          <a:xfrm>
            <a:off x="3840480" y="5059680"/>
            <a:ext cx="3779520" cy="731520"/>
          </a:xfrm>
          <a:prstGeom prst="rect">
            <a:avLst/>
          </a:prstGeom>
          <a:solidFill>
            <a:srgbClr val="FFFFFF"/>
          </a:solidFill>
          <a:ln/>
        </p:spPr>
        <p:txBody>
          <a:bodyPr/>
          <a:lstStyle/>
          <a:p>
            <a:endParaRPr lang="en-US" sz="2400"/>
          </a:p>
        </p:txBody>
      </p:sp>
      <p:sp>
        <p:nvSpPr>
          <p:cNvPr id="34" name="Shape 32"/>
          <p:cNvSpPr/>
          <p:nvPr/>
        </p:nvSpPr>
        <p:spPr>
          <a:xfrm>
            <a:off x="7985760" y="5059680"/>
            <a:ext cx="3779520" cy="731520"/>
          </a:xfrm>
          <a:prstGeom prst="rect">
            <a:avLst/>
          </a:prstGeom>
          <a:solidFill>
            <a:srgbClr val="FFFFFF"/>
          </a:solidFill>
          <a:ln/>
        </p:spPr>
        <p:txBody>
          <a:bodyPr/>
          <a:lstStyle/>
          <a:p>
            <a:endParaRPr lang="en-US" sz="2400"/>
          </a:p>
        </p:txBody>
      </p:sp>
      <p:sp>
        <p:nvSpPr>
          <p:cNvPr id="35" name="Text 33"/>
          <p:cNvSpPr/>
          <p:nvPr/>
        </p:nvSpPr>
        <p:spPr>
          <a:xfrm>
            <a:off x="426720" y="5108448"/>
            <a:ext cx="3230880" cy="633984"/>
          </a:xfrm>
          <a:prstGeom prst="rect">
            <a:avLst/>
          </a:prstGeom>
          <a:noFill/>
          <a:ln/>
        </p:spPr>
        <p:txBody>
          <a:bodyPr wrap="square" rtlCol="0" anchor="ctr"/>
          <a:lstStyle/>
          <a:p>
            <a:r>
              <a:rPr lang="en-US" sz="1333" b="1">
                <a:solidFill>
                  <a:srgbClr val="1A2E4A"/>
                </a:solidFill>
                <a:latin typeface="Calibri" pitchFamily="34" charset="0"/>
                <a:ea typeface="Calibri" pitchFamily="34" charset="-122"/>
                <a:cs typeface="Calibri" pitchFamily="34" charset="-120"/>
              </a:rPr>
              <a:t>Regulator (EU)</a:t>
            </a:r>
            <a:endParaRPr lang="en-US" sz="1333"/>
          </a:p>
        </p:txBody>
      </p:sp>
      <p:sp>
        <p:nvSpPr>
          <p:cNvPr id="36" name="Text 34"/>
          <p:cNvSpPr/>
          <p:nvPr/>
        </p:nvSpPr>
        <p:spPr>
          <a:xfrm>
            <a:off x="3901440" y="508406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ECB / National Competent</a:t>
            </a:r>
            <a:endParaRPr lang="en-US" sz="1267"/>
          </a:p>
          <a:p>
            <a:r>
              <a:rPr lang="en-US" sz="1267">
                <a:solidFill>
                  <a:srgbClr val="1A2E4A"/>
                </a:solidFill>
                <a:latin typeface="Calibri" pitchFamily="34" charset="0"/>
                <a:ea typeface="Calibri" pitchFamily="34" charset="-122"/>
                <a:cs typeface="Calibri" pitchFamily="34" charset="-120"/>
              </a:rPr>
              <a:t>Authority + EBA</a:t>
            </a:r>
            <a:endParaRPr lang="en-US" sz="1267"/>
          </a:p>
        </p:txBody>
      </p:sp>
      <p:sp>
        <p:nvSpPr>
          <p:cNvPr id="37" name="Text 35"/>
          <p:cNvSpPr/>
          <p:nvPr/>
        </p:nvSpPr>
        <p:spPr>
          <a:xfrm>
            <a:off x="8046720" y="508406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National supervisor</a:t>
            </a:r>
            <a:endParaRPr lang="en-US" sz="1267"/>
          </a:p>
          <a:p>
            <a:r>
              <a:rPr lang="en-US" sz="1267">
                <a:solidFill>
                  <a:srgbClr val="1A2E4A"/>
                </a:solidFill>
                <a:latin typeface="Calibri" pitchFamily="34" charset="0"/>
                <a:ea typeface="Calibri" pitchFamily="34" charset="-122"/>
                <a:cs typeface="Calibri" pitchFamily="34" charset="-120"/>
              </a:rPr>
              <a:t>+ EIOPA</a:t>
            </a:r>
            <a:endParaRPr lang="en-US" sz="1267"/>
          </a:p>
        </p:txBody>
      </p:sp>
      <p:sp>
        <p:nvSpPr>
          <p:cNvPr id="38" name="Shape 36"/>
          <p:cNvSpPr/>
          <p:nvPr/>
        </p:nvSpPr>
        <p:spPr>
          <a:xfrm>
            <a:off x="365760" y="5852160"/>
            <a:ext cx="3352800" cy="731520"/>
          </a:xfrm>
          <a:prstGeom prst="rect">
            <a:avLst/>
          </a:prstGeom>
          <a:solidFill>
            <a:srgbClr val="EEF3F8"/>
          </a:solidFill>
          <a:ln/>
        </p:spPr>
        <p:txBody>
          <a:bodyPr/>
          <a:lstStyle/>
          <a:p>
            <a:endParaRPr lang="en-US" sz="2400"/>
          </a:p>
        </p:txBody>
      </p:sp>
      <p:sp>
        <p:nvSpPr>
          <p:cNvPr id="39" name="Shape 37"/>
          <p:cNvSpPr/>
          <p:nvPr/>
        </p:nvSpPr>
        <p:spPr>
          <a:xfrm>
            <a:off x="3840480" y="5852160"/>
            <a:ext cx="3779520" cy="731520"/>
          </a:xfrm>
          <a:prstGeom prst="rect">
            <a:avLst/>
          </a:prstGeom>
          <a:solidFill>
            <a:srgbClr val="EEF3F8"/>
          </a:solidFill>
          <a:ln/>
        </p:spPr>
        <p:txBody>
          <a:bodyPr/>
          <a:lstStyle/>
          <a:p>
            <a:endParaRPr lang="en-US" sz="2400"/>
          </a:p>
        </p:txBody>
      </p:sp>
      <p:sp>
        <p:nvSpPr>
          <p:cNvPr id="40" name="Shape 38"/>
          <p:cNvSpPr/>
          <p:nvPr/>
        </p:nvSpPr>
        <p:spPr>
          <a:xfrm>
            <a:off x="7985760" y="5852160"/>
            <a:ext cx="3779520" cy="731520"/>
          </a:xfrm>
          <a:prstGeom prst="rect">
            <a:avLst/>
          </a:prstGeom>
          <a:solidFill>
            <a:srgbClr val="EEF3F8"/>
          </a:solidFill>
          <a:ln/>
        </p:spPr>
        <p:txBody>
          <a:bodyPr/>
          <a:lstStyle/>
          <a:p>
            <a:endParaRPr lang="en-US" sz="2400"/>
          </a:p>
        </p:txBody>
      </p:sp>
      <p:sp>
        <p:nvSpPr>
          <p:cNvPr id="41" name="Text 39"/>
          <p:cNvSpPr/>
          <p:nvPr/>
        </p:nvSpPr>
        <p:spPr>
          <a:xfrm>
            <a:off x="426720" y="5900928"/>
            <a:ext cx="3230880" cy="633984"/>
          </a:xfrm>
          <a:prstGeom prst="rect">
            <a:avLst/>
          </a:prstGeom>
          <a:noFill/>
          <a:ln/>
        </p:spPr>
        <p:txBody>
          <a:bodyPr wrap="square" rtlCol="0" anchor="ctr"/>
          <a:lstStyle/>
          <a:p>
            <a:r>
              <a:rPr lang="en-US" sz="1333" b="1">
                <a:solidFill>
                  <a:srgbClr val="1A2E4A"/>
                </a:solidFill>
                <a:latin typeface="Calibri" pitchFamily="34" charset="0"/>
                <a:ea typeface="Calibri" pitchFamily="34" charset="-122"/>
                <a:cs typeface="Calibri" pitchFamily="34" charset="-120"/>
              </a:rPr>
              <a:t>Global Standard</a:t>
            </a:r>
            <a:endParaRPr lang="en-US" sz="1333"/>
          </a:p>
        </p:txBody>
      </p:sp>
      <p:sp>
        <p:nvSpPr>
          <p:cNvPr id="42" name="Text 40"/>
          <p:cNvSpPr/>
          <p:nvPr/>
        </p:nvSpPr>
        <p:spPr>
          <a:xfrm>
            <a:off x="3901440" y="587654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BCBS (Basel Committee)</a:t>
            </a:r>
            <a:endParaRPr lang="en-US" sz="1267"/>
          </a:p>
        </p:txBody>
      </p:sp>
      <p:sp>
        <p:nvSpPr>
          <p:cNvPr id="43" name="Text 41"/>
          <p:cNvSpPr/>
          <p:nvPr/>
        </p:nvSpPr>
        <p:spPr>
          <a:xfrm>
            <a:off x="8046720" y="5876544"/>
            <a:ext cx="3596640" cy="707136"/>
          </a:xfrm>
          <a:prstGeom prst="rect">
            <a:avLst/>
          </a:prstGeom>
          <a:noFill/>
          <a:ln/>
        </p:spPr>
        <p:txBody>
          <a:bodyPr wrap="square" rtlCol="0" anchor="ctr"/>
          <a:lstStyle/>
          <a:p>
            <a:r>
              <a:rPr lang="en-US" sz="1267">
                <a:solidFill>
                  <a:srgbClr val="1A2E4A"/>
                </a:solidFill>
                <a:latin typeface="Calibri" pitchFamily="34" charset="0"/>
                <a:ea typeface="Calibri" pitchFamily="34" charset="-122"/>
                <a:cs typeface="Calibri" pitchFamily="34" charset="-120"/>
              </a:rPr>
              <a:t>IAIS (Insurance Capital</a:t>
            </a:r>
            <a:endParaRPr lang="en-US" sz="1267"/>
          </a:p>
          <a:p>
            <a:r>
              <a:rPr lang="en-US" sz="1267">
                <a:solidFill>
                  <a:srgbClr val="1A2E4A"/>
                </a:solidFill>
                <a:latin typeface="Calibri" pitchFamily="34" charset="0"/>
                <a:ea typeface="Calibri" pitchFamily="34" charset="-122"/>
                <a:cs typeface="Calibri" pitchFamily="34" charset="-120"/>
              </a:rPr>
              <a:t>Standard — ICS 2.0)</a:t>
            </a:r>
            <a:endParaRPr lang="en-US" sz="1267"/>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219456" cy="6858000"/>
          </a:xfrm>
          <a:prstGeom prst="rect">
            <a:avLst/>
          </a:prstGeom>
          <a:solidFill>
            <a:srgbClr val="C9952A"/>
          </a:solidFill>
          <a:ln/>
        </p:spPr>
        <p:txBody>
          <a:bodyPr/>
          <a:lstStyle/>
          <a:p>
            <a:endParaRPr lang="en-US" sz="2400"/>
          </a:p>
        </p:txBody>
      </p:sp>
      <p:sp>
        <p:nvSpPr>
          <p:cNvPr id="3" name="Text 1"/>
          <p:cNvSpPr/>
          <p:nvPr/>
        </p:nvSpPr>
        <p:spPr>
          <a:xfrm>
            <a:off x="487680" y="304800"/>
            <a:ext cx="11216640" cy="670560"/>
          </a:xfrm>
          <a:prstGeom prst="rect">
            <a:avLst/>
          </a:prstGeom>
          <a:noFill/>
          <a:ln/>
        </p:spPr>
        <p:txBody>
          <a:bodyPr wrap="square" lIns="0" tIns="0" rIns="0" bIns="0" rtlCol="0" anchor="ctr"/>
          <a:lstStyle/>
          <a:p>
            <a:r>
              <a:rPr lang="en-US" sz="2400" b="1" kern="0" spc="133" dirty="0">
                <a:latin typeface="Calibri" pitchFamily="34" charset="0"/>
                <a:ea typeface="Calibri" pitchFamily="34" charset="-122"/>
                <a:cs typeface="Calibri" pitchFamily="34" charset="-120"/>
              </a:rPr>
              <a:t>GLOBAL PICTURE &amp; KEY TAKEAWAYS</a:t>
            </a:r>
            <a:endParaRPr lang="en-US" sz="2400" dirty="0"/>
          </a:p>
        </p:txBody>
      </p:sp>
      <p:sp>
        <p:nvSpPr>
          <p:cNvPr id="4" name="Shape 2"/>
          <p:cNvSpPr/>
          <p:nvPr/>
        </p:nvSpPr>
        <p:spPr>
          <a:xfrm>
            <a:off x="487680" y="1158240"/>
            <a:ext cx="5364480" cy="548640"/>
          </a:xfrm>
          <a:prstGeom prst="rect">
            <a:avLst/>
          </a:prstGeom>
          <a:solidFill>
            <a:srgbClr val="2E5273"/>
          </a:solidFill>
          <a:ln/>
        </p:spPr>
        <p:txBody>
          <a:bodyPr/>
          <a:lstStyle/>
          <a:p>
            <a:endParaRPr lang="en-US" sz="2400"/>
          </a:p>
        </p:txBody>
      </p:sp>
      <p:sp>
        <p:nvSpPr>
          <p:cNvPr id="5" name="Text 3"/>
          <p:cNvSpPr/>
          <p:nvPr/>
        </p:nvSpPr>
        <p:spPr>
          <a:xfrm>
            <a:off x="487680" y="1158240"/>
            <a:ext cx="5364480" cy="548640"/>
          </a:xfrm>
          <a:prstGeom prst="rect">
            <a:avLst/>
          </a:prstGeom>
          <a:noFill/>
          <a:ln/>
        </p:spPr>
        <p:txBody>
          <a:bodyPr wrap="square" rtlCol="0" anchor="ctr"/>
          <a:lstStyle/>
          <a:p>
            <a:pPr algn="ctr"/>
            <a:r>
              <a:rPr lang="en-US" sz="1733" b="1">
                <a:solidFill>
                  <a:srgbClr val="E8B84B"/>
                </a:solidFill>
                <a:latin typeface="Cambria" pitchFamily="34" charset="0"/>
                <a:ea typeface="Cambria" pitchFamily="34" charset="-122"/>
                <a:cs typeface="Cambria" pitchFamily="34" charset="-120"/>
              </a:rPr>
              <a:t>Global Dimension</a:t>
            </a:r>
            <a:endParaRPr lang="en-US" sz="1733"/>
          </a:p>
        </p:txBody>
      </p:sp>
      <p:sp>
        <p:nvSpPr>
          <p:cNvPr id="6" name="Shape 4"/>
          <p:cNvSpPr/>
          <p:nvPr/>
        </p:nvSpPr>
        <p:spPr>
          <a:xfrm>
            <a:off x="487680" y="1828800"/>
            <a:ext cx="5364480" cy="999744"/>
          </a:xfrm>
          <a:prstGeom prst="rect">
            <a:avLst/>
          </a:prstGeom>
          <a:solidFill>
            <a:srgbClr val="223D5E"/>
          </a:solidFill>
          <a:ln/>
        </p:spPr>
        <p:txBody>
          <a:bodyPr/>
          <a:lstStyle/>
          <a:p>
            <a:endParaRPr lang="en-US" sz="2400"/>
          </a:p>
        </p:txBody>
      </p:sp>
      <p:sp>
        <p:nvSpPr>
          <p:cNvPr id="7" name="Text 5"/>
          <p:cNvSpPr/>
          <p:nvPr/>
        </p:nvSpPr>
        <p:spPr>
          <a:xfrm>
            <a:off x="670560" y="1901952"/>
            <a:ext cx="4998720" cy="365760"/>
          </a:xfrm>
          <a:prstGeom prst="rect">
            <a:avLst/>
          </a:prstGeom>
          <a:noFill/>
          <a:ln/>
        </p:spPr>
        <p:txBody>
          <a:bodyPr wrap="square" lIns="0" tIns="0" rIns="0" bIns="0" rtlCol="0" anchor="ctr"/>
          <a:lstStyle/>
          <a:p>
            <a:r>
              <a:rPr lang="en-US" sz="1467" b="1">
                <a:solidFill>
                  <a:srgbClr val="E8B84B"/>
                </a:solidFill>
                <a:latin typeface="Calibri" pitchFamily="34" charset="0"/>
                <a:ea typeface="Calibri" pitchFamily="34" charset="-122"/>
                <a:cs typeface="Calibri" pitchFamily="34" charset="-120"/>
              </a:rPr>
              <a:t>BCBS</a:t>
            </a:r>
            <a:endParaRPr lang="en-US" sz="1467"/>
          </a:p>
        </p:txBody>
      </p:sp>
      <p:sp>
        <p:nvSpPr>
          <p:cNvPr id="8" name="Text 6"/>
          <p:cNvSpPr/>
          <p:nvPr/>
        </p:nvSpPr>
        <p:spPr>
          <a:xfrm>
            <a:off x="670560" y="2292096"/>
            <a:ext cx="4998720" cy="463296"/>
          </a:xfrm>
          <a:prstGeom prst="rect">
            <a:avLst/>
          </a:prstGeom>
          <a:noFill/>
          <a:ln/>
        </p:spPr>
        <p:txBody>
          <a:bodyPr wrap="square" lIns="0" tIns="0" rIns="0" bIns="0" rtlCol="0" anchor="ctr"/>
          <a:lstStyle/>
          <a:p>
            <a:r>
              <a:rPr lang="en-US" sz="1333">
                <a:solidFill>
                  <a:srgbClr val="D0D9E6"/>
                </a:solidFill>
                <a:latin typeface="Calibri" pitchFamily="34" charset="0"/>
                <a:ea typeface="Calibri" pitchFamily="34" charset="-122"/>
                <a:cs typeface="Calibri" pitchFamily="34" charset="-120"/>
              </a:rPr>
              <a:t>Sets Basel standards; 45+ member jurisdictions</a:t>
            </a:r>
            <a:endParaRPr lang="en-US" sz="1333"/>
          </a:p>
        </p:txBody>
      </p:sp>
      <p:sp>
        <p:nvSpPr>
          <p:cNvPr id="9" name="Shape 7"/>
          <p:cNvSpPr/>
          <p:nvPr/>
        </p:nvSpPr>
        <p:spPr>
          <a:xfrm>
            <a:off x="487680" y="2950464"/>
            <a:ext cx="5364480" cy="999744"/>
          </a:xfrm>
          <a:prstGeom prst="rect">
            <a:avLst/>
          </a:prstGeom>
          <a:solidFill>
            <a:srgbClr val="223D5E"/>
          </a:solidFill>
          <a:ln/>
        </p:spPr>
        <p:txBody>
          <a:bodyPr/>
          <a:lstStyle/>
          <a:p>
            <a:endParaRPr lang="en-US" sz="2400"/>
          </a:p>
        </p:txBody>
      </p:sp>
      <p:sp>
        <p:nvSpPr>
          <p:cNvPr id="10" name="Text 8"/>
          <p:cNvSpPr/>
          <p:nvPr/>
        </p:nvSpPr>
        <p:spPr>
          <a:xfrm>
            <a:off x="670560" y="3023616"/>
            <a:ext cx="4998720" cy="365760"/>
          </a:xfrm>
          <a:prstGeom prst="rect">
            <a:avLst/>
          </a:prstGeom>
          <a:noFill/>
          <a:ln/>
        </p:spPr>
        <p:txBody>
          <a:bodyPr wrap="square" lIns="0" tIns="0" rIns="0" bIns="0" rtlCol="0" anchor="ctr"/>
          <a:lstStyle/>
          <a:p>
            <a:r>
              <a:rPr lang="en-US" sz="1467" b="1">
                <a:solidFill>
                  <a:srgbClr val="E8B84B"/>
                </a:solidFill>
                <a:latin typeface="Calibri" pitchFamily="34" charset="0"/>
                <a:ea typeface="Calibri" pitchFamily="34" charset="-122"/>
                <a:cs typeface="Calibri" pitchFamily="34" charset="-120"/>
              </a:rPr>
              <a:t>IAIS / ICS 2.0</a:t>
            </a:r>
            <a:endParaRPr lang="en-US" sz="1467"/>
          </a:p>
        </p:txBody>
      </p:sp>
      <p:sp>
        <p:nvSpPr>
          <p:cNvPr id="11" name="Text 9"/>
          <p:cNvSpPr/>
          <p:nvPr/>
        </p:nvSpPr>
        <p:spPr>
          <a:xfrm>
            <a:off x="670560" y="3413760"/>
            <a:ext cx="4998720" cy="463296"/>
          </a:xfrm>
          <a:prstGeom prst="rect">
            <a:avLst/>
          </a:prstGeom>
          <a:noFill/>
          <a:ln/>
        </p:spPr>
        <p:txBody>
          <a:bodyPr wrap="square" lIns="0" tIns="0" rIns="0" bIns="0" rtlCol="0" anchor="ctr"/>
          <a:lstStyle/>
          <a:p>
            <a:r>
              <a:rPr lang="en-US" sz="1333">
                <a:solidFill>
                  <a:srgbClr val="D0D9E6"/>
                </a:solidFill>
                <a:latin typeface="Calibri" pitchFamily="34" charset="0"/>
                <a:ea typeface="Calibri" pitchFamily="34" charset="-122"/>
                <a:cs typeface="Calibri" pitchFamily="34" charset="-120"/>
              </a:rPr>
              <a:t>Emerging global standard for insurers; addresses cross-border G-SIIs</a:t>
            </a:r>
            <a:endParaRPr lang="en-US" sz="1333"/>
          </a:p>
        </p:txBody>
      </p:sp>
      <p:sp>
        <p:nvSpPr>
          <p:cNvPr id="12" name="Shape 10"/>
          <p:cNvSpPr/>
          <p:nvPr/>
        </p:nvSpPr>
        <p:spPr>
          <a:xfrm>
            <a:off x="487680" y="4072128"/>
            <a:ext cx="5364480" cy="999744"/>
          </a:xfrm>
          <a:prstGeom prst="rect">
            <a:avLst/>
          </a:prstGeom>
          <a:solidFill>
            <a:srgbClr val="223D5E"/>
          </a:solidFill>
          <a:ln/>
        </p:spPr>
        <p:txBody>
          <a:bodyPr/>
          <a:lstStyle/>
          <a:p>
            <a:endParaRPr lang="en-US" sz="2400"/>
          </a:p>
        </p:txBody>
      </p:sp>
      <p:sp>
        <p:nvSpPr>
          <p:cNvPr id="13" name="Text 11"/>
          <p:cNvSpPr/>
          <p:nvPr/>
        </p:nvSpPr>
        <p:spPr>
          <a:xfrm>
            <a:off x="670560" y="4145280"/>
            <a:ext cx="4998720" cy="365760"/>
          </a:xfrm>
          <a:prstGeom prst="rect">
            <a:avLst/>
          </a:prstGeom>
          <a:noFill/>
          <a:ln/>
        </p:spPr>
        <p:txBody>
          <a:bodyPr wrap="square" lIns="0" tIns="0" rIns="0" bIns="0" rtlCol="0" anchor="ctr"/>
          <a:lstStyle/>
          <a:p>
            <a:r>
              <a:rPr lang="en-US" sz="1467" b="1">
                <a:solidFill>
                  <a:srgbClr val="E8B84B"/>
                </a:solidFill>
                <a:latin typeface="Calibri" pitchFamily="34" charset="0"/>
                <a:ea typeface="Calibri" pitchFamily="34" charset="-122"/>
                <a:cs typeface="Calibri" pitchFamily="34" charset="-120"/>
              </a:rPr>
              <a:t>FSB</a:t>
            </a:r>
            <a:endParaRPr lang="en-US" sz="1467"/>
          </a:p>
        </p:txBody>
      </p:sp>
      <p:sp>
        <p:nvSpPr>
          <p:cNvPr id="14" name="Text 12"/>
          <p:cNvSpPr/>
          <p:nvPr/>
        </p:nvSpPr>
        <p:spPr>
          <a:xfrm>
            <a:off x="670560" y="4535424"/>
            <a:ext cx="4998720" cy="463296"/>
          </a:xfrm>
          <a:prstGeom prst="rect">
            <a:avLst/>
          </a:prstGeom>
          <a:noFill/>
          <a:ln/>
        </p:spPr>
        <p:txBody>
          <a:bodyPr wrap="square" lIns="0" tIns="0" rIns="0" bIns="0" rtlCol="0" anchor="ctr"/>
          <a:lstStyle/>
          <a:p>
            <a:r>
              <a:rPr lang="en-US" sz="1333">
                <a:solidFill>
                  <a:srgbClr val="D0D9E6"/>
                </a:solidFill>
                <a:latin typeface="Calibri" pitchFamily="34" charset="0"/>
                <a:ea typeface="Calibri" pitchFamily="34" charset="-122"/>
                <a:cs typeface="Calibri" pitchFamily="34" charset="-120"/>
              </a:rPr>
              <a:t>Coordinates systemic risk; designates G-SIBs &amp; G-SIIs</a:t>
            </a:r>
            <a:endParaRPr lang="en-US" sz="1333"/>
          </a:p>
        </p:txBody>
      </p:sp>
      <p:sp>
        <p:nvSpPr>
          <p:cNvPr id="15" name="Shape 13"/>
          <p:cNvSpPr/>
          <p:nvPr/>
        </p:nvSpPr>
        <p:spPr>
          <a:xfrm>
            <a:off x="487680" y="5193792"/>
            <a:ext cx="5364480" cy="999744"/>
          </a:xfrm>
          <a:prstGeom prst="rect">
            <a:avLst/>
          </a:prstGeom>
          <a:solidFill>
            <a:srgbClr val="223D5E"/>
          </a:solidFill>
          <a:ln/>
        </p:spPr>
        <p:txBody>
          <a:bodyPr/>
          <a:lstStyle/>
          <a:p>
            <a:endParaRPr lang="en-US" sz="2400"/>
          </a:p>
        </p:txBody>
      </p:sp>
      <p:sp>
        <p:nvSpPr>
          <p:cNvPr id="16" name="Text 14"/>
          <p:cNvSpPr/>
          <p:nvPr/>
        </p:nvSpPr>
        <p:spPr>
          <a:xfrm>
            <a:off x="670560" y="5266944"/>
            <a:ext cx="4998720" cy="365760"/>
          </a:xfrm>
          <a:prstGeom prst="rect">
            <a:avLst/>
          </a:prstGeom>
          <a:noFill/>
          <a:ln/>
        </p:spPr>
        <p:txBody>
          <a:bodyPr wrap="square" lIns="0" tIns="0" rIns="0" bIns="0" rtlCol="0" anchor="ctr"/>
          <a:lstStyle/>
          <a:p>
            <a:r>
              <a:rPr lang="en-US" sz="1467" b="1">
                <a:solidFill>
                  <a:srgbClr val="E8B84B"/>
                </a:solidFill>
                <a:latin typeface="Calibri" pitchFamily="34" charset="0"/>
                <a:ea typeface="Calibri" pitchFamily="34" charset="-122"/>
                <a:cs typeface="Calibri" pitchFamily="34" charset="-120"/>
              </a:rPr>
              <a:t>Convergence Trend</a:t>
            </a:r>
            <a:endParaRPr lang="en-US" sz="1467"/>
          </a:p>
        </p:txBody>
      </p:sp>
      <p:sp>
        <p:nvSpPr>
          <p:cNvPr id="17" name="Text 15"/>
          <p:cNvSpPr/>
          <p:nvPr/>
        </p:nvSpPr>
        <p:spPr>
          <a:xfrm>
            <a:off x="670560" y="5657088"/>
            <a:ext cx="4998720" cy="463296"/>
          </a:xfrm>
          <a:prstGeom prst="rect">
            <a:avLst/>
          </a:prstGeom>
          <a:noFill/>
          <a:ln/>
        </p:spPr>
        <p:txBody>
          <a:bodyPr wrap="square" lIns="0" tIns="0" rIns="0" bIns="0" rtlCol="0" anchor="ctr"/>
          <a:lstStyle/>
          <a:p>
            <a:r>
              <a:rPr lang="en-US" sz="1333">
                <a:solidFill>
                  <a:srgbClr val="D0D9E6"/>
                </a:solidFill>
                <a:latin typeface="Calibri" pitchFamily="34" charset="0"/>
                <a:ea typeface="Calibri" pitchFamily="34" charset="-122"/>
                <a:cs typeface="Calibri" pitchFamily="34" charset="-120"/>
              </a:rPr>
              <a:t>Both sectors moving toward risk-sensitivity &amp; stress testing</a:t>
            </a:r>
            <a:endParaRPr lang="en-US" sz="1333"/>
          </a:p>
        </p:txBody>
      </p:sp>
      <p:sp>
        <p:nvSpPr>
          <p:cNvPr id="18" name="Shape 16"/>
          <p:cNvSpPr/>
          <p:nvPr/>
        </p:nvSpPr>
        <p:spPr>
          <a:xfrm>
            <a:off x="6217920" y="1158240"/>
            <a:ext cx="5486400" cy="548640"/>
          </a:xfrm>
          <a:prstGeom prst="rect">
            <a:avLst/>
          </a:prstGeom>
          <a:solidFill>
            <a:srgbClr val="2E5273"/>
          </a:solidFill>
          <a:ln/>
        </p:spPr>
        <p:txBody>
          <a:bodyPr/>
          <a:lstStyle/>
          <a:p>
            <a:endParaRPr lang="en-US" sz="2400"/>
          </a:p>
        </p:txBody>
      </p:sp>
      <p:sp>
        <p:nvSpPr>
          <p:cNvPr id="19" name="Text 17"/>
          <p:cNvSpPr/>
          <p:nvPr/>
        </p:nvSpPr>
        <p:spPr>
          <a:xfrm>
            <a:off x="6217920" y="1158240"/>
            <a:ext cx="5486400" cy="548640"/>
          </a:xfrm>
          <a:prstGeom prst="rect">
            <a:avLst/>
          </a:prstGeom>
          <a:noFill/>
          <a:ln/>
        </p:spPr>
        <p:txBody>
          <a:bodyPr wrap="square" rtlCol="0" anchor="ctr"/>
          <a:lstStyle/>
          <a:p>
            <a:pPr algn="ctr"/>
            <a:r>
              <a:rPr lang="en-US" sz="1733" b="1">
                <a:solidFill>
                  <a:srgbClr val="E8B84B"/>
                </a:solidFill>
                <a:latin typeface="Cambria" pitchFamily="34" charset="0"/>
                <a:ea typeface="Cambria" pitchFamily="34" charset="-122"/>
                <a:cs typeface="Cambria" pitchFamily="34" charset="-120"/>
              </a:rPr>
              <a:t>Key Takeaways</a:t>
            </a:r>
            <a:endParaRPr lang="en-US" sz="1733"/>
          </a:p>
        </p:txBody>
      </p:sp>
      <p:sp>
        <p:nvSpPr>
          <p:cNvPr id="20" name="Shape 18"/>
          <p:cNvSpPr/>
          <p:nvPr/>
        </p:nvSpPr>
        <p:spPr>
          <a:xfrm>
            <a:off x="6217920" y="1828800"/>
            <a:ext cx="73152" cy="877824"/>
          </a:xfrm>
          <a:prstGeom prst="rect">
            <a:avLst/>
          </a:prstGeom>
          <a:solidFill>
            <a:srgbClr val="C9952A"/>
          </a:solidFill>
          <a:ln/>
        </p:spPr>
        <p:txBody>
          <a:bodyPr/>
          <a:lstStyle/>
          <a:p>
            <a:endParaRPr lang="en-US" sz="2400"/>
          </a:p>
        </p:txBody>
      </p:sp>
      <p:sp>
        <p:nvSpPr>
          <p:cNvPr id="21" name="Text 19"/>
          <p:cNvSpPr/>
          <p:nvPr/>
        </p:nvSpPr>
        <p:spPr>
          <a:xfrm>
            <a:off x="6437376" y="1828800"/>
            <a:ext cx="5120640" cy="877824"/>
          </a:xfrm>
          <a:prstGeom prst="rect">
            <a:avLst/>
          </a:prstGeom>
          <a:noFill/>
          <a:ln/>
        </p:spPr>
        <p:txBody>
          <a:bodyPr wrap="square" rtlCol="0" anchor="ctr"/>
          <a:lstStyle/>
          <a:p>
            <a:r>
              <a:rPr lang="en-US" sz="1333" dirty="0">
                <a:latin typeface="Calibri" pitchFamily="34" charset="0"/>
                <a:ea typeface="Calibri" pitchFamily="34" charset="-122"/>
                <a:cs typeface="Calibri" pitchFamily="34" charset="-120"/>
              </a:rPr>
              <a:t>Both sectors use a 3-pillar model, but risk profiles drive different capital metrics</a:t>
            </a:r>
            <a:endParaRPr lang="en-US" sz="1333" dirty="0"/>
          </a:p>
        </p:txBody>
      </p:sp>
      <p:sp>
        <p:nvSpPr>
          <p:cNvPr id="22" name="Shape 20"/>
          <p:cNvSpPr/>
          <p:nvPr/>
        </p:nvSpPr>
        <p:spPr>
          <a:xfrm>
            <a:off x="6217920" y="2828544"/>
            <a:ext cx="73152" cy="877824"/>
          </a:xfrm>
          <a:prstGeom prst="rect">
            <a:avLst/>
          </a:prstGeom>
          <a:solidFill>
            <a:srgbClr val="C9952A"/>
          </a:solidFill>
          <a:ln/>
        </p:spPr>
        <p:txBody>
          <a:bodyPr/>
          <a:lstStyle/>
          <a:p>
            <a:endParaRPr lang="en-US" sz="2400"/>
          </a:p>
        </p:txBody>
      </p:sp>
      <p:sp>
        <p:nvSpPr>
          <p:cNvPr id="23" name="Text 21"/>
          <p:cNvSpPr/>
          <p:nvPr/>
        </p:nvSpPr>
        <p:spPr>
          <a:xfrm>
            <a:off x="6437376" y="2828544"/>
            <a:ext cx="5120640" cy="877824"/>
          </a:xfrm>
          <a:prstGeom prst="rect">
            <a:avLst/>
          </a:prstGeom>
          <a:noFill/>
          <a:ln/>
        </p:spPr>
        <p:txBody>
          <a:bodyPr wrap="square" rtlCol="0" anchor="ctr"/>
          <a:lstStyle/>
          <a:p>
            <a:r>
              <a:rPr lang="en-US" sz="1333" dirty="0">
                <a:latin typeface="Calibri" pitchFamily="34" charset="0"/>
                <a:ea typeface="Calibri" pitchFamily="34" charset="-122"/>
                <a:cs typeface="Calibri" pitchFamily="34" charset="-120"/>
              </a:rPr>
              <a:t>Banks face liquidity &amp; credit risk; insurers face long-term liability &amp; actuarial risk</a:t>
            </a:r>
            <a:endParaRPr lang="en-US" sz="1333" dirty="0"/>
          </a:p>
        </p:txBody>
      </p:sp>
      <p:sp>
        <p:nvSpPr>
          <p:cNvPr id="24" name="Shape 22"/>
          <p:cNvSpPr/>
          <p:nvPr/>
        </p:nvSpPr>
        <p:spPr>
          <a:xfrm>
            <a:off x="6217920" y="3828288"/>
            <a:ext cx="73152" cy="877824"/>
          </a:xfrm>
          <a:prstGeom prst="rect">
            <a:avLst/>
          </a:prstGeom>
          <a:solidFill>
            <a:srgbClr val="C9952A"/>
          </a:solidFill>
          <a:ln/>
        </p:spPr>
        <p:txBody>
          <a:bodyPr/>
          <a:lstStyle/>
          <a:p>
            <a:endParaRPr lang="en-US" sz="2400"/>
          </a:p>
        </p:txBody>
      </p:sp>
      <p:sp>
        <p:nvSpPr>
          <p:cNvPr id="25" name="Text 23"/>
          <p:cNvSpPr/>
          <p:nvPr/>
        </p:nvSpPr>
        <p:spPr>
          <a:xfrm>
            <a:off x="6437376" y="3828288"/>
            <a:ext cx="5120640" cy="877824"/>
          </a:xfrm>
          <a:prstGeom prst="rect">
            <a:avLst/>
          </a:prstGeom>
          <a:noFill/>
          <a:ln/>
        </p:spPr>
        <p:txBody>
          <a:bodyPr wrap="square" rtlCol="0" anchor="ctr"/>
          <a:lstStyle/>
          <a:p>
            <a:r>
              <a:rPr lang="en-US" sz="1333" dirty="0">
                <a:latin typeface="Calibri" pitchFamily="34" charset="0"/>
                <a:ea typeface="Calibri" pitchFamily="34" charset="-122"/>
                <a:cs typeface="Calibri" pitchFamily="34" charset="-120"/>
              </a:rPr>
              <a:t>Basel III is globally harmonized; insurance regulation is more fragmented (no single global standard yet)</a:t>
            </a:r>
            <a:endParaRPr lang="en-US" sz="1333" dirty="0"/>
          </a:p>
        </p:txBody>
      </p:sp>
      <p:sp>
        <p:nvSpPr>
          <p:cNvPr id="26" name="Shape 24"/>
          <p:cNvSpPr/>
          <p:nvPr/>
        </p:nvSpPr>
        <p:spPr>
          <a:xfrm>
            <a:off x="6217920" y="4828032"/>
            <a:ext cx="73152" cy="877824"/>
          </a:xfrm>
          <a:prstGeom prst="rect">
            <a:avLst/>
          </a:prstGeom>
          <a:solidFill>
            <a:srgbClr val="C9952A"/>
          </a:solidFill>
          <a:ln/>
        </p:spPr>
        <p:txBody>
          <a:bodyPr/>
          <a:lstStyle/>
          <a:p>
            <a:endParaRPr lang="en-US" sz="2400"/>
          </a:p>
        </p:txBody>
      </p:sp>
      <p:sp>
        <p:nvSpPr>
          <p:cNvPr id="27" name="Text 25"/>
          <p:cNvSpPr/>
          <p:nvPr/>
        </p:nvSpPr>
        <p:spPr>
          <a:xfrm>
            <a:off x="6437376" y="4828032"/>
            <a:ext cx="5120640" cy="877824"/>
          </a:xfrm>
          <a:prstGeom prst="rect">
            <a:avLst/>
          </a:prstGeom>
          <a:noFill/>
          <a:ln/>
        </p:spPr>
        <p:txBody>
          <a:bodyPr wrap="square" rtlCol="0" anchor="ctr"/>
          <a:lstStyle/>
          <a:p>
            <a:r>
              <a:rPr lang="en-US" sz="1333" dirty="0">
                <a:latin typeface="Calibri" pitchFamily="34" charset="0"/>
                <a:ea typeface="Calibri" pitchFamily="34" charset="-122"/>
                <a:cs typeface="Calibri" pitchFamily="34" charset="-120"/>
              </a:rPr>
              <a:t>Regulatory convergence is underway — especially post-2008 and post-COVID stress tests</a:t>
            </a:r>
            <a:endParaRPr lang="en-US" sz="1333" dirty="0"/>
          </a:p>
        </p:txBody>
      </p:sp>
      <p:sp>
        <p:nvSpPr>
          <p:cNvPr id="28" name="Shape 26"/>
          <p:cNvSpPr/>
          <p:nvPr/>
        </p:nvSpPr>
        <p:spPr>
          <a:xfrm>
            <a:off x="6217920" y="5827776"/>
            <a:ext cx="73152" cy="877824"/>
          </a:xfrm>
          <a:prstGeom prst="rect">
            <a:avLst/>
          </a:prstGeom>
          <a:solidFill>
            <a:srgbClr val="C9952A"/>
          </a:solidFill>
          <a:ln/>
        </p:spPr>
        <p:txBody>
          <a:bodyPr/>
          <a:lstStyle/>
          <a:p>
            <a:endParaRPr lang="en-US" sz="2400"/>
          </a:p>
        </p:txBody>
      </p:sp>
      <p:sp>
        <p:nvSpPr>
          <p:cNvPr id="29" name="Text 27"/>
          <p:cNvSpPr/>
          <p:nvPr/>
        </p:nvSpPr>
        <p:spPr>
          <a:xfrm>
            <a:off x="6437376" y="5827776"/>
            <a:ext cx="5120640" cy="877824"/>
          </a:xfrm>
          <a:prstGeom prst="rect">
            <a:avLst/>
          </a:prstGeom>
          <a:noFill/>
          <a:ln/>
        </p:spPr>
        <p:txBody>
          <a:bodyPr wrap="square" rtlCol="0" anchor="ctr"/>
          <a:lstStyle/>
          <a:p>
            <a:r>
              <a:rPr lang="en-US" sz="1333" dirty="0">
                <a:latin typeface="Calibri" pitchFamily="34" charset="0"/>
                <a:ea typeface="Calibri" pitchFamily="34" charset="-122"/>
                <a:cs typeface="Calibri" pitchFamily="34" charset="-120"/>
              </a:rPr>
              <a:t>Key tension: risk-sensitivity vs. simplicity — more complex models can game the system</a:t>
            </a:r>
            <a:endParaRPr lang="en-US" sz="1333"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0"/>
          <p:cNvSpPr/>
          <p:nvPr/>
        </p:nvSpPr>
        <p:spPr>
          <a:xfrm>
            <a:off x="457200" y="2286000"/>
            <a:ext cx="36577" cy="2286000"/>
          </a:xfrm>
          <a:prstGeom prst="rect">
            <a:avLst/>
          </a:prstGeom>
          <a:solidFill>
            <a:srgbClr val="FFFFFF"/>
          </a:solidFill>
          <a:ln w="12700">
            <a:solidFill>
              <a:srgbClr val="FFFFFF"/>
            </a:solidFill>
          </a:ln>
        </p:spPr>
        <p:txBody>
          <a:bodyPr lIns="45719" rIns="45719"/>
          <a:lstStyle/>
          <a:p>
            <a:endParaRPr/>
          </a:p>
        </p:txBody>
      </p:sp>
      <p:sp>
        <p:nvSpPr>
          <p:cNvPr id="21" name="Text 2"/>
          <p:cNvSpPr txBox="1"/>
          <p:nvPr/>
        </p:nvSpPr>
        <p:spPr>
          <a:xfrm>
            <a:off x="685800" y="2747546"/>
            <a:ext cx="10972800" cy="6771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4400" b="1">
                <a:solidFill>
                  <a:srgbClr val="FFFFFF"/>
                </a:solidFill>
              </a:defRPr>
            </a:lvl1pPr>
          </a:lstStyle>
          <a:p>
            <a:r>
              <a:rPr dirty="0">
                <a:solidFill>
                  <a:schemeClr val="tx1"/>
                </a:solidFill>
              </a:rPr>
              <a:t>The Implementation of Basel III</a:t>
            </a:r>
          </a:p>
        </p:txBody>
      </p:sp>
      <p:sp>
        <p:nvSpPr>
          <p:cNvPr id="22" name="Text 3"/>
          <p:cNvSpPr txBox="1"/>
          <p:nvPr/>
        </p:nvSpPr>
        <p:spPr>
          <a:xfrm>
            <a:off x="685800" y="3479066"/>
            <a:ext cx="10972800" cy="6771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4400" b="1">
                <a:solidFill>
                  <a:srgbClr val="FFFFFF"/>
                </a:solidFill>
              </a:defRPr>
            </a:lvl1pPr>
          </a:lstStyle>
          <a:p>
            <a:r>
              <a:rPr dirty="0">
                <a:solidFill>
                  <a:schemeClr val="tx1"/>
                </a:solidFill>
              </a:rPr>
              <a:t>in Switzerland and the Credit Suisse Crisis</a:t>
            </a:r>
          </a:p>
        </p:txBody>
      </p:sp>
      <p:sp>
        <p:nvSpPr>
          <p:cNvPr id="23" name="Text 4"/>
          <p:cNvSpPr txBox="1"/>
          <p:nvPr/>
        </p:nvSpPr>
        <p:spPr>
          <a:xfrm>
            <a:off x="685800" y="4493612"/>
            <a:ext cx="10972800" cy="2939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2200" i="1">
                <a:solidFill>
                  <a:srgbClr val="C8D4E3"/>
                </a:solidFill>
              </a:defRPr>
            </a:lvl1pPr>
          </a:lstStyle>
          <a:p>
            <a:r>
              <a:t>Compliant on paper, fragile in practice.</a:t>
            </a:r>
          </a:p>
        </p:txBody>
      </p:sp>
      <p:sp>
        <p:nvSpPr>
          <p:cNvPr id="24" name="Text 5"/>
          <p:cNvSpPr txBox="1"/>
          <p:nvPr/>
        </p:nvSpPr>
        <p:spPr>
          <a:xfrm>
            <a:off x="685800" y="5813018"/>
            <a:ext cx="7315200" cy="2154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400" b="1">
                <a:solidFill>
                  <a:srgbClr val="FFFFFF"/>
                </a:solidFill>
              </a:defRPr>
            </a:lvl1pPr>
          </a:lstStyle>
          <a:p>
            <a:r>
              <a:rPr dirty="0">
                <a:solidFill>
                  <a:schemeClr val="tx1"/>
                </a:solidFill>
              </a:rPr>
              <a:t>Francesco Longobardi</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0"/>
          <p:cNvSpPr txBox="1"/>
          <p:nvPr/>
        </p:nvSpPr>
        <p:spPr>
          <a:xfrm>
            <a:off x="457199" y="435786"/>
            <a:ext cx="11274554"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spc="200">
                <a:solidFill>
                  <a:srgbClr val="8B0000"/>
                </a:solidFill>
              </a:defRPr>
            </a:lvl1pPr>
          </a:lstStyle>
          <a:p>
            <a:r>
              <a:t>PART 1 · CONTEXT</a:t>
            </a:r>
          </a:p>
        </p:txBody>
      </p:sp>
      <p:sp>
        <p:nvSpPr>
          <p:cNvPr id="27" name="Text 1"/>
          <p:cNvSpPr txBox="1"/>
          <p:nvPr/>
        </p:nvSpPr>
        <p:spPr>
          <a:xfrm>
            <a:off x="457199" y="741288"/>
            <a:ext cx="11274554" cy="3462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2600" b="1">
                <a:solidFill>
                  <a:srgbClr val="1E3A5F"/>
                </a:solidFill>
              </a:defRPr>
            </a:lvl1pPr>
          </a:lstStyle>
          <a:p>
            <a:r>
              <a:t>Basel III: the legal backbone</a:t>
            </a:r>
          </a:p>
        </p:txBody>
      </p:sp>
      <p:sp>
        <p:nvSpPr>
          <p:cNvPr id="28" name="Text 2"/>
          <p:cNvSpPr txBox="1"/>
          <p:nvPr/>
        </p:nvSpPr>
        <p:spPr>
          <a:xfrm>
            <a:off x="548640" y="1623104"/>
            <a:ext cx="3840480"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b="1" spc="200">
                <a:solidFill>
                  <a:srgbClr val="5A6470"/>
                </a:solidFill>
              </a:defRPr>
            </a:lvl1pPr>
          </a:lstStyle>
          <a:p>
            <a:r>
              <a:t>CAPITAL STACK (RWA-based)</a:t>
            </a:r>
          </a:p>
        </p:txBody>
      </p:sp>
      <p:sp>
        <p:nvSpPr>
          <p:cNvPr id="29" name="Shape 3"/>
          <p:cNvSpPr/>
          <p:nvPr/>
        </p:nvSpPr>
        <p:spPr>
          <a:xfrm>
            <a:off x="548640" y="4114800"/>
            <a:ext cx="3840480" cy="502920"/>
          </a:xfrm>
          <a:prstGeom prst="rect">
            <a:avLst/>
          </a:prstGeom>
          <a:solidFill>
            <a:srgbClr val="1E3A5F"/>
          </a:solidFill>
          <a:ln w="12700">
            <a:solidFill>
              <a:srgbClr val="1E3A5F"/>
            </a:solidFill>
          </a:ln>
        </p:spPr>
        <p:txBody>
          <a:bodyPr lIns="45719" rIns="45719"/>
          <a:lstStyle/>
          <a:p>
            <a:endParaRPr/>
          </a:p>
        </p:txBody>
      </p:sp>
      <p:sp>
        <p:nvSpPr>
          <p:cNvPr id="30" name="Text 4"/>
          <p:cNvSpPr txBox="1"/>
          <p:nvPr/>
        </p:nvSpPr>
        <p:spPr>
          <a:xfrm>
            <a:off x="685800" y="4299125"/>
            <a:ext cx="3657600"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defRPr sz="1100" b="1">
                <a:solidFill>
                  <a:srgbClr val="FFFFFF"/>
                </a:solidFill>
              </a:defRPr>
            </a:pPr>
            <a:r>
              <a:t>CET1 — 4.5%</a:t>
            </a:r>
            <a:r>
              <a:rPr sz="900" b="0" i="1"/>
              <a:t>   common shares + retained earnings</a:t>
            </a:r>
          </a:p>
        </p:txBody>
      </p:sp>
      <p:sp>
        <p:nvSpPr>
          <p:cNvPr id="31" name="Shape 5"/>
          <p:cNvSpPr/>
          <p:nvPr/>
        </p:nvSpPr>
        <p:spPr>
          <a:xfrm>
            <a:off x="548640" y="3611879"/>
            <a:ext cx="3840480" cy="502920"/>
          </a:xfrm>
          <a:prstGeom prst="rect">
            <a:avLst/>
          </a:prstGeom>
          <a:solidFill>
            <a:srgbClr val="3D5A80"/>
          </a:solidFill>
          <a:ln w="12700">
            <a:solidFill>
              <a:srgbClr val="3D5A80"/>
            </a:solidFill>
          </a:ln>
        </p:spPr>
        <p:txBody>
          <a:bodyPr lIns="45719" rIns="45719"/>
          <a:lstStyle/>
          <a:p>
            <a:endParaRPr/>
          </a:p>
        </p:txBody>
      </p:sp>
      <p:sp>
        <p:nvSpPr>
          <p:cNvPr id="32" name="Text 6"/>
          <p:cNvSpPr txBox="1"/>
          <p:nvPr/>
        </p:nvSpPr>
        <p:spPr>
          <a:xfrm>
            <a:off x="685800" y="3796205"/>
            <a:ext cx="3657600"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defRPr sz="1100" b="1">
                <a:solidFill>
                  <a:srgbClr val="FFFFFF"/>
                </a:solidFill>
              </a:defRPr>
            </a:pPr>
            <a:r>
              <a:t>Capital Conservation Buffer — 2.5%</a:t>
            </a:r>
            <a:r>
              <a:rPr sz="900" b="0" i="1"/>
              <a:t>   always CET1</a:t>
            </a:r>
          </a:p>
        </p:txBody>
      </p:sp>
      <p:sp>
        <p:nvSpPr>
          <p:cNvPr id="33" name="Shape 7"/>
          <p:cNvSpPr/>
          <p:nvPr/>
        </p:nvSpPr>
        <p:spPr>
          <a:xfrm>
            <a:off x="548640" y="3108960"/>
            <a:ext cx="3840480" cy="502920"/>
          </a:xfrm>
          <a:prstGeom prst="rect">
            <a:avLst/>
          </a:prstGeom>
          <a:solidFill>
            <a:srgbClr val="6B8AA8"/>
          </a:solidFill>
          <a:ln w="12700">
            <a:solidFill>
              <a:srgbClr val="6B8AA8"/>
            </a:solidFill>
          </a:ln>
        </p:spPr>
        <p:txBody>
          <a:bodyPr lIns="45719" rIns="45719"/>
          <a:lstStyle/>
          <a:p>
            <a:endParaRPr/>
          </a:p>
        </p:txBody>
      </p:sp>
      <p:sp>
        <p:nvSpPr>
          <p:cNvPr id="34" name="Text 8"/>
          <p:cNvSpPr txBox="1"/>
          <p:nvPr/>
        </p:nvSpPr>
        <p:spPr>
          <a:xfrm>
            <a:off x="685800" y="3293285"/>
            <a:ext cx="3657600"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a:solidFill>
                  <a:srgbClr val="FFFFFF"/>
                </a:solidFill>
              </a:defRPr>
            </a:lvl1pPr>
          </a:lstStyle>
          <a:p>
            <a:r>
              <a:t>AT1 (CoCo)  </a:t>
            </a:r>
          </a:p>
        </p:txBody>
      </p:sp>
      <p:sp>
        <p:nvSpPr>
          <p:cNvPr id="35" name="Shape 9"/>
          <p:cNvSpPr/>
          <p:nvPr/>
        </p:nvSpPr>
        <p:spPr>
          <a:xfrm>
            <a:off x="548640" y="2606039"/>
            <a:ext cx="3840480" cy="502920"/>
          </a:xfrm>
          <a:prstGeom prst="rect">
            <a:avLst/>
          </a:prstGeom>
          <a:solidFill>
            <a:srgbClr val="9DB5CC"/>
          </a:solidFill>
          <a:ln w="12700">
            <a:solidFill>
              <a:srgbClr val="9DB5CC"/>
            </a:solidFill>
          </a:ln>
        </p:spPr>
        <p:txBody>
          <a:bodyPr lIns="45719" rIns="45719"/>
          <a:lstStyle/>
          <a:p>
            <a:endParaRPr/>
          </a:p>
        </p:txBody>
      </p:sp>
      <p:sp>
        <p:nvSpPr>
          <p:cNvPr id="36" name="Text 10"/>
          <p:cNvSpPr txBox="1"/>
          <p:nvPr/>
        </p:nvSpPr>
        <p:spPr>
          <a:xfrm>
            <a:off x="685800" y="2790365"/>
            <a:ext cx="3657600"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a:solidFill>
                  <a:srgbClr val="1A1A1A"/>
                </a:solidFill>
              </a:defRPr>
            </a:lvl1pPr>
          </a:lstStyle>
          <a:p>
            <a:r>
              <a:t> T2</a:t>
            </a:r>
          </a:p>
        </p:txBody>
      </p:sp>
      <p:sp>
        <p:nvSpPr>
          <p:cNvPr id="37" name="Shape 11"/>
          <p:cNvSpPr/>
          <p:nvPr/>
        </p:nvSpPr>
        <p:spPr>
          <a:xfrm>
            <a:off x="548640" y="2103120"/>
            <a:ext cx="3840480" cy="502920"/>
          </a:xfrm>
          <a:prstGeom prst="rect">
            <a:avLst/>
          </a:prstGeom>
          <a:solidFill>
            <a:srgbClr val="C8D4E3"/>
          </a:solidFill>
          <a:ln w="12700">
            <a:solidFill>
              <a:srgbClr val="C8D4E3"/>
            </a:solidFill>
          </a:ln>
        </p:spPr>
        <p:txBody>
          <a:bodyPr lIns="45719" rIns="45719"/>
          <a:lstStyle/>
          <a:p>
            <a:endParaRPr/>
          </a:p>
        </p:txBody>
      </p:sp>
      <p:sp>
        <p:nvSpPr>
          <p:cNvPr id="38" name="Text 12"/>
          <p:cNvSpPr txBox="1"/>
          <p:nvPr/>
        </p:nvSpPr>
        <p:spPr>
          <a:xfrm>
            <a:off x="685800" y="2287445"/>
            <a:ext cx="3657600"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a:solidFill>
                  <a:srgbClr val="1A1A1A"/>
                </a:solidFill>
              </a:defRPr>
            </a:lvl1pPr>
          </a:lstStyle>
          <a:p>
            <a:r>
              <a:t>TLAC</a:t>
            </a:r>
          </a:p>
        </p:txBody>
      </p:sp>
      <p:sp>
        <p:nvSpPr>
          <p:cNvPr id="39" name="Text 13"/>
          <p:cNvSpPr txBox="1"/>
          <p:nvPr/>
        </p:nvSpPr>
        <p:spPr>
          <a:xfrm>
            <a:off x="548640" y="4742355"/>
            <a:ext cx="3840480" cy="299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defRPr sz="1100" i="1">
                <a:solidFill>
                  <a:srgbClr val="5A6470"/>
                </a:solidFill>
              </a:defRPr>
            </a:pPr>
            <a:r>
              <a:rPr b="1"/>
              <a:t>+ Leverage Ratio</a:t>
            </a:r>
            <a:r>
              <a:t> (3% Tier 1 / total exposure, risk-insensitive backstop)</a:t>
            </a:r>
          </a:p>
        </p:txBody>
      </p:sp>
      <p:sp>
        <p:nvSpPr>
          <p:cNvPr id="40" name="Text 14"/>
          <p:cNvSpPr txBox="1"/>
          <p:nvPr/>
        </p:nvSpPr>
        <p:spPr>
          <a:xfrm>
            <a:off x="548640" y="5099225"/>
            <a:ext cx="3840480"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defRPr sz="1100" i="1">
                <a:solidFill>
                  <a:srgbClr val="5A6470"/>
                </a:solidFill>
              </a:defRPr>
            </a:pPr>
            <a:r>
              <a:rPr b="1"/>
              <a:t>+ LCR </a:t>
            </a:r>
            <a:r>
              <a:t>≥</a:t>
            </a:r>
            <a:r>
              <a:rPr b="1"/>
              <a:t> </a:t>
            </a:r>
            <a:r>
              <a:t>100%</a:t>
            </a:r>
            <a:r>
              <a:rPr b="1"/>
              <a:t> </a:t>
            </a:r>
            <a:r>
              <a:t>(30-day stress) and </a:t>
            </a:r>
            <a:r>
              <a:rPr b="1"/>
              <a:t>NSFR</a:t>
            </a:r>
            <a:r>
              <a:t> ≥ 100% (1 year)</a:t>
            </a:r>
          </a:p>
        </p:txBody>
      </p:sp>
      <p:sp>
        <p:nvSpPr>
          <p:cNvPr id="41" name="Text 15"/>
          <p:cNvSpPr txBox="1"/>
          <p:nvPr/>
        </p:nvSpPr>
        <p:spPr>
          <a:xfrm>
            <a:off x="4937759" y="1623104"/>
            <a:ext cx="6858001"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b="1" spc="200">
                <a:solidFill>
                  <a:srgbClr val="5A6470"/>
                </a:solidFill>
              </a:defRPr>
            </a:lvl1pPr>
          </a:lstStyle>
          <a:p>
            <a:r>
              <a:t>THE THREE PILLARS</a:t>
            </a:r>
          </a:p>
        </p:txBody>
      </p:sp>
      <p:sp>
        <p:nvSpPr>
          <p:cNvPr id="42" name="Shape 16"/>
          <p:cNvSpPr/>
          <p:nvPr/>
        </p:nvSpPr>
        <p:spPr>
          <a:xfrm>
            <a:off x="4937759" y="2011679"/>
            <a:ext cx="502921" cy="502921"/>
          </a:xfrm>
          <a:prstGeom prst="ellipse">
            <a:avLst/>
          </a:prstGeom>
          <a:solidFill>
            <a:srgbClr val="1E3A5F"/>
          </a:solidFill>
          <a:ln w="12700">
            <a:solidFill>
              <a:srgbClr val="1E3A5F"/>
            </a:solidFill>
          </a:ln>
        </p:spPr>
        <p:txBody>
          <a:bodyPr lIns="45719" rIns="45719"/>
          <a:lstStyle/>
          <a:p>
            <a:endParaRPr/>
          </a:p>
        </p:txBody>
      </p:sp>
      <p:sp>
        <p:nvSpPr>
          <p:cNvPr id="43" name="Text 17"/>
          <p:cNvSpPr txBox="1"/>
          <p:nvPr/>
        </p:nvSpPr>
        <p:spPr>
          <a:xfrm>
            <a:off x="4937759" y="2158562"/>
            <a:ext cx="502920" cy="2091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600" b="1">
                <a:solidFill>
                  <a:srgbClr val="FFFFFF"/>
                </a:solidFill>
              </a:defRPr>
            </a:lvl1pPr>
          </a:lstStyle>
          <a:p>
            <a:r>
              <a:t>I</a:t>
            </a:r>
          </a:p>
        </p:txBody>
      </p:sp>
      <p:sp>
        <p:nvSpPr>
          <p:cNvPr id="44" name="Text 18"/>
          <p:cNvSpPr txBox="1"/>
          <p:nvPr/>
        </p:nvSpPr>
        <p:spPr>
          <a:xfrm>
            <a:off x="5623559" y="2096710"/>
            <a:ext cx="6172201" cy="1865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500" b="1">
                <a:solidFill>
                  <a:srgbClr val="1E3A5F"/>
                </a:solidFill>
              </a:defRPr>
            </a:lvl1pPr>
          </a:lstStyle>
          <a:p>
            <a:r>
              <a:t>Minimum capital requirements</a:t>
            </a:r>
          </a:p>
        </p:txBody>
      </p:sp>
      <p:sp>
        <p:nvSpPr>
          <p:cNvPr id="45" name="Text 19"/>
          <p:cNvSpPr txBox="1"/>
          <p:nvPr/>
        </p:nvSpPr>
        <p:spPr>
          <a:xfrm>
            <a:off x="5623559" y="2593516"/>
            <a:ext cx="6172201" cy="2993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a:solidFill>
                  <a:srgbClr val="1A1A1A"/>
                </a:solidFill>
              </a:defRPr>
            </a:lvl1pPr>
          </a:lstStyle>
          <a:p>
            <a:r>
              <a:t>Quantitative rules: CET1, AT1, T2, leverage, LCR/NSFR. Risk-Weighted Assets via Standardised or Internal Models.</a:t>
            </a:r>
          </a:p>
        </p:txBody>
      </p:sp>
      <p:sp>
        <p:nvSpPr>
          <p:cNvPr id="46" name="Shape 20"/>
          <p:cNvSpPr/>
          <p:nvPr/>
        </p:nvSpPr>
        <p:spPr>
          <a:xfrm>
            <a:off x="4937759" y="3246120"/>
            <a:ext cx="502921" cy="502921"/>
          </a:xfrm>
          <a:prstGeom prst="ellipse">
            <a:avLst/>
          </a:prstGeom>
          <a:solidFill>
            <a:srgbClr val="1E3A5F"/>
          </a:solidFill>
          <a:ln w="12700">
            <a:solidFill>
              <a:srgbClr val="1E3A5F"/>
            </a:solidFill>
          </a:ln>
        </p:spPr>
        <p:txBody>
          <a:bodyPr lIns="45719" rIns="45719"/>
          <a:lstStyle/>
          <a:p>
            <a:endParaRPr/>
          </a:p>
        </p:txBody>
      </p:sp>
      <p:sp>
        <p:nvSpPr>
          <p:cNvPr id="47" name="Text 21"/>
          <p:cNvSpPr txBox="1"/>
          <p:nvPr/>
        </p:nvSpPr>
        <p:spPr>
          <a:xfrm>
            <a:off x="4937759" y="3393002"/>
            <a:ext cx="502920" cy="2091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600" b="1">
                <a:solidFill>
                  <a:srgbClr val="FFFFFF"/>
                </a:solidFill>
              </a:defRPr>
            </a:lvl1pPr>
          </a:lstStyle>
          <a:p>
            <a:r>
              <a:t>II</a:t>
            </a:r>
          </a:p>
        </p:txBody>
      </p:sp>
      <p:sp>
        <p:nvSpPr>
          <p:cNvPr id="48" name="Text 22"/>
          <p:cNvSpPr txBox="1"/>
          <p:nvPr/>
        </p:nvSpPr>
        <p:spPr>
          <a:xfrm>
            <a:off x="5623559" y="3331150"/>
            <a:ext cx="6172201" cy="1865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500" b="1">
                <a:solidFill>
                  <a:srgbClr val="1E3A5F"/>
                </a:solidFill>
              </a:defRPr>
            </a:lvl1pPr>
          </a:lstStyle>
          <a:p>
            <a:r>
              <a:t>Supervisory review (SREP)</a:t>
            </a:r>
          </a:p>
        </p:txBody>
      </p:sp>
      <p:sp>
        <p:nvSpPr>
          <p:cNvPr id="49" name="Text 23"/>
          <p:cNvSpPr txBox="1"/>
          <p:nvPr/>
        </p:nvSpPr>
        <p:spPr>
          <a:xfrm>
            <a:off x="5623559" y="3827956"/>
            <a:ext cx="6172201" cy="299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defRPr sz="1100">
                <a:solidFill>
                  <a:srgbClr val="1A1A1A"/>
                </a:solidFill>
              </a:defRPr>
            </a:pPr>
            <a:r>
              <a:rPr b="1"/>
              <a:t>FINMA's</a:t>
            </a:r>
            <a:r>
              <a:t> discretion to impose additional requirements based on governance, risk management, business model.</a:t>
            </a:r>
          </a:p>
        </p:txBody>
      </p:sp>
      <p:sp>
        <p:nvSpPr>
          <p:cNvPr id="50" name="Shape 24"/>
          <p:cNvSpPr/>
          <p:nvPr/>
        </p:nvSpPr>
        <p:spPr>
          <a:xfrm>
            <a:off x="4937759" y="4480559"/>
            <a:ext cx="502921" cy="502921"/>
          </a:xfrm>
          <a:prstGeom prst="ellipse">
            <a:avLst/>
          </a:prstGeom>
          <a:solidFill>
            <a:srgbClr val="1E3A5F"/>
          </a:solidFill>
          <a:ln w="12700">
            <a:solidFill>
              <a:srgbClr val="1E3A5F"/>
            </a:solidFill>
          </a:ln>
        </p:spPr>
        <p:txBody>
          <a:bodyPr lIns="45719" rIns="45719"/>
          <a:lstStyle/>
          <a:p>
            <a:endParaRPr/>
          </a:p>
        </p:txBody>
      </p:sp>
      <p:sp>
        <p:nvSpPr>
          <p:cNvPr id="51" name="Text 25"/>
          <p:cNvSpPr txBox="1"/>
          <p:nvPr/>
        </p:nvSpPr>
        <p:spPr>
          <a:xfrm>
            <a:off x="4937759" y="4627442"/>
            <a:ext cx="502920" cy="2091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600" b="1">
                <a:solidFill>
                  <a:srgbClr val="FFFFFF"/>
                </a:solidFill>
              </a:defRPr>
            </a:lvl1pPr>
          </a:lstStyle>
          <a:p>
            <a:r>
              <a:t>III</a:t>
            </a:r>
          </a:p>
        </p:txBody>
      </p:sp>
      <p:sp>
        <p:nvSpPr>
          <p:cNvPr id="52" name="Text 26"/>
          <p:cNvSpPr txBox="1"/>
          <p:nvPr/>
        </p:nvSpPr>
        <p:spPr>
          <a:xfrm>
            <a:off x="5623559" y="4565589"/>
            <a:ext cx="6172201" cy="18655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500" b="1">
                <a:solidFill>
                  <a:srgbClr val="1E3A5F"/>
                </a:solidFill>
              </a:defRPr>
            </a:lvl1pPr>
          </a:lstStyle>
          <a:p>
            <a:r>
              <a:t>Market discipline</a:t>
            </a:r>
          </a:p>
        </p:txBody>
      </p:sp>
      <p:sp>
        <p:nvSpPr>
          <p:cNvPr id="53" name="Text 27"/>
          <p:cNvSpPr txBox="1"/>
          <p:nvPr/>
        </p:nvSpPr>
        <p:spPr>
          <a:xfrm>
            <a:off x="5623559" y="5144946"/>
            <a:ext cx="6172201"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a:solidFill>
                  <a:srgbClr val="1A1A1A"/>
                </a:solidFill>
              </a:defRPr>
            </a:lvl1pPr>
          </a:lstStyle>
          <a:p>
            <a:r>
              <a:t>Mandatory disclosure to investors and creditors. Enables external monitoring of the bank's risk profile.</a:t>
            </a:r>
          </a:p>
        </p:txBody>
      </p:sp>
      <p:sp>
        <p:nvSpPr>
          <p:cNvPr id="54" name="Shape 28"/>
          <p:cNvSpPr/>
          <p:nvPr/>
        </p:nvSpPr>
        <p:spPr>
          <a:xfrm>
            <a:off x="223706" y="5669279"/>
            <a:ext cx="6858001" cy="502920"/>
          </a:xfrm>
          <a:prstGeom prst="rect">
            <a:avLst/>
          </a:prstGeom>
          <a:solidFill>
            <a:srgbClr val="E8EEF4"/>
          </a:solidFill>
          <a:ln w="12700">
            <a:solidFill>
              <a:srgbClr val="1E3A5F"/>
            </a:solidFill>
          </a:ln>
        </p:spPr>
        <p:txBody>
          <a:bodyPr lIns="45719" rIns="45719"/>
          <a:lstStyle/>
          <a:p>
            <a:endParaRPr/>
          </a:p>
        </p:txBody>
      </p:sp>
      <p:sp>
        <p:nvSpPr>
          <p:cNvPr id="55" name="Text 29"/>
          <p:cNvSpPr txBox="1"/>
          <p:nvPr/>
        </p:nvSpPr>
        <p:spPr>
          <a:xfrm>
            <a:off x="338006" y="5853606"/>
            <a:ext cx="6629401"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defRPr sz="1100" b="1">
                <a:solidFill>
                  <a:srgbClr val="1E3A5F"/>
                </a:solidFill>
              </a:defRPr>
            </a:pPr>
            <a:r>
              <a:t>Basel IV (2017, in force CH 1 Jan 2025): </a:t>
            </a:r>
            <a:r>
              <a:rPr b="0">
                <a:solidFill>
                  <a:srgbClr val="1A1A1A"/>
                </a:solidFill>
              </a:rPr>
              <a:t>output floor 72.5% to limit internal-model RWA reductions.</a:t>
            </a:r>
          </a:p>
        </p:txBody>
      </p:sp>
      <p:sp>
        <p:nvSpPr>
          <p:cNvPr id="56" name="Shape 30"/>
          <p:cNvSpPr/>
          <p:nvPr/>
        </p:nvSpPr>
        <p:spPr>
          <a:xfrm>
            <a:off x="457199" y="6446520"/>
            <a:ext cx="11274554" cy="1"/>
          </a:xfrm>
          <a:prstGeom prst="line">
            <a:avLst/>
          </a:prstGeom>
          <a:ln w="6350">
            <a:solidFill>
              <a:srgbClr val="C8CFD8"/>
            </a:solidFill>
          </a:ln>
        </p:spPr>
        <p:txBody>
          <a:bodyPr lIns="45719" rIns="45719"/>
          <a:lstStyle/>
          <a:p>
            <a:endParaRPr/>
          </a:p>
        </p:txBody>
      </p:sp>
      <p:sp>
        <p:nvSpPr>
          <p:cNvPr id="57" name="Text 32"/>
          <p:cNvSpPr txBox="1"/>
          <p:nvPr/>
        </p:nvSpPr>
        <p:spPr>
          <a:xfrm>
            <a:off x="10817352" y="6611619"/>
            <a:ext cx="9144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900">
                <a:solidFill>
                  <a:srgbClr val="5A6470"/>
                </a:solidFill>
              </a:defRPr>
            </a:lvl1pPr>
          </a:lstStyle>
          <a:p>
            <a:r>
              <a:t>2 / 7</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Text 0"/>
          <p:cNvSpPr txBox="1"/>
          <p:nvPr/>
        </p:nvSpPr>
        <p:spPr>
          <a:xfrm>
            <a:off x="457199" y="435786"/>
            <a:ext cx="11274554"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spc="200">
                <a:solidFill>
                  <a:srgbClr val="8B0000"/>
                </a:solidFill>
              </a:defRPr>
            </a:lvl1pPr>
          </a:lstStyle>
          <a:p>
            <a:r>
              <a:t>PART 2 · SWISS IMPLEMENTATION</a:t>
            </a:r>
          </a:p>
        </p:txBody>
      </p:sp>
      <p:sp>
        <p:nvSpPr>
          <p:cNvPr id="60" name="Text 1"/>
          <p:cNvSpPr txBox="1"/>
          <p:nvPr/>
        </p:nvSpPr>
        <p:spPr>
          <a:xfrm>
            <a:off x="457199" y="741288"/>
            <a:ext cx="11274554" cy="3462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2600" b="1">
                <a:solidFill>
                  <a:srgbClr val="1E3A5F"/>
                </a:solidFill>
              </a:defRPr>
            </a:lvl1pPr>
          </a:lstStyle>
          <a:p>
            <a:r>
              <a:t>The Swiss "Finish": stricter than Basel (with caveats)</a:t>
            </a:r>
          </a:p>
        </p:txBody>
      </p:sp>
      <p:sp>
        <p:nvSpPr>
          <p:cNvPr id="61" name="Text 2"/>
          <p:cNvSpPr txBox="1"/>
          <p:nvPr/>
        </p:nvSpPr>
        <p:spPr>
          <a:xfrm>
            <a:off x="457199" y="1623104"/>
            <a:ext cx="11274554"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b="1" spc="200">
                <a:solidFill>
                  <a:srgbClr val="5A6470"/>
                </a:solidFill>
              </a:defRPr>
            </a:lvl1pPr>
          </a:lstStyle>
          <a:p>
            <a:r>
              <a:t>FROM UBS 2008 TO FINAL BASEL III</a:t>
            </a:r>
          </a:p>
        </p:txBody>
      </p:sp>
      <p:sp>
        <p:nvSpPr>
          <p:cNvPr id="62" name="Shape 3"/>
          <p:cNvSpPr/>
          <p:nvPr/>
        </p:nvSpPr>
        <p:spPr>
          <a:xfrm>
            <a:off x="731519" y="2331720"/>
            <a:ext cx="10698482" cy="1"/>
          </a:xfrm>
          <a:prstGeom prst="line">
            <a:avLst/>
          </a:prstGeom>
          <a:ln w="19050">
            <a:solidFill>
              <a:srgbClr val="1E3A5F"/>
            </a:solidFill>
          </a:ln>
        </p:spPr>
        <p:txBody>
          <a:bodyPr lIns="45719" rIns="45719"/>
          <a:lstStyle/>
          <a:p>
            <a:endParaRPr/>
          </a:p>
        </p:txBody>
      </p:sp>
      <p:sp>
        <p:nvSpPr>
          <p:cNvPr id="63" name="Shape 4"/>
          <p:cNvSpPr/>
          <p:nvPr/>
        </p:nvSpPr>
        <p:spPr>
          <a:xfrm>
            <a:off x="658368" y="2258567"/>
            <a:ext cx="146305" cy="146305"/>
          </a:xfrm>
          <a:prstGeom prst="ellipse">
            <a:avLst/>
          </a:prstGeom>
          <a:solidFill>
            <a:srgbClr val="1E3A5F"/>
          </a:solidFill>
          <a:ln w="12700">
            <a:solidFill>
              <a:srgbClr val="1E3A5F"/>
            </a:solidFill>
          </a:ln>
        </p:spPr>
        <p:txBody>
          <a:bodyPr lIns="45719" rIns="45719"/>
          <a:lstStyle/>
          <a:p>
            <a:endParaRPr/>
          </a:p>
        </p:txBody>
      </p:sp>
      <p:sp>
        <p:nvSpPr>
          <p:cNvPr id="64" name="Text 5"/>
          <p:cNvSpPr txBox="1"/>
          <p:nvPr/>
        </p:nvSpPr>
        <p:spPr>
          <a:xfrm>
            <a:off x="91439" y="1857678"/>
            <a:ext cx="1280162"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100" b="1">
                <a:solidFill>
                  <a:srgbClr val="1E3A5F"/>
                </a:solidFill>
              </a:defRPr>
            </a:lvl1pPr>
          </a:lstStyle>
          <a:p>
            <a:r>
              <a:t>2008</a:t>
            </a:r>
          </a:p>
        </p:txBody>
      </p:sp>
      <p:sp>
        <p:nvSpPr>
          <p:cNvPr id="65" name="Text 6"/>
          <p:cNvSpPr txBox="1"/>
          <p:nvPr/>
        </p:nvSpPr>
        <p:spPr>
          <a:xfrm>
            <a:off x="-91441" y="2661833"/>
            <a:ext cx="1645922" cy="2541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900">
                <a:solidFill>
                  <a:srgbClr val="1A1A1A"/>
                </a:solidFill>
              </a:defRPr>
            </a:lvl1pPr>
          </a:lstStyle>
          <a:p>
            <a:r>
              <a:t>UBS bailout</a:t>
            </a:r>
          </a:p>
        </p:txBody>
      </p:sp>
      <p:sp>
        <p:nvSpPr>
          <p:cNvPr id="66" name="Shape 7"/>
          <p:cNvSpPr/>
          <p:nvPr/>
        </p:nvSpPr>
        <p:spPr>
          <a:xfrm>
            <a:off x="2350007" y="2258567"/>
            <a:ext cx="146305" cy="146305"/>
          </a:xfrm>
          <a:prstGeom prst="ellipse">
            <a:avLst/>
          </a:prstGeom>
          <a:solidFill>
            <a:srgbClr val="1E3A5F"/>
          </a:solidFill>
          <a:ln w="12700">
            <a:solidFill>
              <a:srgbClr val="1E3A5F"/>
            </a:solidFill>
          </a:ln>
        </p:spPr>
        <p:txBody>
          <a:bodyPr lIns="45719" rIns="45719"/>
          <a:lstStyle/>
          <a:p>
            <a:endParaRPr/>
          </a:p>
        </p:txBody>
      </p:sp>
      <p:sp>
        <p:nvSpPr>
          <p:cNvPr id="67" name="Text 8"/>
          <p:cNvSpPr txBox="1"/>
          <p:nvPr/>
        </p:nvSpPr>
        <p:spPr>
          <a:xfrm>
            <a:off x="1783079" y="1857678"/>
            <a:ext cx="1280161"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100" b="1">
                <a:solidFill>
                  <a:srgbClr val="1E3A5F"/>
                </a:solidFill>
              </a:defRPr>
            </a:lvl1pPr>
          </a:lstStyle>
          <a:p>
            <a:r>
              <a:t>2012</a:t>
            </a:r>
          </a:p>
        </p:txBody>
      </p:sp>
      <p:sp>
        <p:nvSpPr>
          <p:cNvPr id="68" name="Text 9"/>
          <p:cNvSpPr txBox="1"/>
          <p:nvPr/>
        </p:nvSpPr>
        <p:spPr>
          <a:xfrm>
            <a:off x="1600200" y="2661833"/>
            <a:ext cx="1645921" cy="2541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ctr">
              <a:defRPr sz="900">
                <a:solidFill>
                  <a:srgbClr val="1A1A1A"/>
                </a:solidFill>
              </a:defRPr>
            </a:pPr>
            <a:r>
              <a:t>BankG amendment</a:t>
            </a:r>
          </a:p>
          <a:p>
            <a:pPr algn="ctr">
              <a:defRPr sz="900">
                <a:solidFill>
                  <a:srgbClr val="1A1A1A"/>
                </a:solidFill>
              </a:defRPr>
            </a:pPr>
            <a:r>
              <a:t>in force</a:t>
            </a:r>
          </a:p>
        </p:txBody>
      </p:sp>
      <p:sp>
        <p:nvSpPr>
          <p:cNvPr id="69" name="Shape 10"/>
          <p:cNvSpPr/>
          <p:nvPr/>
        </p:nvSpPr>
        <p:spPr>
          <a:xfrm>
            <a:off x="4041647" y="2258567"/>
            <a:ext cx="146305" cy="146305"/>
          </a:xfrm>
          <a:prstGeom prst="ellipse">
            <a:avLst/>
          </a:prstGeom>
          <a:solidFill>
            <a:srgbClr val="1E3A5F"/>
          </a:solidFill>
          <a:ln w="12700">
            <a:solidFill>
              <a:srgbClr val="1E3A5F"/>
            </a:solidFill>
          </a:ln>
        </p:spPr>
        <p:txBody>
          <a:bodyPr lIns="45719" rIns="45719"/>
          <a:lstStyle/>
          <a:p>
            <a:endParaRPr/>
          </a:p>
        </p:txBody>
      </p:sp>
      <p:sp>
        <p:nvSpPr>
          <p:cNvPr id="70" name="Text 11"/>
          <p:cNvSpPr txBox="1"/>
          <p:nvPr/>
        </p:nvSpPr>
        <p:spPr>
          <a:xfrm>
            <a:off x="3474720" y="1857678"/>
            <a:ext cx="1280161"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100" b="1">
                <a:solidFill>
                  <a:srgbClr val="1E3A5F"/>
                </a:solidFill>
              </a:defRPr>
            </a:lvl1pPr>
          </a:lstStyle>
          <a:p>
            <a:r>
              <a:t>2013</a:t>
            </a:r>
          </a:p>
        </p:txBody>
      </p:sp>
      <p:sp>
        <p:nvSpPr>
          <p:cNvPr id="71" name="Text 12"/>
          <p:cNvSpPr txBox="1"/>
          <p:nvPr/>
        </p:nvSpPr>
        <p:spPr>
          <a:xfrm>
            <a:off x="3291840" y="2661833"/>
            <a:ext cx="1645921" cy="2541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ctr">
              <a:defRPr sz="900">
                <a:solidFill>
                  <a:srgbClr val="1A1A1A"/>
                </a:solidFill>
              </a:defRPr>
            </a:pPr>
            <a:r>
              <a:t>CAO revised</a:t>
            </a:r>
          </a:p>
          <a:p>
            <a:pPr algn="ctr">
              <a:defRPr sz="900">
                <a:solidFill>
                  <a:srgbClr val="1A1A1A"/>
                </a:solidFill>
              </a:defRPr>
            </a:pPr>
            <a:r>
              <a:t>(Basel III)</a:t>
            </a:r>
          </a:p>
        </p:txBody>
      </p:sp>
      <p:sp>
        <p:nvSpPr>
          <p:cNvPr id="72" name="Shape 13"/>
          <p:cNvSpPr/>
          <p:nvPr/>
        </p:nvSpPr>
        <p:spPr>
          <a:xfrm>
            <a:off x="5733288" y="2258567"/>
            <a:ext cx="146305" cy="146305"/>
          </a:xfrm>
          <a:prstGeom prst="ellipse">
            <a:avLst/>
          </a:prstGeom>
          <a:solidFill>
            <a:srgbClr val="1E3A5F"/>
          </a:solidFill>
          <a:ln w="12700">
            <a:solidFill>
              <a:srgbClr val="1E3A5F"/>
            </a:solidFill>
          </a:ln>
        </p:spPr>
        <p:txBody>
          <a:bodyPr lIns="45719" rIns="45719"/>
          <a:lstStyle/>
          <a:p>
            <a:endParaRPr/>
          </a:p>
        </p:txBody>
      </p:sp>
      <p:sp>
        <p:nvSpPr>
          <p:cNvPr id="73" name="Text 14"/>
          <p:cNvSpPr txBox="1"/>
          <p:nvPr/>
        </p:nvSpPr>
        <p:spPr>
          <a:xfrm>
            <a:off x="5166359" y="1857678"/>
            <a:ext cx="1280161"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100" b="1">
                <a:solidFill>
                  <a:srgbClr val="1E3A5F"/>
                </a:solidFill>
              </a:defRPr>
            </a:lvl1pPr>
          </a:lstStyle>
          <a:p>
            <a:r>
              <a:t>2015</a:t>
            </a:r>
          </a:p>
        </p:txBody>
      </p:sp>
      <p:sp>
        <p:nvSpPr>
          <p:cNvPr id="74" name="Text 15"/>
          <p:cNvSpPr txBox="1"/>
          <p:nvPr/>
        </p:nvSpPr>
        <p:spPr>
          <a:xfrm>
            <a:off x="4983479" y="2661833"/>
            <a:ext cx="1645921" cy="2541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ctr">
              <a:defRPr sz="900">
                <a:solidFill>
                  <a:srgbClr val="1A1A1A"/>
                </a:solidFill>
              </a:defRPr>
            </a:pPr>
            <a:r>
              <a:t>Going-concern</a:t>
            </a:r>
          </a:p>
          <a:p>
            <a:pPr algn="ctr">
              <a:defRPr sz="900">
                <a:solidFill>
                  <a:srgbClr val="1A1A1A"/>
                </a:solidFill>
              </a:defRPr>
            </a:pPr>
            <a:r>
              <a:t>LR raised to 5%</a:t>
            </a:r>
          </a:p>
        </p:txBody>
      </p:sp>
      <p:sp>
        <p:nvSpPr>
          <p:cNvPr id="75" name="Shape 16"/>
          <p:cNvSpPr/>
          <p:nvPr/>
        </p:nvSpPr>
        <p:spPr>
          <a:xfrm>
            <a:off x="7424928" y="2258567"/>
            <a:ext cx="146305" cy="146305"/>
          </a:xfrm>
          <a:prstGeom prst="ellipse">
            <a:avLst/>
          </a:prstGeom>
          <a:solidFill>
            <a:srgbClr val="1E3A5F"/>
          </a:solidFill>
          <a:ln w="12700">
            <a:solidFill>
              <a:srgbClr val="1E3A5F"/>
            </a:solidFill>
          </a:ln>
        </p:spPr>
        <p:txBody>
          <a:bodyPr lIns="45719" rIns="45719"/>
          <a:lstStyle/>
          <a:p>
            <a:endParaRPr/>
          </a:p>
        </p:txBody>
      </p:sp>
      <p:sp>
        <p:nvSpPr>
          <p:cNvPr id="76" name="Text 17"/>
          <p:cNvSpPr txBox="1"/>
          <p:nvPr/>
        </p:nvSpPr>
        <p:spPr>
          <a:xfrm>
            <a:off x="6858000" y="1857678"/>
            <a:ext cx="1280161"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100" b="1">
                <a:solidFill>
                  <a:srgbClr val="1E3A5F"/>
                </a:solidFill>
              </a:defRPr>
            </a:lvl1pPr>
          </a:lstStyle>
          <a:p>
            <a:r>
              <a:t>2017</a:t>
            </a:r>
          </a:p>
        </p:txBody>
      </p:sp>
      <p:sp>
        <p:nvSpPr>
          <p:cNvPr id="77" name="Text 18"/>
          <p:cNvSpPr txBox="1"/>
          <p:nvPr/>
        </p:nvSpPr>
        <p:spPr>
          <a:xfrm>
            <a:off x="6675119" y="2661833"/>
            <a:ext cx="1645921" cy="2541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ctr">
              <a:defRPr sz="900">
                <a:solidFill>
                  <a:srgbClr val="1A1A1A"/>
                </a:solidFill>
              </a:defRPr>
            </a:pPr>
            <a:r>
              <a:t>FINMA grants</a:t>
            </a:r>
          </a:p>
          <a:p>
            <a:pPr algn="ctr">
              <a:defRPr sz="900">
                <a:solidFill>
                  <a:srgbClr val="1A1A1A"/>
                </a:solidFill>
              </a:defRPr>
            </a:pPr>
            <a:r>
              <a:t>regulatory filter to CS</a:t>
            </a:r>
          </a:p>
        </p:txBody>
      </p:sp>
      <p:sp>
        <p:nvSpPr>
          <p:cNvPr id="78" name="Shape 19"/>
          <p:cNvSpPr/>
          <p:nvPr/>
        </p:nvSpPr>
        <p:spPr>
          <a:xfrm>
            <a:off x="9116568" y="2258567"/>
            <a:ext cx="146305" cy="146305"/>
          </a:xfrm>
          <a:prstGeom prst="ellipse">
            <a:avLst/>
          </a:prstGeom>
          <a:solidFill>
            <a:srgbClr val="1E3A5F"/>
          </a:solidFill>
          <a:ln w="12700">
            <a:solidFill>
              <a:srgbClr val="1E3A5F"/>
            </a:solidFill>
          </a:ln>
        </p:spPr>
        <p:txBody>
          <a:bodyPr lIns="45719" rIns="45719"/>
          <a:lstStyle/>
          <a:p>
            <a:endParaRPr/>
          </a:p>
        </p:txBody>
      </p:sp>
      <p:sp>
        <p:nvSpPr>
          <p:cNvPr id="79" name="Text 20"/>
          <p:cNvSpPr txBox="1"/>
          <p:nvPr/>
        </p:nvSpPr>
        <p:spPr>
          <a:xfrm>
            <a:off x="8549640" y="1857678"/>
            <a:ext cx="1280161"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100" b="1">
                <a:solidFill>
                  <a:srgbClr val="1E3A5F"/>
                </a:solidFill>
              </a:defRPr>
            </a:lvl1pPr>
          </a:lstStyle>
          <a:p>
            <a:r>
              <a:t>2023</a:t>
            </a:r>
          </a:p>
        </p:txBody>
      </p:sp>
      <p:sp>
        <p:nvSpPr>
          <p:cNvPr id="80" name="Text 21"/>
          <p:cNvSpPr txBox="1"/>
          <p:nvPr/>
        </p:nvSpPr>
        <p:spPr>
          <a:xfrm>
            <a:off x="8366759" y="2661833"/>
            <a:ext cx="1645921" cy="2541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ctr">
              <a:defRPr sz="900">
                <a:solidFill>
                  <a:srgbClr val="1A1A1A"/>
                </a:solidFill>
              </a:defRPr>
            </a:pPr>
            <a:r>
              <a:t>CS collapse,</a:t>
            </a:r>
          </a:p>
          <a:p>
            <a:pPr algn="ctr">
              <a:defRPr sz="900">
                <a:solidFill>
                  <a:srgbClr val="1A1A1A"/>
                </a:solidFill>
              </a:defRPr>
            </a:pPr>
            <a:r>
              <a:t>UBS merger</a:t>
            </a:r>
          </a:p>
        </p:txBody>
      </p:sp>
      <p:sp>
        <p:nvSpPr>
          <p:cNvPr id="81" name="Shape 22"/>
          <p:cNvSpPr/>
          <p:nvPr/>
        </p:nvSpPr>
        <p:spPr>
          <a:xfrm>
            <a:off x="10808207" y="2258567"/>
            <a:ext cx="146305" cy="146305"/>
          </a:xfrm>
          <a:prstGeom prst="ellipse">
            <a:avLst/>
          </a:prstGeom>
          <a:solidFill>
            <a:srgbClr val="1E3A5F"/>
          </a:solidFill>
          <a:ln w="12700">
            <a:solidFill>
              <a:srgbClr val="1E3A5F"/>
            </a:solidFill>
          </a:ln>
        </p:spPr>
        <p:txBody>
          <a:bodyPr lIns="45719" rIns="45719"/>
          <a:lstStyle/>
          <a:p>
            <a:endParaRPr/>
          </a:p>
        </p:txBody>
      </p:sp>
      <p:sp>
        <p:nvSpPr>
          <p:cNvPr id="82" name="Text 23"/>
          <p:cNvSpPr txBox="1"/>
          <p:nvPr/>
        </p:nvSpPr>
        <p:spPr>
          <a:xfrm>
            <a:off x="10241280" y="1857678"/>
            <a:ext cx="1280161"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100" b="1">
                <a:solidFill>
                  <a:srgbClr val="1E3A5F"/>
                </a:solidFill>
              </a:defRPr>
            </a:lvl1pPr>
          </a:lstStyle>
          <a:p>
            <a:r>
              <a:t>2025</a:t>
            </a:r>
          </a:p>
        </p:txBody>
      </p:sp>
      <p:sp>
        <p:nvSpPr>
          <p:cNvPr id="83" name="Text 24"/>
          <p:cNvSpPr txBox="1"/>
          <p:nvPr/>
        </p:nvSpPr>
        <p:spPr>
          <a:xfrm>
            <a:off x="10058400" y="2661833"/>
            <a:ext cx="1645921" cy="2541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lgn="ctr">
              <a:defRPr sz="900">
                <a:solidFill>
                  <a:srgbClr val="1A1A1A"/>
                </a:solidFill>
              </a:defRPr>
            </a:pPr>
            <a:r>
              <a:t>Final Basel III</a:t>
            </a:r>
          </a:p>
          <a:p>
            <a:pPr algn="ctr">
              <a:defRPr sz="900">
                <a:solidFill>
                  <a:srgbClr val="1A1A1A"/>
                </a:solidFill>
              </a:defRPr>
            </a:pPr>
            <a:r>
              <a:t>in force</a:t>
            </a:r>
          </a:p>
        </p:txBody>
      </p:sp>
      <p:sp>
        <p:nvSpPr>
          <p:cNvPr id="84" name="Shape 25"/>
          <p:cNvSpPr/>
          <p:nvPr/>
        </p:nvSpPr>
        <p:spPr>
          <a:xfrm>
            <a:off x="457200" y="3657600"/>
            <a:ext cx="73153" cy="2468881"/>
          </a:xfrm>
          <a:prstGeom prst="rect">
            <a:avLst/>
          </a:prstGeom>
          <a:solidFill>
            <a:srgbClr val="1E3A5F"/>
          </a:solidFill>
          <a:ln w="12700">
            <a:solidFill>
              <a:srgbClr val="1E3A5F"/>
            </a:solidFill>
          </a:ln>
        </p:spPr>
        <p:txBody>
          <a:bodyPr lIns="45719" rIns="45719"/>
          <a:lstStyle/>
          <a:p>
            <a:endParaRPr/>
          </a:p>
        </p:txBody>
      </p:sp>
      <p:sp>
        <p:nvSpPr>
          <p:cNvPr id="85" name="Text 26"/>
          <p:cNvSpPr txBox="1"/>
          <p:nvPr/>
        </p:nvSpPr>
        <p:spPr>
          <a:xfrm>
            <a:off x="640079" y="3727625"/>
            <a:ext cx="5532122"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spc="200">
                <a:solidFill>
                  <a:srgbClr val="1E3A5F"/>
                </a:solidFill>
              </a:defRPr>
            </a:lvl1pPr>
          </a:lstStyle>
          <a:p>
            <a:r>
              <a:t>STRICTER THAN BASEL</a:t>
            </a:r>
          </a:p>
        </p:txBody>
      </p:sp>
      <p:sp>
        <p:nvSpPr>
          <p:cNvPr id="86" name="Text 27"/>
          <p:cNvSpPr txBox="1"/>
          <p:nvPr/>
        </p:nvSpPr>
        <p:spPr>
          <a:xfrm>
            <a:off x="685799" y="3977640"/>
            <a:ext cx="5349242" cy="10331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800"/>
              </a:spcBef>
              <a:defRPr sz="1200" b="1">
                <a:solidFill>
                  <a:srgbClr val="1E3A5F"/>
                </a:solidFill>
              </a:defRPr>
            </a:pPr>
            <a:r>
              <a:t>TLAC 27.6% RWA  </a:t>
            </a:r>
            <a:r>
              <a:rPr b="0">
                <a:solidFill>
                  <a:srgbClr val="1A1A1A"/>
                </a:solidFill>
              </a:rPr>
              <a:t>(UBS, from 2030) vs DB 24.2% · MS 21.5%</a:t>
            </a:r>
          </a:p>
          <a:p>
            <a:pPr>
              <a:spcBef>
                <a:spcPts val="800"/>
              </a:spcBef>
              <a:defRPr sz="1200" b="1">
                <a:solidFill>
                  <a:srgbClr val="1E3A5F"/>
                </a:solidFill>
              </a:defRPr>
            </a:pPr>
            <a:r>
              <a:t>Leverage Ratio 9.6% LR  </a:t>
            </a:r>
            <a:r>
              <a:rPr b="0">
                <a:solidFill>
                  <a:srgbClr val="1A1A1A"/>
                </a:solidFill>
              </a:rPr>
              <a:t>(UBS) vs DB 7% · MS 9.5%</a:t>
            </a:r>
          </a:p>
          <a:p>
            <a:pPr>
              <a:spcBef>
                <a:spcPts val="800"/>
              </a:spcBef>
              <a:defRPr sz="1200" b="1">
                <a:solidFill>
                  <a:srgbClr val="1E3A5F"/>
                </a:solidFill>
              </a:defRPr>
            </a:pPr>
            <a:r>
              <a:t>CoCo trigger 7% CET1  </a:t>
            </a:r>
            <a:r>
              <a:rPr b="0">
                <a:solidFill>
                  <a:srgbClr val="1A1A1A"/>
                </a:solidFill>
              </a:rPr>
              <a:t>(Art. 27 OFR) vs EU 5.125%</a:t>
            </a:r>
          </a:p>
          <a:p>
            <a:pPr>
              <a:spcBef>
                <a:spcPts val="800"/>
              </a:spcBef>
              <a:defRPr sz="1200" b="1">
                <a:solidFill>
                  <a:srgbClr val="1E3A5F"/>
                </a:solidFill>
              </a:defRPr>
            </a:pPr>
            <a:r>
              <a:t>Going-concern requirement  </a:t>
            </a:r>
            <a:r>
              <a:rPr b="0">
                <a:solidFill>
                  <a:srgbClr val="1A1A1A"/>
                </a:solidFill>
              </a:rPr>
              <a:t>for G-SIBs: 14.3% RWA + 5% LR</a:t>
            </a:r>
          </a:p>
        </p:txBody>
      </p:sp>
      <p:sp>
        <p:nvSpPr>
          <p:cNvPr id="87" name="Shape 28"/>
          <p:cNvSpPr/>
          <p:nvPr/>
        </p:nvSpPr>
        <p:spPr>
          <a:xfrm>
            <a:off x="6355079" y="3657600"/>
            <a:ext cx="73153" cy="2468881"/>
          </a:xfrm>
          <a:prstGeom prst="rect">
            <a:avLst/>
          </a:prstGeom>
          <a:solidFill>
            <a:srgbClr val="8B0000"/>
          </a:solidFill>
          <a:ln w="12700">
            <a:solidFill>
              <a:srgbClr val="8B0000"/>
            </a:solidFill>
          </a:ln>
        </p:spPr>
        <p:txBody>
          <a:bodyPr lIns="45719" rIns="45719"/>
          <a:lstStyle/>
          <a:p>
            <a:endParaRPr/>
          </a:p>
        </p:txBody>
      </p:sp>
      <p:sp>
        <p:nvSpPr>
          <p:cNvPr id="88" name="Text 29"/>
          <p:cNvSpPr txBox="1"/>
          <p:nvPr/>
        </p:nvSpPr>
        <p:spPr>
          <a:xfrm>
            <a:off x="6537959" y="3727625"/>
            <a:ext cx="5532121"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spc="200">
                <a:solidFill>
                  <a:srgbClr val="8B0000"/>
                </a:solidFill>
              </a:defRPr>
            </a:lvl1pPr>
          </a:lstStyle>
          <a:p>
            <a:r>
              <a:t>BUT — RELIEFS UNDER PILLAR 2</a:t>
            </a:r>
          </a:p>
        </p:txBody>
      </p:sp>
      <p:sp>
        <p:nvSpPr>
          <p:cNvPr id="89" name="Text 30"/>
          <p:cNvSpPr txBox="1"/>
          <p:nvPr/>
        </p:nvSpPr>
        <p:spPr>
          <a:xfrm>
            <a:off x="6583680" y="3977640"/>
            <a:ext cx="5349241" cy="9315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800"/>
              </a:spcBef>
              <a:defRPr sz="1200" b="1">
                <a:solidFill>
                  <a:srgbClr val="8B0000"/>
                </a:solidFill>
              </a:defRPr>
            </a:pPr>
            <a:r>
              <a:t>2017 regulatory filter:  </a:t>
            </a:r>
            <a:r>
              <a:rPr b="0">
                <a:solidFill>
                  <a:srgbClr val="1A1A1A"/>
                </a:solidFill>
              </a:rPr>
              <a:t>FINMA allowed CS to value foreign participations as a portfolio, with 10-year phase-in</a:t>
            </a:r>
          </a:p>
          <a:p>
            <a:pPr>
              <a:spcBef>
                <a:spcPts val="800"/>
              </a:spcBef>
              <a:defRPr sz="1200" b="1">
                <a:solidFill>
                  <a:srgbClr val="8B0000"/>
                </a:solidFill>
              </a:defRPr>
            </a:pPr>
            <a:r>
              <a:t>Parent bank capital:  </a:t>
            </a:r>
            <a:r>
              <a:rPr b="0">
                <a:solidFill>
                  <a:srgbClr val="1A1A1A"/>
                </a:solidFill>
              </a:rPr>
              <a:t>only ~60% backing of foreign subsidiaries' carrying value</a:t>
            </a:r>
          </a:p>
          <a:p>
            <a:pPr>
              <a:spcBef>
                <a:spcPts val="800"/>
              </a:spcBef>
              <a:defRPr sz="1200" b="1">
                <a:solidFill>
                  <a:srgbClr val="8B0000"/>
                </a:solidFill>
              </a:defRPr>
            </a:pPr>
            <a:r>
              <a:t>Low RWA densities:  </a:t>
            </a:r>
            <a:r>
              <a:rPr b="0">
                <a:solidFill>
                  <a:srgbClr val="1A1A1A"/>
                </a:solidFill>
              </a:rPr>
              <a:t>UBS 22%, CS 25% (Q4 2015) vs international median 35% </a:t>
            </a:r>
          </a:p>
        </p:txBody>
      </p:sp>
      <p:sp>
        <p:nvSpPr>
          <p:cNvPr id="90" name="Shape 31"/>
          <p:cNvSpPr/>
          <p:nvPr/>
        </p:nvSpPr>
        <p:spPr>
          <a:xfrm>
            <a:off x="457199" y="6446520"/>
            <a:ext cx="11274554" cy="1"/>
          </a:xfrm>
          <a:prstGeom prst="line">
            <a:avLst/>
          </a:prstGeom>
          <a:ln w="6350">
            <a:solidFill>
              <a:srgbClr val="C8CFD8"/>
            </a:solidFill>
          </a:ln>
        </p:spPr>
        <p:txBody>
          <a:bodyPr lIns="45719" rIns="45719"/>
          <a:lstStyle/>
          <a:p>
            <a:endParaRPr/>
          </a:p>
        </p:txBody>
      </p:sp>
      <p:sp>
        <p:nvSpPr>
          <p:cNvPr id="91" name="Text 33"/>
          <p:cNvSpPr txBox="1"/>
          <p:nvPr/>
        </p:nvSpPr>
        <p:spPr>
          <a:xfrm>
            <a:off x="10817352" y="6611619"/>
            <a:ext cx="9144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900">
                <a:solidFill>
                  <a:srgbClr val="5A6470"/>
                </a:solidFill>
              </a:defRPr>
            </a:lvl1pPr>
          </a:lstStyle>
          <a:p>
            <a:r>
              <a:t>3 / 7</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Text 0"/>
          <p:cNvSpPr txBox="1"/>
          <p:nvPr/>
        </p:nvSpPr>
        <p:spPr>
          <a:xfrm>
            <a:off x="457199" y="435786"/>
            <a:ext cx="11274554"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spc="200">
                <a:solidFill>
                  <a:srgbClr val="8B0000"/>
                </a:solidFill>
              </a:defRPr>
            </a:lvl1pPr>
          </a:lstStyle>
          <a:p>
            <a:r>
              <a:t>PART 3 · THE CRISIS</a:t>
            </a:r>
          </a:p>
        </p:txBody>
      </p:sp>
      <p:sp>
        <p:nvSpPr>
          <p:cNvPr id="94" name="Text 1"/>
          <p:cNvSpPr txBox="1"/>
          <p:nvPr/>
        </p:nvSpPr>
        <p:spPr>
          <a:xfrm>
            <a:off x="457199" y="741288"/>
            <a:ext cx="11274554" cy="3462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2600" b="1">
                <a:solidFill>
                  <a:srgbClr val="1E3A5F"/>
                </a:solidFill>
              </a:defRPr>
            </a:lvl1pPr>
          </a:lstStyle>
          <a:p>
            <a:r>
              <a:t>Credit Suisse: solvent on paper, fragile in reality</a:t>
            </a:r>
          </a:p>
        </p:txBody>
      </p:sp>
      <p:sp>
        <p:nvSpPr>
          <p:cNvPr id="95" name="Text 2"/>
          <p:cNvSpPr txBox="1"/>
          <p:nvPr/>
        </p:nvSpPr>
        <p:spPr>
          <a:xfrm>
            <a:off x="548640" y="1623104"/>
            <a:ext cx="5943601"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b="1" spc="200">
                <a:solidFill>
                  <a:srgbClr val="5A6470"/>
                </a:solidFill>
              </a:defRPr>
            </a:lvl1pPr>
          </a:lstStyle>
          <a:p>
            <a:r>
              <a:t>STRUCTURAL DECLINE — 2015 to March 2023</a:t>
            </a:r>
          </a:p>
        </p:txBody>
      </p:sp>
      <p:sp>
        <p:nvSpPr>
          <p:cNvPr id="96" name="Text 3"/>
          <p:cNvSpPr txBox="1"/>
          <p:nvPr/>
        </p:nvSpPr>
        <p:spPr>
          <a:xfrm>
            <a:off x="548640" y="2081706"/>
            <a:ext cx="1280161"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a:solidFill>
                  <a:srgbClr val="1E3A5F"/>
                </a:solidFill>
              </a:defRPr>
            </a:lvl1pPr>
          </a:lstStyle>
          <a:p>
            <a:r>
              <a:t>2017</a:t>
            </a:r>
          </a:p>
        </p:txBody>
      </p:sp>
      <p:sp>
        <p:nvSpPr>
          <p:cNvPr id="97" name="Text 4"/>
          <p:cNvSpPr txBox="1"/>
          <p:nvPr/>
        </p:nvSpPr>
        <p:spPr>
          <a:xfrm>
            <a:off x="1920239" y="2024687"/>
            <a:ext cx="4572001" cy="1568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200" b="1">
                <a:solidFill>
                  <a:srgbClr val="1A1A1A"/>
                </a:solidFill>
              </a:defRPr>
            </a:lvl1pPr>
          </a:lstStyle>
          <a:p>
            <a:r>
              <a:t>FINMA grants regulatory filter</a:t>
            </a:r>
          </a:p>
        </p:txBody>
      </p:sp>
      <p:sp>
        <p:nvSpPr>
          <p:cNvPr id="98" name="Text 5"/>
          <p:cNvSpPr txBox="1"/>
          <p:nvPr/>
        </p:nvSpPr>
        <p:spPr>
          <a:xfrm>
            <a:off x="1920239" y="2308904"/>
            <a:ext cx="4572001"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i="1">
                <a:solidFill>
                  <a:srgbClr val="5A6470"/>
                </a:solidFill>
              </a:defRPr>
            </a:lvl1pPr>
          </a:lstStyle>
          <a:p>
            <a:r>
              <a:t>Portfolio valuation + 10-year phase-in</a:t>
            </a:r>
          </a:p>
        </p:txBody>
      </p:sp>
      <p:sp>
        <p:nvSpPr>
          <p:cNvPr id="99" name="Text 6"/>
          <p:cNvSpPr txBox="1"/>
          <p:nvPr/>
        </p:nvSpPr>
        <p:spPr>
          <a:xfrm>
            <a:off x="548640" y="2767506"/>
            <a:ext cx="1280161"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a:solidFill>
                  <a:srgbClr val="1E3A5F"/>
                </a:solidFill>
              </a:defRPr>
            </a:lvl1pPr>
          </a:lstStyle>
          <a:p>
            <a:r>
              <a:t>2021</a:t>
            </a:r>
          </a:p>
        </p:txBody>
      </p:sp>
      <p:sp>
        <p:nvSpPr>
          <p:cNvPr id="100" name="Text 7"/>
          <p:cNvSpPr txBox="1"/>
          <p:nvPr/>
        </p:nvSpPr>
        <p:spPr>
          <a:xfrm>
            <a:off x="1920239" y="2710487"/>
            <a:ext cx="4572001" cy="1568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200" b="1">
                <a:solidFill>
                  <a:srgbClr val="1A1A1A"/>
                </a:solidFill>
              </a:defRPr>
            </a:lvl1pPr>
          </a:lstStyle>
          <a:p>
            <a:r>
              <a:t>Greensill + Archegos losses</a:t>
            </a:r>
          </a:p>
        </p:txBody>
      </p:sp>
      <p:sp>
        <p:nvSpPr>
          <p:cNvPr id="101" name="Text 8"/>
          <p:cNvSpPr txBox="1"/>
          <p:nvPr/>
        </p:nvSpPr>
        <p:spPr>
          <a:xfrm>
            <a:off x="1920239" y="2994704"/>
            <a:ext cx="4572001"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i="1">
                <a:solidFill>
                  <a:srgbClr val="5A6470"/>
                </a:solidFill>
              </a:defRPr>
            </a:lvl1pPr>
          </a:lstStyle>
          <a:p>
            <a:r>
              <a:t>USD 15+ bn combined; FINMA enforcement</a:t>
            </a:r>
          </a:p>
        </p:txBody>
      </p:sp>
      <p:sp>
        <p:nvSpPr>
          <p:cNvPr id="102" name="Text 9"/>
          <p:cNvSpPr txBox="1"/>
          <p:nvPr/>
        </p:nvSpPr>
        <p:spPr>
          <a:xfrm>
            <a:off x="548640" y="3453305"/>
            <a:ext cx="1280161"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a:solidFill>
                  <a:srgbClr val="1E3A5F"/>
                </a:solidFill>
              </a:defRPr>
            </a:lvl1pPr>
          </a:lstStyle>
          <a:p>
            <a:r>
              <a:t>2022</a:t>
            </a:r>
          </a:p>
        </p:txBody>
      </p:sp>
      <p:sp>
        <p:nvSpPr>
          <p:cNvPr id="103" name="Text 10"/>
          <p:cNvSpPr txBox="1"/>
          <p:nvPr/>
        </p:nvSpPr>
        <p:spPr>
          <a:xfrm>
            <a:off x="1920239" y="3396287"/>
            <a:ext cx="4572001" cy="1568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200" b="1">
                <a:solidFill>
                  <a:srgbClr val="1A1A1A"/>
                </a:solidFill>
              </a:defRPr>
            </a:lvl1pPr>
          </a:lstStyle>
          <a:p>
            <a:r>
              <a:t>Deposit run begins</a:t>
            </a:r>
          </a:p>
        </p:txBody>
      </p:sp>
      <p:sp>
        <p:nvSpPr>
          <p:cNvPr id="104" name="Text 11"/>
          <p:cNvSpPr txBox="1"/>
          <p:nvPr/>
        </p:nvSpPr>
        <p:spPr>
          <a:xfrm>
            <a:off x="1920239" y="3680504"/>
            <a:ext cx="4572001"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i="1">
                <a:solidFill>
                  <a:srgbClr val="5A6470"/>
                </a:solidFill>
              </a:defRPr>
            </a:lvl1pPr>
          </a:lstStyle>
          <a:p>
            <a:r>
              <a:t>CHF 84 bn net outflow in one quarter</a:t>
            </a:r>
          </a:p>
        </p:txBody>
      </p:sp>
      <p:sp>
        <p:nvSpPr>
          <p:cNvPr id="105" name="Text 12"/>
          <p:cNvSpPr txBox="1"/>
          <p:nvPr/>
        </p:nvSpPr>
        <p:spPr>
          <a:xfrm>
            <a:off x="548640" y="4139105"/>
            <a:ext cx="1280161"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a:solidFill>
                  <a:srgbClr val="1E3A5F"/>
                </a:solidFill>
              </a:defRPr>
            </a:lvl1pPr>
          </a:lstStyle>
          <a:p>
            <a:r>
              <a:t>2023 (Mar 15)</a:t>
            </a:r>
          </a:p>
        </p:txBody>
      </p:sp>
      <p:sp>
        <p:nvSpPr>
          <p:cNvPr id="106" name="Text 13"/>
          <p:cNvSpPr txBox="1"/>
          <p:nvPr/>
        </p:nvSpPr>
        <p:spPr>
          <a:xfrm>
            <a:off x="1920239" y="4082087"/>
            <a:ext cx="4572001" cy="1568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200" b="1">
                <a:solidFill>
                  <a:srgbClr val="1A1A1A"/>
                </a:solidFill>
              </a:defRPr>
            </a:lvl1pPr>
          </a:lstStyle>
          <a:p>
            <a:r>
              <a:t>Saudi NB "absolutely not"</a:t>
            </a:r>
          </a:p>
        </p:txBody>
      </p:sp>
      <p:sp>
        <p:nvSpPr>
          <p:cNvPr id="107" name="Text 14"/>
          <p:cNvSpPr txBox="1"/>
          <p:nvPr/>
        </p:nvSpPr>
        <p:spPr>
          <a:xfrm>
            <a:off x="1920239" y="4366304"/>
            <a:ext cx="4572001"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i="1">
                <a:solidFill>
                  <a:srgbClr val="5A6470"/>
                </a:solidFill>
              </a:defRPr>
            </a:lvl1pPr>
          </a:lstStyle>
          <a:p>
            <a:r>
              <a:t>Share price −24%; BNS opens CHF 50 bn line</a:t>
            </a:r>
          </a:p>
        </p:txBody>
      </p:sp>
      <p:sp>
        <p:nvSpPr>
          <p:cNvPr id="108" name="Text 15"/>
          <p:cNvSpPr txBox="1"/>
          <p:nvPr/>
        </p:nvSpPr>
        <p:spPr>
          <a:xfrm>
            <a:off x="548640" y="4824905"/>
            <a:ext cx="1280161"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a:solidFill>
                  <a:srgbClr val="1E3A5F"/>
                </a:solidFill>
              </a:defRPr>
            </a:lvl1pPr>
          </a:lstStyle>
          <a:p>
            <a:r>
              <a:t>2023 (Mar 19)</a:t>
            </a:r>
          </a:p>
        </p:txBody>
      </p:sp>
      <p:sp>
        <p:nvSpPr>
          <p:cNvPr id="109" name="Text 16"/>
          <p:cNvSpPr txBox="1"/>
          <p:nvPr/>
        </p:nvSpPr>
        <p:spPr>
          <a:xfrm>
            <a:off x="1920239" y="4767887"/>
            <a:ext cx="4572001" cy="1568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200" b="1">
                <a:solidFill>
                  <a:srgbClr val="1A1A1A"/>
                </a:solidFill>
              </a:defRPr>
            </a:lvl1pPr>
          </a:lstStyle>
          <a:p>
            <a:r>
              <a:t>Emergency takeover by UBS</a:t>
            </a:r>
          </a:p>
        </p:txBody>
      </p:sp>
      <p:sp>
        <p:nvSpPr>
          <p:cNvPr id="110" name="Text 17"/>
          <p:cNvSpPr txBox="1"/>
          <p:nvPr/>
        </p:nvSpPr>
        <p:spPr>
          <a:xfrm>
            <a:off x="1920239" y="5052104"/>
            <a:ext cx="4572001"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i="1">
                <a:solidFill>
                  <a:srgbClr val="5A6470"/>
                </a:solidFill>
              </a:defRPr>
            </a:lvl1pPr>
          </a:lstStyle>
          <a:p>
            <a:r>
              <a:t>Art. 5a Notverordnung; AT1 wiped out</a:t>
            </a:r>
          </a:p>
        </p:txBody>
      </p:sp>
      <p:sp>
        <p:nvSpPr>
          <p:cNvPr id="111" name="Shape 18"/>
          <p:cNvSpPr/>
          <p:nvPr/>
        </p:nvSpPr>
        <p:spPr>
          <a:xfrm>
            <a:off x="6858000" y="1554480"/>
            <a:ext cx="5029200" cy="4389121"/>
          </a:xfrm>
          <a:prstGeom prst="rect">
            <a:avLst/>
          </a:prstGeom>
          <a:solidFill>
            <a:srgbClr val="FFFFFF"/>
          </a:solidFill>
          <a:ln w="12700">
            <a:solidFill>
              <a:srgbClr val="1E3A5F"/>
            </a:solidFill>
          </a:ln>
        </p:spPr>
        <p:txBody>
          <a:bodyPr lIns="45719" rIns="45719"/>
          <a:lstStyle/>
          <a:p>
            <a:endParaRPr/>
          </a:p>
        </p:txBody>
      </p:sp>
      <p:sp>
        <p:nvSpPr>
          <p:cNvPr id="112" name="Shape 19"/>
          <p:cNvSpPr/>
          <p:nvPr/>
        </p:nvSpPr>
        <p:spPr>
          <a:xfrm>
            <a:off x="6858000" y="1554480"/>
            <a:ext cx="109728" cy="4389121"/>
          </a:xfrm>
          <a:prstGeom prst="rect">
            <a:avLst/>
          </a:prstGeom>
          <a:solidFill>
            <a:srgbClr val="1E3A5F"/>
          </a:solidFill>
          <a:ln w="12700">
            <a:solidFill>
              <a:srgbClr val="1E3A5F"/>
            </a:solidFill>
          </a:ln>
        </p:spPr>
        <p:txBody>
          <a:bodyPr lIns="45719" rIns="45719"/>
          <a:lstStyle/>
          <a:p>
            <a:endParaRPr/>
          </a:p>
        </p:txBody>
      </p:sp>
      <p:sp>
        <p:nvSpPr>
          <p:cNvPr id="113" name="Text 20"/>
          <p:cNvSpPr txBox="1"/>
          <p:nvPr/>
        </p:nvSpPr>
        <p:spPr>
          <a:xfrm>
            <a:off x="7132319" y="1760264"/>
            <a:ext cx="4663441"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b="1" spc="200">
                <a:solidFill>
                  <a:srgbClr val="1E3A5F"/>
                </a:solidFill>
              </a:defRPr>
            </a:lvl1pPr>
          </a:lstStyle>
          <a:p>
            <a:r>
              <a:t>THE PARADOX</a:t>
            </a:r>
          </a:p>
        </p:txBody>
      </p:sp>
      <p:sp>
        <p:nvSpPr>
          <p:cNvPr id="114" name="Text 21"/>
          <p:cNvSpPr txBox="1"/>
          <p:nvPr/>
        </p:nvSpPr>
        <p:spPr>
          <a:xfrm>
            <a:off x="7132319" y="2191320"/>
            <a:ext cx="4663441" cy="1893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400" b="1">
                <a:solidFill>
                  <a:srgbClr val="1A1A1A"/>
                </a:solidFill>
              </a:defRPr>
            </a:lvl1pPr>
          </a:lstStyle>
          <a:p>
            <a:r>
              <a:t>Capital ratios always above the regulatory minimum.</a:t>
            </a:r>
          </a:p>
        </p:txBody>
      </p:sp>
      <p:sp>
        <p:nvSpPr>
          <p:cNvPr id="115" name="Text 22"/>
          <p:cNvSpPr txBox="1"/>
          <p:nvPr/>
        </p:nvSpPr>
        <p:spPr>
          <a:xfrm>
            <a:off x="7132319" y="2913556"/>
            <a:ext cx="4663441" cy="2993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i="1">
                <a:solidFill>
                  <a:srgbClr val="1A1A1A"/>
                </a:solidFill>
              </a:defRPr>
            </a:lvl1pPr>
          </a:lstStyle>
          <a:p>
            <a:r>
              <a:t>“Even during the months when it was experiencing its greatest difficulties, Credit Suisse Group's capital ratios were always above the regulatory requirements.”</a:t>
            </a:r>
          </a:p>
        </p:txBody>
      </p:sp>
      <p:sp>
        <p:nvSpPr>
          <p:cNvPr id="116" name="Text 23"/>
          <p:cNvSpPr txBox="1"/>
          <p:nvPr/>
        </p:nvSpPr>
        <p:spPr>
          <a:xfrm>
            <a:off x="7132319" y="3639819"/>
            <a:ext cx="466344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900" i="1">
                <a:solidFill>
                  <a:srgbClr val="5A6470"/>
                </a:solidFill>
              </a:defRPr>
            </a:lvl1pPr>
          </a:lstStyle>
          <a:p>
            <a:r>
              <a:t>— FDF, Too-big-to-fail factsheet, 2024</a:t>
            </a:r>
          </a:p>
        </p:txBody>
      </p:sp>
      <p:sp>
        <p:nvSpPr>
          <p:cNvPr id="117" name="Shape 24"/>
          <p:cNvSpPr/>
          <p:nvPr/>
        </p:nvSpPr>
        <p:spPr>
          <a:xfrm>
            <a:off x="7132319" y="3977640"/>
            <a:ext cx="4480561" cy="1"/>
          </a:xfrm>
          <a:prstGeom prst="line">
            <a:avLst/>
          </a:prstGeom>
          <a:ln>
            <a:solidFill>
              <a:srgbClr val="C8CFD8"/>
            </a:solidFill>
          </a:ln>
        </p:spPr>
        <p:txBody>
          <a:bodyPr lIns="45719" rIns="45719"/>
          <a:lstStyle/>
          <a:p>
            <a:endParaRPr/>
          </a:p>
        </p:txBody>
      </p:sp>
      <p:sp>
        <p:nvSpPr>
          <p:cNvPr id="118" name="Text 25"/>
          <p:cNvSpPr txBox="1"/>
          <p:nvPr/>
        </p:nvSpPr>
        <p:spPr>
          <a:xfrm>
            <a:off x="7132319" y="4184825"/>
            <a:ext cx="4663441"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a:solidFill>
                  <a:srgbClr val="8B0000"/>
                </a:solidFill>
              </a:defRPr>
            </a:lvl1pPr>
          </a:lstStyle>
          <a:p>
            <a:r>
              <a:t>PUK Report, December 2024:</a:t>
            </a:r>
          </a:p>
        </p:txBody>
      </p:sp>
      <p:sp>
        <p:nvSpPr>
          <p:cNvPr id="119" name="Text 26"/>
          <p:cNvSpPr txBox="1"/>
          <p:nvPr/>
        </p:nvSpPr>
        <p:spPr>
          <a:xfrm>
            <a:off x="7132319" y="4705525"/>
            <a:ext cx="4663441" cy="4644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i="1">
                <a:solidFill>
                  <a:srgbClr val="1A1A1A"/>
                </a:solidFill>
              </a:defRPr>
            </a:lvl1pPr>
          </a:lstStyle>
          <a:p>
            <a:r>
              <a:t>“Without the regulatory filter granted by FINMA in 2017, Credit Suisse would have failed capital adequacy requirements — marginally in 2021, significantly thereafter.”</a:t>
            </a:r>
          </a:p>
        </p:txBody>
      </p:sp>
      <p:sp>
        <p:nvSpPr>
          <p:cNvPr id="120" name="Text 27"/>
          <p:cNvSpPr txBox="1"/>
          <p:nvPr/>
        </p:nvSpPr>
        <p:spPr>
          <a:xfrm>
            <a:off x="7132319" y="5585898"/>
            <a:ext cx="4663441" cy="1667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300" b="1">
                <a:solidFill>
                  <a:srgbClr val="1A1A1A"/>
                </a:solidFill>
              </a:defRPr>
            </a:lvl1pPr>
          </a:lstStyle>
          <a:p>
            <a:r>
              <a:t>Filter judged “inappropriate though legally sound.”</a:t>
            </a:r>
          </a:p>
        </p:txBody>
      </p:sp>
      <p:sp>
        <p:nvSpPr>
          <p:cNvPr id="121" name="Shape 28"/>
          <p:cNvSpPr/>
          <p:nvPr/>
        </p:nvSpPr>
        <p:spPr>
          <a:xfrm>
            <a:off x="457199" y="5897879"/>
            <a:ext cx="11274554" cy="502920"/>
          </a:xfrm>
          <a:prstGeom prst="rect">
            <a:avLst/>
          </a:prstGeom>
          <a:solidFill>
            <a:srgbClr val="1E3A5F"/>
          </a:solidFill>
          <a:ln w="12700">
            <a:solidFill>
              <a:srgbClr val="1E3A5F"/>
            </a:solidFill>
          </a:ln>
        </p:spPr>
        <p:txBody>
          <a:bodyPr lIns="45719" rIns="45719"/>
          <a:lstStyle/>
          <a:p>
            <a:endParaRPr/>
          </a:p>
        </p:txBody>
      </p:sp>
      <p:sp>
        <p:nvSpPr>
          <p:cNvPr id="122" name="Text 29"/>
          <p:cNvSpPr txBox="1"/>
          <p:nvPr/>
        </p:nvSpPr>
        <p:spPr>
          <a:xfrm>
            <a:off x="457199" y="6054659"/>
            <a:ext cx="11274554" cy="1893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400" i="1">
                <a:solidFill>
                  <a:srgbClr val="FFFFFF"/>
                </a:solidFill>
              </a:defRPr>
            </a:lvl1pPr>
          </a:lstStyle>
          <a:p>
            <a:r>
              <a:t>Solvent under Basel III but illiquid, mistrusted, and structurally unable to restructure.</a:t>
            </a:r>
          </a:p>
        </p:txBody>
      </p:sp>
      <p:sp>
        <p:nvSpPr>
          <p:cNvPr id="123" name="Shape 30"/>
          <p:cNvSpPr/>
          <p:nvPr/>
        </p:nvSpPr>
        <p:spPr>
          <a:xfrm>
            <a:off x="457199" y="6446520"/>
            <a:ext cx="11274554" cy="1"/>
          </a:xfrm>
          <a:prstGeom prst="line">
            <a:avLst/>
          </a:prstGeom>
          <a:ln w="6350">
            <a:solidFill>
              <a:srgbClr val="C8CFD8"/>
            </a:solidFill>
          </a:ln>
        </p:spPr>
        <p:txBody>
          <a:bodyPr lIns="45719" rIns="45719"/>
          <a:lstStyle/>
          <a:p>
            <a:endParaRPr/>
          </a:p>
        </p:txBody>
      </p:sp>
      <p:sp>
        <p:nvSpPr>
          <p:cNvPr id="124" name="Text 32"/>
          <p:cNvSpPr txBox="1"/>
          <p:nvPr/>
        </p:nvSpPr>
        <p:spPr>
          <a:xfrm>
            <a:off x="10817352" y="6611619"/>
            <a:ext cx="9144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900">
                <a:solidFill>
                  <a:srgbClr val="5A6470"/>
                </a:solidFill>
              </a:defRPr>
            </a:lvl1pPr>
          </a:lstStyle>
          <a:p>
            <a:r>
              <a:t>4 / 7</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0"/>
          <p:cNvSpPr txBox="1"/>
          <p:nvPr/>
        </p:nvSpPr>
        <p:spPr>
          <a:xfrm>
            <a:off x="457199" y="435786"/>
            <a:ext cx="11274554"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spc="200">
                <a:solidFill>
                  <a:srgbClr val="8B0000"/>
                </a:solidFill>
              </a:defRPr>
            </a:lvl1pPr>
          </a:lstStyle>
          <a:p>
            <a:r>
              <a:t>PART 4 · MARCH 2023 WEEKEND</a:t>
            </a:r>
          </a:p>
        </p:txBody>
      </p:sp>
      <p:sp>
        <p:nvSpPr>
          <p:cNvPr id="127" name="Text 1"/>
          <p:cNvSpPr txBox="1"/>
          <p:nvPr/>
        </p:nvSpPr>
        <p:spPr>
          <a:xfrm>
            <a:off x="457199" y="741288"/>
            <a:ext cx="11274554" cy="3462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2600" b="1">
                <a:solidFill>
                  <a:srgbClr val="1E3A5F"/>
                </a:solidFill>
              </a:defRPr>
            </a:lvl1pPr>
          </a:lstStyle>
          <a:p>
            <a:r>
              <a:t>The resolution that wasn't</a:t>
            </a:r>
          </a:p>
        </p:txBody>
      </p:sp>
      <p:sp>
        <p:nvSpPr>
          <p:cNvPr id="128" name="Text 2"/>
          <p:cNvSpPr txBox="1"/>
          <p:nvPr/>
        </p:nvSpPr>
        <p:spPr>
          <a:xfrm>
            <a:off x="548640" y="1668824"/>
            <a:ext cx="5440680"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b="1" spc="200">
                <a:solidFill>
                  <a:srgbClr val="5A6470"/>
                </a:solidFill>
              </a:defRPr>
            </a:lvl1pPr>
          </a:lstStyle>
          <a:p>
            <a:r>
              <a:t>WHAT THE TBTF FRAMEWORK PRESCRIBED</a:t>
            </a:r>
          </a:p>
        </p:txBody>
      </p:sp>
      <p:sp>
        <p:nvSpPr>
          <p:cNvPr id="129" name="Shape 3"/>
          <p:cNvSpPr/>
          <p:nvPr/>
        </p:nvSpPr>
        <p:spPr>
          <a:xfrm>
            <a:off x="548640" y="1920239"/>
            <a:ext cx="5440680" cy="4114801"/>
          </a:xfrm>
          <a:prstGeom prst="rect">
            <a:avLst/>
          </a:prstGeom>
          <a:solidFill>
            <a:srgbClr val="FFFFFF"/>
          </a:solidFill>
          <a:ln w="12700">
            <a:solidFill>
              <a:srgbClr val="C8CFD8"/>
            </a:solidFill>
          </a:ln>
        </p:spPr>
        <p:txBody>
          <a:bodyPr lIns="45719" rIns="45719"/>
          <a:lstStyle/>
          <a:p>
            <a:endParaRPr/>
          </a:p>
        </p:txBody>
      </p:sp>
      <p:sp>
        <p:nvSpPr>
          <p:cNvPr id="130" name="Text 4"/>
          <p:cNvSpPr txBox="1"/>
          <p:nvPr/>
        </p:nvSpPr>
        <p:spPr>
          <a:xfrm>
            <a:off x="777240" y="2103120"/>
            <a:ext cx="4983480" cy="27250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400"/>
              </a:spcBef>
              <a:defRPr sz="1300" b="1">
                <a:solidFill>
                  <a:srgbClr val="1E3A5F"/>
                </a:solidFill>
              </a:defRPr>
            </a:pPr>
            <a:r>
              <a:t>BankG art. 25–37 + OFR-FINMA</a:t>
            </a:r>
          </a:p>
          <a:p>
            <a:pPr>
              <a:spcBef>
                <a:spcPts val="400"/>
              </a:spcBef>
              <a:defRPr sz="1100">
                <a:solidFill>
                  <a:srgbClr val="1A1A1A"/>
                </a:solidFill>
              </a:defRPr>
            </a:pPr>
            <a:r>
              <a:t>Orderly resolution by FINMA as resolution authority</a:t>
            </a:r>
            <a:endParaRPr sz="1300"/>
          </a:p>
          <a:p>
            <a:pPr>
              <a:spcBef>
                <a:spcPts val="400"/>
              </a:spcBef>
              <a:defRPr sz="1300"/>
            </a:pPr>
            <a:endParaRPr sz="1300"/>
          </a:p>
          <a:p>
            <a:pPr>
              <a:spcBef>
                <a:spcPts val="400"/>
              </a:spcBef>
              <a:defRPr sz="1300" b="1">
                <a:solidFill>
                  <a:srgbClr val="1E3A5F"/>
                </a:solidFill>
              </a:defRPr>
            </a:pPr>
            <a:r>
              <a:t>Single Point of Entry bail-in</a:t>
            </a:r>
          </a:p>
          <a:p>
            <a:pPr>
              <a:spcBef>
                <a:spcPts val="400"/>
              </a:spcBef>
              <a:defRPr sz="1100">
                <a:solidFill>
                  <a:srgbClr val="1A1A1A"/>
                </a:solidFill>
              </a:defRPr>
            </a:pPr>
            <a:r>
              <a:t>Conversion of gone-concern instruments into equity, recapitalisation without taxpayer funds</a:t>
            </a:r>
            <a:endParaRPr sz="1300"/>
          </a:p>
          <a:p>
            <a:pPr>
              <a:spcBef>
                <a:spcPts val="400"/>
              </a:spcBef>
              <a:defRPr sz="1300"/>
            </a:pPr>
            <a:endParaRPr sz="1300"/>
          </a:p>
          <a:p>
            <a:pPr>
              <a:spcBef>
                <a:spcPts val="400"/>
              </a:spcBef>
              <a:defRPr sz="1300" b="1">
                <a:solidFill>
                  <a:srgbClr val="1E3A5F"/>
                </a:solidFill>
              </a:defRPr>
            </a:pPr>
            <a:r>
              <a:t>Predictable creditor hierarchy</a:t>
            </a:r>
          </a:p>
          <a:p>
            <a:pPr>
              <a:spcBef>
                <a:spcPts val="400"/>
              </a:spcBef>
              <a:defRPr sz="1100">
                <a:solidFill>
                  <a:srgbClr val="1A1A1A"/>
                </a:solidFill>
              </a:defRPr>
            </a:pPr>
            <a:r>
              <a:t>Shareholders absorb first; AT1 next; T2 next; senior debt last</a:t>
            </a:r>
            <a:endParaRPr sz="1300"/>
          </a:p>
          <a:p>
            <a:pPr>
              <a:spcBef>
                <a:spcPts val="400"/>
              </a:spcBef>
              <a:defRPr sz="1300"/>
            </a:pPr>
            <a:endParaRPr sz="1300"/>
          </a:p>
          <a:p>
            <a:pPr>
              <a:spcBef>
                <a:spcPts val="400"/>
              </a:spcBef>
              <a:defRPr sz="1300" b="1">
                <a:solidFill>
                  <a:srgbClr val="1E3A5F"/>
                </a:solidFill>
              </a:defRPr>
            </a:pPr>
            <a:r>
              <a:t>Continuity of systemic functions</a:t>
            </a:r>
          </a:p>
          <a:p>
            <a:pPr>
              <a:spcBef>
                <a:spcPts val="400"/>
              </a:spcBef>
              <a:defRPr sz="1100">
                <a:solidFill>
                  <a:srgbClr val="1A1A1A"/>
                </a:solidFill>
              </a:defRPr>
            </a:pPr>
            <a:r>
              <a:t>Without taxpayer bailout, in line with FSB Key Attributes</a:t>
            </a:r>
          </a:p>
        </p:txBody>
      </p:sp>
      <p:sp>
        <p:nvSpPr>
          <p:cNvPr id="131" name="Text 5"/>
          <p:cNvSpPr txBox="1"/>
          <p:nvPr/>
        </p:nvSpPr>
        <p:spPr>
          <a:xfrm>
            <a:off x="6263640" y="1668824"/>
            <a:ext cx="5440681"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b="1" spc="200">
                <a:solidFill>
                  <a:srgbClr val="8B0000"/>
                </a:solidFill>
              </a:defRPr>
            </a:lvl1pPr>
          </a:lstStyle>
          <a:p>
            <a:r>
              <a:t>WHAT ACTUALLY HAPPENED</a:t>
            </a:r>
          </a:p>
        </p:txBody>
      </p:sp>
      <p:sp>
        <p:nvSpPr>
          <p:cNvPr id="132" name="Shape 6"/>
          <p:cNvSpPr/>
          <p:nvPr/>
        </p:nvSpPr>
        <p:spPr>
          <a:xfrm>
            <a:off x="6263640" y="1920239"/>
            <a:ext cx="5440681" cy="4114801"/>
          </a:xfrm>
          <a:prstGeom prst="rect">
            <a:avLst/>
          </a:prstGeom>
          <a:solidFill>
            <a:srgbClr val="FFFFFF"/>
          </a:solidFill>
          <a:ln w="19050">
            <a:solidFill>
              <a:srgbClr val="8B0000"/>
            </a:solidFill>
          </a:ln>
        </p:spPr>
        <p:txBody>
          <a:bodyPr lIns="45719" rIns="45719"/>
          <a:lstStyle/>
          <a:p>
            <a:endParaRPr/>
          </a:p>
        </p:txBody>
      </p:sp>
      <p:sp>
        <p:nvSpPr>
          <p:cNvPr id="133" name="Text 7"/>
          <p:cNvSpPr txBox="1"/>
          <p:nvPr/>
        </p:nvSpPr>
        <p:spPr>
          <a:xfrm>
            <a:off x="6492240" y="2103120"/>
            <a:ext cx="4983481" cy="25599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spcBef>
                <a:spcPts val="400"/>
              </a:spcBef>
              <a:defRPr sz="1300" b="1">
                <a:solidFill>
                  <a:srgbClr val="8B0000"/>
                </a:solidFill>
              </a:defRPr>
            </a:pPr>
            <a:r>
              <a:t>Notverordnung of 16 March 2023</a:t>
            </a:r>
          </a:p>
          <a:p>
            <a:pPr>
              <a:spcBef>
                <a:spcPts val="400"/>
              </a:spcBef>
              <a:defRPr sz="1100">
                <a:solidFill>
                  <a:srgbClr val="1A1A1A"/>
                </a:solidFill>
              </a:defRPr>
            </a:pPr>
            <a:r>
              <a:t>Federal Council emergency ordinance under Cost. art. 184(3), 185(3)</a:t>
            </a:r>
            <a:endParaRPr sz="1300"/>
          </a:p>
          <a:p>
            <a:pPr>
              <a:spcBef>
                <a:spcPts val="400"/>
              </a:spcBef>
              <a:defRPr sz="1300"/>
            </a:pPr>
            <a:endParaRPr sz="1300"/>
          </a:p>
          <a:p>
            <a:pPr>
              <a:spcBef>
                <a:spcPts val="400"/>
              </a:spcBef>
              <a:defRPr sz="1300" b="1">
                <a:solidFill>
                  <a:srgbClr val="8B0000"/>
                </a:solidFill>
              </a:defRPr>
            </a:pPr>
            <a:r>
              <a:t>Art. 5a inserted on 19 March, 8 pm</a:t>
            </a:r>
          </a:p>
          <a:p>
            <a:pPr>
              <a:spcBef>
                <a:spcPts val="400"/>
              </a:spcBef>
              <a:defRPr sz="1100">
                <a:solidFill>
                  <a:srgbClr val="1A1A1A"/>
                </a:solidFill>
              </a:defRPr>
            </a:pPr>
            <a:r>
              <a:t>Empowers FINMA to order write-down of AT1; bypasses shareholder vote (Art. 10a)</a:t>
            </a:r>
            <a:endParaRPr sz="1300"/>
          </a:p>
          <a:p>
            <a:pPr>
              <a:spcBef>
                <a:spcPts val="400"/>
              </a:spcBef>
              <a:defRPr sz="1300"/>
            </a:pPr>
            <a:endParaRPr sz="1300"/>
          </a:p>
          <a:p>
            <a:pPr>
              <a:spcBef>
                <a:spcPts val="400"/>
              </a:spcBef>
              <a:defRPr sz="1300" b="1">
                <a:solidFill>
                  <a:srgbClr val="8B0000"/>
                </a:solidFill>
              </a:defRPr>
            </a:pPr>
            <a:r>
              <a:t>State support package</a:t>
            </a:r>
          </a:p>
          <a:p>
            <a:pPr>
              <a:spcBef>
                <a:spcPts val="400"/>
              </a:spcBef>
              <a:defRPr sz="1100">
                <a:solidFill>
                  <a:srgbClr val="1A1A1A"/>
                </a:solidFill>
              </a:defRPr>
            </a:pPr>
            <a:r>
              <a:t>CHF 100 bn SNB liquidity line + CHF 9 bn federal loss guarantee to UBS</a:t>
            </a:r>
            <a:endParaRPr sz="1300"/>
          </a:p>
          <a:p>
            <a:pPr>
              <a:spcBef>
                <a:spcPts val="400"/>
              </a:spcBef>
              <a:defRPr sz="1300"/>
            </a:pPr>
            <a:endParaRPr sz="1300"/>
          </a:p>
          <a:p>
            <a:pPr>
              <a:spcBef>
                <a:spcPts val="400"/>
              </a:spcBef>
              <a:defRPr sz="1300" b="1">
                <a:solidFill>
                  <a:srgbClr val="8B0000"/>
                </a:solidFill>
              </a:defRPr>
            </a:pPr>
            <a:r>
              <a:t>Resolution framework not used</a:t>
            </a:r>
          </a:p>
          <a:p>
            <a:pPr>
              <a:spcBef>
                <a:spcPts val="400"/>
              </a:spcBef>
              <a:defRPr sz="1100">
                <a:solidFill>
                  <a:srgbClr val="1A1A1A"/>
                </a:solidFill>
              </a:defRPr>
            </a:pPr>
            <a:r>
              <a:t>Engineered private merger preferred over statutory bail-in (FSB 2023 lessons)</a:t>
            </a:r>
          </a:p>
        </p:txBody>
      </p:sp>
      <p:sp>
        <p:nvSpPr>
          <p:cNvPr id="134" name="Shape 8"/>
          <p:cNvSpPr/>
          <p:nvPr/>
        </p:nvSpPr>
        <p:spPr>
          <a:xfrm>
            <a:off x="457199" y="5897879"/>
            <a:ext cx="11274554" cy="502920"/>
          </a:xfrm>
          <a:prstGeom prst="rect">
            <a:avLst/>
          </a:prstGeom>
          <a:solidFill>
            <a:srgbClr val="1E3A5F"/>
          </a:solidFill>
          <a:ln w="12700">
            <a:solidFill>
              <a:srgbClr val="1E3A5F"/>
            </a:solidFill>
          </a:ln>
        </p:spPr>
        <p:txBody>
          <a:bodyPr lIns="45719" rIns="45719"/>
          <a:lstStyle/>
          <a:p>
            <a:endParaRPr/>
          </a:p>
        </p:txBody>
      </p:sp>
      <p:sp>
        <p:nvSpPr>
          <p:cNvPr id="135" name="Text 9"/>
          <p:cNvSpPr txBox="1"/>
          <p:nvPr/>
        </p:nvSpPr>
        <p:spPr>
          <a:xfrm>
            <a:off x="457199" y="6070906"/>
            <a:ext cx="11274554" cy="1568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200" i="1">
                <a:solidFill>
                  <a:srgbClr val="FFFFFF"/>
                </a:solidFill>
              </a:defRPr>
            </a:lvl1pPr>
          </a:lstStyle>
          <a:p>
            <a:r>
              <a:t>The 2012 resolution framework was bypassed by emergency ordinance — the very ad-hoc state intervention TBTF was designed to prevent.</a:t>
            </a:r>
          </a:p>
        </p:txBody>
      </p:sp>
      <p:sp>
        <p:nvSpPr>
          <p:cNvPr id="136" name="Shape 10"/>
          <p:cNvSpPr/>
          <p:nvPr/>
        </p:nvSpPr>
        <p:spPr>
          <a:xfrm>
            <a:off x="457199" y="6446520"/>
            <a:ext cx="11274554" cy="1"/>
          </a:xfrm>
          <a:prstGeom prst="line">
            <a:avLst/>
          </a:prstGeom>
          <a:ln w="6350">
            <a:solidFill>
              <a:srgbClr val="C8CFD8"/>
            </a:solidFill>
          </a:ln>
        </p:spPr>
        <p:txBody>
          <a:bodyPr lIns="45719" rIns="45719"/>
          <a:lstStyle/>
          <a:p>
            <a:endParaRPr/>
          </a:p>
        </p:txBody>
      </p:sp>
      <p:sp>
        <p:nvSpPr>
          <p:cNvPr id="137" name="Text 12"/>
          <p:cNvSpPr txBox="1"/>
          <p:nvPr/>
        </p:nvSpPr>
        <p:spPr>
          <a:xfrm>
            <a:off x="10817352" y="6611619"/>
            <a:ext cx="9144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900">
                <a:solidFill>
                  <a:srgbClr val="5A6470"/>
                </a:solidFill>
              </a:defRPr>
            </a:lvl1pPr>
          </a:lstStyle>
          <a:p>
            <a:r>
              <a:t>5 / 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87680" y="548640"/>
            <a:ext cx="54864" cy="1036320"/>
          </a:xfrm>
          <a:prstGeom prst="rect">
            <a:avLst/>
          </a:prstGeom>
          <a:solidFill>
            <a:srgbClr val="C9B79C"/>
          </a:solidFill>
          <a:ln w="12700">
            <a:solidFill>
              <a:srgbClr val="C9B79C"/>
            </a:solidFill>
            <a:prstDash val="solid"/>
          </a:ln>
        </p:spPr>
        <p:txBody>
          <a:bodyPr/>
          <a:lstStyle/>
          <a:p>
            <a:endParaRPr lang="en-GB" sz="2400" noProof="1"/>
          </a:p>
        </p:txBody>
      </p:sp>
      <p:sp>
        <p:nvSpPr>
          <p:cNvPr id="3" name="Text 1"/>
          <p:cNvSpPr/>
          <p:nvPr/>
        </p:nvSpPr>
        <p:spPr>
          <a:xfrm>
            <a:off x="731520" y="487680"/>
            <a:ext cx="10972800" cy="670560"/>
          </a:xfrm>
          <a:prstGeom prst="rect">
            <a:avLst/>
          </a:prstGeom>
          <a:noFill/>
          <a:ln/>
        </p:spPr>
        <p:txBody>
          <a:bodyPr wrap="square" lIns="0" tIns="0" rIns="0" bIns="0" rtlCol="0" anchor="ctr"/>
          <a:lstStyle/>
          <a:p>
            <a:r>
              <a:rPr lang="en-GB" sz="3200" b="1" noProof="1">
                <a:solidFill>
                  <a:srgbClr val="1A1A1A"/>
                </a:solidFill>
                <a:latin typeface="Georgia" pitchFamily="34" charset="0"/>
              </a:rPr>
              <a:t>Tether: a private company, a global currency</a:t>
            </a:r>
          </a:p>
        </p:txBody>
      </p:sp>
      <p:sp>
        <p:nvSpPr>
          <p:cNvPr id="4" name="Text 2"/>
          <p:cNvSpPr/>
          <p:nvPr/>
        </p:nvSpPr>
        <p:spPr>
          <a:xfrm>
            <a:off x="731520" y="1158240"/>
            <a:ext cx="10972800" cy="390144"/>
          </a:xfrm>
          <a:prstGeom prst="rect">
            <a:avLst/>
          </a:prstGeom>
          <a:noFill/>
          <a:ln/>
        </p:spPr>
        <p:txBody>
          <a:bodyPr wrap="square" lIns="0" tIns="0" rIns="0" bIns="0" rtlCol="0" anchor="ctr"/>
          <a:lstStyle/>
          <a:p>
            <a:r>
              <a:rPr lang="en-GB" sz="2133" i="1" noProof="1">
                <a:latin typeface="Georgia" panose="02040502050405020303" pitchFamily="18" charset="0"/>
                <a:ea typeface="Lato" panose="020F0502020204030203" pitchFamily="34" charset="0"/>
                <a:cs typeface="Lato" panose="020F0502020204030203" pitchFamily="34" charset="0"/>
              </a:rPr>
              <a:t>Tether in numbers</a:t>
            </a:r>
            <a:endParaRPr lang="en-GB" sz="2133" noProof="1">
              <a:latin typeface="Georgia" panose="02040502050405020303" pitchFamily="18" charset="0"/>
              <a:ea typeface="Lato" panose="020F0502020204030203" pitchFamily="34" charset="0"/>
              <a:cs typeface="Lato" panose="020F0502020204030203" pitchFamily="34" charset="0"/>
            </a:endParaRPr>
          </a:p>
        </p:txBody>
      </p:sp>
      <p:sp>
        <p:nvSpPr>
          <p:cNvPr id="5" name="Text 3"/>
          <p:cNvSpPr/>
          <p:nvPr/>
        </p:nvSpPr>
        <p:spPr>
          <a:xfrm>
            <a:off x="11216640" y="365760"/>
            <a:ext cx="548640" cy="426720"/>
          </a:xfrm>
          <a:prstGeom prst="rect">
            <a:avLst/>
          </a:prstGeom>
          <a:noFill/>
          <a:ln/>
        </p:spPr>
        <p:txBody>
          <a:bodyPr wrap="square" lIns="0" tIns="0" rIns="0" bIns="0" rtlCol="0" anchor="ctr"/>
          <a:lstStyle/>
          <a:p>
            <a:pPr algn="r"/>
            <a:endParaRPr lang="en-GB" sz="1333" noProof="1"/>
          </a:p>
        </p:txBody>
      </p:sp>
      <p:sp>
        <p:nvSpPr>
          <p:cNvPr id="7" name="Text 5"/>
          <p:cNvSpPr/>
          <p:nvPr/>
        </p:nvSpPr>
        <p:spPr>
          <a:xfrm>
            <a:off x="487680" y="1767840"/>
            <a:ext cx="11216640" cy="4511040"/>
          </a:xfrm>
          <a:prstGeom prst="rect">
            <a:avLst/>
          </a:prstGeom>
          <a:noFill/>
          <a:ln/>
        </p:spPr>
        <p:txBody>
          <a:bodyPr wrap="square" lIns="0" tIns="0" rIns="0" bIns="0" rtlCol="0" anchor="ctr"/>
          <a:lstStyle/>
          <a:p>
            <a:pPr algn="ctr"/>
            <a:endParaRPr lang="en-GB" sz="1467" noProof="1"/>
          </a:p>
        </p:txBody>
      </p:sp>
      <p:sp>
        <p:nvSpPr>
          <p:cNvPr id="8" name="Shape 6"/>
          <p:cNvSpPr/>
          <p:nvPr/>
        </p:nvSpPr>
        <p:spPr>
          <a:xfrm>
            <a:off x="0" y="6461760"/>
            <a:ext cx="12192000" cy="396240"/>
          </a:xfrm>
          <a:prstGeom prst="rect">
            <a:avLst/>
          </a:prstGeom>
          <a:solidFill>
            <a:srgbClr val="F5F1EA"/>
          </a:solidFill>
          <a:ln w="12700">
            <a:solidFill>
              <a:srgbClr val="F5F1EA"/>
            </a:solidFill>
            <a:prstDash val="solid"/>
          </a:ln>
        </p:spPr>
        <p:txBody>
          <a:bodyPr/>
          <a:lstStyle/>
          <a:p>
            <a:endParaRPr lang="en-GB" sz="2400" noProof="1"/>
          </a:p>
        </p:txBody>
      </p:sp>
      <p:sp>
        <p:nvSpPr>
          <p:cNvPr id="9" name="Text 7"/>
          <p:cNvSpPr/>
          <p:nvPr/>
        </p:nvSpPr>
        <p:spPr>
          <a:xfrm>
            <a:off x="487680" y="6486144"/>
            <a:ext cx="7924800" cy="365760"/>
          </a:xfrm>
          <a:prstGeom prst="rect">
            <a:avLst/>
          </a:prstGeom>
          <a:noFill/>
          <a:ln/>
        </p:spPr>
        <p:txBody>
          <a:bodyPr wrap="square" lIns="0" tIns="0" rIns="0" bIns="0" rtlCol="0" anchor="ctr"/>
          <a:lstStyle/>
          <a:p>
            <a:r>
              <a:rPr lang="en-GB" sz="1200" i="1" noProof="1">
                <a:solidFill>
                  <a:srgbClr val="6E6E6E"/>
                </a:solidFill>
                <a:latin typeface="Lato" panose="020F0502020204030203" pitchFamily="34" charset="0"/>
                <a:ea typeface="Lato" panose="020F0502020204030203" pitchFamily="34" charset="0"/>
                <a:cs typeface="Lato" panose="020F0502020204030203" pitchFamily="34" charset="0"/>
              </a:rPr>
              <a:t>International Financial Law  |  Regulatory issues regarding stablecoins</a:t>
            </a:r>
            <a:endParaRPr lang="en-GB" sz="1200" noProof="1">
              <a:latin typeface="Lato" panose="020F0502020204030203" pitchFamily="34" charset="0"/>
              <a:ea typeface="Lato" panose="020F0502020204030203" pitchFamily="34" charset="0"/>
              <a:cs typeface="Lato" panose="020F0502020204030203" pitchFamily="34" charset="0"/>
            </a:endParaRPr>
          </a:p>
        </p:txBody>
      </p:sp>
      <p:sp>
        <p:nvSpPr>
          <p:cNvPr id="10" name="Text 8"/>
          <p:cNvSpPr/>
          <p:nvPr/>
        </p:nvSpPr>
        <p:spPr>
          <a:xfrm>
            <a:off x="8534400" y="6486144"/>
            <a:ext cx="3169920" cy="365760"/>
          </a:xfrm>
          <a:prstGeom prst="rect">
            <a:avLst/>
          </a:prstGeom>
          <a:noFill/>
          <a:ln/>
        </p:spPr>
        <p:txBody>
          <a:bodyPr wrap="square" lIns="0" tIns="0" rIns="0" bIns="0" rtlCol="0" anchor="ctr"/>
          <a:lstStyle/>
          <a:p>
            <a:pPr algn="r"/>
            <a:r>
              <a:rPr lang="en-GB" sz="1200" i="1" noProof="1">
                <a:solidFill>
                  <a:srgbClr val="6E6E6E"/>
                </a:solidFill>
                <a:latin typeface="Lato" panose="020F0502020204030203" pitchFamily="34" charset="0"/>
                <a:ea typeface="Lato" panose="020F0502020204030203" pitchFamily="34" charset="0"/>
                <a:cs typeface="Lato" panose="020F0502020204030203" pitchFamily="34" charset="0"/>
              </a:rPr>
              <a:t>Anna Durante</a:t>
            </a:r>
            <a:endParaRPr lang="en-GB" sz="1200" noProof="1">
              <a:latin typeface="Lato" panose="020F0502020204030203" pitchFamily="34" charset="0"/>
              <a:ea typeface="Lato" panose="020F0502020204030203" pitchFamily="34" charset="0"/>
              <a:cs typeface="Lato" panose="020F0502020204030203" pitchFamily="34" charset="0"/>
            </a:endParaRPr>
          </a:p>
        </p:txBody>
      </p:sp>
      <p:pic>
        <p:nvPicPr>
          <p:cNvPr id="12" name="Immagine 11">
            <a:extLst>
              <a:ext uri="{FF2B5EF4-FFF2-40B4-BE49-F238E27FC236}">
                <a16:creationId xmlns:a16="http://schemas.microsoft.com/office/drawing/2014/main" id="{9007E493-B86E-96A5-37F1-DF16A3374E21}"/>
              </a:ext>
            </a:extLst>
          </p:cNvPr>
          <p:cNvPicPr>
            <a:picLocks noChangeAspect="1"/>
          </p:cNvPicPr>
          <p:nvPr/>
        </p:nvPicPr>
        <p:blipFill>
          <a:blip r:embed="rId3"/>
          <a:stretch>
            <a:fillRect/>
          </a:stretch>
        </p:blipFill>
        <p:spPr>
          <a:xfrm>
            <a:off x="914400" y="2339595"/>
            <a:ext cx="9463637" cy="1311267"/>
          </a:xfrm>
          <a:prstGeom prst="rect">
            <a:avLst/>
          </a:prstGeom>
          <a:effectLst>
            <a:outerShdw blurRad="50800" dist="50800" dir="2400000" algn="ctr" rotWithShape="0">
              <a:srgbClr val="000000">
                <a:alpha val="43137"/>
              </a:srgbClr>
            </a:outerShdw>
          </a:effectLst>
        </p:spPr>
      </p:pic>
      <p:pic>
        <p:nvPicPr>
          <p:cNvPr id="14" name="Immagine 13">
            <a:extLst>
              <a:ext uri="{FF2B5EF4-FFF2-40B4-BE49-F238E27FC236}">
                <a16:creationId xmlns:a16="http://schemas.microsoft.com/office/drawing/2014/main" id="{7D45AE96-B834-3FC2-394C-90AE1BCD6012}"/>
              </a:ext>
            </a:extLst>
          </p:cNvPr>
          <p:cNvPicPr>
            <a:picLocks noChangeAspect="1"/>
          </p:cNvPicPr>
          <p:nvPr/>
        </p:nvPicPr>
        <p:blipFill>
          <a:blip r:embed="rId4"/>
          <a:stretch>
            <a:fillRect/>
          </a:stretch>
        </p:blipFill>
        <p:spPr>
          <a:xfrm>
            <a:off x="914401" y="4619171"/>
            <a:ext cx="9355889" cy="1311267"/>
          </a:xfrm>
          <a:prstGeom prst="rect">
            <a:avLst/>
          </a:prstGeom>
          <a:effectLst>
            <a:outerShdw blurRad="50800" dist="50800" dir="2400000" algn="ctr" rotWithShape="0">
              <a:srgbClr val="000000">
                <a:alpha val="43137"/>
              </a:srgbClr>
            </a:outerShdw>
          </a:effectLst>
        </p:spPr>
      </p:pic>
      <p:sp>
        <p:nvSpPr>
          <p:cNvPr id="16" name="CasellaDiTesto 15">
            <a:extLst>
              <a:ext uri="{FF2B5EF4-FFF2-40B4-BE49-F238E27FC236}">
                <a16:creationId xmlns:a16="http://schemas.microsoft.com/office/drawing/2014/main" id="{03845DB2-04D2-774D-84BF-E17644EAEC04}"/>
              </a:ext>
            </a:extLst>
          </p:cNvPr>
          <p:cNvSpPr txBox="1"/>
          <p:nvPr/>
        </p:nvSpPr>
        <p:spPr>
          <a:xfrm>
            <a:off x="731521" y="1817566"/>
            <a:ext cx="8810425" cy="338554"/>
          </a:xfrm>
          <a:prstGeom prst="rect">
            <a:avLst/>
          </a:prstGeom>
          <a:noFill/>
        </p:spPr>
        <p:txBody>
          <a:bodyPr wrap="none" rtlCol="0">
            <a:spAutoFit/>
          </a:bodyPr>
          <a:lstStyle/>
          <a:p>
            <a:r>
              <a:rPr lang="en-GB" sz="1600" noProof="1">
                <a:latin typeface="Lato" panose="020F0502020204030203" pitchFamily="34" charset="0"/>
                <a:ea typeface="Lato" panose="020F0502020204030203" pitchFamily="34" charset="0"/>
                <a:cs typeface="Lato" panose="020F0502020204030203" pitchFamily="34" charset="0"/>
              </a:rPr>
              <a:t>Tether is the </a:t>
            </a:r>
            <a:r>
              <a:rPr lang="en-GB" sz="1600" noProof="1">
                <a:solidFill>
                  <a:srgbClr val="FF0000"/>
                </a:solidFill>
                <a:latin typeface="Lato" panose="020F0502020204030203" pitchFamily="34" charset="0"/>
                <a:ea typeface="Lato" panose="020F0502020204030203" pitchFamily="34" charset="0"/>
                <a:cs typeface="Lato" panose="020F0502020204030203" pitchFamily="34" charset="0"/>
              </a:rPr>
              <a:t>most capitalized stablecoin in the world</a:t>
            </a:r>
            <a:r>
              <a:rPr lang="en-GB" sz="1600" noProof="1">
                <a:latin typeface="Lato" panose="020F0502020204030203" pitchFamily="34" charset="0"/>
                <a:ea typeface="Lato" panose="020F0502020204030203" pitchFamily="34" charset="0"/>
                <a:cs typeface="Lato" panose="020F0502020204030203" pitchFamily="34" charset="0"/>
              </a:rPr>
              <a:t>: ~$189.5bn in circulation as of May 2026. </a:t>
            </a:r>
          </a:p>
        </p:txBody>
      </p:sp>
      <p:sp>
        <p:nvSpPr>
          <p:cNvPr id="17" name="CasellaDiTesto 16">
            <a:extLst>
              <a:ext uri="{FF2B5EF4-FFF2-40B4-BE49-F238E27FC236}">
                <a16:creationId xmlns:a16="http://schemas.microsoft.com/office/drawing/2014/main" id="{DA2116F0-C192-2978-4E63-BF2B66B99D11}"/>
              </a:ext>
            </a:extLst>
          </p:cNvPr>
          <p:cNvSpPr txBox="1"/>
          <p:nvPr/>
        </p:nvSpPr>
        <p:spPr>
          <a:xfrm>
            <a:off x="731520" y="4022490"/>
            <a:ext cx="5692584" cy="338554"/>
          </a:xfrm>
          <a:prstGeom prst="rect">
            <a:avLst/>
          </a:prstGeom>
          <a:noFill/>
        </p:spPr>
        <p:txBody>
          <a:bodyPr wrap="none" rtlCol="0">
            <a:spAutoFit/>
          </a:bodyPr>
          <a:lstStyle/>
          <a:p>
            <a:r>
              <a:rPr lang="en-GB" sz="1600" noProof="1">
                <a:latin typeface="Lato" panose="020F0502020204030203" pitchFamily="34" charset="0"/>
                <a:ea typeface="Lato" panose="020F0502020204030203" pitchFamily="34" charset="0"/>
                <a:cs typeface="Lato" panose="020F0502020204030203" pitchFamily="34" charset="0"/>
              </a:rPr>
              <a:t>Tether also ranks </a:t>
            </a:r>
            <a:r>
              <a:rPr lang="en-GB" sz="1600" noProof="1">
                <a:solidFill>
                  <a:srgbClr val="FF0000"/>
                </a:solidFill>
                <a:latin typeface="Lato" panose="020F0502020204030203" pitchFamily="34" charset="0"/>
                <a:ea typeface="Lato" panose="020F0502020204030203" pitchFamily="34" charset="0"/>
                <a:cs typeface="Lato" panose="020F0502020204030203" pitchFamily="34" charset="0"/>
              </a:rPr>
              <a:t>first by 24-hour trading volume</a:t>
            </a:r>
            <a:r>
              <a:rPr lang="en-GB" sz="1600" noProof="1">
                <a:latin typeface="Lato" panose="020F0502020204030203" pitchFamily="34" charset="0"/>
                <a:ea typeface="Lato" panose="020F0502020204030203" pitchFamily="34" charset="0"/>
                <a:cs typeface="Lato" panose="020F0502020204030203" pitchFamily="34" charset="0"/>
              </a:rPr>
              <a:t>, at ~$90bn.</a:t>
            </a:r>
          </a:p>
        </p:txBody>
      </p:sp>
      <p:sp>
        <p:nvSpPr>
          <p:cNvPr id="18" name="Rectangle 23">
            <a:extLst>
              <a:ext uri="{FF2B5EF4-FFF2-40B4-BE49-F238E27FC236}">
                <a16:creationId xmlns:a16="http://schemas.microsoft.com/office/drawing/2014/main" id="{EF2A2B5F-2122-793E-6544-0659DC9B543B}"/>
              </a:ext>
            </a:extLst>
          </p:cNvPr>
          <p:cNvSpPr/>
          <p:nvPr/>
        </p:nvSpPr>
        <p:spPr>
          <a:xfrm>
            <a:off x="914400" y="3260189"/>
            <a:ext cx="9463637" cy="39067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noProof="1"/>
          </a:p>
        </p:txBody>
      </p:sp>
      <p:sp>
        <p:nvSpPr>
          <p:cNvPr id="19" name="Rectangle 23">
            <a:extLst>
              <a:ext uri="{FF2B5EF4-FFF2-40B4-BE49-F238E27FC236}">
                <a16:creationId xmlns:a16="http://schemas.microsoft.com/office/drawing/2014/main" id="{2A25A224-AC91-E0F5-BD77-BC3F2BA083A4}"/>
              </a:ext>
            </a:extLst>
          </p:cNvPr>
          <p:cNvSpPr/>
          <p:nvPr/>
        </p:nvSpPr>
        <p:spPr>
          <a:xfrm>
            <a:off x="914401" y="4884131"/>
            <a:ext cx="9355889" cy="36933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noProof="1"/>
          </a:p>
        </p:txBody>
      </p:sp>
      <p:sp>
        <p:nvSpPr>
          <p:cNvPr id="20" name="CasellaDiTesto 19">
            <a:extLst>
              <a:ext uri="{FF2B5EF4-FFF2-40B4-BE49-F238E27FC236}">
                <a16:creationId xmlns:a16="http://schemas.microsoft.com/office/drawing/2014/main" id="{70609D0D-A1CD-5F0F-8FA0-D1986C9B702C}"/>
              </a:ext>
            </a:extLst>
          </p:cNvPr>
          <p:cNvSpPr txBox="1"/>
          <p:nvPr/>
        </p:nvSpPr>
        <p:spPr>
          <a:xfrm>
            <a:off x="9427628" y="6113318"/>
            <a:ext cx="2371162" cy="256545"/>
          </a:xfrm>
          <a:prstGeom prst="rect">
            <a:avLst/>
          </a:prstGeom>
          <a:noFill/>
        </p:spPr>
        <p:txBody>
          <a:bodyPr wrap="none" rtlCol="0">
            <a:spAutoFit/>
          </a:bodyPr>
          <a:lstStyle/>
          <a:p>
            <a:r>
              <a:rPr lang="en-GB" sz="1067" noProof="1">
                <a:latin typeface="Lato" panose="020F0502020204030203" pitchFamily="34" charset="0"/>
                <a:ea typeface="Lato" panose="020F0502020204030203" pitchFamily="34" charset="0"/>
                <a:cs typeface="Lato" panose="020F0502020204030203" pitchFamily="34" charset="0"/>
              </a:rPr>
              <a:t>Source: </a:t>
            </a:r>
            <a:r>
              <a:rPr lang="en-GB" sz="1067" noProof="1">
                <a:latin typeface="Lato" panose="020F0502020204030203" pitchFamily="34" charset="0"/>
                <a:ea typeface="Lato" panose="020F0502020204030203" pitchFamily="34" charset="0"/>
                <a:cs typeface="Lato" panose="020F0502020204030203" pitchFamily="34" charset="0"/>
                <a:hlinkClick r:id="rId5"/>
              </a:rPr>
              <a:t>https://coinmarketcap.com/</a:t>
            </a:r>
            <a:endParaRPr lang="en-GB" sz="1067" noProof="1">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ext 0"/>
          <p:cNvSpPr txBox="1"/>
          <p:nvPr/>
        </p:nvSpPr>
        <p:spPr>
          <a:xfrm>
            <a:off x="457199" y="435786"/>
            <a:ext cx="11274554"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spc="200">
                <a:solidFill>
                  <a:srgbClr val="8B0000"/>
                </a:solidFill>
              </a:defRPr>
            </a:lvl1pPr>
          </a:lstStyle>
          <a:p>
            <a:r>
              <a:t>PART 5 · LOSS ALLOCATION</a:t>
            </a:r>
          </a:p>
        </p:txBody>
      </p:sp>
      <p:sp>
        <p:nvSpPr>
          <p:cNvPr id="140" name="Text 1"/>
          <p:cNvSpPr txBox="1"/>
          <p:nvPr/>
        </p:nvSpPr>
        <p:spPr>
          <a:xfrm>
            <a:off x="457199" y="741288"/>
            <a:ext cx="11274554" cy="34622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2600" b="1">
                <a:solidFill>
                  <a:srgbClr val="1E3A5F"/>
                </a:solidFill>
              </a:defRPr>
            </a:lvl1pPr>
          </a:lstStyle>
          <a:p>
            <a:r>
              <a:t>AT1 bonds: who really pays?</a:t>
            </a:r>
          </a:p>
        </p:txBody>
      </p:sp>
      <p:sp>
        <p:nvSpPr>
          <p:cNvPr id="141" name="Shape 2"/>
          <p:cNvSpPr/>
          <p:nvPr/>
        </p:nvSpPr>
        <p:spPr>
          <a:xfrm>
            <a:off x="457199" y="1554480"/>
            <a:ext cx="5394962" cy="2011679"/>
          </a:xfrm>
          <a:prstGeom prst="rect">
            <a:avLst/>
          </a:prstGeom>
          <a:solidFill>
            <a:srgbClr val="FFFFFF"/>
          </a:solidFill>
          <a:ln w="12700">
            <a:solidFill>
              <a:srgbClr val="C8CFD8"/>
            </a:solidFill>
          </a:ln>
        </p:spPr>
        <p:txBody>
          <a:bodyPr lIns="45719" rIns="45719"/>
          <a:lstStyle/>
          <a:p>
            <a:endParaRPr/>
          </a:p>
        </p:txBody>
      </p:sp>
      <p:sp>
        <p:nvSpPr>
          <p:cNvPr id="142" name="Shape 3"/>
          <p:cNvSpPr/>
          <p:nvPr/>
        </p:nvSpPr>
        <p:spPr>
          <a:xfrm>
            <a:off x="457200" y="1554480"/>
            <a:ext cx="109728" cy="2011679"/>
          </a:xfrm>
          <a:prstGeom prst="rect">
            <a:avLst/>
          </a:prstGeom>
          <a:solidFill>
            <a:srgbClr val="8B0000"/>
          </a:solidFill>
          <a:ln w="12700">
            <a:solidFill>
              <a:srgbClr val="8B0000"/>
            </a:solidFill>
          </a:ln>
        </p:spPr>
        <p:txBody>
          <a:bodyPr lIns="45719" rIns="45719"/>
          <a:lstStyle/>
          <a:p>
            <a:endParaRPr/>
          </a:p>
        </p:txBody>
      </p:sp>
      <p:sp>
        <p:nvSpPr>
          <p:cNvPr id="143" name="Text 4"/>
          <p:cNvSpPr txBox="1"/>
          <p:nvPr/>
        </p:nvSpPr>
        <p:spPr>
          <a:xfrm>
            <a:off x="731519" y="1761666"/>
            <a:ext cx="5029201"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spc="200">
                <a:solidFill>
                  <a:srgbClr val="8B0000"/>
                </a:solidFill>
              </a:defRPr>
            </a:lvl1pPr>
          </a:lstStyle>
          <a:p>
            <a:r>
              <a:t>AT1 BONDHOLDERS</a:t>
            </a:r>
          </a:p>
        </p:txBody>
      </p:sp>
      <p:sp>
        <p:nvSpPr>
          <p:cNvPr id="144" name="Text 5"/>
          <p:cNvSpPr txBox="1"/>
          <p:nvPr/>
        </p:nvSpPr>
        <p:spPr>
          <a:xfrm>
            <a:off x="731519" y="2115780"/>
            <a:ext cx="5029201" cy="6147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4800" b="1">
                <a:solidFill>
                  <a:srgbClr val="8B0000"/>
                </a:solidFill>
              </a:defRPr>
            </a:lvl1pPr>
          </a:lstStyle>
          <a:p>
            <a:r>
              <a:t>CHF 16 bn</a:t>
            </a:r>
          </a:p>
        </p:txBody>
      </p:sp>
      <p:sp>
        <p:nvSpPr>
          <p:cNvPr id="145" name="Text 6"/>
          <p:cNvSpPr txBox="1"/>
          <p:nvPr/>
        </p:nvSpPr>
        <p:spPr>
          <a:xfrm>
            <a:off x="731519" y="2844363"/>
            <a:ext cx="5029201" cy="2091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600" b="1">
                <a:solidFill>
                  <a:srgbClr val="1A1A1A"/>
                </a:solidFill>
              </a:defRPr>
            </a:lvl1pPr>
          </a:lstStyle>
          <a:p>
            <a:r>
              <a:t>written down to ZERO</a:t>
            </a:r>
          </a:p>
        </p:txBody>
      </p:sp>
      <p:sp>
        <p:nvSpPr>
          <p:cNvPr id="146" name="Text 7"/>
          <p:cNvSpPr txBox="1"/>
          <p:nvPr/>
        </p:nvSpPr>
        <p:spPr>
          <a:xfrm>
            <a:off x="731519" y="3178986"/>
            <a:ext cx="5029201"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i="1">
                <a:solidFill>
                  <a:srgbClr val="5A6470"/>
                </a:solidFill>
              </a:defRPr>
            </a:lvl1pPr>
          </a:lstStyle>
          <a:p>
            <a:r>
              <a:t>Largest single AT1 loss in history (19 March 2023)</a:t>
            </a:r>
          </a:p>
        </p:txBody>
      </p:sp>
      <p:sp>
        <p:nvSpPr>
          <p:cNvPr id="147" name="Shape 8"/>
          <p:cNvSpPr/>
          <p:nvPr/>
        </p:nvSpPr>
        <p:spPr>
          <a:xfrm>
            <a:off x="6126479" y="1554480"/>
            <a:ext cx="5669281" cy="2011679"/>
          </a:xfrm>
          <a:prstGeom prst="rect">
            <a:avLst/>
          </a:prstGeom>
          <a:solidFill>
            <a:srgbClr val="FFFFFF"/>
          </a:solidFill>
          <a:ln w="12700">
            <a:solidFill>
              <a:srgbClr val="C8CFD8"/>
            </a:solidFill>
          </a:ln>
        </p:spPr>
        <p:txBody>
          <a:bodyPr lIns="45719" rIns="45719"/>
          <a:lstStyle/>
          <a:p>
            <a:endParaRPr/>
          </a:p>
        </p:txBody>
      </p:sp>
      <p:sp>
        <p:nvSpPr>
          <p:cNvPr id="148" name="Shape 9"/>
          <p:cNvSpPr/>
          <p:nvPr/>
        </p:nvSpPr>
        <p:spPr>
          <a:xfrm>
            <a:off x="6126479" y="1554480"/>
            <a:ext cx="109729" cy="2011679"/>
          </a:xfrm>
          <a:prstGeom prst="rect">
            <a:avLst/>
          </a:prstGeom>
          <a:solidFill>
            <a:srgbClr val="1E3A5F"/>
          </a:solidFill>
          <a:ln w="12700">
            <a:solidFill>
              <a:srgbClr val="1E3A5F"/>
            </a:solidFill>
          </a:ln>
        </p:spPr>
        <p:txBody>
          <a:bodyPr lIns="45719" rIns="45719"/>
          <a:lstStyle/>
          <a:p>
            <a:endParaRPr/>
          </a:p>
        </p:txBody>
      </p:sp>
      <p:sp>
        <p:nvSpPr>
          <p:cNvPr id="149" name="Text 10"/>
          <p:cNvSpPr txBox="1"/>
          <p:nvPr/>
        </p:nvSpPr>
        <p:spPr>
          <a:xfrm>
            <a:off x="6400800" y="1761666"/>
            <a:ext cx="5212080"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spc="200">
                <a:solidFill>
                  <a:srgbClr val="1E3A5F"/>
                </a:solidFill>
              </a:defRPr>
            </a:lvl1pPr>
          </a:lstStyle>
          <a:p>
            <a:r>
              <a:t>CS SHAREHOLDERS</a:t>
            </a:r>
          </a:p>
        </p:txBody>
      </p:sp>
      <p:sp>
        <p:nvSpPr>
          <p:cNvPr id="150" name="Text 11"/>
          <p:cNvSpPr txBox="1"/>
          <p:nvPr/>
        </p:nvSpPr>
        <p:spPr>
          <a:xfrm>
            <a:off x="6400800" y="2115780"/>
            <a:ext cx="5212080" cy="6147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4800" b="1">
                <a:solidFill>
                  <a:srgbClr val="1E3A5F"/>
                </a:solidFill>
              </a:defRPr>
            </a:lvl1pPr>
          </a:lstStyle>
          <a:p>
            <a:r>
              <a:t>CHF 3 bn</a:t>
            </a:r>
          </a:p>
        </p:txBody>
      </p:sp>
      <p:sp>
        <p:nvSpPr>
          <p:cNvPr id="151" name="Text 12"/>
          <p:cNvSpPr txBox="1"/>
          <p:nvPr/>
        </p:nvSpPr>
        <p:spPr>
          <a:xfrm>
            <a:off x="6400800" y="2844363"/>
            <a:ext cx="5212080" cy="2091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600" b="1">
                <a:solidFill>
                  <a:srgbClr val="1A1A1A"/>
                </a:solidFill>
              </a:defRPr>
            </a:lvl1pPr>
          </a:lstStyle>
          <a:p>
            <a:r>
              <a:t>in UBS shares (diluted, not wiped out)</a:t>
            </a:r>
          </a:p>
        </p:txBody>
      </p:sp>
      <p:sp>
        <p:nvSpPr>
          <p:cNvPr id="152" name="Text 13"/>
          <p:cNvSpPr txBox="1"/>
          <p:nvPr/>
        </p:nvSpPr>
        <p:spPr>
          <a:xfrm>
            <a:off x="6400800" y="3178986"/>
            <a:ext cx="5212080"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i="1">
                <a:solidFill>
                  <a:srgbClr val="5A6470"/>
                </a:solidFill>
              </a:defRPr>
            </a:lvl1pPr>
          </a:lstStyle>
          <a:p>
            <a:r>
              <a:t>Inverted absolute priority rule</a:t>
            </a:r>
          </a:p>
        </p:txBody>
      </p:sp>
      <p:sp>
        <p:nvSpPr>
          <p:cNvPr id="153" name="Shape 14"/>
          <p:cNvSpPr/>
          <p:nvPr/>
        </p:nvSpPr>
        <p:spPr>
          <a:xfrm>
            <a:off x="457199" y="3794759"/>
            <a:ext cx="11274554" cy="1874521"/>
          </a:xfrm>
          <a:prstGeom prst="rect">
            <a:avLst/>
          </a:prstGeom>
          <a:solidFill>
            <a:srgbClr val="E8EEF4"/>
          </a:solidFill>
          <a:ln w="12700">
            <a:solidFill>
              <a:srgbClr val="1E3A5F"/>
            </a:solidFill>
          </a:ln>
        </p:spPr>
        <p:txBody>
          <a:bodyPr lIns="45719" rIns="45719"/>
          <a:lstStyle/>
          <a:p>
            <a:endParaRPr/>
          </a:p>
        </p:txBody>
      </p:sp>
      <p:sp>
        <p:nvSpPr>
          <p:cNvPr id="154" name="Text 15"/>
          <p:cNvSpPr txBox="1"/>
          <p:nvPr/>
        </p:nvSpPr>
        <p:spPr>
          <a:xfrm>
            <a:off x="685800" y="3956225"/>
            <a:ext cx="10972800"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b="1" spc="200">
                <a:solidFill>
                  <a:srgbClr val="1E3A5F"/>
                </a:solidFill>
              </a:defRPr>
            </a:lvl1pPr>
          </a:lstStyle>
          <a:p>
            <a:r>
              <a:t>FEDERAL ADMINISTRATIVE COURT, 1 OCTOBER 2025  ·  Case B-2334/2023</a:t>
            </a:r>
          </a:p>
        </p:txBody>
      </p:sp>
      <p:sp>
        <p:nvSpPr>
          <p:cNvPr id="155" name="Text 16"/>
          <p:cNvSpPr txBox="1"/>
          <p:nvPr/>
        </p:nvSpPr>
        <p:spPr>
          <a:xfrm>
            <a:off x="685800" y="4225860"/>
            <a:ext cx="10972800" cy="1893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400" b="1">
                <a:solidFill>
                  <a:srgbClr val="1A1A1A"/>
                </a:solidFill>
              </a:defRPr>
            </a:lvl1pPr>
          </a:lstStyle>
          <a:p>
            <a:r>
              <a:t>FINMA's decree annulled. Art. 5a Notverordnung declared unconstitutional.</a:t>
            </a:r>
          </a:p>
        </p:txBody>
      </p:sp>
      <p:sp>
        <p:nvSpPr>
          <p:cNvPr id="156" name="Text 17"/>
          <p:cNvSpPr txBox="1"/>
          <p:nvPr/>
        </p:nvSpPr>
        <p:spPr>
          <a:xfrm>
            <a:off x="685800" y="4622336"/>
            <a:ext cx="10972800"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defRPr sz="1000" b="1">
                <a:solidFill>
                  <a:srgbClr val="1E3A5F"/>
                </a:solidFill>
              </a:defRPr>
            </a:pPr>
            <a:r>
              <a:t>Cost. arts. 184(3), 185(3):  </a:t>
            </a:r>
            <a:r>
              <a:rPr b="0">
                <a:solidFill>
                  <a:srgbClr val="1A1A1A"/>
                </a:solidFill>
              </a:rPr>
              <a:t>TBTF framework already governs this area; no genuine emergency gap.</a:t>
            </a:r>
          </a:p>
        </p:txBody>
      </p:sp>
      <p:sp>
        <p:nvSpPr>
          <p:cNvPr id="157" name="Text 18"/>
          <p:cNvSpPr txBox="1"/>
          <p:nvPr/>
        </p:nvSpPr>
        <p:spPr>
          <a:xfrm>
            <a:off x="685800" y="4896656"/>
            <a:ext cx="10972800"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defRPr sz="1000" b="1">
                <a:solidFill>
                  <a:srgbClr val="1E3A5F"/>
                </a:solidFill>
              </a:defRPr>
            </a:pPr>
            <a:r>
              <a:t>Cost. art. 178(3):  </a:t>
            </a:r>
            <a:r>
              <a:rPr b="0">
                <a:solidFill>
                  <a:srgbClr val="1A1A1A"/>
                </a:solidFill>
              </a:rPr>
              <a:t>Delegation of expropriation requires a formal statute, not an ordinance.</a:t>
            </a:r>
          </a:p>
        </p:txBody>
      </p:sp>
      <p:sp>
        <p:nvSpPr>
          <p:cNvPr id="158" name="Text 19"/>
          <p:cNvSpPr txBox="1"/>
          <p:nvPr/>
        </p:nvSpPr>
        <p:spPr>
          <a:xfrm>
            <a:off x="685800" y="5170976"/>
            <a:ext cx="10972800"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defRPr sz="1000" b="1">
                <a:solidFill>
                  <a:srgbClr val="1E3A5F"/>
                </a:solidFill>
              </a:defRPr>
            </a:pPr>
            <a:r>
              <a:t>Cost. art. 26 (property guarantee):  </a:t>
            </a:r>
            <a:r>
              <a:rPr b="0">
                <a:solidFill>
                  <a:srgbClr val="1A1A1A"/>
                </a:solidFill>
              </a:rPr>
              <a:t>AT1 are protected property rights; expropriation must be proportional and lawful.</a:t>
            </a:r>
          </a:p>
        </p:txBody>
      </p:sp>
      <p:sp>
        <p:nvSpPr>
          <p:cNvPr id="159" name="Text 20"/>
          <p:cNvSpPr txBox="1"/>
          <p:nvPr/>
        </p:nvSpPr>
        <p:spPr>
          <a:xfrm>
            <a:off x="685800" y="5459012"/>
            <a:ext cx="10972800"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i="1">
                <a:solidFill>
                  <a:srgbClr val="5A6470"/>
                </a:solidFill>
              </a:defRPr>
            </a:lvl1pPr>
          </a:lstStyle>
          <a:p>
            <a:r>
              <a:t>FINMA appealed to the Federal Supreme Court  ·  ~360 cases pending  ·  Five BIT/ICSID arbitrations against Switzerland</a:t>
            </a:r>
          </a:p>
        </p:txBody>
      </p:sp>
      <p:sp>
        <p:nvSpPr>
          <p:cNvPr id="160" name="Shape 21"/>
          <p:cNvSpPr/>
          <p:nvPr/>
        </p:nvSpPr>
        <p:spPr>
          <a:xfrm>
            <a:off x="457199" y="5852159"/>
            <a:ext cx="11274554" cy="457201"/>
          </a:xfrm>
          <a:prstGeom prst="rect">
            <a:avLst/>
          </a:prstGeom>
          <a:solidFill>
            <a:srgbClr val="1E3A5F"/>
          </a:solidFill>
          <a:ln w="12700">
            <a:solidFill>
              <a:srgbClr val="1E3A5F"/>
            </a:solidFill>
          </a:ln>
        </p:spPr>
        <p:txBody>
          <a:bodyPr lIns="45719" rIns="45719"/>
          <a:lstStyle/>
          <a:p>
            <a:endParaRPr/>
          </a:p>
        </p:txBody>
      </p:sp>
      <p:sp>
        <p:nvSpPr>
          <p:cNvPr id="161" name="Text 22"/>
          <p:cNvSpPr txBox="1"/>
          <p:nvPr/>
        </p:nvSpPr>
        <p:spPr>
          <a:xfrm>
            <a:off x="457199" y="5997378"/>
            <a:ext cx="11274554" cy="1667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1300" i="1">
                <a:solidFill>
                  <a:srgbClr val="FFFFFF"/>
                </a:solidFill>
              </a:defRPr>
            </a:lvl1pPr>
          </a:lstStyle>
          <a:p>
            <a:r>
              <a:t>Loss allocation decided by emergency decree, and 30 months later, declared unlawful.</a:t>
            </a:r>
          </a:p>
        </p:txBody>
      </p:sp>
      <p:sp>
        <p:nvSpPr>
          <p:cNvPr id="162" name="Shape 23"/>
          <p:cNvSpPr/>
          <p:nvPr/>
        </p:nvSpPr>
        <p:spPr>
          <a:xfrm>
            <a:off x="457199" y="6446520"/>
            <a:ext cx="11274554" cy="1"/>
          </a:xfrm>
          <a:prstGeom prst="line">
            <a:avLst/>
          </a:prstGeom>
          <a:ln w="6350">
            <a:solidFill>
              <a:srgbClr val="C8CFD8"/>
            </a:solidFill>
          </a:ln>
        </p:spPr>
        <p:txBody>
          <a:bodyPr lIns="45719" rIns="45719"/>
          <a:lstStyle/>
          <a:p>
            <a:endParaRPr/>
          </a:p>
        </p:txBody>
      </p:sp>
      <p:sp>
        <p:nvSpPr>
          <p:cNvPr id="163" name="Text 25"/>
          <p:cNvSpPr txBox="1"/>
          <p:nvPr/>
        </p:nvSpPr>
        <p:spPr>
          <a:xfrm>
            <a:off x="10817352" y="6611619"/>
            <a:ext cx="914401" cy="127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r">
              <a:defRPr sz="900">
                <a:solidFill>
                  <a:srgbClr val="5A6470"/>
                </a:solidFill>
              </a:defRPr>
            </a:lvl1pPr>
          </a:lstStyle>
          <a:p>
            <a:r>
              <a:t>6 / 7</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Text 0"/>
          <p:cNvSpPr txBox="1"/>
          <p:nvPr/>
        </p:nvSpPr>
        <p:spPr>
          <a:xfrm>
            <a:off x="685800" y="607367"/>
            <a:ext cx="10972800" cy="15686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200" b="1" spc="300">
                <a:solidFill>
                  <a:srgbClr val="8FA8C4"/>
                </a:solidFill>
              </a:defRPr>
            </a:lvl1pPr>
          </a:lstStyle>
          <a:p>
            <a:r>
              <a:t>CONCLUSIONS</a:t>
            </a:r>
          </a:p>
        </p:txBody>
      </p:sp>
      <p:sp>
        <p:nvSpPr>
          <p:cNvPr id="166" name="Text 1"/>
          <p:cNvSpPr txBox="1"/>
          <p:nvPr/>
        </p:nvSpPr>
        <p:spPr>
          <a:xfrm>
            <a:off x="685800" y="957888"/>
            <a:ext cx="10972800" cy="4616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3000" b="1">
                <a:solidFill>
                  <a:srgbClr val="FFFFFF"/>
                </a:solidFill>
              </a:defRPr>
            </a:lvl1pPr>
          </a:lstStyle>
          <a:p>
            <a:r>
              <a:rPr dirty="0">
                <a:solidFill>
                  <a:schemeClr val="tx1"/>
                </a:solidFill>
              </a:rPr>
              <a:t>Three lessons and one open question</a:t>
            </a:r>
          </a:p>
        </p:txBody>
      </p:sp>
      <p:sp>
        <p:nvSpPr>
          <p:cNvPr id="167" name="Shape 2"/>
          <p:cNvSpPr/>
          <p:nvPr/>
        </p:nvSpPr>
        <p:spPr>
          <a:xfrm>
            <a:off x="685800" y="1783079"/>
            <a:ext cx="640081" cy="640081"/>
          </a:xfrm>
          <a:prstGeom prst="ellipse">
            <a:avLst/>
          </a:prstGeom>
          <a:solidFill>
            <a:srgbClr val="FFFFFF"/>
          </a:solidFill>
          <a:ln w="12700">
            <a:solidFill>
              <a:srgbClr val="FFFFFF"/>
            </a:solidFill>
          </a:ln>
        </p:spPr>
        <p:txBody>
          <a:bodyPr lIns="45719" rIns="45719"/>
          <a:lstStyle/>
          <a:p>
            <a:endParaRPr/>
          </a:p>
        </p:txBody>
      </p:sp>
      <p:sp>
        <p:nvSpPr>
          <p:cNvPr id="168" name="Text 3"/>
          <p:cNvSpPr txBox="1"/>
          <p:nvPr/>
        </p:nvSpPr>
        <p:spPr>
          <a:xfrm>
            <a:off x="685800" y="1956152"/>
            <a:ext cx="640081" cy="2939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2200" b="1">
                <a:solidFill>
                  <a:srgbClr val="0F1F35"/>
                </a:solidFill>
              </a:defRPr>
            </a:lvl1pPr>
          </a:lstStyle>
          <a:p>
            <a:r>
              <a:t>1</a:t>
            </a:r>
          </a:p>
        </p:txBody>
      </p:sp>
      <p:sp>
        <p:nvSpPr>
          <p:cNvPr id="169" name="Text 4"/>
          <p:cNvSpPr txBox="1"/>
          <p:nvPr/>
        </p:nvSpPr>
        <p:spPr>
          <a:xfrm>
            <a:off x="1508759" y="1845973"/>
            <a:ext cx="10241282"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500" b="1">
                <a:solidFill>
                  <a:srgbClr val="FFFFFF"/>
                </a:solidFill>
              </a:defRPr>
            </a:lvl1pPr>
          </a:lstStyle>
          <a:p>
            <a:r>
              <a:rPr dirty="0">
                <a:solidFill>
                  <a:schemeClr val="tx1"/>
                </a:solidFill>
              </a:rPr>
              <a:t>Capital ratios are lagging indicators in confidence-driven runs.</a:t>
            </a:r>
          </a:p>
        </p:txBody>
      </p:sp>
      <p:sp>
        <p:nvSpPr>
          <p:cNvPr id="170" name="Text 5"/>
          <p:cNvSpPr txBox="1"/>
          <p:nvPr/>
        </p:nvSpPr>
        <p:spPr>
          <a:xfrm>
            <a:off x="1508759" y="2534334"/>
            <a:ext cx="10241282" cy="1342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i="1">
                <a:solidFill>
                  <a:srgbClr val="C8D4E3"/>
                </a:solidFill>
              </a:defRPr>
            </a:lvl1pPr>
          </a:lstStyle>
          <a:p>
            <a:r>
              <a:t>Basel's risk models “failed to take account of systemic risks.” In a digital deposit run, regulatory metrics measure yesterday's solvency, not tomorrow's liquidity.</a:t>
            </a:r>
          </a:p>
        </p:txBody>
      </p:sp>
      <p:sp>
        <p:nvSpPr>
          <p:cNvPr id="171" name="Shape 6"/>
          <p:cNvSpPr/>
          <p:nvPr/>
        </p:nvSpPr>
        <p:spPr>
          <a:xfrm>
            <a:off x="685800" y="3108960"/>
            <a:ext cx="640081" cy="640081"/>
          </a:xfrm>
          <a:prstGeom prst="ellipse">
            <a:avLst/>
          </a:prstGeom>
          <a:solidFill>
            <a:srgbClr val="FFFFFF"/>
          </a:solidFill>
          <a:ln w="12700">
            <a:solidFill>
              <a:srgbClr val="FFFFFF"/>
            </a:solidFill>
          </a:ln>
        </p:spPr>
        <p:txBody>
          <a:bodyPr lIns="45719" rIns="45719"/>
          <a:lstStyle/>
          <a:p>
            <a:endParaRPr/>
          </a:p>
        </p:txBody>
      </p:sp>
      <p:sp>
        <p:nvSpPr>
          <p:cNvPr id="172" name="Text 7"/>
          <p:cNvSpPr txBox="1"/>
          <p:nvPr/>
        </p:nvSpPr>
        <p:spPr>
          <a:xfrm>
            <a:off x="685800" y="3282032"/>
            <a:ext cx="640081" cy="29393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2200" b="1">
                <a:solidFill>
                  <a:srgbClr val="0F1F35"/>
                </a:solidFill>
              </a:defRPr>
            </a:lvl1pPr>
          </a:lstStyle>
          <a:p>
            <a:r>
              <a:t>2</a:t>
            </a:r>
          </a:p>
        </p:txBody>
      </p:sp>
      <p:sp>
        <p:nvSpPr>
          <p:cNvPr id="173" name="Text 8"/>
          <p:cNvSpPr txBox="1"/>
          <p:nvPr/>
        </p:nvSpPr>
        <p:spPr>
          <a:xfrm>
            <a:off x="1508759" y="3171852"/>
            <a:ext cx="10241282"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500" b="1">
                <a:solidFill>
                  <a:srgbClr val="FFFFFF"/>
                </a:solidFill>
              </a:defRPr>
            </a:lvl1pPr>
          </a:lstStyle>
          <a:p>
            <a:r>
              <a:rPr dirty="0">
                <a:solidFill>
                  <a:schemeClr val="tx1"/>
                </a:solidFill>
              </a:rPr>
              <a:t>The Swiss Finish was severe in form, undermined by discretion.</a:t>
            </a:r>
          </a:p>
        </p:txBody>
      </p:sp>
      <p:sp>
        <p:nvSpPr>
          <p:cNvPr id="174" name="Text 9"/>
          <p:cNvSpPr txBox="1"/>
          <p:nvPr/>
        </p:nvSpPr>
        <p:spPr>
          <a:xfrm>
            <a:off x="1508759" y="3860214"/>
            <a:ext cx="10241282" cy="1342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i="1">
                <a:solidFill>
                  <a:srgbClr val="C8D4E3"/>
                </a:solidFill>
              </a:defRPr>
            </a:lvl1pPr>
          </a:lstStyle>
          <a:p>
            <a:r>
              <a:rPr dirty="0"/>
              <a:t>Reliefs, granted to CS in 2017, </a:t>
            </a:r>
            <a:r>
              <a:rPr dirty="0" err="1"/>
              <a:t>neutralised</a:t>
            </a:r>
            <a:r>
              <a:rPr dirty="0"/>
              <a:t> the severity of Pillar 1. The PUK called the filter “inappropriate though legally sound.” Formal compliance is not substantive resilience.</a:t>
            </a:r>
          </a:p>
        </p:txBody>
      </p:sp>
      <p:sp>
        <p:nvSpPr>
          <p:cNvPr id="175" name="Shape 10"/>
          <p:cNvSpPr/>
          <p:nvPr/>
        </p:nvSpPr>
        <p:spPr>
          <a:xfrm>
            <a:off x="685800" y="4434840"/>
            <a:ext cx="640081" cy="640081"/>
          </a:xfrm>
          <a:prstGeom prst="ellipse">
            <a:avLst/>
          </a:prstGeom>
          <a:solidFill>
            <a:srgbClr val="FFFFFF"/>
          </a:solidFill>
          <a:ln w="12700">
            <a:solidFill>
              <a:srgbClr val="FFFFFF"/>
            </a:solidFill>
          </a:ln>
        </p:spPr>
        <p:txBody>
          <a:bodyPr lIns="45719" rIns="45719"/>
          <a:lstStyle/>
          <a:p>
            <a:endParaRPr/>
          </a:p>
        </p:txBody>
      </p:sp>
      <p:sp>
        <p:nvSpPr>
          <p:cNvPr id="176" name="Text 11"/>
          <p:cNvSpPr txBox="1"/>
          <p:nvPr/>
        </p:nvSpPr>
        <p:spPr>
          <a:xfrm>
            <a:off x="685800" y="4607912"/>
            <a:ext cx="640081" cy="2939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lgn="ctr">
              <a:defRPr sz="2200" b="1">
                <a:solidFill>
                  <a:srgbClr val="0F1F35"/>
                </a:solidFill>
              </a:defRPr>
            </a:lvl1pPr>
          </a:lstStyle>
          <a:p>
            <a:r>
              <a:t>3</a:t>
            </a:r>
          </a:p>
        </p:txBody>
      </p:sp>
      <p:sp>
        <p:nvSpPr>
          <p:cNvPr id="177" name="Text 12"/>
          <p:cNvSpPr txBox="1"/>
          <p:nvPr/>
        </p:nvSpPr>
        <p:spPr>
          <a:xfrm>
            <a:off x="1508759" y="4497733"/>
            <a:ext cx="10241282" cy="2308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500" b="1">
                <a:solidFill>
                  <a:srgbClr val="FFFFFF"/>
                </a:solidFill>
              </a:defRPr>
            </a:lvl1pPr>
          </a:lstStyle>
          <a:p>
            <a:r>
              <a:rPr dirty="0">
                <a:solidFill>
                  <a:schemeClr val="tx1"/>
                </a:solidFill>
              </a:rPr>
              <a:t>Bank regulation increasingly arbitrates who pays, not whether losses occur.</a:t>
            </a:r>
          </a:p>
        </p:txBody>
      </p:sp>
      <p:sp>
        <p:nvSpPr>
          <p:cNvPr id="178" name="Text 13"/>
          <p:cNvSpPr txBox="1"/>
          <p:nvPr/>
        </p:nvSpPr>
        <p:spPr>
          <a:xfrm>
            <a:off x="1508759" y="5103544"/>
            <a:ext cx="10241282" cy="2993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100" i="1">
                <a:solidFill>
                  <a:srgbClr val="C8D4E3"/>
                </a:solidFill>
              </a:defRPr>
            </a:lvl1pPr>
          </a:lstStyle>
          <a:p>
            <a:r>
              <a:t>AT1 holders bore CHF 16.5 bn; shareholders kept CHF 3 bn; the State extended CHF 109 bn in liquidity and guarantees. The absolute priority rule was inverted; the resolution framework was bypassed.</a:t>
            </a:r>
          </a:p>
        </p:txBody>
      </p:sp>
      <p:sp>
        <p:nvSpPr>
          <p:cNvPr id="179" name="Shape 14"/>
          <p:cNvSpPr/>
          <p:nvPr/>
        </p:nvSpPr>
        <p:spPr>
          <a:xfrm>
            <a:off x="685799" y="5897879"/>
            <a:ext cx="11064242" cy="1"/>
          </a:xfrm>
          <a:prstGeom prst="line">
            <a:avLst/>
          </a:prstGeom>
          <a:ln>
            <a:solidFill>
              <a:srgbClr val="8FA8C4"/>
            </a:solidFill>
          </a:ln>
        </p:spPr>
        <p:txBody>
          <a:bodyPr lIns="45719" rIns="45719"/>
          <a:lstStyle/>
          <a:p>
            <a:endParaRPr/>
          </a:p>
        </p:txBody>
      </p:sp>
      <p:sp>
        <p:nvSpPr>
          <p:cNvPr id="180" name="Text 15"/>
          <p:cNvSpPr txBox="1"/>
          <p:nvPr/>
        </p:nvSpPr>
        <p:spPr>
          <a:xfrm>
            <a:off x="685800" y="6035084"/>
            <a:ext cx="10972800" cy="1370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000" b="1" spc="200">
                <a:solidFill>
                  <a:srgbClr val="8FA8C4"/>
                </a:solidFill>
              </a:defRPr>
            </a:lvl1pPr>
          </a:lstStyle>
          <a:p>
            <a:r>
              <a:t>OPEN QUESTION</a:t>
            </a:r>
          </a:p>
        </p:txBody>
      </p:sp>
      <p:sp>
        <p:nvSpPr>
          <p:cNvPr id="181" name="Text 16"/>
          <p:cNvSpPr txBox="1"/>
          <p:nvPr/>
        </p:nvSpPr>
        <p:spPr>
          <a:xfrm>
            <a:off x="685800" y="6384518"/>
            <a:ext cx="10972800" cy="2154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a:defRPr sz="1400" i="1">
                <a:solidFill>
                  <a:srgbClr val="FFFFFF"/>
                </a:solidFill>
              </a:defRPr>
            </a:lvl1pPr>
          </a:lstStyle>
          <a:p>
            <a:r>
              <a:rPr dirty="0">
                <a:solidFill>
                  <a:schemeClr val="tx1"/>
                </a:solidFill>
              </a:rPr>
              <a:t>If solvency is what regulators measure, but confidence is what the market enforces, can Basel III ever be enough?</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F4CFDCB-E36F-7546-AD30-4993E3E6B2B9}"/>
              </a:ext>
            </a:extLst>
          </p:cNvPr>
          <p:cNvSpPr/>
          <p:nvPr/>
        </p:nvSpPr>
        <p:spPr>
          <a:xfrm>
            <a:off x="735980" y="1750741"/>
            <a:ext cx="10630520" cy="2114822"/>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le 1">
            <a:extLst>
              <a:ext uri="{FF2B5EF4-FFF2-40B4-BE49-F238E27FC236}">
                <a16:creationId xmlns:a16="http://schemas.microsoft.com/office/drawing/2014/main" id="{9B859B1C-B645-2AC5-FC24-67347424306C}"/>
              </a:ext>
            </a:extLst>
          </p:cNvPr>
          <p:cNvSpPr>
            <a:spLocks noGrp="1"/>
          </p:cNvSpPr>
          <p:nvPr>
            <p:ph type="ctrTitle"/>
          </p:nvPr>
        </p:nvSpPr>
        <p:spPr>
          <a:xfrm>
            <a:off x="735980" y="2277978"/>
            <a:ext cx="10617820" cy="1270319"/>
          </a:xfrm>
        </p:spPr>
        <p:txBody>
          <a:bodyPr>
            <a:norm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Are IOSCO Standards Effective</a:t>
            </a:r>
            <a:r>
              <a:rPr lang="en-US" sz="3600" dirty="0">
                <a:solidFill>
                  <a:prstClr val="black"/>
                </a:solidFill>
                <a:latin typeface="Calibri" panose="020F0502020204030204"/>
                <a:ea typeface="+mn-ea"/>
                <a:cs typeface="+mn-cs"/>
              </a:rPr>
              <a:t> </a:t>
            </a:r>
            <a:r>
              <a:rPr kumimoji="0" lang="en-US" sz="3600" b="1" i="0" u="none" strike="noStrike" kern="1200" cap="none" spc="0" normalizeH="0" baseline="0" noProof="0" dirty="0">
                <a:ln>
                  <a:noFill/>
                </a:ln>
                <a:solidFill>
                  <a:srgbClr val="FFFFFF"/>
                </a:solidFill>
                <a:effectLst/>
                <a:uLnTx/>
                <a:uFillTx/>
                <a:latin typeface="Georgia" pitchFamily="34" charset="0"/>
                <a:ea typeface="Georgia" pitchFamily="34" charset="-122"/>
                <a:cs typeface="Georgia" pitchFamily="34" charset="-120"/>
              </a:rPr>
              <a:t>in Regulating Capital Markets?</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07C86AB-0988-624E-67FA-397A4609808B}"/>
              </a:ext>
            </a:extLst>
          </p:cNvPr>
          <p:cNvSpPr txBox="1"/>
          <p:nvPr/>
        </p:nvSpPr>
        <p:spPr>
          <a:xfrm>
            <a:off x="4019240" y="4988560"/>
            <a:ext cx="4051300" cy="523220"/>
          </a:xfrm>
          <a:prstGeom prst="rect">
            <a:avLst/>
          </a:prstGeom>
          <a:noFill/>
        </p:spPr>
        <p:txBody>
          <a:bodyPr wrap="square" rtlCol="0">
            <a:spAutoFit/>
          </a:bodyPr>
          <a:lstStyle/>
          <a:p>
            <a:r>
              <a:rPr lang="it-IT" sz="2800" dirty="0" err="1">
                <a:cs typeface="Times New Roman" panose="02020603050405020304" pitchFamily="18" charset="0"/>
              </a:rPr>
              <a:t>Presenter</a:t>
            </a:r>
            <a:r>
              <a:rPr lang="it-IT" sz="2800" dirty="0">
                <a:cs typeface="Times New Roman" panose="02020603050405020304" pitchFamily="18" charset="0"/>
              </a:rPr>
              <a:t>: Lapo Linossi</a:t>
            </a:r>
          </a:p>
        </p:txBody>
      </p:sp>
      <p:sp>
        <p:nvSpPr>
          <p:cNvPr id="32" name="Slide Number Placeholder 31">
            <a:extLst>
              <a:ext uri="{FF2B5EF4-FFF2-40B4-BE49-F238E27FC236}">
                <a16:creationId xmlns:a16="http://schemas.microsoft.com/office/drawing/2014/main" id="{D7547FA3-788B-46B2-E398-F264261EE3F1}"/>
              </a:ext>
            </a:extLst>
          </p:cNvPr>
          <p:cNvSpPr>
            <a:spLocks noGrp="1"/>
          </p:cNvSpPr>
          <p:nvPr>
            <p:ph type="sldNum" sz="quarter" idx="12"/>
          </p:nvPr>
        </p:nvSpPr>
        <p:spPr/>
        <p:txBody>
          <a:bodyPr/>
          <a:lstStyle/>
          <a:p>
            <a:fld id="{41F3D4CB-DC8B-4178-BF13-2369DC84BFCA}" type="slidenum">
              <a:rPr lang="it-IT" smtClean="0"/>
              <a:t>122</a:t>
            </a:fld>
            <a:endParaRPr lang="it-IT"/>
          </a:p>
        </p:txBody>
      </p:sp>
    </p:spTree>
    <p:extLst>
      <p:ext uri="{BB962C8B-B14F-4D97-AF65-F5344CB8AC3E}">
        <p14:creationId xmlns:p14="http://schemas.microsoft.com/office/powerpoint/2010/main" val="284696353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1E5C9-924B-4B8E-AA9F-71915100CB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08D89D-BF24-0BAD-2BE9-D291BCF9CD04}"/>
              </a:ext>
            </a:extLst>
          </p:cNvPr>
          <p:cNvSpPr>
            <a:spLocks noGrp="1"/>
          </p:cNvSpPr>
          <p:nvPr>
            <p:ph type="title"/>
          </p:nvPr>
        </p:nvSpPr>
        <p:spPr>
          <a:xfrm>
            <a:off x="-72280" y="349112"/>
            <a:ext cx="12360500" cy="877729"/>
          </a:xfrm>
          <a:prstGeom prst="ellipse">
            <a:avLst/>
          </a:prstGeom>
        </p:spPr>
        <p:txBody>
          <a:bodyPr vert="horz" lIns="91440" tIns="45720" rIns="91440" bIns="45720" rtlCol="0" anchor="ctr">
            <a:noAutofit/>
          </a:bodyPr>
          <a:lstStyle/>
          <a:p>
            <a:r>
              <a:rPr lang="en-US" sz="3200" b="1" dirty="0">
                <a:latin typeface="Times New Roman" panose="02020603050405020304" pitchFamily="18" charset="0"/>
                <a:cs typeface="Times New Roman" panose="02020603050405020304" pitchFamily="18" charset="0"/>
              </a:rPr>
              <a:t>International Organization of Securities Commissions (IOSCO)</a:t>
            </a:r>
          </a:p>
        </p:txBody>
      </p:sp>
      <p:sp>
        <p:nvSpPr>
          <p:cNvPr id="3" name="Slide Number Placeholder 2">
            <a:extLst>
              <a:ext uri="{FF2B5EF4-FFF2-40B4-BE49-F238E27FC236}">
                <a16:creationId xmlns:a16="http://schemas.microsoft.com/office/drawing/2014/main" id="{1E08F8B3-1A79-1508-926C-40674667C9D5}"/>
              </a:ext>
            </a:extLst>
          </p:cNvPr>
          <p:cNvSpPr>
            <a:spLocks noGrp="1"/>
          </p:cNvSpPr>
          <p:nvPr>
            <p:ph type="sldNum" sz="quarter" idx="12"/>
          </p:nvPr>
        </p:nvSpPr>
        <p:spPr>
          <a:xfrm>
            <a:off x="11704320" y="6455664"/>
            <a:ext cx="448056" cy="365125"/>
          </a:xfrm>
        </p:spPr>
        <p:txBody>
          <a:bodyPr>
            <a:normAutofit/>
          </a:bodyPr>
          <a:lstStyle/>
          <a:p>
            <a:pPr>
              <a:spcAft>
                <a:spcPts val="600"/>
              </a:spcAft>
            </a:pPr>
            <a:fld id="{41F3D4CB-DC8B-4178-BF13-2369DC84BFCA}" type="slidenum">
              <a:rPr lang="it-IT" sz="1100" smtClean="0">
                <a:solidFill>
                  <a:schemeClr val="tx1">
                    <a:lumMod val="50000"/>
                    <a:lumOff val="50000"/>
                  </a:schemeClr>
                </a:solidFill>
              </a:rPr>
              <a:pPr>
                <a:spcAft>
                  <a:spcPts val="600"/>
                </a:spcAft>
              </a:pPr>
              <a:t>123</a:t>
            </a:fld>
            <a:endParaRPr lang="it-IT" sz="1100">
              <a:solidFill>
                <a:schemeClr val="tx1">
                  <a:lumMod val="50000"/>
                  <a:lumOff val="50000"/>
                </a:schemeClr>
              </a:solidFill>
            </a:endParaRPr>
          </a:p>
        </p:txBody>
      </p:sp>
      <p:graphicFrame>
        <p:nvGraphicFramePr>
          <p:cNvPr id="22" name="Content Placeholder 4">
            <a:extLst>
              <a:ext uri="{FF2B5EF4-FFF2-40B4-BE49-F238E27FC236}">
                <a16:creationId xmlns:a16="http://schemas.microsoft.com/office/drawing/2014/main" id="{723AD152-7EBA-904B-2595-DAED31386541}"/>
              </a:ext>
            </a:extLst>
          </p:cNvPr>
          <p:cNvGraphicFramePr>
            <a:graphicFrameLocks/>
          </p:cNvGraphicFramePr>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807709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5FE4C-EB38-497A-E32D-DC4C6C4EAA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F540E2-CAB3-2008-B665-15C545954D82}"/>
              </a:ext>
            </a:extLst>
          </p:cNvPr>
          <p:cNvSpPr>
            <a:spLocks noGrp="1"/>
          </p:cNvSpPr>
          <p:nvPr>
            <p:ph type="title"/>
          </p:nvPr>
        </p:nvSpPr>
        <p:spPr>
          <a:xfrm>
            <a:off x="-1" y="249991"/>
            <a:ext cx="12152377" cy="1576446"/>
          </a:xfrm>
          <a:prstGeom prst="ellipse">
            <a:avLst/>
          </a:prstGeom>
        </p:spPr>
        <p:txBody>
          <a:bodyPr vert="horz" lIns="91440" tIns="45720" rIns="91440" bIns="45720" rtlCol="0" anchor="ctr">
            <a:normAutofit fontScale="90000"/>
          </a:bodyPr>
          <a:lstStyle/>
          <a:p>
            <a:pPr algn="ctr"/>
            <a:r>
              <a:rPr lang="en-US" sz="3600" b="1" dirty="0">
                <a:latin typeface="Times New Roman" panose="02020603050405020304" pitchFamily="18" charset="0"/>
                <a:cs typeface="Times New Roman" panose="02020603050405020304" pitchFamily="18" charset="0"/>
              </a:rPr>
              <a:t>The effectiveness of IOSCO: </a:t>
            </a:r>
            <a:br>
              <a:rPr lang="en-US" sz="3600" b="1" dirty="0">
                <a:latin typeface="Times New Roman" panose="02020603050405020304" pitchFamily="18" charset="0"/>
                <a:cs typeface="Times New Roman" panose="02020603050405020304" pitchFamily="18" charset="0"/>
              </a:rPr>
            </a:br>
            <a:r>
              <a:rPr lang="en-US" sz="3600" b="1" dirty="0">
                <a:latin typeface="Times New Roman" panose="02020603050405020304" pitchFamily="18" charset="0"/>
                <a:cs typeface="Times New Roman" panose="02020603050405020304" pitchFamily="18" charset="0"/>
              </a:rPr>
              <a:t>FSAP Grade, external pressure &amp; compliance</a:t>
            </a:r>
          </a:p>
        </p:txBody>
      </p:sp>
      <p:sp>
        <p:nvSpPr>
          <p:cNvPr id="3" name="Slide Number Placeholder 2">
            <a:extLst>
              <a:ext uri="{FF2B5EF4-FFF2-40B4-BE49-F238E27FC236}">
                <a16:creationId xmlns:a16="http://schemas.microsoft.com/office/drawing/2014/main" id="{561C2BD3-E821-69AA-CC0D-DB81BC4DDA59}"/>
              </a:ext>
            </a:extLst>
          </p:cNvPr>
          <p:cNvSpPr>
            <a:spLocks noGrp="1"/>
          </p:cNvSpPr>
          <p:nvPr>
            <p:ph type="sldNum" sz="quarter" idx="12"/>
          </p:nvPr>
        </p:nvSpPr>
        <p:spPr>
          <a:xfrm>
            <a:off x="11704320" y="6455664"/>
            <a:ext cx="448056" cy="365125"/>
          </a:xfrm>
        </p:spPr>
        <p:txBody>
          <a:bodyPr>
            <a:normAutofit/>
          </a:bodyPr>
          <a:lstStyle/>
          <a:p>
            <a:pPr>
              <a:spcAft>
                <a:spcPts val="600"/>
              </a:spcAft>
            </a:pPr>
            <a:fld id="{41F3D4CB-DC8B-4178-BF13-2369DC84BFCA}" type="slidenum">
              <a:rPr lang="it-IT" sz="1100" smtClean="0">
                <a:solidFill>
                  <a:schemeClr val="tx1">
                    <a:lumMod val="50000"/>
                    <a:lumOff val="50000"/>
                  </a:schemeClr>
                </a:solidFill>
              </a:rPr>
              <a:pPr>
                <a:spcAft>
                  <a:spcPts val="600"/>
                </a:spcAft>
              </a:pPr>
              <a:t>124</a:t>
            </a:fld>
            <a:endParaRPr lang="it-IT" sz="1100">
              <a:solidFill>
                <a:schemeClr val="tx1">
                  <a:lumMod val="50000"/>
                  <a:lumOff val="50000"/>
                </a:schemeClr>
              </a:solidFill>
            </a:endParaRPr>
          </a:p>
        </p:txBody>
      </p:sp>
      <p:sp>
        <p:nvSpPr>
          <p:cNvPr id="13" name="TextBox 12">
            <a:extLst>
              <a:ext uri="{FF2B5EF4-FFF2-40B4-BE49-F238E27FC236}">
                <a16:creationId xmlns:a16="http://schemas.microsoft.com/office/drawing/2014/main" id="{E78A69A6-9581-65F8-464C-F07CA7F2DFC3}"/>
              </a:ext>
            </a:extLst>
          </p:cNvPr>
          <p:cNvSpPr txBox="1"/>
          <p:nvPr/>
        </p:nvSpPr>
        <p:spPr>
          <a:xfrm>
            <a:off x="683009" y="3197980"/>
            <a:ext cx="5894429" cy="2554545"/>
          </a:xfrm>
          <a:prstGeom prst="rect">
            <a:avLst/>
          </a:prstGeom>
          <a:noFill/>
        </p:spPr>
        <p:txBody>
          <a:bodyPr wrap="square">
            <a:spAutoFit/>
          </a:bodyPr>
          <a:lstStyle/>
          <a:p>
            <a:r>
              <a:rPr lang="en-US" sz="2000" dirty="0"/>
              <a:t>The IMF and World Bank grade national markets using IOSCO principles. A poor grade triggers: </a:t>
            </a:r>
          </a:p>
          <a:p>
            <a:endParaRPr lang="en-US" sz="2000" dirty="0"/>
          </a:p>
          <a:p>
            <a:pPr marL="285750" lvl="0" indent="-285750" eaLnBrk="0" fontAlgn="base" hangingPunct="0">
              <a:spcBef>
                <a:spcPct val="0"/>
              </a:spcBef>
              <a:spcAft>
                <a:spcPct val="0"/>
              </a:spcAft>
              <a:buFont typeface="Arial" panose="020B0604020202020204" pitchFamily="34" charset="0"/>
              <a:buChar char="•"/>
            </a:pPr>
            <a:r>
              <a:rPr lang="it-IT" altLang="it-IT" sz="2000" b="1" dirty="0"/>
              <a:t>Financial Impact</a:t>
            </a:r>
          </a:p>
          <a:p>
            <a:pPr marL="285750" lvl="0" indent="-285750" eaLnBrk="0" fontAlgn="base" hangingPunct="0">
              <a:spcBef>
                <a:spcPct val="0"/>
              </a:spcBef>
              <a:spcAft>
                <a:spcPct val="0"/>
              </a:spcAft>
              <a:buFont typeface="Arial" panose="020B0604020202020204" pitchFamily="34" charset="0"/>
              <a:buChar char="•"/>
            </a:pPr>
            <a:endParaRPr lang="it-IT" altLang="it-IT" sz="2000" b="1" dirty="0"/>
          </a:p>
          <a:p>
            <a:pPr marL="285750" lvl="0" indent="-285750" eaLnBrk="0" fontAlgn="base" hangingPunct="0">
              <a:spcBef>
                <a:spcPct val="0"/>
              </a:spcBef>
              <a:spcAft>
                <a:spcPct val="0"/>
              </a:spcAft>
              <a:buFont typeface="Arial" panose="020B0604020202020204" pitchFamily="34" charset="0"/>
              <a:buChar char="•"/>
            </a:pPr>
            <a:r>
              <a:rPr lang="it-IT" altLang="it-IT" sz="2000" b="1" dirty="0"/>
              <a:t>Expertise Gap</a:t>
            </a:r>
          </a:p>
          <a:p>
            <a:pPr lvl="0" eaLnBrk="0" fontAlgn="base" hangingPunct="0">
              <a:spcBef>
                <a:spcPct val="0"/>
              </a:spcBef>
              <a:spcAft>
                <a:spcPct val="0"/>
              </a:spcAft>
            </a:pPr>
            <a:endParaRPr lang="it-IT" altLang="it-IT" sz="2000" b="1" dirty="0"/>
          </a:p>
          <a:p>
            <a:pPr marL="285750" lvl="0" indent="-285750" eaLnBrk="0" fontAlgn="base" hangingPunct="0">
              <a:spcBef>
                <a:spcPct val="0"/>
              </a:spcBef>
              <a:spcAft>
                <a:spcPct val="0"/>
              </a:spcAft>
              <a:buFont typeface="Arial" panose="020B0604020202020204" pitchFamily="34" charset="0"/>
              <a:buChar char="•"/>
            </a:pPr>
            <a:r>
              <a:rPr lang="it-IT" altLang="it-IT" sz="2000" b="1" dirty="0" err="1"/>
              <a:t>Reputational</a:t>
            </a:r>
            <a:r>
              <a:rPr lang="it-IT" altLang="it-IT" sz="2000" b="1" dirty="0"/>
              <a:t> Pressure</a:t>
            </a:r>
            <a:endParaRPr lang="en-US" sz="2000" b="1" dirty="0"/>
          </a:p>
        </p:txBody>
      </p:sp>
      <p:pic>
        <p:nvPicPr>
          <p:cNvPr id="8" name="Picture 7">
            <a:extLst>
              <a:ext uri="{FF2B5EF4-FFF2-40B4-BE49-F238E27FC236}">
                <a16:creationId xmlns:a16="http://schemas.microsoft.com/office/drawing/2014/main" id="{4EDEEE42-6B3F-F0F4-51E9-5A1FAE0C8FC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91280" y="5144912"/>
            <a:ext cx="2067431" cy="1157761"/>
          </a:xfrm>
          <a:prstGeom prst="rect">
            <a:avLst/>
          </a:prstGeom>
        </p:spPr>
      </p:pic>
      <p:pic>
        <p:nvPicPr>
          <p:cNvPr id="12" name="Picture 11">
            <a:extLst>
              <a:ext uri="{FF2B5EF4-FFF2-40B4-BE49-F238E27FC236}">
                <a16:creationId xmlns:a16="http://schemas.microsoft.com/office/drawing/2014/main" id="{40B32719-43BB-801F-FE7C-46D5CEC84F58}"/>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983720" y="1723119"/>
            <a:ext cx="7464921" cy="4000673"/>
          </a:xfrm>
          <a:prstGeom prst="rect">
            <a:avLst/>
          </a:prstGeom>
        </p:spPr>
      </p:pic>
      <p:pic>
        <p:nvPicPr>
          <p:cNvPr id="5" name="Picture 4">
            <a:extLst>
              <a:ext uri="{FF2B5EF4-FFF2-40B4-BE49-F238E27FC236}">
                <a16:creationId xmlns:a16="http://schemas.microsoft.com/office/drawing/2014/main" id="{21A737AA-9856-2DA5-00E6-D8EF5A990364}"/>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260446" y="5206057"/>
            <a:ext cx="1017552" cy="1001271"/>
          </a:xfrm>
          <a:prstGeom prst="rect">
            <a:avLst/>
          </a:prstGeom>
        </p:spPr>
      </p:pic>
    </p:spTree>
    <p:extLst>
      <p:ext uri="{BB962C8B-B14F-4D97-AF65-F5344CB8AC3E}">
        <p14:creationId xmlns:p14="http://schemas.microsoft.com/office/powerpoint/2010/main" val="62865559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3F50B-2A71-53F6-9494-888435436B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ED912C-45DB-F59F-9EBA-EAAF2FE9D14C}"/>
              </a:ext>
            </a:extLst>
          </p:cNvPr>
          <p:cNvSpPr>
            <a:spLocks noGrp="1"/>
          </p:cNvSpPr>
          <p:nvPr>
            <p:ph type="title"/>
          </p:nvPr>
        </p:nvSpPr>
        <p:spPr>
          <a:xfrm>
            <a:off x="11970" y="275833"/>
            <a:ext cx="12203970" cy="1576446"/>
          </a:xfrm>
          <a:prstGeom prst="ellipse">
            <a:avLst/>
          </a:prstGeom>
        </p:spPr>
        <p:txBody>
          <a:bodyPr vert="horz" lIns="91440" tIns="45720" rIns="91440" bIns="45720" rtlCol="0" anchor="ctr">
            <a:normAutofit/>
          </a:bodyPr>
          <a:lstStyle/>
          <a:p>
            <a:pPr algn="ctr"/>
            <a:r>
              <a:rPr lang="en-US" sz="3200" b="1" dirty="0">
                <a:latin typeface="Times New Roman" panose="02020603050405020304" pitchFamily="18" charset="0"/>
                <a:cs typeface="Times New Roman" panose="02020603050405020304" pitchFamily="18" charset="0"/>
              </a:rPr>
              <a:t>The effectiveness of IOSCO: </a:t>
            </a:r>
            <a:br>
              <a:rPr lang="en-US" sz="3200" b="1" dirty="0">
                <a:latin typeface="Times New Roman" panose="02020603050405020304" pitchFamily="18" charset="0"/>
                <a:cs typeface="Times New Roman" panose="02020603050405020304" pitchFamily="18" charset="0"/>
              </a:rPr>
            </a:br>
            <a:r>
              <a:rPr lang="en-US" sz="3200" b="1" dirty="0" err="1">
                <a:latin typeface="Times New Roman" panose="02020603050405020304" pitchFamily="18" charset="0"/>
                <a:cs typeface="Times New Roman" panose="02020603050405020304" pitchFamily="18" charset="0"/>
              </a:rPr>
              <a:t>MMoU</a:t>
            </a:r>
            <a:r>
              <a:rPr lang="en-US" sz="3200" b="1" dirty="0">
                <a:latin typeface="Times New Roman" panose="02020603050405020304" pitchFamily="18" charset="0"/>
                <a:cs typeface="Times New Roman" panose="02020603050405020304" pitchFamily="18" charset="0"/>
              </a:rPr>
              <a:t>, the engine of enforcement</a:t>
            </a:r>
          </a:p>
        </p:txBody>
      </p:sp>
      <p:sp>
        <p:nvSpPr>
          <p:cNvPr id="3" name="Slide Number Placeholder 2">
            <a:extLst>
              <a:ext uri="{FF2B5EF4-FFF2-40B4-BE49-F238E27FC236}">
                <a16:creationId xmlns:a16="http://schemas.microsoft.com/office/drawing/2014/main" id="{6E66C1A1-5FC3-7BF4-73FD-2F9F4B120271}"/>
              </a:ext>
            </a:extLst>
          </p:cNvPr>
          <p:cNvSpPr>
            <a:spLocks noGrp="1"/>
          </p:cNvSpPr>
          <p:nvPr>
            <p:ph type="sldNum" sz="quarter" idx="12"/>
          </p:nvPr>
        </p:nvSpPr>
        <p:spPr>
          <a:xfrm>
            <a:off x="11704320" y="6455664"/>
            <a:ext cx="448056" cy="365125"/>
          </a:xfrm>
        </p:spPr>
        <p:txBody>
          <a:bodyPr>
            <a:normAutofit/>
          </a:bodyPr>
          <a:lstStyle/>
          <a:p>
            <a:pPr>
              <a:spcAft>
                <a:spcPts val="600"/>
              </a:spcAft>
            </a:pPr>
            <a:fld id="{41F3D4CB-DC8B-4178-BF13-2369DC84BFCA}" type="slidenum">
              <a:rPr lang="it-IT" sz="1100" smtClean="0">
                <a:solidFill>
                  <a:schemeClr val="tx1">
                    <a:lumMod val="50000"/>
                    <a:lumOff val="50000"/>
                  </a:schemeClr>
                </a:solidFill>
              </a:rPr>
              <a:pPr>
                <a:spcAft>
                  <a:spcPts val="600"/>
                </a:spcAft>
              </a:pPr>
              <a:t>125</a:t>
            </a:fld>
            <a:endParaRPr lang="it-IT" sz="1100">
              <a:solidFill>
                <a:schemeClr val="tx1">
                  <a:lumMod val="50000"/>
                  <a:lumOff val="50000"/>
                </a:schemeClr>
              </a:solidFill>
            </a:endParaRPr>
          </a:p>
        </p:txBody>
      </p:sp>
      <p:pic>
        <p:nvPicPr>
          <p:cNvPr id="11" name="Picture 10">
            <a:extLst>
              <a:ext uri="{FF2B5EF4-FFF2-40B4-BE49-F238E27FC236}">
                <a16:creationId xmlns:a16="http://schemas.microsoft.com/office/drawing/2014/main" id="{38C93326-2157-401F-A75E-FC02F30AA43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36" r="3346" b="-1"/>
          <a:stretch>
            <a:fillRect/>
          </a:stretch>
        </p:blipFill>
        <p:spPr>
          <a:xfrm>
            <a:off x="5958840" y="2170031"/>
            <a:ext cx="6233160" cy="4687968"/>
          </a:xfrm>
          <a:prstGeom prst="rect">
            <a:avLst/>
          </a:prstGeom>
        </p:spPr>
      </p:pic>
      <p:sp>
        <p:nvSpPr>
          <p:cNvPr id="13" name="TextBox 12">
            <a:extLst>
              <a:ext uri="{FF2B5EF4-FFF2-40B4-BE49-F238E27FC236}">
                <a16:creationId xmlns:a16="http://schemas.microsoft.com/office/drawing/2014/main" id="{82096217-ABF4-879C-19EC-60F42ECBB5A7}"/>
              </a:ext>
            </a:extLst>
          </p:cNvPr>
          <p:cNvSpPr txBox="1"/>
          <p:nvPr/>
        </p:nvSpPr>
        <p:spPr>
          <a:xfrm>
            <a:off x="481584" y="2742546"/>
            <a:ext cx="5477256" cy="3139321"/>
          </a:xfrm>
          <a:prstGeom prst="rect">
            <a:avLst/>
          </a:prstGeom>
          <a:noFill/>
        </p:spPr>
        <p:txBody>
          <a:bodyPr wrap="square">
            <a:spAutoFit/>
          </a:bodyPr>
          <a:lstStyle/>
          <a:p>
            <a:r>
              <a:rPr lang="en-US" sz="2000" dirty="0"/>
              <a:t>The 2002 Multilateral Memorandum of Understanding (</a:t>
            </a:r>
            <a:r>
              <a:rPr lang="en-US" sz="2000" dirty="0" err="1"/>
              <a:t>MMoU</a:t>
            </a:r>
            <a:r>
              <a:rPr lang="en-US" sz="2000" dirty="0"/>
              <a:t>) enables cross-border investigative assistance</a:t>
            </a:r>
          </a:p>
          <a:p>
            <a:endParaRPr lang="en-US" sz="2000" dirty="0"/>
          </a:p>
          <a:p>
            <a:pPr marL="285750" indent="-285750">
              <a:buFont typeface="Arial" panose="020B0604020202020204" pitchFamily="34" charset="0"/>
              <a:buChar char="•"/>
            </a:pPr>
            <a:r>
              <a:rPr lang="it-IT" altLang="it-IT" sz="2000" b="1" dirty="0" err="1"/>
              <a:t>Operationalizes</a:t>
            </a:r>
            <a:r>
              <a:rPr lang="it-IT" altLang="it-IT" sz="2000" b="1" dirty="0"/>
              <a:t> </a:t>
            </a:r>
            <a:r>
              <a:rPr lang="it-IT" altLang="it-IT" sz="2000" b="1" dirty="0" err="1"/>
              <a:t>Cooperation</a:t>
            </a:r>
            <a:endParaRPr lang="it-IT" altLang="it-IT" sz="2000" b="1" dirty="0"/>
          </a:p>
          <a:p>
            <a:endParaRPr lang="it-IT" altLang="it-IT" sz="2000" dirty="0"/>
          </a:p>
          <a:p>
            <a:pPr marL="285750" indent="-285750">
              <a:buFont typeface="Arial" panose="020B0604020202020204" pitchFamily="34" charset="0"/>
              <a:buChar char="•"/>
            </a:pPr>
            <a:r>
              <a:rPr lang="it-IT" altLang="it-IT" sz="2000" b="1" dirty="0"/>
              <a:t>The </a:t>
            </a:r>
            <a:r>
              <a:rPr lang="it-IT" altLang="it-IT" sz="2000" b="1" dirty="0" err="1"/>
              <a:t>Enhanced</a:t>
            </a:r>
            <a:r>
              <a:rPr lang="it-IT" altLang="it-IT" sz="2000" b="1" dirty="0"/>
              <a:t> </a:t>
            </a:r>
            <a:r>
              <a:rPr lang="it-IT" altLang="it-IT" sz="2000" b="1" dirty="0" err="1"/>
              <a:t>MMoU</a:t>
            </a:r>
            <a:r>
              <a:rPr lang="it-IT" altLang="it-IT" sz="2000" b="1" dirty="0"/>
              <a:t> (2017)</a:t>
            </a:r>
            <a:r>
              <a:rPr lang="it-IT" altLang="it-IT" sz="2000" dirty="0"/>
              <a:t> </a:t>
            </a:r>
          </a:p>
          <a:p>
            <a:endParaRPr lang="it-IT" altLang="it-IT" sz="2000" dirty="0"/>
          </a:p>
          <a:p>
            <a:pPr marL="285750" indent="-285750">
              <a:buFont typeface="Arial" panose="020B0604020202020204" pitchFamily="34" charset="0"/>
              <a:buChar char="•"/>
            </a:pPr>
            <a:r>
              <a:rPr lang="it-IT" altLang="it-IT" sz="2000" b="1" dirty="0"/>
              <a:t>Global Reach</a:t>
            </a:r>
            <a:endParaRPr lang="it-IT" altLang="it-IT" sz="2000" dirty="0"/>
          </a:p>
          <a:p>
            <a:pPr marL="285750" indent="-285750">
              <a:buFont typeface="Arial" panose="020B0604020202020204" pitchFamily="34" charset="0"/>
              <a:buChar char="•"/>
            </a:pPr>
            <a:endParaRPr lang="en-US" dirty="0">
              <a:cs typeface="Times New Roman" panose="02020603050405020304" pitchFamily="18" charset="0"/>
            </a:endParaRPr>
          </a:p>
        </p:txBody>
      </p:sp>
    </p:spTree>
    <p:extLst>
      <p:ext uri="{BB962C8B-B14F-4D97-AF65-F5344CB8AC3E}">
        <p14:creationId xmlns:p14="http://schemas.microsoft.com/office/powerpoint/2010/main" val="335974715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631CC-E673-3639-605A-AF82CA272E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88C721-0B4D-0E25-9661-D32134D96E39}"/>
              </a:ext>
            </a:extLst>
          </p:cNvPr>
          <p:cNvSpPr>
            <a:spLocks noGrp="1"/>
          </p:cNvSpPr>
          <p:nvPr>
            <p:ph type="title"/>
          </p:nvPr>
        </p:nvSpPr>
        <p:spPr>
          <a:xfrm>
            <a:off x="11970" y="289912"/>
            <a:ext cx="12203970" cy="1576446"/>
          </a:xfrm>
          <a:prstGeom prst="ellipse">
            <a:avLst/>
          </a:prstGeom>
        </p:spPr>
        <p:txBody>
          <a:bodyPr vert="horz" lIns="91440" tIns="45720" rIns="91440" bIns="45720" rtlCol="0" anchor="ctr">
            <a:normAutofit/>
          </a:bodyPr>
          <a:lstStyle/>
          <a:p>
            <a:pPr algn="ctr"/>
            <a:r>
              <a:rPr lang="it-IT" sz="3200" b="1" dirty="0">
                <a:latin typeface="Times New Roman" panose="02020603050405020304" pitchFamily="18" charset="0"/>
                <a:cs typeface="Times New Roman" panose="02020603050405020304" pitchFamily="18" charset="0"/>
              </a:rPr>
              <a:t>Framework </a:t>
            </a:r>
            <a:r>
              <a:rPr lang="it-IT" sz="3200" b="1" dirty="0" err="1">
                <a:latin typeface="Times New Roman" panose="02020603050405020304" pitchFamily="18" charset="0"/>
                <a:cs typeface="Times New Roman" panose="02020603050405020304" pitchFamily="18" charset="0"/>
              </a:rPr>
              <a:t>deficiencies</a:t>
            </a:r>
            <a:r>
              <a:rPr lang="it-IT" sz="3200" b="1" dirty="0">
                <a:latin typeface="Times New Roman" panose="02020603050405020304" pitchFamily="18" charset="0"/>
                <a:cs typeface="Times New Roman" panose="02020603050405020304" pitchFamily="18" charset="0"/>
              </a:rPr>
              <a:t> and challenges </a:t>
            </a:r>
            <a:endParaRPr lang="en-US" sz="3200" b="1" dirty="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035BE079-1F7F-BC89-82CD-0F43F83B0F4F}"/>
              </a:ext>
            </a:extLst>
          </p:cNvPr>
          <p:cNvSpPr>
            <a:spLocks noGrp="1"/>
          </p:cNvSpPr>
          <p:nvPr>
            <p:ph type="sldNum" sz="quarter" idx="12"/>
          </p:nvPr>
        </p:nvSpPr>
        <p:spPr>
          <a:xfrm>
            <a:off x="11704320" y="6455664"/>
            <a:ext cx="448056" cy="365125"/>
          </a:xfrm>
        </p:spPr>
        <p:txBody>
          <a:bodyPr>
            <a:normAutofit/>
          </a:bodyPr>
          <a:lstStyle/>
          <a:p>
            <a:pPr>
              <a:spcAft>
                <a:spcPts val="600"/>
              </a:spcAft>
            </a:pPr>
            <a:fld id="{41F3D4CB-DC8B-4178-BF13-2369DC84BFCA}" type="slidenum">
              <a:rPr lang="it-IT" sz="1100" smtClean="0">
                <a:solidFill>
                  <a:schemeClr val="tx1">
                    <a:lumMod val="50000"/>
                    <a:lumOff val="50000"/>
                  </a:schemeClr>
                </a:solidFill>
              </a:rPr>
              <a:pPr>
                <a:spcAft>
                  <a:spcPts val="600"/>
                </a:spcAft>
              </a:pPr>
              <a:t>126</a:t>
            </a:fld>
            <a:endParaRPr lang="it-IT" sz="1100">
              <a:solidFill>
                <a:schemeClr val="tx1">
                  <a:lumMod val="50000"/>
                  <a:lumOff val="50000"/>
                </a:schemeClr>
              </a:solidFill>
            </a:endParaRPr>
          </a:p>
        </p:txBody>
      </p:sp>
      <p:sp>
        <p:nvSpPr>
          <p:cNvPr id="13" name="TextBox 12">
            <a:extLst>
              <a:ext uri="{FF2B5EF4-FFF2-40B4-BE49-F238E27FC236}">
                <a16:creationId xmlns:a16="http://schemas.microsoft.com/office/drawing/2014/main" id="{ED8ECAB8-2A86-1588-B59D-66360CC24CC8}"/>
              </a:ext>
            </a:extLst>
          </p:cNvPr>
          <p:cNvSpPr txBox="1"/>
          <p:nvPr/>
        </p:nvSpPr>
        <p:spPr>
          <a:xfrm>
            <a:off x="609246" y="2777129"/>
            <a:ext cx="5243265" cy="3170099"/>
          </a:xfrm>
          <a:prstGeom prst="rect">
            <a:avLst/>
          </a:prstGeom>
          <a:noFill/>
        </p:spPr>
        <p:txBody>
          <a:bodyPr wrap="square">
            <a:spAutoFit/>
          </a:bodyPr>
          <a:lstStyle/>
          <a:p>
            <a:r>
              <a:rPr lang="en-US" sz="2000" dirty="0"/>
              <a:t>Despite its strengths, IOSCO faces significant structural hurdles:</a:t>
            </a:r>
            <a:endParaRPr lang="en-US" sz="2000" b="1" dirty="0"/>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r>
              <a:rPr lang="en-US" sz="2000" b="1" dirty="0"/>
              <a:t>Soft Law Nature</a:t>
            </a:r>
          </a:p>
          <a:p>
            <a:endParaRPr lang="en-US" sz="2000" dirty="0"/>
          </a:p>
          <a:p>
            <a:pPr marL="285750" indent="-285750">
              <a:buFont typeface="Arial" panose="020B0604020202020204" pitchFamily="34" charset="0"/>
              <a:buChar char="•"/>
            </a:pPr>
            <a:r>
              <a:rPr lang="en-US" sz="2000" b="1" dirty="0"/>
              <a:t>Sovereignty Constraints</a:t>
            </a:r>
          </a:p>
          <a:p>
            <a:endParaRPr lang="en-US" sz="2000" dirty="0"/>
          </a:p>
          <a:p>
            <a:pPr marL="285750" indent="-285750">
              <a:buFont typeface="Arial" panose="020B0604020202020204" pitchFamily="34" charset="0"/>
              <a:buChar char="•"/>
            </a:pPr>
            <a:r>
              <a:rPr lang="en-US" sz="2000" b="1" dirty="0"/>
              <a:t>Regulatory Arbitrage</a:t>
            </a:r>
          </a:p>
          <a:p>
            <a:pPr marL="285750" indent="-285750">
              <a:buFont typeface="Arial" panose="020B0604020202020204" pitchFamily="34" charset="0"/>
              <a:buChar char="•"/>
            </a:pPr>
            <a:endParaRPr lang="en-US" sz="2000" b="1" dirty="0">
              <a:cs typeface="Times New Roman" panose="02020603050405020304" pitchFamily="18" charset="0"/>
            </a:endParaRPr>
          </a:p>
          <a:p>
            <a:pPr marL="285750" indent="-285750">
              <a:buFont typeface="Arial" panose="020B0604020202020204" pitchFamily="34" charset="0"/>
              <a:buChar char="•"/>
            </a:pPr>
            <a:r>
              <a:rPr lang="en-US" sz="2000" b="1" dirty="0">
                <a:cs typeface="Times New Roman" panose="02020603050405020304" pitchFamily="18" charset="0"/>
              </a:rPr>
              <a:t>Implementation Gap</a:t>
            </a:r>
            <a:endParaRPr lang="en-US" sz="2000" dirty="0">
              <a:cs typeface="Times New Roman" panose="02020603050405020304" pitchFamily="18" charset="0"/>
            </a:endParaRPr>
          </a:p>
        </p:txBody>
      </p:sp>
      <p:pic>
        <p:nvPicPr>
          <p:cNvPr id="5" name="Picture 4">
            <a:extLst>
              <a:ext uri="{FF2B5EF4-FFF2-40B4-BE49-F238E27FC236}">
                <a16:creationId xmlns:a16="http://schemas.microsoft.com/office/drawing/2014/main" id="{65B4B53C-F02B-E329-D965-7AF0D3EF1AC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806441" y="2170633"/>
            <a:ext cx="6385560" cy="4698201"/>
          </a:xfrm>
          <a:prstGeom prst="rect">
            <a:avLst/>
          </a:prstGeom>
        </p:spPr>
      </p:pic>
      <p:sp>
        <p:nvSpPr>
          <p:cNvPr id="6" name="TextBox 5">
            <a:extLst>
              <a:ext uri="{FF2B5EF4-FFF2-40B4-BE49-F238E27FC236}">
                <a16:creationId xmlns:a16="http://schemas.microsoft.com/office/drawing/2014/main" id="{AF099E2E-3E16-5AB9-21BC-C924549141B3}"/>
              </a:ext>
            </a:extLst>
          </p:cNvPr>
          <p:cNvSpPr txBox="1"/>
          <p:nvPr/>
        </p:nvSpPr>
        <p:spPr>
          <a:xfrm>
            <a:off x="-1919058" y="7652424"/>
            <a:ext cx="10299875" cy="230832"/>
          </a:xfrm>
          <a:prstGeom prst="rect">
            <a:avLst/>
          </a:prstGeom>
          <a:noFill/>
        </p:spPr>
        <p:txBody>
          <a:bodyPr wrap="square" rtlCol="0">
            <a:spAutoFit/>
          </a:bodyPr>
          <a:lstStyle/>
          <a:p>
            <a:r>
              <a:rPr lang="it-IT" sz="900">
                <a:hlinkClick r:id="rId4" tooltip="https://www.picpedia.org/highway-signs/l/limitation.html"/>
              </a:rPr>
              <a:t>This Photo</a:t>
            </a:r>
            <a:r>
              <a:rPr lang="it-IT" sz="900"/>
              <a:t> by Unknown Author is licensed under </a:t>
            </a:r>
            <a:r>
              <a:rPr lang="it-IT" sz="900">
                <a:hlinkClick r:id="rId5" tooltip="https://creativecommons.org/licenses/by-sa/3.0/"/>
              </a:rPr>
              <a:t>CC BY-SA</a:t>
            </a:r>
            <a:endParaRPr lang="it-IT" sz="900"/>
          </a:p>
        </p:txBody>
      </p:sp>
    </p:spTree>
    <p:extLst>
      <p:ext uri="{BB962C8B-B14F-4D97-AF65-F5344CB8AC3E}">
        <p14:creationId xmlns:p14="http://schemas.microsoft.com/office/powerpoint/2010/main" val="80252474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A9AD9-739E-59DB-53E5-0E3AC82995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DD859D-D8FD-C714-0B1D-F6A425026824}"/>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b="1" kern="1200" dirty="0">
                <a:latin typeface="+mj-lt"/>
                <a:ea typeface="+mj-ea"/>
                <a:cs typeface="+mj-cs"/>
              </a:rPr>
              <a:t>Conclusion: Stability or Veneer?</a:t>
            </a:r>
          </a:p>
        </p:txBody>
      </p:sp>
      <p:pic>
        <p:nvPicPr>
          <p:cNvPr id="9" name="Picture 8">
            <a:extLst>
              <a:ext uri="{FF2B5EF4-FFF2-40B4-BE49-F238E27FC236}">
                <a16:creationId xmlns:a16="http://schemas.microsoft.com/office/drawing/2014/main" id="{18A707B7-AB69-A5F9-9A70-F1873F4E15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428" y="1414823"/>
            <a:ext cx="7225748" cy="4028353"/>
          </a:xfrm>
          <a:prstGeom prst="rect">
            <a:avLst/>
          </a:prstGeom>
        </p:spPr>
      </p:pic>
      <p:sp>
        <p:nvSpPr>
          <p:cNvPr id="4" name="Slide Number Placeholder 3">
            <a:extLst>
              <a:ext uri="{FF2B5EF4-FFF2-40B4-BE49-F238E27FC236}">
                <a16:creationId xmlns:a16="http://schemas.microsoft.com/office/drawing/2014/main" id="{0EF2E2CA-4B7B-4853-BCA4-711713C4C616}"/>
              </a:ext>
            </a:extLst>
          </p:cNvPr>
          <p:cNvSpPr>
            <a:spLocks noGrp="1"/>
          </p:cNvSpPr>
          <p:nvPr>
            <p:ph type="sldNum" sz="quarter" idx="12"/>
          </p:nvPr>
        </p:nvSpPr>
        <p:spPr>
          <a:xfrm>
            <a:off x="11704319" y="6455664"/>
            <a:ext cx="448056" cy="365125"/>
          </a:xfrm>
        </p:spPr>
        <p:txBody>
          <a:bodyPr vert="horz" lIns="91440" tIns="45720" rIns="91440" bIns="45720" rtlCol="0" anchor="ctr">
            <a:normAutofit/>
          </a:bodyPr>
          <a:lstStyle/>
          <a:p>
            <a:pPr>
              <a:spcAft>
                <a:spcPts val="600"/>
              </a:spcAft>
            </a:pPr>
            <a:fld id="{41F3D4CB-DC8B-4178-BF13-2369DC84BFCA}" type="slidenum">
              <a:rPr lang="en-US" sz="1100">
                <a:solidFill>
                  <a:schemeClr val="tx1">
                    <a:lumMod val="50000"/>
                    <a:lumOff val="50000"/>
                  </a:schemeClr>
                </a:solidFill>
              </a:rPr>
              <a:pPr>
                <a:spcAft>
                  <a:spcPts val="600"/>
                </a:spcAft>
              </a:pPr>
              <a:t>127</a:t>
            </a:fld>
            <a:endParaRPr lang="en-US" sz="1100">
              <a:solidFill>
                <a:schemeClr val="tx1">
                  <a:lumMod val="50000"/>
                  <a:lumOff val="50000"/>
                </a:schemeClr>
              </a:solidFill>
            </a:endParaRPr>
          </a:p>
        </p:txBody>
      </p:sp>
    </p:spTree>
    <p:extLst>
      <p:ext uri="{BB962C8B-B14F-4D97-AF65-F5344CB8AC3E}">
        <p14:creationId xmlns:p14="http://schemas.microsoft.com/office/powerpoint/2010/main" val="263392948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Title 1"/>
          <p:cNvSpPr txBox="1">
            <a:spLocks noGrp="1"/>
          </p:cNvSpPr>
          <p:nvPr>
            <p:ph type="title"/>
          </p:nvPr>
        </p:nvSpPr>
        <p:spPr>
          <a:xfrm>
            <a:off x="663448" y="528318"/>
            <a:ext cx="5894493" cy="4040070"/>
          </a:xfrm>
          <a:prstGeom prst="rect">
            <a:avLst/>
          </a:prstGeom>
        </p:spPr>
        <p:txBody>
          <a:bodyPr/>
          <a:lstStyle>
            <a:lvl1pPr>
              <a:defRPr sz="4800"/>
            </a:lvl1pPr>
          </a:lstStyle>
          <a:p>
            <a:r>
              <a:t>Is deposit insurance adequate today to address banking risk problems? Discuss SVB case</a:t>
            </a:r>
          </a:p>
        </p:txBody>
      </p:sp>
      <p:sp>
        <p:nvSpPr>
          <p:cNvPr id="585" name="Subtitle 2"/>
          <p:cNvSpPr txBox="1">
            <a:spLocks noGrp="1"/>
          </p:cNvSpPr>
          <p:nvPr>
            <p:ph type="body" sz="quarter" idx="1"/>
          </p:nvPr>
        </p:nvSpPr>
        <p:spPr>
          <a:xfrm>
            <a:off x="612646" y="4544567"/>
            <a:ext cx="4681732" cy="1591058"/>
          </a:xfrm>
          <a:prstGeom prst="rect">
            <a:avLst/>
          </a:prstGeom>
        </p:spPr>
        <p:txBody>
          <a:bodyPr/>
          <a:lstStyle/>
          <a:p>
            <a:r>
              <a:t>Presented by : Valeria Marinova UZH </a:t>
            </a:r>
          </a:p>
          <a:p>
            <a:r>
              <a:t>LLM Queen Mary University of London </a:t>
            </a:r>
          </a:p>
        </p:txBody>
      </p:sp>
      <p:grpSp>
        <p:nvGrpSpPr>
          <p:cNvPr id="588" name="Picture Placeholder 5"/>
          <p:cNvGrpSpPr/>
          <p:nvPr/>
        </p:nvGrpSpPr>
        <p:grpSpPr>
          <a:xfrm>
            <a:off x="7534655" y="0"/>
            <a:ext cx="4657348" cy="6858000"/>
            <a:chOff x="-1" y="0"/>
            <a:chExt cx="4657347" cy="6858000"/>
          </a:xfrm>
        </p:grpSpPr>
        <p:sp>
          <p:nvSpPr>
            <p:cNvPr id="586" name="Rectangle"/>
            <p:cNvSpPr/>
            <p:nvPr/>
          </p:nvSpPr>
          <p:spPr>
            <a:xfrm>
              <a:off x="0" y="0"/>
              <a:ext cx="4657346" cy="6858000"/>
            </a:xfrm>
            <a:prstGeom prst="rect">
              <a:avLst/>
            </a:prstGeom>
            <a:blipFill rotWithShape="1">
              <a:blip r:embed="rId2"/>
              <a:srcRect/>
              <a:stretch>
                <a:fillRect/>
              </a:stretch>
            </a:blipFill>
            <a:ln w="12700" cap="flat">
              <a:noFill/>
              <a:miter lim="400000"/>
            </a:ln>
            <a:effectLst/>
          </p:spPr>
          <p:txBody>
            <a:bodyPr wrap="square" lIns="45718" tIns="45718" rIns="45718" bIns="45718" numCol="1" anchor="ctr">
              <a:noAutofit/>
            </a:bodyPr>
            <a:lstStyle/>
            <a:p>
              <a:pPr>
                <a:defRPr>
                  <a:latin typeface="+mn-lt"/>
                  <a:ea typeface="+mn-ea"/>
                  <a:cs typeface="+mn-cs"/>
                  <a:sym typeface="Aptos Light"/>
                </a:defRPr>
              </a:pPr>
              <a:endParaRPr/>
            </a:p>
          </p:txBody>
        </p:sp>
        <p:pic>
          <p:nvPicPr>
            <p:cNvPr id="587" name="image5.jpeg" descr="image5.jpeg"/>
            <p:cNvPicPr>
              <a:picLocks noChangeAspect="1"/>
            </p:cNvPicPr>
            <p:nvPr/>
          </p:nvPicPr>
          <p:blipFill>
            <a:blip r:embed="rId3"/>
            <a:srcRect l="27401" r="21660"/>
            <a:stretch>
              <a:fillRect/>
            </a:stretch>
          </p:blipFill>
          <p:spPr>
            <a:xfrm>
              <a:off x="-2" y="0"/>
              <a:ext cx="4657349" cy="6858000"/>
            </a:xfrm>
            <a:prstGeom prst="rect">
              <a:avLst/>
            </a:prstGeom>
            <a:ln w="12700" cap="flat">
              <a:noFill/>
              <a:miter lim="400000"/>
            </a:ln>
            <a:effectLst/>
          </p:spPr>
        </p:pic>
      </p:grpSp>
    </p:spTree>
  </p:cSld>
  <p:clrMapOvr>
    <a:masterClrMapping/>
  </p:clrMapOvr>
  <p:transition spd="med"/>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Title 1"/>
          <p:cNvSpPr txBox="1">
            <a:spLocks noGrp="1"/>
          </p:cNvSpPr>
          <p:nvPr>
            <p:ph type="title"/>
          </p:nvPr>
        </p:nvSpPr>
        <p:spPr>
          <a:xfrm>
            <a:off x="945931" y="457198"/>
            <a:ext cx="10621231" cy="731523"/>
          </a:xfrm>
          <a:prstGeom prst="rect">
            <a:avLst/>
          </a:prstGeom>
        </p:spPr>
        <p:txBody>
          <a:bodyPr>
            <a:normAutofit fontScale="90000"/>
          </a:bodyPr>
          <a:lstStyle/>
          <a:p>
            <a:r>
              <a:t>THE THIRD-LARGEST BANK FAILURE IN THE USA</a:t>
            </a:r>
          </a:p>
        </p:txBody>
      </p:sp>
      <p:sp>
        <p:nvSpPr>
          <p:cNvPr id="591" name="Content Placeholder 2"/>
          <p:cNvSpPr txBox="1">
            <a:spLocks noGrp="1"/>
          </p:cNvSpPr>
          <p:nvPr>
            <p:ph type="body" idx="1"/>
          </p:nvPr>
        </p:nvSpPr>
        <p:spPr>
          <a:xfrm>
            <a:off x="626342" y="1641854"/>
            <a:ext cx="10954515" cy="4956050"/>
          </a:xfrm>
          <a:prstGeom prst="rect">
            <a:avLst/>
          </a:prstGeom>
        </p:spPr>
        <p:txBody>
          <a:bodyPr/>
          <a:lstStyle/>
          <a:p>
            <a:pPr marL="217170" indent="-217170" defTabSz="868680">
              <a:spcBef>
                <a:spcPts val="900"/>
              </a:spcBef>
              <a:defRPr sz="1300">
                <a:latin typeface="Segoe UI"/>
                <a:ea typeface="Segoe UI"/>
                <a:cs typeface="Segoe UI"/>
                <a:sym typeface="Segoe UI"/>
              </a:defRPr>
            </a:pPr>
            <a:r>
              <a:t>COLLAPSE : SWIFT &amp; DRAMATIC </a:t>
            </a:r>
          </a:p>
          <a:p>
            <a:pPr marL="217170" indent="-217170" defTabSz="868680">
              <a:spcBef>
                <a:spcPts val="900"/>
              </a:spcBef>
              <a:defRPr sz="1300">
                <a:latin typeface="Segoe UI"/>
                <a:ea typeface="Segoe UI"/>
                <a:cs typeface="Segoe UI"/>
                <a:sym typeface="Segoe UI"/>
              </a:defRPr>
            </a:pPr>
            <a:r>
              <a:t>STATE AUTHORITIES AND THE FEDERAL DEPOSIT INSURANCE CORPORATION  ( FDIC ) PLACED THE BANK INTO RECEIVERSHIP</a:t>
            </a:r>
          </a:p>
          <a:p>
            <a:pPr marL="217170" indent="-217170" defTabSz="868680">
              <a:spcBef>
                <a:spcPts val="900"/>
              </a:spcBef>
              <a:defRPr sz="1300">
                <a:latin typeface="Segoe UI"/>
                <a:ea typeface="Segoe UI"/>
                <a:cs typeface="Segoe UI"/>
                <a:sym typeface="Segoe UI"/>
              </a:defRPr>
            </a:pPr>
            <a:r>
              <a:t>FDIC TRANSFERRED BANK'S ASSETS TO A BRIDGE BANK </a:t>
            </a:r>
          </a:p>
          <a:p>
            <a:pPr marL="217170" indent="-217170" defTabSz="868680">
              <a:spcBef>
                <a:spcPts val="900"/>
              </a:spcBef>
              <a:defRPr sz="1300">
                <a:latin typeface="Segoe UI"/>
                <a:ea typeface="Segoe UI"/>
                <a:cs typeface="Segoe UI"/>
                <a:sym typeface="Segoe UI"/>
              </a:defRPr>
            </a:pPr>
            <a:r>
              <a:t>US GOVT ANNOUNCED A BAILOUT GUARANTEEING ALL DEPOSITS</a:t>
            </a:r>
          </a:p>
          <a:p>
            <a:pPr marL="217170" indent="-217170" defTabSz="868680">
              <a:spcBef>
                <a:spcPts val="900"/>
              </a:spcBef>
              <a:defRPr sz="1300">
                <a:latin typeface="Segoe UI"/>
                <a:ea typeface="Segoe UI"/>
                <a:cs typeface="Segoe UI"/>
                <a:sym typeface="Segoe UI"/>
              </a:defRPr>
            </a:pPr>
            <a:r>
              <a:t>THE BARR REPORT FOLLOWED ASSESSING THE CAUSES OF THE FAILURE AND THE GOVT RESPONSE</a:t>
            </a:r>
          </a:p>
          <a:p>
            <a:pPr marL="217170" indent="-217170" defTabSz="868680">
              <a:spcBef>
                <a:spcPts val="900"/>
              </a:spcBef>
              <a:defRPr sz="1300">
                <a:latin typeface="Segoe UI"/>
                <a:ea typeface="Segoe UI"/>
                <a:cs typeface="Segoe UI"/>
                <a:sym typeface="Segoe UI"/>
              </a:defRPr>
            </a:pPr>
            <a:r>
              <a:t>BANK CONSIDERED NOT SYSTEMICALLY IMPORTANT , NOT POSING A SYSTEMIC THREAT</a:t>
            </a:r>
          </a:p>
          <a:p>
            <a:pPr marL="217170" indent="-217170" defTabSz="868680">
              <a:spcBef>
                <a:spcPts val="900"/>
              </a:spcBef>
              <a:defRPr sz="1300">
                <a:latin typeface="Segoe UI"/>
                <a:ea typeface="Segoe UI"/>
                <a:cs typeface="Segoe UI"/>
                <a:sym typeface="Segoe UI"/>
              </a:defRPr>
            </a:pPr>
            <a:r>
              <a:t>A YEAR PRIOR THE COLLAPSE  VC FELL SHARPLY DUE TO BROADER PULL BACK IN TECH INVESTMENT DRIVEN BY LOWER INVESTOR RISK APPETITE AS INTEREST RATES ROSE AND FUNDING FOR VENTURE CAPITAL CLIENTS DECREASED , CONCERNS REGARDING ECONOMY SUBSEQUENTLY INCREASED .</a:t>
            </a:r>
          </a:p>
          <a:p>
            <a:pPr marL="217170" indent="-217170" defTabSz="868680">
              <a:spcBef>
                <a:spcPts val="900"/>
              </a:spcBef>
              <a:defRPr sz="1300">
                <a:latin typeface="Segoe UI"/>
                <a:ea typeface="Segoe UI"/>
                <a:cs typeface="Segoe UI"/>
                <a:sym typeface="Segoe UI"/>
              </a:defRPr>
            </a:pPr>
            <a:r>
              <a:t>HOW DID SVB FINANCIAL GROUP ( THE ACTUAL OWNER OF THE BANK ) INVEST THE DEPOSIT FUNDS ? </a:t>
            </a:r>
          </a:p>
          <a:p>
            <a:pPr marL="0" indent="0" defTabSz="868680">
              <a:spcBef>
                <a:spcPts val="900"/>
              </a:spcBef>
              <a:buSzTx/>
              <a:buNone/>
              <a:defRPr sz="1300">
                <a:latin typeface="Segoe UI"/>
                <a:ea typeface="Segoe UI"/>
                <a:cs typeface="Segoe UI"/>
                <a:sym typeface="Segoe UI"/>
              </a:defRPr>
            </a:pPr>
            <a:r>
              <a:t>       THE INVESTMENT WAS IN LONG-TERM UNINSURED SECURITIES . AS INTEREST RATES ROSE AND BOND PRICES FELL , </a:t>
            </a:r>
          </a:p>
          <a:p>
            <a:pPr marL="0" indent="0" defTabSz="868680">
              <a:spcBef>
                <a:spcPts val="900"/>
              </a:spcBef>
              <a:buSzTx/>
              <a:buNone/>
              <a:defRPr sz="1300">
                <a:latin typeface="Segoe UI"/>
                <a:ea typeface="Segoe UI"/>
                <a:cs typeface="Segoe UI"/>
                <a:sym typeface="Segoe UI"/>
              </a:defRPr>
            </a:pPr>
            <a:r>
              <a:t>       SVBFG'S INVESTMENT PORTFOLIO STARTED LOSING VALUE . </a:t>
            </a:r>
          </a:p>
          <a:p>
            <a:pPr marL="0" indent="0" defTabSz="868680">
              <a:spcBef>
                <a:spcPts val="900"/>
              </a:spcBef>
              <a:buSzTx/>
              <a:buNone/>
              <a:defRPr sz="1300">
                <a:latin typeface="Segoe UI"/>
                <a:ea typeface="Segoe UI"/>
                <a:cs typeface="Segoe UI"/>
                <a:sym typeface="Segoe UI"/>
              </a:defRPr>
            </a:pPr>
            <a:r>
              <a:t>SVB CLIENTS OPERATED IN LOW-INTEREST-RATE , HIGH-LIQUIDITY ENVIRONMENT, HENCE THEIR ABILITY TO BORROW DECREASED -OUTFLOW OF DEPOSITS FROM THE BANK , LIQUIDITY CRUNCH OCCURRED .</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87680" y="548640"/>
            <a:ext cx="54864" cy="1036320"/>
          </a:xfrm>
          <a:prstGeom prst="rect">
            <a:avLst/>
          </a:prstGeom>
          <a:solidFill>
            <a:srgbClr val="C9B79C"/>
          </a:solidFill>
          <a:ln w="12700">
            <a:solidFill>
              <a:srgbClr val="C9B79C"/>
            </a:solidFill>
            <a:prstDash val="solid"/>
          </a:ln>
        </p:spPr>
        <p:txBody>
          <a:bodyPr/>
          <a:lstStyle/>
          <a:p>
            <a:endParaRPr lang="it-IT" sz="2400"/>
          </a:p>
        </p:txBody>
      </p:sp>
      <p:sp>
        <p:nvSpPr>
          <p:cNvPr id="3" name="Text 1"/>
          <p:cNvSpPr/>
          <p:nvPr/>
        </p:nvSpPr>
        <p:spPr>
          <a:xfrm>
            <a:off x="731520" y="487680"/>
            <a:ext cx="10972800" cy="670560"/>
          </a:xfrm>
          <a:prstGeom prst="rect">
            <a:avLst/>
          </a:prstGeom>
          <a:noFill/>
          <a:ln/>
        </p:spPr>
        <p:txBody>
          <a:bodyPr wrap="square" lIns="0" tIns="0" rIns="0" bIns="0" rtlCol="0" anchor="ctr"/>
          <a:lstStyle/>
          <a:p>
            <a:r>
              <a:rPr lang="en-US" sz="3200" b="1" dirty="0">
                <a:solidFill>
                  <a:srgbClr val="1A1A1A"/>
                </a:solidFill>
                <a:latin typeface="Georgia" pitchFamily="34" charset="0"/>
              </a:rPr>
              <a:t>Tether Foundation </a:t>
            </a:r>
            <a:endParaRPr lang="en-US" sz="3200" dirty="0"/>
          </a:p>
        </p:txBody>
      </p:sp>
      <p:sp>
        <p:nvSpPr>
          <p:cNvPr id="4" name="Text 2"/>
          <p:cNvSpPr/>
          <p:nvPr/>
        </p:nvSpPr>
        <p:spPr>
          <a:xfrm>
            <a:off x="731520" y="1158240"/>
            <a:ext cx="10972800" cy="390144"/>
          </a:xfrm>
          <a:prstGeom prst="rect">
            <a:avLst/>
          </a:prstGeom>
          <a:noFill/>
          <a:ln/>
        </p:spPr>
        <p:txBody>
          <a:bodyPr wrap="square" lIns="0" tIns="0" rIns="0" bIns="0" rtlCol="0" anchor="ctr"/>
          <a:lstStyle/>
          <a:p>
            <a:r>
              <a:rPr lang="en-US" sz="2133" i="1" dirty="0">
                <a:latin typeface="Georgia" panose="02040502050405020303" pitchFamily="18" charset="0"/>
                <a:ea typeface="Calibri" pitchFamily="34" charset="-122"/>
                <a:cs typeface="Calibri" pitchFamily="34" charset="-120"/>
              </a:rPr>
              <a:t>Understanding the backing</a:t>
            </a:r>
            <a:endParaRPr lang="en-US" sz="2133" dirty="0">
              <a:latin typeface="Georgia" panose="02040502050405020303" pitchFamily="18" charset="0"/>
            </a:endParaRPr>
          </a:p>
        </p:txBody>
      </p:sp>
      <p:sp>
        <p:nvSpPr>
          <p:cNvPr id="5" name="Text 3"/>
          <p:cNvSpPr/>
          <p:nvPr/>
        </p:nvSpPr>
        <p:spPr>
          <a:xfrm>
            <a:off x="11216640" y="365760"/>
            <a:ext cx="548640" cy="426720"/>
          </a:xfrm>
          <a:prstGeom prst="rect">
            <a:avLst/>
          </a:prstGeom>
          <a:noFill/>
          <a:ln/>
        </p:spPr>
        <p:txBody>
          <a:bodyPr wrap="square" lIns="0" tIns="0" rIns="0" bIns="0" rtlCol="0" anchor="ctr"/>
          <a:lstStyle/>
          <a:p>
            <a:pPr algn="r"/>
            <a:endParaRPr lang="en-US" sz="1333" dirty="0"/>
          </a:p>
        </p:txBody>
      </p:sp>
      <p:sp>
        <p:nvSpPr>
          <p:cNvPr id="7" name="Text 5"/>
          <p:cNvSpPr/>
          <p:nvPr/>
        </p:nvSpPr>
        <p:spPr>
          <a:xfrm>
            <a:off x="542544" y="1798320"/>
            <a:ext cx="11460480" cy="4572000"/>
          </a:xfrm>
          <a:prstGeom prst="rect">
            <a:avLst/>
          </a:prstGeom>
          <a:noFill/>
          <a:ln/>
        </p:spPr>
        <p:txBody>
          <a:bodyPr wrap="square" lIns="0" tIns="0" rIns="0" bIns="0" rtlCol="0" anchor="ctr"/>
          <a:lstStyle/>
          <a:p>
            <a:pPr algn="ctr"/>
            <a:endParaRPr lang="en-US" sz="1467" dirty="0"/>
          </a:p>
        </p:txBody>
      </p:sp>
      <p:sp>
        <p:nvSpPr>
          <p:cNvPr id="8" name="Shape 6"/>
          <p:cNvSpPr/>
          <p:nvPr/>
        </p:nvSpPr>
        <p:spPr>
          <a:xfrm>
            <a:off x="0" y="6461760"/>
            <a:ext cx="12192000" cy="396240"/>
          </a:xfrm>
          <a:prstGeom prst="rect">
            <a:avLst/>
          </a:prstGeom>
          <a:solidFill>
            <a:srgbClr val="F5F1EA"/>
          </a:solidFill>
          <a:ln w="12700">
            <a:solidFill>
              <a:srgbClr val="F5F1EA"/>
            </a:solidFill>
            <a:prstDash val="solid"/>
          </a:ln>
        </p:spPr>
        <p:txBody>
          <a:bodyPr/>
          <a:lstStyle/>
          <a:p>
            <a:endParaRPr lang="it-IT" sz="2400"/>
          </a:p>
        </p:txBody>
      </p:sp>
      <p:sp>
        <p:nvSpPr>
          <p:cNvPr id="9" name="Text 7"/>
          <p:cNvSpPr/>
          <p:nvPr/>
        </p:nvSpPr>
        <p:spPr>
          <a:xfrm>
            <a:off x="487680" y="6486144"/>
            <a:ext cx="7924800" cy="365760"/>
          </a:xfrm>
          <a:prstGeom prst="rect">
            <a:avLst/>
          </a:prstGeom>
          <a:noFill/>
          <a:ln/>
        </p:spPr>
        <p:txBody>
          <a:bodyPr wrap="square" lIns="0" tIns="0" rIns="0" bIns="0" rtlCol="0" anchor="ctr"/>
          <a:lstStyle/>
          <a:p>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International Financial Law  |  Regulatory issues regarding stablecoins</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10" name="Text 8"/>
          <p:cNvSpPr/>
          <p:nvPr/>
        </p:nvSpPr>
        <p:spPr>
          <a:xfrm>
            <a:off x="8534400" y="6486144"/>
            <a:ext cx="3169920" cy="365760"/>
          </a:xfrm>
          <a:prstGeom prst="rect">
            <a:avLst/>
          </a:prstGeom>
          <a:noFill/>
          <a:ln/>
        </p:spPr>
        <p:txBody>
          <a:bodyPr wrap="square" lIns="0" tIns="0" rIns="0" bIns="0" rtlCol="0" anchor="ctr"/>
          <a:lstStyle/>
          <a:p>
            <a:pPr algn="r"/>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Anna Durante</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13" name="CasellaDiTesto 12">
            <a:extLst>
              <a:ext uri="{FF2B5EF4-FFF2-40B4-BE49-F238E27FC236}">
                <a16:creationId xmlns:a16="http://schemas.microsoft.com/office/drawing/2014/main" id="{FE0A02F8-4434-F9EE-B41E-02FFEB209F76}"/>
              </a:ext>
            </a:extLst>
          </p:cNvPr>
          <p:cNvSpPr txBox="1"/>
          <p:nvPr/>
        </p:nvSpPr>
        <p:spPr>
          <a:xfrm>
            <a:off x="936464" y="1848817"/>
            <a:ext cx="10319072" cy="1282402"/>
          </a:xfrm>
          <a:prstGeom prst="rect">
            <a:avLst/>
          </a:prstGeom>
          <a:noFill/>
        </p:spPr>
        <p:txBody>
          <a:bodyPr wrap="square" rtlCol="0">
            <a:spAutoFit/>
          </a:bodyPr>
          <a:lstStyle/>
          <a:p>
            <a:pPr marL="228594" indent="-228594">
              <a:spcBef>
                <a:spcPts val="800"/>
              </a:spcBef>
              <a:buFont typeface="Arial" panose="020B0604020202020204" pitchFamily="34" charset="0"/>
              <a:buChar char="•"/>
            </a:pPr>
            <a:r>
              <a:rPr lang="en-GB" sz="1600" noProof="1">
                <a:solidFill>
                  <a:srgbClr val="FF0000"/>
                </a:solidFill>
                <a:latin typeface="Lato" panose="020F0502020204030203" pitchFamily="34" charset="0"/>
                <a:ea typeface="Lato" panose="020F0502020204030203" pitchFamily="34" charset="0"/>
                <a:cs typeface="Lato" panose="020F0502020204030203" pitchFamily="34" charset="0"/>
              </a:rPr>
              <a:t>Corporate structure</a:t>
            </a:r>
            <a:r>
              <a:rPr lang="en-GB" sz="1600" noProof="1">
                <a:latin typeface="Lato" panose="020F0502020204030203" pitchFamily="34" charset="0"/>
                <a:ea typeface="Lato" panose="020F0502020204030203" pitchFamily="34" charset="0"/>
                <a:cs typeface="Lato" panose="020F0502020204030203" pitchFamily="34" charset="0"/>
              </a:rPr>
              <a:t>: initially incorporated as a BVI company; subsequently, redomiciled to El Salvador.</a:t>
            </a:r>
          </a:p>
          <a:p>
            <a:pPr marL="228594" indent="-228594">
              <a:spcBef>
                <a:spcPts val="800"/>
              </a:spcBef>
              <a:buFont typeface="Arial" panose="020B0604020202020204" pitchFamily="34" charset="0"/>
              <a:buChar char="•"/>
            </a:pPr>
            <a:r>
              <a:rPr lang="en-GB" sz="1600" noProof="1">
                <a:solidFill>
                  <a:srgbClr val="FF0000"/>
                </a:solidFill>
                <a:latin typeface="Lato" panose="020F0502020204030203" pitchFamily="34" charset="0"/>
                <a:ea typeface="Lato" panose="020F0502020204030203" pitchFamily="34" charset="0"/>
                <a:cs typeface="Lato" panose="020F0502020204030203" pitchFamily="34" charset="0"/>
              </a:rPr>
              <a:t>CEO</a:t>
            </a:r>
            <a:r>
              <a:rPr lang="en-GB" sz="1600" noProof="1">
                <a:latin typeface="Lato" panose="020F0502020204030203" pitchFamily="34" charset="0"/>
                <a:ea typeface="Lato" panose="020F0502020204030203" pitchFamily="34" charset="0"/>
                <a:cs typeface="Lato" panose="020F0502020204030203" pitchFamily="34" charset="0"/>
              </a:rPr>
              <a:t>:</a:t>
            </a:r>
            <a:r>
              <a:rPr lang="en-GB" sz="1600" noProof="1">
                <a:solidFill>
                  <a:srgbClr val="FF0000"/>
                </a:solidFill>
                <a:latin typeface="Lato" panose="020F0502020204030203" pitchFamily="34" charset="0"/>
                <a:ea typeface="Lato" panose="020F0502020204030203" pitchFamily="34" charset="0"/>
                <a:cs typeface="Lato" panose="020F0502020204030203" pitchFamily="34" charset="0"/>
              </a:rPr>
              <a:t> </a:t>
            </a:r>
            <a:r>
              <a:rPr lang="en-GB" sz="1600" noProof="1">
                <a:latin typeface="Lato" panose="020F0502020204030203" pitchFamily="34" charset="0"/>
                <a:ea typeface="Lato" panose="020F0502020204030203" pitchFamily="34" charset="0"/>
                <a:cs typeface="Lato" panose="020F0502020204030203" pitchFamily="34" charset="0"/>
              </a:rPr>
              <a:t>Paolo Ardoino, an Italian computer scientist who became the leading executive figure behind Tether’s global expansion after serving as CTO of Bitfinex.</a:t>
            </a:r>
          </a:p>
          <a:p>
            <a:pPr marL="228594" indent="-228594" algn="just">
              <a:spcBef>
                <a:spcPts val="800"/>
              </a:spcBef>
              <a:buFont typeface="Arial" panose="020B0604020202020204" pitchFamily="34" charset="0"/>
              <a:buChar char="•"/>
            </a:pPr>
            <a:r>
              <a:rPr lang="en-GB" sz="1600" noProof="1">
                <a:solidFill>
                  <a:srgbClr val="FF0000"/>
                </a:solidFill>
                <a:latin typeface="Lato" panose="020F0502020204030203" pitchFamily="34" charset="0"/>
                <a:ea typeface="Lato" panose="020F0502020204030203" pitchFamily="34" charset="0"/>
                <a:cs typeface="Lato" panose="020F0502020204030203" pitchFamily="34" charset="0"/>
              </a:rPr>
              <a:t>Stated purpose</a:t>
            </a:r>
            <a:r>
              <a:rPr lang="en-GB" sz="1600" noProof="1">
                <a:latin typeface="Lato" panose="020F0502020204030203" pitchFamily="34" charset="0"/>
                <a:ea typeface="Lato" panose="020F0502020204030203" pitchFamily="34" charset="0"/>
                <a:cs typeface="Lato" panose="020F0502020204030203" pitchFamily="34" charset="0"/>
              </a:rPr>
              <a:t>: long-term financial inclusion </a:t>
            </a:r>
            <a:r>
              <a:rPr lang="en-GB" sz="1600" noProof="1">
                <a:latin typeface="Lato" panose="020F0502020204030203" pitchFamily="34" charset="0"/>
                <a:ea typeface="Lato" panose="020F0502020204030203" pitchFamily="34" charset="0"/>
                <a:cs typeface="Lato" panose="020F0502020204030203" pitchFamily="34" charset="0"/>
                <a:sym typeface="Wingdings" pitchFamily="2" charset="2"/>
              </a:rPr>
              <a:t> </a:t>
            </a:r>
            <a:r>
              <a:rPr lang="en-GB" sz="1600" i="1" noProof="1">
                <a:latin typeface="Lato" panose="020F0502020204030203" pitchFamily="34" charset="0"/>
                <a:ea typeface="Lato" panose="020F0502020204030203" pitchFamily="34" charset="0"/>
                <a:cs typeface="Lato" panose="020F0502020204030203" pitchFamily="34" charset="0"/>
              </a:rPr>
              <a:t>YouTube video: </a:t>
            </a:r>
            <a:r>
              <a:rPr lang="en-GB" sz="1600" i="1" noProof="1">
                <a:latin typeface="Lato" panose="020F0502020204030203" pitchFamily="34" charset="0"/>
                <a:ea typeface="Lato" panose="020F0502020204030203" pitchFamily="34" charset="0"/>
                <a:cs typeface="Lato" panose="020F0502020204030203" pitchFamily="34" charset="0"/>
                <a:hlinkClick r:id="rId3"/>
              </a:rPr>
              <a:t>Tether</a:t>
            </a:r>
            <a:r>
              <a:rPr lang="en-GB" sz="1600" i="1" u="sng" noProof="1">
                <a:latin typeface="Lato" panose="020F0502020204030203" pitchFamily="34" charset="0"/>
                <a:ea typeface="Lato" panose="020F0502020204030203" pitchFamily="34" charset="0"/>
                <a:cs typeface="Lato" panose="020F0502020204030203" pitchFamily="34" charset="0"/>
                <a:hlinkClick r:id="rId3"/>
              </a:rPr>
              <a:t> Wallet | The People’s Wallet</a:t>
            </a:r>
            <a:r>
              <a:rPr lang="en-GB" sz="1600" i="1" u="sng" noProof="1">
                <a:latin typeface="Lato" panose="020F0502020204030203" pitchFamily="34" charset="0"/>
                <a:ea typeface="Lato" panose="020F0502020204030203" pitchFamily="34" charset="0"/>
                <a:cs typeface="Lato" panose="020F0502020204030203" pitchFamily="34" charset="0"/>
              </a:rPr>
              <a:t>.</a:t>
            </a:r>
            <a:endParaRPr lang="en-GB" sz="1600" i="1" noProof="1">
              <a:latin typeface="Lato" panose="020F0502020204030203" pitchFamily="34" charset="0"/>
              <a:ea typeface="Lato" panose="020F0502020204030203" pitchFamily="34" charset="0"/>
              <a:cs typeface="Lato" panose="020F0502020204030203" pitchFamily="34" charset="0"/>
            </a:endParaRPr>
          </a:p>
        </p:txBody>
      </p:sp>
      <p:pic>
        <p:nvPicPr>
          <p:cNvPr id="19" name="Immagine 18">
            <a:extLst>
              <a:ext uri="{FF2B5EF4-FFF2-40B4-BE49-F238E27FC236}">
                <a16:creationId xmlns:a16="http://schemas.microsoft.com/office/drawing/2014/main" id="{466F1D01-459F-CCFD-A838-ED7707811220}"/>
              </a:ext>
            </a:extLst>
          </p:cNvPr>
          <p:cNvPicPr>
            <a:picLocks noChangeAspect="1"/>
          </p:cNvPicPr>
          <p:nvPr/>
        </p:nvPicPr>
        <p:blipFill>
          <a:blip r:embed="rId4"/>
          <a:stretch>
            <a:fillRect/>
          </a:stretch>
        </p:blipFill>
        <p:spPr>
          <a:xfrm>
            <a:off x="2670371" y="3811622"/>
            <a:ext cx="3913309" cy="2293149"/>
          </a:xfrm>
          <a:prstGeom prst="rect">
            <a:avLst/>
          </a:prstGeom>
          <a:effectLst>
            <a:outerShdw blurRad="50800" dist="50800" dir="2400000" algn="ctr" rotWithShape="0">
              <a:srgbClr val="FF0000">
                <a:alpha val="43000"/>
              </a:srgbClr>
            </a:outerShdw>
          </a:effectLst>
        </p:spPr>
      </p:pic>
      <p:pic>
        <p:nvPicPr>
          <p:cNvPr id="21" name="Immagine 20">
            <a:extLst>
              <a:ext uri="{FF2B5EF4-FFF2-40B4-BE49-F238E27FC236}">
                <a16:creationId xmlns:a16="http://schemas.microsoft.com/office/drawing/2014/main" id="{556664C8-C9F6-0F53-7918-4FA603065536}"/>
              </a:ext>
            </a:extLst>
          </p:cNvPr>
          <p:cNvPicPr>
            <a:picLocks noChangeAspect="1"/>
          </p:cNvPicPr>
          <p:nvPr/>
        </p:nvPicPr>
        <p:blipFill>
          <a:blip r:embed="rId5"/>
          <a:srcRect r="1254" b="6365"/>
          <a:stretch>
            <a:fillRect/>
          </a:stretch>
        </p:blipFill>
        <p:spPr>
          <a:xfrm>
            <a:off x="6472809" y="3720181"/>
            <a:ext cx="3381316" cy="2235752"/>
          </a:xfrm>
          <a:prstGeom prst="rect">
            <a:avLst/>
          </a:prstGeom>
          <a:effectLst>
            <a:outerShdw blurRad="50800" dist="50800" dir="2400000" algn="ctr" rotWithShape="0">
              <a:srgbClr val="FF0000">
                <a:alpha val="43000"/>
              </a:srgbClr>
            </a:outerShdw>
          </a:effectLst>
        </p:spPr>
      </p:pic>
      <p:sp>
        <p:nvSpPr>
          <p:cNvPr id="22" name="CasellaDiTesto 21">
            <a:extLst>
              <a:ext uri="{FF2B5EF4-FFF2-40B4-BE49-F238E27FC236}">
                <a16:creationId xmlns:a16="http://schemas.microsoft.com/office/drawing/2014/main" id="{072CD7A6-5307-C9FA-A576-F566C2BA33C8}"/>
              </a:ext>
            </a:extLst>
          </p:cNvPr>
          <p:cNvSpPr txBox="1"/>
          <p:nvPr/>
        </p:nvSpPr>
        <p:spPr>
          <a:xfrm>
            <a:off x="10234296" y="6104771"/>
            <a:ext cx="1713931" cy="256545"/>
          </a:xfrm>
          <a:prstGeom prst="rect">
            <a:avLst/>
          </a:prstGeom>
          <a:noFill/>
        </p:spPr>
        <p:txBody>
          <a:bodyPr wrap="none" rtlCol="0">
            <a:spAutoFit/>
          </a:bodyPr>
          <a:lstStyle/>
          <a:p>
            <a:r>
              <a:rPr lang="it-IT" sz="1067" dirty="0">
                <a:latin typeface="Lato" panose="020F0502020204030203" pitchFamily="34" charset="0"/>
                <a:ea typeface="Lato" panose="020F0502020204030203" pitchFamily="34" charset="0"/>
                <a:cs typeface="Lato" panose="020F0502020204030203" pitchFamily="34" charset="0"/>
              </a:rPr>
              <a:t>Source: </a:t>
            </a:r>
            <a:r>
              <a:rPr lang="it-IT" sz="1067" dirty="0">
                <a:latin typeface="Lato" panose="020F0502020204030203" pitchFamily="34" charset="0"/>
                <a:ea typeface="Lato" panose="020F0502020204030203" pitchFamily="34" charset="0"/>
                <a:cs typeface="Lato" panose="020F0502020204030203" pitchFamily="34" charset="0"/>
                <a:hlinkClick r:id="rId6"/>
              </a:rPr>
              <a:t>https://</a:t>
            </a:r>
            <a:r>
              <a:rPr lang="it-IT" sz="1067" dirty="0" err="1">
                <a:latin typeface="Lato" panose="020F0502020204030203" pitchFamily="34" charset="0"/>
                <a:ea typeface="Lato" panose="020F0502020204030203" pitchFamily="34" charset="0"/>
                <a:cs typeface="Lato" panose="020F0502020204030203" pitchFamily="34" charset="0"/>
                <a:hlinkClick r:id="rId6"/>
              </a:rPr>
              <a:t>tether.io</a:t>
            </a:r>
            <a:r>
              <a:rPr lang="it-IT" sz="1067" dirty="0">
                <a:latin typeface="Lato" panose="020F0502020204030203" pitchFamily="34" charset="0"/>
                <a:ea typeface="Lato" panose="020F0502020204030203" pitchFamily="34" charset="0"/>
                <a:cs typeface="Lato" panose="020F0502020204030203" pitchFamily="34" charset="0"/>
                <a:hlinkClick r:id="rId6"/>
              </a:rPr>
              <a:t>/</a:t>
            </a:r>
            <a:endParaRPr lang="it-IT" sz="1067" dirty="0">
              <a:latin typeface="Lato" panose="020F0502020204030203" pitchFamily="34" charset="0"/>
              <a:ea typeface="Lato" panose="020F0502020204030203" pitchFamily="34" charset="0"/>
              <a:cs typeface="Lato" panose="020F0502020204030203" pitchFamily="34" charset="0"/>
            </a:endParaRPr>
          </a:p>
        </p:txBody>
      </p:sp>
      <p:pic>
        <p:nvPicPr>
          <p:cNvPr id="20" name="Immagine 19">
            <a:extLst>
              <a:ext uri="{FF2B5EF4-FFF2-40B4-BE49-F238E27FC236}">
                <a16:creationId xmlns:a16="http://schemas.microsoft.com/office/drawing/2014/main" id="{06A09E40-9D0B-ED9F-DB49-34CA578A9F43}"/>
              </a:ext>
            </a:extLst>
          </p:cNvPr>
          <p:cNvPicPr>
            <a:picLocks noChangeAspect="1"/>
          </p:cNvPicPr>
          <p:nvPr/>
        </p:nvPicPr>
        <p:blipFill>
          <a:blip r:embed="rId7"/>
          <a:srcRect l="9407" r="29950" b="34363"/>
          <a:stretch>
            <a:fillRect/>
          </a:stretch>
        </p:blipFill>
        <p:spPr>
          <a:xfrm>
            <a:off x="1875770" y="3482038"/>
            <a:ext cx="5085804" cy="420884"/>
          </a:xfrm>
          <a:prstGeom prst="rect">
            <a:avLst/>
          </a:prstGeom>
          <a:effectLst>
            <a:outerShdw blurRad="50800" dist="50800" dir="2400000" algn="ctr" rotWithShape="0">
              <a:srgbClr val="FF0000">
                <a:alpha val="43000"/>
              </a:srgbClr>
            </a:outerShdw>
          </a:effectLst>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 name="Title 1"/>
          <p:cNvSpPr txBox="1">
            <a:spLocks noGrp="1"/>
          </p:cNvSpPr>
          <p:nvPr>
            <p:ph type="title"/>
          </p:nvPr>
        </p:nvSpPr>
        <p:spPr>
          <a:xfrm>
            <a:off x="704194" y="457198"/>
            <a:ext cx="3582892" cy="703592"/>
          </a:xfrm>
          <a:prstGeom prst="rect">
            <a:avLst/>
          </a:prstGeom>
        </p:spPr>
        <p:txBody>
          <a:bodyPr>
            <a:normAutofit/>
          </a:bodyPr>
          <a:lstStyle/>
          <a:p>
            <a:r>
              <a:t>THE PLAN</a:t>
            </a:r>
          </a:p>
        </p:txBody>
      </p:sp>
      <p:sp>
        <p:nvSpPr>
          <p:cNvPr id="594" name="Content Placeholder 2"/>
          <p:cNvSpPr txBox="1">
            <a:spLocks noGrp="1"/>
          </p:cNvSpPr>
          <p:nvPr>
            <p:ph type="body" sz="half" idx="1"/>
          </p:nvPr>
        </p:nvSpPr>
        <p:spPr>
          <a:xfrm>
            <a:off x="612648" y="1362454"/>
            <a:ext cx="6119586" cy="5337050"/>
          </a:xfrm>
          <a:prstGeom prst="rect">
            <a:avLst/>
          </a:prstGeom>
        </p:spPr>
        <p:txBody>
          <a:bodyPr/>
          <a:lstStyle/>
          <a:p>
            <a:pPr>
              <a:defRPr sz="1200">
                <a:latin typeface="Segoe UI"/>
                <a:ea typeface="Segoe UI"/>
                <a:cs typeface="Segoe UI"/>
                <a:sym typeface="Segoe UI"/>
              </a:defRPr>
            </a:pPr>
            <a:r>
              <a:t>PLAN WAS TO SELL A BUNDLE OF SECURITIES AT A LOSS OF $ 1.8 B AND OFFER NEW EQUITY OF $ 2.25 B ;</a:t>
            </a:r>
          </a:p>
          <a:p>
            <a:pPr>
              <a:defRPr sz="1200">
                <a:latin typeface="Segoe UI"/>
                <a:ea typeface="Segoe UI"/>
                <a:cs typeface="Segoe UI"/>
                <a:sym typeface="Segoe UI"/>
              </a:defRPr>
            </a:pPr>
            <a:r>
              <a:t>INVESTORS &amp; DEPOSITORS CONSIDERED THIS A SIGN OF FINANCIAL DISTRESS , THE RESULT ? WITHDRAWALS OF $ 40 B ON 9.03.23 PURSUANT TO BARR'S REPORT , WITHDRAWAL OF DEPOSITS HAPPENED IN A COORDINATED MANNER AND UNPRECEDENTED SPEED  ;</a:t>
            </a:r>
          </a:p>
          <a:p>
            <a:pPr>
              <a:defRPr sz="1200">
                <a:latin typeface="Segoe UI"/>
                <a:ea typeface="Segoe UI"/>
                <a:cs typeface="Segoe UI"/>
                <a:sym typeface="Segoe UI"/>
              </a:defRPr>
            </a:pPr>
            <a:r>
              <a:t>SOCIAL MEDIA BLAMED FOR THE DIGITAL BANK RUN DISTINGUISHING IT FROM THE 2008 LEHMAN BROTHERS COLLAPSE ;</a:t>
            </a:r>
          </a:p>
          <a:p>
            <a:pPr>
              <a:defRPr sz="1200">
                <a:latin typeface="Segoe UI"/>
                <a:ea typeface="Segoe UI"/>
                <a:cs typeface="Segoe UI"/>
                <a:sym typeface="Segoe UI"/>
              </a:defRPr>
            </a:pPr>
            <a:r>
              <a:t>THE REGULATORY RESPONSE :</a:t>
            </a:r>
          </a:p>
          <a:p>
            <a:pPr>
              <a:defRPr sz="1200">
                <a:latin typeface="Segoe UI"/>
                <a:ea typeface="Segoe UI"/>
                <a:cs typeface="Segoe UI"/>
                <a:sym typeface="Segoe UI"/>
              </a:defRPr>
            </a:pPr>
            <a:r>
              <a:t>AS THE SVBFG'S STOCK PRICE FELL SHARPLY AND THE WITHDRAWAL REQUESTS REACHED $100 B PER DAY , CALIFORNIA DEPARTMENT OF FINANCIAL PROTECTION AND INNOVATION ( THE STATE'S BANK AUTHORITY ) STEPPED IN TO CLOSE THE BANK AND APPOINTED  FDIC AS RECEIVER , THE FEDERAL GOVT. ANNOUNCED A RESCUE PLAN TO PROTECT ALL DEPOSITORS ( $ 100 B IN UNINSURED DEPOSITS ) ;</a:t>
            </a:r>
          </a:p>
          <a:p>
            <a:pPr>
              <a:defRPr sz="1200">
                <a:latin typeface="Segoe UI"/>
                <a:ea typeface="Segoe UI"/>
                <a:cs typeface="Segoe UI"/>
                <a:sym typeface="Segoe UI"/>
              </a:defRPr>
            </a:pPr>
            <a:r>
              <a:t>DECISION MADE BETWEEN PRESIDENT BIDEN , THE DEPARTMENT OF THE TREASURY , FEDERAL RESERVE &amp; FDIC ;</a:t>
            </a:r>
          </a:p>
        </p:txBody>
      </p:sp>
      <p:pic>
        <p:nvPicPr>
          <p:cNvPr id="595" name="IMG_8670 (1).JPG" descr="IMG_8670 (1).JPG"/>
          <p:cNvPicPr>
            <a:picLocks noChangeAspect="1"/>
          </p:cNvPicPr>
          <p:nvPr/>
        </p:nvPicPr>
        <p:blipFill>
          <a:blip r:embed="rId2"/>
          <a:stretch>
            <a:fillRect/>
          </a:stretch>
        </p:blipFill>
        <p:spPr>
          <a:xfrm>
            <a:off x="6838722" y="432841"/>
            <a:ext cx="5033596" cy="2831400"/>
          </a:xfrm>
          <a:prstGeom prst="rect">
            <a:avLst/>
          </a:prstGeom>
          <a:ln w="12700">
            <a:miter lim="400000"/>
          </a:ln>
        </p:spPr>
      </p:pic>
      <p:pic>
        <p:nvPicPr>
          <p:cNvPr id="596" name="IMG_8671.jpg" descr="IMG_8671.jpg"/>
          <p:cNvPicPr>
            <a:picLocks noChangeAspect="1"/>
          </p:cNvPicPr>
          <p:nvPr/>
        </p:nvPicPr>
        <p:blipFill>
          <a:blip r:embed="rId3"/>
          <a:stretch>
            <a:fillRect/>
          </a:stretch>
        </p:blipFill>
        <p:spPr>
          <a:xfrm>
            <a:off x="6838722" y="3208982"/>
            <a:ext cx="5033596" cy="3259057"/>
          </a:xfrm>
          <a:prstGeom prst="rect">
            <a:avLst/>
          </a:prstGeom>
          <a:ln w="12700">
            <a:miter lim="400000"/>
          </a:ln>
        </p:spPr>
      </p:pic>
    </p:spTree>
  </p:cSld>
  <p:clrMapOvr>
    <a:masterClrMapping/>
  </p:clrMapOvr>
  <p:transition spd="med"/>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Title 1"/>
          <p:cNvSpPr txBox="1">
            <a:spLocks noGrp="1"/>
          </p:cNvSpPr>
          <p:nvPr>
            <p:ph type="title"/>
          </p:nvPr>
        </p:nvSpPr>
        <p:spPr>
          <a:xfrm>
            <a:off x="1145105" y="457198"/>
            <a:ext cx="6306729" cy="573269"/>
          </a:xfrm>
          <a:prstGeom prst="rect">
            <a:avLst/>
          </a:prstGeom>
        </p:spPr>
        <p:txBody>
          <a:bodyPr>
            <a:normAutofit fontScale="90000"/>
          </a:bodyPr>
          <a:lstStyle/>
          <a:p>
            <a:r>
              <a:rPr dirty="0"/>
              <a:t>THE LEGAL AUTHORITY </a:t>
            </a:r>
          </a:p>
        </p:txBody>
      </p:sp>
      <p:sp>
        <p:nvSpPr>
          <p:cNvPr id="599" name="Content Placeholder 2"/>
          <p:cNvSpPr txBox="1">
            <a:spLocks noGrp="1"/>
          </p:cNvSpPr>
          <p:nvPr>
            <p:ph type="body" sz="half" idx="1"/>
          </p:nvPr>
        </p:nvSpPr>
        <p:spPr>
          <a:xfrm>
            <a:off x="612647" y="1362455"/>
            <a:ext cx="5488736" cy="5206837"/>
          </a:xfrm>
          <a:prstGeom prst="rect">
            <a:avLst/>
          </a:prstGeom>
        </p:spPr>
        <p:txBody>
          <a:bodyPr>
            <a:normAutofit fontScale="62500" lnSpcReduction="20000"/>
          </a:bodyPr>
          <a:lstStyle/>
          <a:p>
            <a:pPr>
              <a:lnSpc>
                <a:spcPct val="108000"/>
              </a:lnSpc>
              <a:defRPr>
                <a:latin typeface="Segoe UI"/>
                <a:ea typeface="Segoe UI"/>
                <a:cs typeface="Segoe UI"/>
                <a:sym typeface="Segoe UI"/>
              </a:defRPr>
            </a:pPr>
            <a:r>
              <a:t>WHAT LEGAL AUTHORITY DID THE GOVT. USE TO IMPLEMENT THE RESCUE PLAN ?</a:t>
            </a:r>
          </a:p>
          <a:p>
            <a:pPr marL="0" indent="0">
              <a:lnSpc>
                <a:spcPct val="108000"/>
              </a:lnSpc>
              <a:buSzTx/>
              <a:buNone/>
              <a:defRPr>
                <a:latin typeface="Segoe UI"/>
                <a:ea typeface="Segoe UI"/>
                <a:cs typeface="Segoe UI"/>
                <a:sym typeface="Segoe UI"/>
              </a:defRPr>
            </a:pPr>
            <a:r>
              <a:t>12 US CODE 1823 C – THE DEFAULT RULE IS THAT FDIC CAN ONLY PROVIDE FUNDING , NECESSARY TO MEET THE OBLIGATIONS FOR INSURED DEPOSITORS . </a:t>
            </a:r>
          </a:p>
          <a:p>
            <a:pPr marL="0" indent="0">
              <a:lnSpc>
                <a:spcPct val="108000"/>
              </a:lnSpc>
              <a:buSzTx/>
              <a:buNone/>
              <a:defRPr>
                <a:latin typeface="Segoe UI"/>
                <a:ea typeface="Segoe UI"/>
                <a:cs typeface="Segoe UI"/>
                <a:sym typeface="Segoe UI"/>
              </a:defRPr>
            </a:pPr>
            <a:r>
              <a:t>FDIC AUTHORITY TO BE EXERCISED THE LEAST COSTLY   WAY . THE STATUTE ADDS THAT FDIC CANNOT TAKE ACTIONS 'PROTECTING DEPOSITORS FOR MORE THAN THE INSURED PORTIONS OF THE DEPOSITS</a:t>
            </a:r>
            <a:r>
              <a:rPr>
                <a:solidFill>
                  <a:srgbClr val="212121"/>
                </a:solidFill>
              </a:rPr>
              <a:t> ' .</a:t>
            </a:r>
          </a:p>
          <a:p>
            <a:pPr marL="0" indent="0">
              <a:lnSpc>
                <a:spcPct val="108000"/>
              </a:lnSpc>
              <a:buSzTx/>
              <a:buNone/>
              <a:defRPr>
                <a:latin typeface="Segoe UI"/>
                <a:ea typeface="Segoe UI"/>
                <a:cs typeface="Segoe UI"/>
                <a:sym typeface="Segoe UI"/>
              </a:defRPr>
            </a:pPr>
            <a:r>
              <a:t>THE SYSTEMIC RISK EXCEPTION THAT ACTUALLY SWALLOWS THE RULE ?</a:t>
            </a:r>
          </a:p>
          <a:p>
            <a:pPr>
              <a:lnSpc>
                <a:spcPct val="108000"/>
              </a:lnSpc>
              <a:defRPr>
                <a:solidFill>
                  <a:srgbClr val="212121"/>
                </a:solidFill>
                <a:latin typeface="Segoe UI"/>
                <a:ea typeface="Segoe UI"/>
                <a:cs typeface="Segoe UI"/>
                <a:sym typeface="Segoe UI"/>
              </a:defRPr>
            </a:pPr>
            <a:r>
              <a:t>SECTION 1823 ( C ) ( 4 ) ( G ) ASSISTANCE BEYOND THE INSURANCE LIMITATIONS , IF ASSISTANCE WITHIN THE LIMITATIONS COULD POTENTIALLY CAUSE SERIOUS ADVERSE EFFECTS ON ECONOMIC AND FINANCIAL STABILITY , THE ALTERNATIVE ASSISTANCE DEEMED PREFERABLE </a:t>
            </a:r>
          </a:p>
        </p:txBody>
      </p:sp>
      <p:grpSp>
        <p:nvGrpSpPr>
          <p:cNvPr id="602" name="Image Gallery"/>
          <p:cNvGrpSpPr/>
          <p:nvPr/>
        </p:nvGrpSpPr>
        <p:grpSpPr>
          <a:xfrm>
            <a:off x="6143441" y="1351838"/>
            <a:ext cx="5957661" cy="4662324"/>
            <a:chOff x="0" y="0"/>
            <a:chExt cx="5957659" cy="4662323"/>
          </a:xfrm>
        </p:grpSpPr>
        <p:pic>
          <p:nvPicPr>
            <p:cNvPr id="600" name="IMG_8672.jpg" descr="IMG_8672.jpg"/>
            <p:cNvPicPr>
              <a:picLocks noChangeAspect="1"/>
            </p:cNvPicPr>
            <p:nvPr/>
          </p:nvPicPr>
          <p:blipFill>
            <a:blip r:embed="rId2"/>
            <a:srcRect l="1403" r="1402"/>
            <a:stretch>
              <a:fillRect/>
            </a:stretch>
          </p:blipFill>
          <p:spPr>
            <a:xfrm>
              <a:off x="-1" y="0"/>
              <a:ext cx="5957661" cy="4154325"/>
            </a:xfrm>
            <a:prstGeom prst="rect">
              <a:avLst/>
            </a:prstGeom>
            <a:ln w="12700" cap="flat">
              <a:noFill/>
              <a:miter lim="400000"/>
            </a:ln>
            <a:effectLst/>
          </p:spPr>
        </p:pic>
        <p:sp>
          <p:nvSpPr>
            <p:cNvPr id="601" name="Type to enter a caption."/>
            <p:cNvSpPr txBox="1"/>
            <p:nvPr/>
          </p:nvSpPr>
          <p:spPr>
            <a:xfrm>
              <a:off x="-1" y="4230523"/>
              <a:ext cx="5957661" cy="4318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76200" tIns="76200" rIns="76200" bIns="76200" numCol="1" anchor="t">
              <a:spAutoFit/>
            </a:bodyPr>
            <a:lstStyle>
              <a:lvl1pPr>
                <a:defRPr>
                  <a:latin typeface="+mn-lt"/>
                  <a:ea typeface="+mn-ea"/>
                  <a:cs typeface="+mn-cs"/>
                  <a:sym typeface="Aptos Light"/>
                </a:defRPr>
              </a:lvl1pPr>
            </a:lstStyle>
            <a:p>
              <a:r>
                <a:t>Type to enter a caption.</a:t>
              </a:r>
            </a:p>
          </p:txBody>
        </p:sp>
      </p:grpSp>
    </p:spTree>
  </p:cSld>
  <p:clrMapOvr>
    <a:masterClrMapping/>
  </p:clrMapOvr>
  <p:transition spd="med"/>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 name="Title 1"/>
          <p:cNvSpPr txBox="1">
            <a:spLocks noGrp="1"/>
          </p:cNvSpPr>
          <p:nvPr>
            <p:ph type="title"/>
          </p:nvPr>
        </p:nvSpPr>
        <p:spPr>
          <a:xfrm>
            <a:off x="798786" y="427135"/>
            <a:ext cx="2919775" cy="744422"/>
          </a:xfrm>
          <a:prstGeom prst="rect">
            <a:avLst/>
          </a:prstGeom>
        </p:spPr>
        <p:txBody>
          <a:bodyPr>
            <a:normAutofit/>
          </a:bodyPr>
          <a:lstStyle/>
          <a:p>
            <a:r>
              <a:rPr dirty="0"/>
              <a:t>CRITICISM</a:t>
            </a:r>
          </a:p>
        </p:txBody>
      </p:sp>
      <p:sp>
        <p:nvSpPr>
          <p:cNvPr id="605" name="Content Placeholder 2"/>
          <p:cNvSpPr txBox="1">
            <a:spLocks noGrp="1"/>
          </p:cNvSpPr>
          <p:nvPr>
            <p:ph type="body" sz="half" idx="1"/>
          </p:nvPr>
        </p:nvSpPr>
        <p:spPr>
          <a:xfrm>
            <a:off x="561846" y="1311653"/>
            <a:ext cx="4604517" cy="5040717"/>
          </a:xfrm>
          <a:prstGeom prst="rect">
            <a:avLst/>
          </a:prstGeom>
        </p:spPr>
        <p:txBody>
          <a:bodyPr/>
          <a:lstStyle/>
          <a:p>
            <a:pPr marL="226313" indent="-226313" defTabSz="905255">
              <a:lnSpc>
                <a:spcPct val="108000"/>
              </a:lnSpc>
              <a:spcBef>
                <a:spcPts val="900"/>
              </a:spcBef>
              <a:defRPr sz="1100">
                <a:latin typeface="Segoe UI"/>
                <a:ea typeface="Segoe UI"/>
                <a:cs typeface="Segoe UI"/>
                <a:sym typeface="Segoe UI"/>
              </a:defRPr>
            </a:pPr>
            <a:r>
              <a:t>FLOODGATES , GOVERNMENT – SPONSORED FULL DEPOSITORS RESCUE PLANS FOR LARGE BANKS ;</a:t>
            </a:r>
          </a:p>
          <a:p>
            <a:pPr marL="226313" indent="-226313" defTabSz="905255">
              <a:lnSpc>
                <a:spcPct val="108000"/>
              </a:lnSpc>
              <a:spcBef>
                <a:spcPts val="900"/>
              </a:spcBef>
              <a:defRPr sz="1100">
                <a:latin typeface="Segoe UI"/>
                <a:ea typeface="Segoe UI"/>
                <a:cs typeface="Segoe UI"/>
                <a:sym typeface="Segoe UI"/>
              </a:defRPr>
            </a:pPr>
            <a:r>
              <a:t>THE EXPECTATION TO RECEIVE THE SAME PROTECTION IN THE FUTURE AS ALREADY SET PRECEDENT</a:t>
            </a:r>
          </a:p>
          <a:p>
            <a:pPr marL="226313" indent="-226313" defTabSz="905255">
              <a:lnSpc>
                <a:spcPct val="108000"/>
              </a:lnSpc>
              <a:spcBef>
                <a:spcPts val="900"/>
              </a:spcBef>
              <a:defRPr sz="1100">
                <a:latin typeface="Segoe UI"/>
                <a:ea typeface="Segoe UI"/>
                <a:cs typeface="Segoe UI"/>
                <a:sym typeface="Segoe UI"/>
              </a:defRPr>
            </a:pPr>
            <a:r>
              <a:t>BANKS HAVE NO INCENTIVE TO COMPETE OVER STABILITY ;</a:t>
            </a:r>
          </a:p>
          <a:p>
            <a:pPr marL="226313" indent="-226313" defTabSz="905255">
              <a:lnSpc>
                <a:spcPct val="108000"/>
              </a:lnSpc>
              <a:spcBef>
                <a:spcPts val="900"/>
              </a:spcBef>
              <a:defRPr sz="1100">
                <a:latin typeface="Segoe UI"/>
                <a:ea typeface="Segoe UI"/>
                <a:cs typeface="Segoe UI"/>
                <a:sym typeface="Segoe UI"/>
              </a:defRPr>
            </a:pPr>
            <a:r>
              <a:t>DEPOSITORS HAVE NO INCENTIVE TO MONITOR THEIR BANK'S RISK PROFILE AND LIQUIDITY ;</a:t>
            </a:r>
          </a:p>
          <a:p>
            <a:pPr marL="226313" indent="-226313" defTabSz="905255">
              <a:lnSpc>
                <a:spcPct val="108000"/>
              </a:lnSpc>
              <a:spcBef>
                <a:spcPts val="900"/>
              </a:spcBef>
              <a:defRPr sz="1100">
                <a:latin typeface="Segoe UI"/>
                <a:ea typeface="Segoe UI"/>
                <a:cs typeface="Segoe UI"/>
                <a:sym typeface="Segoe UI"/>
              </a:defRPr>
            </a:pPr>
            <a:r>
              <a:t>FULL PROTECTION BY THE GOVERNMENT MEANS NO DISCIPLINE ON THE BANKS ;</a:t>
            </a:r>
          </a:p>
          <a:p>
            <a:pPr marL="226313" indent="-226313" defTabSz="905255">
              <a:lnSpc>
                <a:spcPct val="108000"/>
              </a:lnSpc>
              <a:spcBef>
                <a:spcPts val="900"/>
              </a:spcBef>
              <a:defRPr sz="1100">
                <a:latin typeface="Segoe UI"/>
                <a:ea typeface="Segoe UI"/>
                <a:cs typeface="Segoe UI"/>
                <a:sym typeface="Segoe UI"/>
              </a:defRPr>
            </a:pPr>
            <a:r>
              <a:t>THE MORAL HAZARD – THE BANK BAILOUTS  ;</a:t>
            </a:r>
          </a:p>
          <a:p>
            <a:pPr marL="226313" indent="-226313" defTabSz="905255">
              <a:lnSpc>
                <a:spcPct val="108000"/>
              </a:lnSpc>
              <a:spcBef>
                <a:spcPts val="900"/>
              </a:spcBef>
              <a:defRPr sz="1100">
                <a:latin typeface="Segoe UI"/>
                <a:ea typeface="Segoe UI"/>
                <a:cs typeface="Segoe UI"/>
                <a:sym typeface="Segoe UI"/>
              </a:defRPr>
            </a:pPr>
            <a:r>
              <a:t>BANKS OPERATING OUTSIDE THE RULES OF THE MARKET ECONOMY </a:t>
            </a:r>
          </a:p>
          <a:p>
            <a:pPr marL="226313" indent="-226313" defTabSz="905255">
              <a:lnSpc>
                <a:spcPct val="108000"/>
              </a:lnSpc>
              <a:spcBef>
                <a:spcPts val="900"/>
              </a:spcBef>
              <a:defRPr sz="1100">
                <a:latin typeface="Segoe UI"/>
                <a:ea typeface="Segoe UI"/>
                <a:cs typeface="Segoe UI"/>
                <a:sym typeface="Segoe UI"/>
              </a:defRPr>
            </a:pPr>
            <a:r>
              <a:t>MY TAKE : HIGH CAP ON UNINSURED DEPOSITORS TO PREVENT BANK RUNS OTHERWISE THEY ARE AT MERCY OF THE GOVERNMENT OR BECOME UNSECURED CREDITORS</a:t>
            </a:r>
          </a:p>
          <a:p>
            <a:pPr marL="0" indent="0" defTabSz="905255">
              <a:lnSpc>
                <a:spcPct val="108000"/>
              </a:lnSpc>
              <a:spcBef>
                <a:spcPts val="900"/>
              </a:spcBef>
              <a:buSzTx/>
              <a:buNone/>
              <a:defRPr sz="1100">
                <a:latin typeface="Segoe UI"/>
                <a:ea typeface="Segoe UI"/>
                <a:cs typeface="Segoe UI"/>
                <a:sym typeface="Segoe UI"/>
              </a:defRPr>
            </a:pPr>
            <a:r>
              <a:t>MACRO-ECONOMIC CONSIDERATIONS WHEN REGULATORS DECIDE WHETHER IT IS REALLY URGENT TO INVOKE THE SRE </a:t>
            </a:r>
          </a:p>
        </p:txBody>
      </p:sp>
      <p:grpSp>
        <p:nvGrpSpPr>
          <p:cNvPr id="608" name="Image Gallery"/>
          <p:cNvGrpSpPr/>
          <p:nvPr/>
        </p:nvGrpSpPr>
        <p:grpSpPr>
          <a:xfrm>
            <a:off x="5404163" y="888998"/>
            <a:ext cx="5602505" cy="6063826"/>
            <a:chOff x="0" y="0"/>
            <a:chExt cx="5602504" cy="6063824"/>
          </a:xfrm>
        </p:grpSpPr>
        <p:pic>
          <p:nvPicPr>
            <p:cNvPr id="606" name="IMG_8668 (1).JPG" descr="IMG_8668 (1).JPG"/>
            <p:cNvPicPr>
              <a:picLocks noChangeAspect="1"/>
            </p:cNvPicPr>
            <p:nvPr/>
          </p:nvPicPr>
          <p:blipFill>
            <a:blip r:embed="rId2"/>
            <a:srcRect l="21540" r="21540"/>
            <a:stretch>
              <a:fillRect/>
            </a:stretch>
          </p:blipFill>
          <p:spPr>
            <a:xfrm>
              <a:off x="0" y="-1"/>
              <a:ext cx="5602504" cy="5555827"/>
            </a:xfrm>
            <a:prstGeom prst="rect">
              <a:avLst/>
            </a:prstGeom>
            <a:ln w="12700" cap="flat">
              <a:noFill/>
              <a:miter lim="400000"/>
            </a:ln>
            <a:effectLst/>
          </p:spPr>
        </p:pic>
        <p:sp>
          <p:nvSpPr>
            <p:cNvPr id="607" name="Type to enter a caption."/>
            <p:cNvSpPr txBox="1"/>
            <p:nvPr/>
          </p:nvSpPr>
          <p:spPr>
            <a:xfrm>
              <a:off x="-1" y="5632024"/>
              <a:ext cx="5602505" cy="4318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76200" tIns="76200" rIns="76200" bIns="76200" numCol="1" anchor="t">
              <a:spAutoFit/>
            </a:bodyPr>
            <a:lstStyle>
              <a:lvl1pPr>
                <a:defRPr>
                  <a:latin typeface="+mn-lt"/>
                  <a:ea typeface="+mn-ea"/>
                  <a:cs typeface="+mn-cs"/>
                  <a:sym typeface="Aptos Light"/>
                </a:defRPr>
              </a:lvl1pPr>
            </a:lstStyle>
            <a:p>
              <a:r>
                <a:t>Type to enter a caption.</a:t>
              </a:r>
            </a:p>
          </p:txBody>
        </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hape 22">
            <a:extLst>
              <a:ext uri="{FF2B5EF4-FFF2-40B4-BE49-F238E27FC236}">
                <a16:creationId xmlns:a16="http://schemas.microsoft.com/office/drawing/2014/main" id="{0371E208-F58D-3995-76AA-FB0757198DAA}"/>
              </a:ext>
            </a:extLst>
          </p:cNvPr>
          <p:cNvSpPr/>
          <p:nvPr/>
        </p:nvSpPr>
        <p:spPr>
          <a:xfrm>
            <a:off x="6247955" y="2132439"/>
            <a:ext cx="4815840" cy="3055603"/>
          </a:xfrm>
          <a:prstGeom prst="rect">
            <a:avLst/>
          </a:prstGeom>
          <a:solidFill>
            <a:schemeClr val="accent4">
              <a:lumMod val="20000"/>
              <a:lumOff val="80000"/>
              <a:alpha val="49000"/>
            </a:schemeClr>
          </a:solidFill>
          <a:ln w="6350">
            <a:solidFill>
              <a:srgbClr val="4A4A4A"/>
            </a:solidFill>
            <a:prstDash val="solid"/>
          </a:ln>
        </p:spPr>
        <p:txBody>
          <a:bodyPr/>
          <a:lstStyle/>
          <a:p>
            <a:endParaRPr lang="it-IT" sz="2400" dirty="0"/>
          </a:p>
        </p:txBody>
      </p:sp>
      <p:sp>
        <p:nvSpPr>
          <p:cNvPr id="2" name="Shape 0"/>
          <p:cNvSpPr/>
          <p:nvPr/>
        </p:nvSpPr>
        <p:spPr>
          <a:xfrm>
            <a:off x="487680" y="548640"/>
            <a:ext cx="54864" cy="1036320"/>
          </a:xfrm>
          <a:prstGeom prst="rect">
            <a:avLst/>
          </a:prstGeom>
          <a:solidFill>
            <a:srgbClr val="C9B79C"/>
          </a:solidFill>
          <a:ln w="12700">
            <a:solidFill>
              <a:srgbClr val="C9B79C"/>
            </a:solidFill>
            <a:prstDash val="solid"/>
          </a:ln>
        </p:spPr>
        <p:txBody>
          <a:bodyPr/>
          <a:lstStyle/>
          <a:p>
            <a:endParaRPr lang="it-IT" sz="2400"/>
          </a:p>
        </p:txBody>
      </p:sp>
      <p:sp>
        <p:nvSpPr>
          <p:cNvPr id="3" name="Text 1"/>
          <p:cNvSpPr/>
          <p:nvPr/>
        </p:nvSpPr>
        <p:spPr>
          <a:xfrm>
            <a:off x="731520" y="487680"/>
            <a:ext cx="7004883" cy="670560"/>
          </a:xfrm>
          <a:prstGeom prst="rect">
            <a:avLst/>
          </a:prstGeom>
          <a:noFill/>
          <a:ln/>
        </p:spPr>
        <p:txBody>
          <a:bodyPr wrap="square" lIns="0" tIns="0" rIns="0" bIns="0" rtlCol="0" anchor="ctr"/>
          <a:lstStyle/>
          <a:p>
            <a:r>
              <a:rPr lang="it-IT" sz="3200" b="1" dirty="0">
                <a:solidFill>
                  <a:srgbClr val="1A1A1A"/>
                </a:solidFill>
                <a:latin typeface="Georgia" pitchFamily="34" charset="0"/>
              </a:rPr>
              <a:t>USAT: Tether's onshore twin</a:t>
            </a:r>
            <a:endParaRPr lang="en-US" sz="3200" b="1" dirty="0">
              <a:solidFill>
                <a:srgbClr val="1A1A1A"/>
              </a:solidFill>
              <a:latin typeface="Georgia" pitchFamily="34" charset="0"/>
            </a:endParaRPr>
          </a:p>
        </p:txBody>
      </p:sp>
      <p:sp>
        <p:nvSpPr>
          <p:cNvPr id="7" name="Text 5"/>
          <p:cNvSpPr/>
          <p:nvPr/>
        </p:nvSpPr>
        <p:spPr>
          <a:xfrm>
            <a:off x="487680" y="1767840"/>
            <a:ext cx="5486400" cy="4511040"/>
          </a:xfrm>
          <a:prstGeom prst="rect">
            <a:avLst/>
          </a:prstGeom>
          <a:noFill/>
          <a:ln/>
        </p:spPr>
        <p:txBody>
          <a:bodyPr wrap="square" lIns="0" tIns="0" rIns="0" bIns="0" rtlCol="0" anchor="ctr"/>
          <a:lstStyle/>
          <a:p>
            <a:pPr algn="ctr"/>
            <a:endParaRPr lang="en-US" sz="1467" dirty="0"/>
          </a:p>
        </p:txBody>
      </p:sp>
      <p:sp>
        <p:nvSpPr>
          <p:cNvPr id="9" name="Text 7"/>
          <p:cNvSpPr/>
          <p:nvPr/>
        </p:nvSpPr>
        <p:spPr>
          <a:xfrm>
            <a:off x="6217920" y="1767840"/>
            <a:ext cx="5486400" cy="4511040"/>
          </a:xfrm>
          <a:prstGeom prst="rect">
            <a:avLst/>
          </a:prstGeom>
          <a:noFill/>
          <a:ln/>
        </p:spPr>
        <p:txBody>
          <a:bodyPr wrap="square" lIns="0" tIns="0" rIns="0" bIns="0" rtlCol="0" anchor="ctr"/>
          <a:lstStyle/>
          <a:p>
            <a:pPr algn="ctr"/>
            <a:endParaRPr lang="en-US" sz="1467" dirty="0"/>
          </a:p>
        </p:txBody>
      </p:sp>
      <p:sp>
        <p:nvSpPr>
          <p:cNvPr id="10" name="Shape 8"/>
          <p:cNvSpPr/>
          <p:nvPr/>
        </p:nvSpPr>
        <p:spPr>
          <a:xfrm>
            <a:off x="0" y="6461760"/>
            <a:ext cx="12192000" cy="396240"/>
          </a:xfrm>
          <a:prstGeom prst="rect">
            <a:avLst/>
          </a:prstGeom>
          <a:solidFill>
            <a:srgbClr val="F5F1EA"/>
          </a:solidFill>
          <a:ln w="12700">
            <a:solidFill>
              <a:srgbClr val="F5F1EA"/>
            </a:solidFill>
            <a:prstDash val="solid"/>
          </a:ln>
        </p:spPr>
        <p:txBody>
          <a:bodyPr/>
          <a:lstStyle/>
          <a:p>
            <a:endParaRPr lang="it-IT" sz="2400"/>
          </a:p>
        </p:txBody>
      </p:sp>
      <p:sp>
        <p:nvSpPr>
          <p:cNvPr id="11" name="Text 9"/>
          <p:cNvSpPr/>
          <p:nvPr/>
        </p:nvSpPr>
        <p:spPr>
          <a:xfrm>
            <a:off x="487680" y="6486144"/>
            <a:ext cx="7924800" cy="365760"/>
          </a:xfrm>
          <a:prstGeom prst="rect">
            <a:avLst/>
          </a:prstGeom>
          <a:noFill/>
          <a:ln/>
        </p:spPr>
        <p:txBody>
          <a:bodyPr wrap="square" lIns="0" tIns="0" rIns="0" bIns="0" rtlCol="0" anchor="ctr"/>
          <a:lstStyle/>
          <a:p>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International Financial Law  |  Regulatory issues regarding stablecoins</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12" name="Text 10"/>
          <p:cNvSpPr/>
          <p:nvPr/>
        </p:nvSpPr>
        <p:spPr>
          <a:xfrm>
            <a:off x="8534400" y="6486144"/>
            <a:ext cx="3169920" cy="365760"/>
          </a:xfrm>
          <a:prstGeom prst="rect">
            <a:avLst/>
          </a:prstGeom>
          <a:noFill/>
          <a:ln/>
        </p:spPr>
        <p:txBody>
          <a:bodyPr wrap="square" lIns="0" tIns="0" rIns="0" bIns="0" rtlCol="0" anchor="ctr"/>
          <a:lstStyle/>
          <a:p>
            <a:pPr algn="r"/>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Anna Durante</a:t>
            </a:r>
            <a:endParaRPr lang="en-US" sz="1200" dirty="0">
              <a:latin typeface="Lato" panose="020F0502020204030203" pitchFamily="34" charset="0"/>
              <a:ea typeface="Lato" panose="020F0502020204030203" pitchFamily="34" charset="0"/>
              <a:cs typeface="Lato" panose="020F0502020204030203" pitchFamily="34" charset="0"/>
            </a:endParaRPr>
          </a:p>
        </p:txBody>
      </p:sp>
      <p:pic>
        <p:nvPicPr>
          <p:cNvPr id="14" name="Immagine 13">
            <a:extLst>
              <a:ext uri="{FF2B5EF4-FFF2-40B4-BE49-F238E27FC236}">
                <a16:creationId xmlns:a16="http://schemas.microsoft.com/office/drawing/2014/main" id="{2AA67345-B03D-945B-9362-55471D7E2707}"/>
              </a:ext>
            </a:extLst>
          </p:cNvPr>
          <p:cNvPicPr>
            <a:picLocks noChangeAspect="1"/>
          </p:cNvPicPr>
          <p:nvPr/>
        </p:nvPicPr>
        <p:blipFill>
          <a:blip r:embed="rId3"/>
          <a:stretch>
            <a:fillRect/>
          </a:stretch>
        </p:blipFill>
        <p:spPr>
          <a:xfrm>
            <a:off x="1234488" y="1910195"/>
            <a:ext cx="3787227" cy="3512607"/>
          </a:xfrm>
          <a:prstGeom prst="rect">
            <a:avLst/>
          </a:prstGeom>
          <a:effectLst>
            <a:outerShdw blurRad="50800" dist="50800" dir="2400000" algn="ctr" rotWithShape="0">
              <a:srgbClr val="000000">
                <a:alpha val="43137"/>
              </a:srgbClr>
            </a:outerShdw>
          </a:effectLst>
        </p:spPr>
      </p:pic>
      <p:sp>
        <p:nvSpPr>
          <p:cNvPr id="20" name="CasellaDiTesto 19">
            <a:extLst>
              <a:ext uri="{FF2B5EF4-FFF2-40B4-BE49-F238E27FC236}">
                <a16:creationId xmlns:a16="http://schemas.microsoft.com/office/drawing/2014/main" id="{B1C0B4CD-2910-7AED-485F-DEA81957164D}"/>
              </a:ext>
            </a:extLst>
          </p:cNvPr>
          <p:cNvSpPr txBox="1"/>
          <p:nvPr/>
        </p:nvSpPr>
        <p:spPr>
          <a:xfrm>
            <a:off x="6412556" y="2454335"/>
            <a:ext cx="4486637" cy="2513509"/>
          </a:xfrm>
          <a:prstGeom prst="rect">
            <a:avLst/>
          </a:prstGeom>
          <a:noFill/>
        </p:spPr>
        <p:txBody>
          <a:bodyPr wrap="square" rtlCol="0">
            <a:spAutoFit/>
          </a:bodyPr>
          <a:lstStyle/>
          <a:p>
            <a:pPr marL="228594" indent="-228594">
              <a:spcBef>
                <a:spcPts val="800"/>
              </a:spcBef>
              <a:buFont typeface="Arial" panose="020B0604020202020204" pitchFamily="34" charset="0"/>
              <a:buChar char="•"/>
            </a:pPr>
            <a:r>
              <a:rPr lang="en-GB" sz="1600" dirty="0">
                <a:solidFill>
                  <a:srgbClr val="FF0000"/>
                </a:solidFill>
                <a:latin typeface="Lato" panose="020F0502020204030203" pitchFamily="34" charset="0"/>
                <a:ea typeface="Lato" panose="020F0502020204030203" pitchFamily="34" charset="0"/>
                <a:cs typeface="Lato" panose="020F0502020204030203" pitchFamily="34" charset="0"/>
              </a:rPr>
              <a:t>USA₮</a:t>
            </a:r>
            <a:r>
              <a:rPr lang="en-GB" sz="1600" dirty="0">
                <a:latin typeface="Lato" panose="020F0502020204030203" pitchFamily="34" charset="0"/>
                <a:ea typeface="Lato" panose="020F0502020204030203" pitchFamily="34" charset="0"/>
                <a:cs typeface="Lato" panose="020F0502020204030203" pitchFamily="34" charset="0"/>
              </a:rPr>
              <a:t> is the first federally regulated, dollar-backed stablecoin. </a:t>
            </a:r>
          </a:p>
          <a:p>
            <a:pPr marL="228594" indent="-228594">
              <a:spcBef>
                <a:spcPts val="800"/>
              </a:spcBef>
              <a:buFont typeface="Arial" panose="020B0604020202020204" pitchFamily="34" charset="0"/>
              <a:buChar char="•"/>
            </a:pPr>
            <a:r>
              <a:rPr lang="en-GB" sz="1600" dirty="0">
                <a:latin typeface="Lato" panose="020F0502020204030203" pitchFamily="34" charset="0"/>
                <a:ea typeface="Lato" panose="020F0502020204030203" pitchFamily="34" charset="0"/>
                <a:cs typeface="Lato" panose="020F0502020204030203" pitchFamily="34" charset="0"/>
              </a:rPr>
              <a:t>Developed specifically to operate within the United States’ federal stablecoin framework: the </a:t>
            </a:r>
            <a:r>
              <a:rPr lang="en-GB" sz="1600" dirty="0">
                <a:solidFill>
                  <a:srgbClr val="FF0000"/>
                </a:solidFill>
                <a:latin typeface="Lato" panose="020F0502020204030203" pitchFamily="34" charset="0"/>
                <a:ea typeface="Lato" panose="020F0502020204030203" pitchFamily="34" charset="0"/>
                <a:cs typeface="Lato" panose="020F0502020204030203" pitchFamily="34" charset="0"/>
              </a:rPr>
              <a:t>GENIUS Act</a:t>
            </a:r>
            <a:r>
              <a:rPr lang="it-IT" sz="1600" dirty="0">
                <a:latin typeface="Lato" panose="020F0502020204030203" pitchFamily="34" charset="0"/>
                <a:ea typeface="Lato" panose="020F0502020204030203" pitchFamily="34" charset="0"/>
                <a:cs typeface="Lato" panose="020F0502020204030203" pitchFamily="34" charset="0"/>
              </a:rPr>
              <a:t>. </a:t>
            </a:r>
          </a:p>
          <a:p>
            <a:pPr marL="228594" indent="-228594">
              <a:spcBef>
                <a:spcPts val="800"/>
              </a:spcBef>
              <a:buFont typeface="Arial" panose="020B0604020202020204" pitchFamily="34" charset="0"/>
              <a:buChar char="•"/>
            </a:pPr>
            <a:r>
              <a:rPr lang="en-GB" sz="1600" dirty="0">
                <a:solidFill>
                  <a:srgbClr val="FF0000"/>
                </a:solidFill>
                <a:latin typeface="Lato" panose="020F0502020204030203" pitchFamily="34" charset="0"/>
                <a:ea typeface="Lato" panose="020F0502020204030203" pitchFamily="34" charset="0"/>
                <a:cs typeface="Lato" panose="020F0502020204030203" pitchFamily="34" charset="0"/>
              </a:rPr>
              <a:t>Issuer</a:t>
            </a:r>
            <a:r>
              <a:rPr lang="en-GB" sz="1600" dirty="0">
                <a:latin typeface="Lato" panose="020F0502020204030203" pitchFamily="34" charset="0"/>
                <a:ea typeface="Lato" panose="020F0502020204030203" pitchFamily="34" charset="0"/>
                <a:cs typeface="Lato" panose="020F0502020204030203" pitchFamily="34" charset="0"/>
              </a:rPr>
              <a:t>: Anchorage Digital Bank, N.A., </a:t>
            </a:r>
            <a:r>
              <a:rPr lang="it-IT" sz="1600" dirty="0"/>
              <a:t>a </a:t>
            </a:r>
            <a:r>
              <a:rPr lang="it-IT" sz="1600" dirty="0" err="1"/>
              <a:t>federally</a:t>
            </a:r>
            <a:r>
              <a:rPr lang="it-IT" sz="1600" dirty="0"/>
              <a:t> </a:t>
            </a:r>
            <a:r>
              <a:rPr lang="it-IT" sz="1600" dirty="0" err="1"/>
              <a:t>chartered</a:t>
            </a:r>
            <a:r>
              <a:rPr lang="it-IT" sz="1600" dirty="0"/>
              <a:t> institution and the first </a:t>
            </a:r>
            <a:r>
              <a:rPr lang="it-IT" sz="1600" dirty="0" err="1"/>
              <a:t>crypto</a:t>
            </a:r>
            <a:r>
              <a:rPr lang="it-IT" sz="1600" dirty="0"/>
              <a:t>-native </a:t>
            </a:r>
            <a:r>
              <a:rPr lang="it-IT" sz="1600" dirty="0" err="1"/>
              <a:t>entity</a:t>
            </a:r>
            <a:r>
              <a:rPr lang="it-IT" sz="1600" dirty="0"/>
              <a:t> </a:t>
            </a:r>
            <a:r>
              <a:rPr lang="it-IT" sz="1600" dirty="0" err="1"/>
              <a:t>approved</a:t>
            </a:r>
            <a:r>
              <a:rPr lang="it-IT" sz="1600" dirty="0"/>
              <a:t> </a:t>
            </a:r>
            <a:r>
              <a:rPr lang="it-IT" sz="1600" dirty="0" err="1"/>
              <a:t>as</a:t>
            </a:r>
            <a:r>
              <a:rPr lang="it-IT" sz="1600" dirty="0"/>
              <a:t> a national bank by the OCC</a:t>
            </a:r>
            <a:endParaRPr lang="it-IT" sz="1600" dirty="0">
              <a:latin typeface="Lato" panose="020F0502020204030203" pitchFamily="34" charset="0"/>
              <a:ea typeface="Lato" panose="020F0502020204030203" pitchFamily="34" charset="0"/>
              <a:cs typeface="Lato" panose="020F0502020204030203" pitchFamily="34" charset="0"/>
            </a:endParaRPr>
          </a:p>
        </p:txBody>
      </p:sp>
      <p:sp>
        <p:nvSpPr>
          <p:cNvPr id="23" name="CasellaDiTesto 22">
            <a:extLst>
              <a:ext uri="{FF2B5EF4-FFF2-40B4-BE49-F238E27FC236}">
                <a16:creationId xmlns:a16="http://schemas.microsoft.com/office/drawing/2014/main" id="{3A03F7B6-FAFE-10BD-89D9-2CFDAF231973}"/>
              </a:ext>
            </a:extLst>
          </p:cNvPr>
          <p:cNvSpPr txBox="1"/>
          <p:nvPr/>
        </p:nvSpPr>
        <p:spPr>
          <a:xfrm>
            <a:off x="10234295" y="6104771"/>
            <a:ext cx="1596912" cy="256545"/>
          </a:xfrm>
          <a:prstGeom prst="rect">
            <a:avLst/>
          </a:prstGeom>
          <a:noFill/>
        </p:spPr>
        <p:txBody>
          <a:bodyPr wrap="none" rtlCol="0">
            <a:spAutoFit/>
          </a:bodyPr>
          <a:lstStyle/>
          <a:p>
            <a:r>
              <a:rPr lang="it-IT" sz="1067" dirty="0">
                <a:latin typeface="Lato" panose="020F0502020204030203" pitchFamily="34" charset="0"/>
                <a:ea typeface="Lato" panose="020F0502020204030203" pitchFamily="34" charset="0"/>
                <a:cs typeface="Lato" panose="020F0502020204030203" pitchFamily="34" charset="0"/>
              </a:rPr>
              <a:t>Source: </a:t>
            </a:r>
            <a:r>
              <a:rPr lang="it-IT" sz="1067" dirty="0">
                <a:latin typeface="Lato" panose="020F0502020204030203" pitchFamily="34" charset="0"/>
                <a:ea typeface="Lato" panose="020F0502020204030203" pitchFamily="34" charset="0"/>
                <a:cs typeface="Lato" panose="020F0502020204030203" pitchFamily="34" charset="0"/>
                <a:hlinkClick r:id="rId4"/>
              </a:rPr>
              <a:t>https://</a:t>
            </a:r>
            <a:r>
              <a:rPr lang="it-IT" sz="1067" dirty="0" err="1">
                <a:latin typeface="Lato" panose="020F0502020204030203" pitchFamily="34" charset="0"/>
                <a:ea typeface="Lato" panose="020F0502020204030203" pitchFamily="34" charset="0"/>
                <a:cs typeface="Lato" panose="020F0502020204030203" pitchFamily="34" charset="0"/>
                <a:hlinkClick r:id="rId4"/>
              </a:rPr>
              <a:t>usat.io</a:t>
            </a:r>
            <a:r>
              <a:rPr lang="it-IT" sz="1067" dirty="0">
                <a:latin typeface="Lato" panose="020F0502020204030203" pitchFamily="34" charset="0"/>
                <a:ea typeface="Lato" panose="020F0502020204030203" pitchFamily="34" charset="0"/>
                <a:cs typeface="Lato" panose="020F0502020204030203" pitchFamily="34" charset="0"/>
                <a:hlinkClick r:id="rId4"/>
              </a:rPr>
              <a:t>/</a:t>
            </a:r>
            <a:endParaRPr lang="it-IT" sz="1067" dirty="0">
              <a:latin typeface="Lato" panose="020F0502020204030203" pitchFamily="34" charset="0"/>
              <a:ea typeface="Lato" panose="020F0502020204030203" pitchFamily="34" charset="0"/>
              <a:cs typeface="Lato" panose="020F0502020204030203" pitchFamily="34" charset="0"/>
            </a:endParaRPr>
          </a:p>
        </p:txBody>
      </p:sp>
      <p:sp>
        <p:nvSpPr>
          <p:cNvPr id="5" name="Text 2">
            <a:extLst>
              <a:ext uri="{FF2B5EF4-FFF2-40B4-BE49-F238E27FC236}">
                <a16:creationId xmlns:a16="http://schemas.microsoft.com/office/drawing/2014/main" id="{480A653D-B06C-77AF-9468-535F086563B4}"/>
              </a:ext>
            </a:extLst>
          </p:cNvPr>
          <p:cNvSpPr/>
          <p:nvPr/>
        </p:nvSpPr>
        <p:spPr>
          <a:xfrm>
            <a:off x="731521" y="1158240"/>
            <a:ext cx="3402948" cy="390144"/>
          </a:xfrm>
          <a:prstGeom prst="rect">
            <a:avLst/>
          </a:prstGeom>
          <a:noFill/>
          <a:ln/>
        </p:spPr>
        <p:txBody>
          <a:bodyPr wrap="square" lIns="0" tIns="0" rIns="0" bIns="0" rtlCol="0" anchor="ctr"/>
          <a:lstStyle/>
          <a:p>
            <a:r>
              <a:rPr lang="en-US" sz="2133" i="1" dirty="0">
                <a:latin typeface="Georgia" panose="02040502050405020303" pitchFamily="18" charset="0"/>
                <a:ea typeface="Lato" panose="020F0502020204030203" pitchFamily="34" charset="0"/>
                <a:cs typeface="Lato" panose="020F0502020204030203" pitchFamily="34" charset="0"/>
              </a:rPr>
              <a:t>A political choice? </a:t>
            </a:r>
            <a:endParaRPr lang="en-US" sz="2133" dirty="0">
              <a:latin typeface="Georgia" panose="02040502050405020303" pitchFamily="18" charset="0"/>
              <a:ea typeface="Lato" panose="020F0502020204030203" pitchFamily="34" charset="0"/>
              <a:cs typeface="Lato" panose="020F0502020204030203" pitchFamily="34" charset="0"/>
            </a:endParaRPr>
          </a:p>
        </p:txBody>
      </p:sp>
      <p:sp>
        <p:nvSpPr>
          <p:cNvPr id="6" name="Rectangle 8">
            <a:extLst>
              <a:ext uri="{FF2B5EF4-FFF2-40B4-BE49-F238E27FC236}">
                <a16:creationId xmlns:a16="http://schemas.microsoft.com/office/drawing/2014/main" id="{9982DAF2-9387-AFA9-9C4F-9A5CCAAEB8F0}"/>
              </a:ext>
            </a:extLst>
          </p:cNvPr>
          <p:cNvSpPr/>
          <p:nvPr/>
        </p:nvSpPr>
        <p:spPr>
          <a:xfrm>
            <a:off x="1280372" y="5147367"/>
            <a:ext cx="1084051" cy="2489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16" name="CasellaDiTesto 15">
            <a:extLst>
              <a:ext uri="{FF2B5EF4-FFF2-40B4-BE49-F238E27FC236}">
                <a16:creationId xmlns:a16="http://schemas.microsoft.com/office/drawing/2014/main" id="{CD9D86B4-2D47-19D0-2515-B31F7FDEDF57}"/>
              </a:ext>
            </a:extLst>
          </p:cNvPr>
          <p:cNvSpPr txBox="1"/>
          <p:nvPr/>
        </p:nvSpPr>
        <p:spPr>
          <a:xfrm>
            <a:off x="993964" y="5560102"/>
            <a:ext cx="9960232" cy="625684"/>
          </a:xfrm>
          <a:prstGeom prst="rect">
            <a:avLst/>
          </a:prstGeom>
          <a:noFill/>
        </p:spPr>
        <p:txBody>
          <a:bodyPr wrap="square">
            <a:spAutoFit/>
          </a:bodyPr>
          <a:lstStyle/>
          <a:p>
            <a:pPr algn="ctr"/>
            <a:r>
              <a:rPr lang="en-GB" sz="1733" b="1" i="1" dirty="0">
                <a:solidFill>
                  <a:srgbClr val="FF0000"/>
                </a:solidFill>
                <a:latin typeface="Lato" panose="020F0502020204030203" pitchFamily="34" charset="0"/>
                <a:ea typeface="Lato" panose="020F0502020204030203" pitchFamily="34" charset="0"/>
                <a:cs typeface="Lato" panose="020F0502020204030203" pitchFamily="34" charset="0"/>
              </a:rPr>
              <a:t>If the purpose is financial inclusion, why targeting the US market with USAT rather than the EU market, and deciding to be excluded by that market in the EU?</a:t>
            </a:r>
            <a:endParaRPr lang="it-IT" sz="1733" b="1" dirty="0">
              <a:solidFill>
                <a:srgbClr val="FF0000"/>
              </a:solidFill>
              <a:latin typeface="Lato" panose="020F0502020204030203" pitchFamily="34" charset="0"/>
              <a:ea typeface="Lato" panose="020F0502020204030203" pitchFamily="34" charset="0"/>
              <a:cs typeface="Lato" panose="020F0502020204030203" pitchFamily="34" charset="0"/>
            </a:endParaRPr>
          </a:p>
        </p:txBody>
      </p:sp>
      <p:pic>
        <p:nvPicPr>
          <p:cNvPr id="17" name="Elemento grafico 16" descr="Punto esclamativo con riempimento a tinta unita">
            <a:extLst>
              <a:ext uri="{FF2B5EF4-FFF2-40B4-BE49-F238E27FC236}">
                <a16:creationId xmlns:a16="http://schemas.microsoft.com/office/drawing/2014/main" id="{6F366BE0-719B-7313-E380-267D84F81F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9744" y="5617452"/>
            <a:ext cx="554744" cy="554744"/>
          </a:xfrm>
          <a:prstGeom prst="rect">
            <a:avLst/>
          </a:prstGeom>
        </p:spPr>
      </p:pic>
      <p:sp>
        <p:nvSpPr>
          <p:cNvPr id="24" name="Shape 23">
            <a:extLst>
              <a:ext uri="{FF2B5EF4-FFF2-40B4-BE49-F238E27FC236}">
                <a16:creationId xmlns:a16="http://schemas.microsoft.com/office/drawing/2014/main" id="{4C4FBBEF-A6A3-4201-287A-E739C46A8DBD}"/>
              </a:ext>
            </a:extLst>
          </p:cNvPr>
          <p:cNvSpPr/>
          <p:nvPr/>
        </p:nvSpPr>
        <p:spPr>
          <a:xfrm>
            <a:off x="6247955" y="2143597"/>
            <a:ext cx="4815840" cy="48768"/>
          </a:xfrm>
          <a:prstGeom prst="rect">
            <a:avLst/>
          </a:prstGeom>
          <a:solidFill>
            <a:srgbClr val="FF0000"/>
          </a:solidFill>
          <a:ln w="12700">
            <a:solidFill>
              <a:srgbClr val="C8102E"/>
            </a:solidFill>
            <a:prstDash val="solid"/>
          </a:ln>
        </p:spPr>
        <p:txBody>
          <a:bodyPr/>
          <a:lstStyle/>
          <a:p>
            <a:endParaRPr lang="it-IT" sz="2400"/>
          </a:p>
        </p:txBody>
      </p:sp>
      <p:sp>
        <p:nvSpPr>
          <p:cNvPr id="25" name="Freccia destra 24">
            <a:extLst>
              <a:ext uri="{FF2B5EF4-FFF2-40B4-BE49-F238E27FC236}">
                <a16:creationId xmlns:a16="http://schemas.microsoft.com/office/drawing/2014/main" id="{7B734A91-822C-E727-BDC5-C804B2B4CF06}"/>
              </a:ext>
            </a:extLst>
          </p:cNvPr>
          <p:cNvSpPr/>
          <p:nvPr/>
        </p:nvSpPr>
        <p:spPr>
          <a:xfrm flipV="1">
            <a:off x="5311354" y="3581335"/>
            <a:ext cx="679268" cy="290285"/>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457201" y="208016"/>
            <a:ext cx="60959" cy="381665"/>
          </a:xfrm>
          <a:prstGeom prst="rect">
            <a:avLst/>
          </a:prstGeom>
          <a:solidFill>
            <a:srgbClr val="C9B79C"/>
          </a:solidFill>
          <a:ln w="12700">
            <a:solidFill>
              <a:srgbClr val="C9B79C"/>
            </a:solidFill>
            <a:prstDash val="solid"/>
          </a:ln>
        </p:spPr>
        <p:txBody>
          <a:bodyPr/>
          <a:lstStyle/>
          <a:p>
            <a:endParaRPr lang="it-IT" sz="2400"/>
          </a:p>
        </p:txBody>
      </p:sp>
      <p:sp>
        <p:nvSpPr>
          <p:cNvPr id="3" name="Text 1"/>
          <p:cNvSpPr/>
          <p:nvPr/>
        </p:nvSpPr>
        <p:spPr>
          <a:xfrm>
            <a:off x="609597" y="63567"/>
            <a:ext cx="10972800" cy="670560"/>
          </a:xfrm>
          <a:prstGeom prst="rect">
            <a:avLst/>
          </a:prstGeom>
          <a:noFill/>
          <a:ln/>
        </p:spPr>
        <p:txBody>
          <a:bodyPr wrap="square" lIns="0" tIns="0" rIns="0" bIns="0" rtlCol="0" anchor="ctr"/>
          <a:lstStyle/>
          <a:p>
            <a:r>
              <a:rPr lang="it-IT" sz="2667" b="1" dirty="0">
                <a:solidFill>
                  <a:srgbClr val="1A1A1A"/>
                </a:solidFill>
                <a:latin typeface="Georgia" pitchFamily="34" charset="0"/>
              </a:rPr>
              <a:t>MiCAR vs GENIUS Act </a:t>
            </a:r>
            <a:endParaRPr lang="en-US" sz="2667" b="1" dirty="0">
              <a:solidFill>
                <a:srgbClr val="1A1A1A"/>
              </a:solidFill>
              <a:latin typeface="Georgia" pitchFamily="34" charset="0"/>
            </a:endParaRPr>
          </a:p>
        </p:txBody>
      </p:sp>
      <p:sp>
        <p:nvSpPr>
          <p:cNvPr id="7" name="Text 5"/>
          <p:cNvSpPr/>
          <p:nvPr/>
        </p:nvSpPr>
        <p:spPr>
          <a:xfrm>
            <a:off x="487680" y="1767840"/>
            <a:ext cx="11216640" cy="4511040"/>
          </a:xfrm>
          <a:prstGeom prst="rect">
            <a:avLst/>
          </a:prstGeom>
          <a:noFill/>
          <a:ln/>
        </p:spPr>
        <p:txBody>
          <a:bodyPr wrap="square" lIns="0" tIns="0" rIns="0" bIns="0" rtlCol="0" anchor="ctr"/>
          <a:lstStyle/>
          <a:p>
            <a:pPr algn="ctr"/>
            <a:endParaRPr lang="en-US" sz="1467" dirty="0"/>
          </a:p>
        </p:txBody>
      </p:sp>
      <p:sp>
        <p:nvSpPr>
          <p:cNvPr id="8" name="Shape 6"/>
          <p:cNvSpPr/>
          <p:nvPr/>
        </p:nvSpPr>
        <p:spPr>
          <a:xfrm>
            <a:off x="0" y="6461760"/>
            <a:ext cx="12192000" cy="396240"/>
          </a:xfrm>
          <a:prstGeom prst="rect">
            <a:avLst/>
          </a:prstGeom>
          <a:solidFill>
            <a:srgbClr val="F5F1EA"/>
          </a:solidFill>
          <a:ln w="12700">
            <a:solidFill>
              <a:srgbClr val="F5F1EA"/>
            </a:solidFill>
            <a:prstDash val="solid"/>
          </a:ln>
        </p:spPr>
        <p:txBody>
          <a:bodyPr/>
          <a:lstStyle/>
          <a:p>
            <a:endParaRPr lang="it-IT" sz="2400"/>
          </a:p>
        </p:txBody>
      </p:sp>
      <p:sp>
        <p:nvSpPr>
          <p:cNvPr id="9" name="Text 7"/>
          <p:cNvSpPr/>
          <p:nvPr/>
        </p:nvSpPr>
        <p:spPr>
          <a:xfrm>
            <a:off x="487680" y="6486144"/>
            <a:ext cx="7924800" cy="365760"/>
          </a:xfrm>
          <a:prstGeom prst="rect">
            <a:avLst/>
          </a:prstGeom>
          <a:noFill/>
          <a:ln/>
        </p:spPr>
        <p:txBody>
          <a:bodyPr wrap="square" lIns="0" tIns="0" rIns="0" bIns="0" rtlCol="0" anchor="ctr"/>
          <a:lstStyle/>
          <a:p>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International Financial Law  |  Regulatory issues regarding stablecoins</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10" name="Text 8"/>
          <p:cNvSpPr/>
          <p:nvPr/>
        </p:nvSpPr>
        <p:spPr>
          <a:xfrm>
            <a:off x="8534400" y="6486144"/>
            <a:ext cx="3169920" cy="365760"/>
          </a:xfrm>
          <a:prstGeom prst="rect">
            <a:avLst/>
          </a:prstGeom>
          <a:noFill/>
          <a:ln/>
        </p:spPr>
        <p:txBody>
          <a:bodyPr wrap="square" lIns="0" tIns="0" rIns="0" bIns="0" rtlCol="0" anchor="ctr"/>
          <a:lstStyle/>
          <a:p>
            <a:pPr algn="r"/>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Anna Durante</a:t>
            </a:r>
            <a:endParaRPr lang="en-US" sz="1200" dirty="0">
              <a:latin typeface="Lato" panose="020F0502020204030203" pitchFamily="34" charset="0"/>
              <a:ea typeface="Lato" panose="020F0502020204030203" pitchFamily="34" charset="0"/>
              <a:cs typeface="Lato" panose="020F0502020204030203" pitchFamily="34" charset="0"/>
            </a:endParaRPr>
          </a:p>
        </p:txBody>
      </p:sp>
      <p:pic>
        <p:nvPicPr>
          <p:cNvPr id="12" name="Immagine 11">
            <a:extLst>
              <a:ext uri="{FF2B5EF4-FFF2-40B4-BE49-F238E27FC236}">
                <a16:creationId xmlns:a16="http://schemas.microsoft.com/office/drawing/2014/main" id="{D3487896-90D7-EDE2-3372-DCF83265E140}"/>
              </a:ext>
            </a:extLst>
          </p:cNvPr>
          <p:cNvPicPr>
            <a:picLocks noChangeAspect="1"/>
          </p:cNvPicPr>
          <p:nvPr/>
        </p:nvPicPr>
        <p:blipFill>
          <a:blip r:embed="rId3"/>
          <a:srcRect l="588" t="1251" r="588" b="1333"/>
          <a:stretch>
            <a:fillRect/>
          </a:stretch>
        </p:blipFill>
        <p:spPr>
          <a:xfrm>
            <a:off x="803081" y="687442"/>
            <a:ext cx="10585836" cy="5376917"/>
          </a:xfrm>
          <a:prstGeom prst="rect">
            <a:avLst/>
          </a:prstGeom>
          <a:effectLst>
            <a:outerShdw blurRad="50800" dist="50800" dir="2400000" algn="ctr" rotWithShape="0">
              <a:srgbClr val="000000">
                <a:alpha val="43137"/>
              </a:srgbClr>
            </a:outerShdw>
          </a:effectLst>
        </p:spPr>
      </p:pic>
      <p:sp>
        <p:nvSpPr>
          <p:cNvPr id="13" name="CasellaDiTesto 12">
            <a:extLst>
              <a:ext uri="{FF2B5EF4-FFF2-40B4-BE49-F238E27FC236}">
                <a16:creationId xmlns:a16="http://schemas.microsoft.com/office/drawing/2014/main" id="{E95C10BB-D332-56AB-B2D4-4E381D841527}"/>
              </a:ext>
            </a:extLst>
          </p:cNvPr>
          <p:cNvSpPr txBox="1"/>
          <p:nvPr/>
        </p:nvSpPr>
        <p:spPr>
          <a:xfrm>
            <a:off x="371059" y="6051686"/>
            <a:ext cx="11449877" cy="769634"/>
          </a:xfrm>
          <a:prstGeom prst="rect">
            <a:avLst/>
          </a:prstGeom>
          <a:noFill/>
        </p:spPr>
        <p:txBody>
          <a:bodyPr wrap="square" rtlCol="0">
            <a:spAutoFit/>
          </a:bodyPr>
          <a:lstStyle/>
          <a:p>
            <a:pPr algn="just"/>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Note: ART</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Asset-Referenced Token;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CASP</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Crypto-Asset Service Provider;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CRD</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Capital Requirements Directive (Directive 2013/36/EU);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CRR</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Capital Requirements Regulation (Regulation (EU) No 575/2013);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DASP</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Digital Asset Service Provider;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DGS</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Deposit Guarantee Scheme (Directive 2014/49/EU);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EBA</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European Banking Authority;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EMD2</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Second Electronic Money Directive (Directive 2009/110/EC);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EMT</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E-Money Token;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EU</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European Union;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FDIC</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Federal Deposit Insurance Corporation;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GENIUS Act</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Guiding and Establishing National Innovation for U.S. Stablecoins Act (Public Law 119-27, 2025); </a:t>
            </a:r>
            <a:r>
              <a:rPr lang="en-GB" sz="667" b="1" i="1" dirty="0" err="1">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MiCAR</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Markets in Crypto-Assets Regulation (Regulation (EU) 2023/1114);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MS</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Member State;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NCUA</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National Credit Union Administration;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OCC</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Office of the Comptroller of the Currency;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RTS</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Regulatory Technical Standards;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SEC/CFTC</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Securities and Exchange Commission / Commodity Futures Trading Commission; </a:t>
            </a:r>
            <a:r>
              <a:rPr lang="en-GB" sz="667" b="1"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US</a:t>
            </a:r>
            <a:r>
              <a:rPr lang="en-GB" sz="667" i="1"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rPr>
              <a:t>: United States.</a:t>
            </a:r>
            <a:endParaRPr lang="it-IT" sz="1333" dirty="0">
              <a:solidFill>
                <a:schemeClr val="bg1">
                  <a:lumMod val="65000"/>
                </a:schemeClr>
              </a:solidFill>
              <a:latin typeface="Lato" panose="020F0502020204030203" pitchFamily="34" charset="0"/>
              <a:ea typeface="Lato" panose="020F0502020204030203" pitchFamily="34" charset="0"/>
              <a:cs typeface="Lato" panose="020F0502020204030203" pitchFamily="34" charset="0"/>
            </a:endParaRPr>
          </a:p>
          <a:p>
            <a:pPr algn="just"/>
            <a:endParaRPr lang="it-IT" sz="2400" dirty="0">
              <a:solidFill>
                <a:schemeClr val="bg1">
                  <a:lumMod val="6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47FAF-0BDD-3248-47CC-734DB7A220B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2985D62-63B2-4097-D3A0-CCE30D61CE2A}"/>
              </a:ext>
            </a:extLst>
          </p:cNvPr>
          <p:cNvSpPr/>
          <p:nvPr/>
        </p:nvSpPr>
        <p:spPr>
          <a:xfrm>
            <a:off x="487680" y="548640"/>
            <a:ext cx="54864" cy="1036320"/>
          </a:xfrm>
          <a:prstGeom prst="rect">
            <a:avLst/>
          </a:prstGeom>
          <a:solidFill>
            <a:srgbClr val="C9B79C"/>
          </a:solidFill>
          <a:ln w="12700">
            <a:solidFill>
              <a:srgbClr val="C9B79C"/>
            </a:solidFill>
            <a:prstDash val="solid"/>
          </a:ln>
        </p:spPr>
        <p:txBody>
          <a:bodyPr/>
          <a:lstStyle/>
          <a:p>
            <a:endParaRPr lang="it-IT" sz="2400"/>
          </a:p>
        </p:txBody>
      </p:sp>
      <p:sp>
        <p:nvSpPr>
          <p:cNvPr id="3" name="Text 1">
            <a:extLst>
              <a:ext uri="{FF2B5EF4-FFF2-40B4-BE49-F238E27FC236}">
                <a16:creationId xmlns:a16="http://schemas.microsoft.com/office/drawing/2014/main" id="{F5A80B76-35A0-37F7-40E4-35746B58B9E0}"/>
              </a:ext>
            </a:extLst>
          </p:cNvPr>
          <p:cNvSpPr/>
          <p:nvPr/>
        </p:nvSpPr>
        <p:spPr>
          <a:xfrm>
            <a:off x="731520" y="487680"/>
            <a:ext cx="10972800" cy="670560"/>
          </a:xfrm>
          <a:prstGeom prst="rect">
            <a:avLst/>
          </a:prstGeom>
          <a:noFill/>
          <a:ln/>
        </p:spPr>
        <p:txBody>
          <a:bodyPr wrap="square" lIns="0" tIns="0" rIns="0" bIns="0" rtlCol="0" anchor="ctr"/>
          <a:lstStyle/>
          <a:p>
            <a:r>
              <a:rPr lang="it-IT" sz="3200" b="1" dirty="0">
                <a:solidFill>
                  <a:srgbClr val="1A1A1A"/>
                </a:solidFill>
                <a:latin typeface="Georgia" pitchFamily="34" charset="0"/>
              </a:rPr>
              <a:t>The </a:t>
            </a:r>
            <a:r>
              <a:rPr lang="it-IT" sz="3200" b="1" dirty="0" err="1">
                <a:solidFill>
                  <a:srgbClr val="1A1A1A"/>
                </a:solidFill>
                <a:latin typeface="Georgia" pitchFamily="34" charset="0"/>
              </a:rPr>
              <a:t>political</a:t>
            </a:r>
            <a:r>
              <a:rPr lang="it-IT" sz="3200" b="1" dirty="0">
                <a:solidFill>
                  <a:srgbClr val="1A1A1A"/>
                </a:solidFill>
                <a:latin typeface="Georgia" pitchFamily="34" charset="0"/>
              </a:rPr>
              <a:t> </a:t>
            </a:r>
            <a:r>
              <a:rPr lang="it-IT" sz="3200" b="1" dirty="0" err="1">
                <a:solidFill>
                  <a:srgbClr val="1A1A1A"/>
                </a:solidFill>
                <a:latin typeface="Georgia" pitchFamily="34" charset="0"/>
              </a:rPr>
              <a:t>dimension</a:t>
            </a:r>
            <a:r>
              <a:rPr lang="it-IT" sz="3200" b="1" dirty="0">
                <a:solidFill>
                  <a:srgbClr val="1A1A1A"/>
                </a:solidFill>
                <a:latin typeface="Georgia" pitchFamily="34" charset="0"/>
              </a:rPr>
              <a:t> (1/4)</a:t>
            </a:r>
            <a:endParaRPr lang="it-IT" sz="3200" b="1" dirty="0">
              <a:solidFill>
                <a:srgbClr val="FF0000"/>
              </a:solidFill>
              <a:latin typeface="Georgia" pitchFamily="34" charset="0"/>
            </a:endParaRPr>
          </a:p>
        </p:txBody>
      </p:sp>
      <p:sp>
        <p:nvSpPr>
          <p:cNvPr id="4" name="Text 2">
            <a:extLst>
              <a:ext uri="{FF2B5EF4-FFF2-40B4-BE49-F238E27FC236}">
                <a16:creationId xmlns:a16="http://schemas.microsoft.com/office/drawing/2014/main" id="{0836EE5F-55DA-BD56-CD79-D72E732EEB55}"/>
              </a:ext>
            </a:extLst>
          </p:cNvPr>
          <p:cNvSpPr/>
          <p:nvPr/>
        </p:nvSpPr>
        <p:spPr>
          <a:xfrm>
            <a:off x="731520" y="1142547"/>
            <a:ext cx="10972800" cy="390144"/>
          </a:xfrm>
          <a:prstGeom prst="rect">
            <a:avLst/>
          </a:prstGeom>
          <a:noFill/>
          <a:ln/>
        </p:spPr>
        <p:txBody>
          <a:bodyPr wrap="square" lIns="0" tIns="0" rIns="0" bIns="0" rtlCol="0" anchor="ctr"/>
          <a:lstStyle/>
          <a:p>
            <a:r>
              <a:rPr lang="it-IT" sz="2133" i="1" dirty="0">
                <a:solidFill>
                  <a:srgbClr val="FF0000"/>
                </a:solidFill>
                <a:latin typeface="Georgia" panose="02040502050405020303" pitchFamily="18" charset="0"/>
              </a:rPr>
              <a:t>A pro-</a:t>
            </a:r>
            <a:r>
              <a:rPr lang="it-IT" sz="2133" i="1" dirty="0" err="1">
                <a:solidFill>
                  <a:srgbClr val="FF0000"/>
                </a:solidFill>
                <a:latin typeface="Georgia" panose="02040502050405020303" pitchFamily="18" charset="0"/>
              </a:rPr>
              <a:t>crypto</a:t>
            </a:r>
            <a:r>
              <a:rPr lang="it-IT" sz="2133" i="1" dirty="0">
                <a:solidFill>
                  <a:srgbClr val="FF0000"/>
                </a:solidFill>
                <a:latin typeface="Georgia" panose="02040502050405020303" pitchFamily="18" charset="0"/>
              </a:rPr>
              <a:t> </a:t>
            </a:r>
            <a:r>
              <a:rPr lang="it-IT" sz="2133" i="1" dirty="0" err="1">
                <a:solidFill>
                  <a:srgbClr val="FF0000"/>
                </a:solidFill>
                <a:latin typeface="Georgia" panose="02040502050405020303" pitchFamily="18" charset="0"/>
              </a:rPr>
              <a:t>stance</a:t>
            </a:r>
            <a:r>
              <a:rPr lang="it-IT" sz="2133" i="1" dirty="0">
                <a:solidFill>
                  <a:srgbClr val="FF0000"/>
                </a:solidFill>
                <a:latin typeface="Georgia" panose="02040502050405020303" pitchFamily="18" charset="0"/>
              </a:rPr>
              <a:t>: </a:t>
            </a:r>
            <a:r>
              <a:rPr lang="it-IT" sz="2133" i="1" dirty="0" err="1">
                <a:solidFill>
                  <a:srgbClr val="FF0000"/>
                </a:solidFill>
                <a:latin typeface="Georgia" panose="02040502050405020303" pitchFamily="18" charset="0"/>
              </a:rPr>
              <a:t>how</a:t>
            </a:r>
            <a:r>
              <a:rPr lang="it-IT" sz="2133" i="1" dirty="0">
                <a:solidFill>
                  <a:srgbClr val="FF0000"/>
                </a:solidFill>
                <a:latin typeface="Georgia" panose="02040502050405020303" pitchFamily="18" charset="0"/>
              </a:rPr>
              <a:t> the US </a:t>
            </a:r>
            <a:r>
              <a:rPr lang="it-IT" sz="2133" i="1" dirty="0" err="1">
                <a:solidFill>
                  <a:srgbClr val="FF0000"/>
                </a:solidFill>
                <a:latin typeface="Georgia" panose="02040502050405020303" pitchFamily="18" charset="0"/>
              </a:rPr>
              <a:t>engages</a:t>
            </a:r>
            <a:r>
              <a:rPr lang="it-IT" sz="2133" i="1" dirty="0">
                <a:solidFill>
                  <a:srgbClr val="FF0000"/>
                </a:solidFill>
                <a:latin typeface="Georgia" panose="02040502050405020303" pitchFamily="18" charset="0"/>
              </a:rPr>
              <a:t> with the </a:t>
            </a:r>
            <a:r>
              <a:rPr lang="it-IT" sz="2133" i="1" dirty="0" err="1">
                <a:solidFill>
                  <a:srgbClr val="FF0000"/>
                </a:solidFill>
                <a:latin typeface="Georgia" panose="02040502050405020303" pitchFamily="18" charset="0"/>
              </a:rPr>
              <a:t>industry</a:t>
            </a:r>
            <a:endParaRPr lang="en-US" sz="2133" i="1" dirty="0">
              <a:solidFill>
                <a:srgbClr val="FF0000"/>
              </a:solidFill>
              <a:latin typeface="Georgia" panose="02040502050405020303" pitchFamily="18" charset="0"/>
            </a:endParaRPr>
          </a:p>
        </p:txBody>
      </p:sp>
      <p:sp>
        <p:nvSpPr>
          <p:cNvPr id="5" name="Text 3">
            <a:extLst>
              <a:ext uri="{FF2B5EF4-FFF2-40B4-BE49-F238E27FC236}">
                <a16:creationId xmlns:a16="http://schemas.microsoft.com/office/drawing/2014/main" id="{F3093AC9-A903-54EC-9C41-94D23E54ED5D}"/>
              </a:ext>
            </a:extLst>
          </p:cNvPr>
          <p:cNvSpPr/>
          <p:nvPr/>
        </p:nvSpPr>
        <p:spPr>
          <a:xfrm>
            <a:off x="11216640" y="365760"/>
            <a:ext cx="548640" cy="426720"/>
          </a:xfrm>
          <a:prstGeom prst="rect">
            <a:avLst/>
          </a:prstGeom>
          <a:noFill/>
          <a:ln/>
        </p:spPr>
        <p:txBody>
          <a:bodyPr wrap="square" lIns="0" tIns="0" rIns="0" bIns="0" rtlCol="0" anchor="ctr"/>
          <a:lstStyle/>
          <a:p>
            <a:pPr algn="r"/>
            <a:endParaRPr lang="en-US" sz="1333" dirty="0"/>
          </a:p>
        </p:txBody>
      </p:sp>
      <p:sp>
        <p:nvSpPr>
          <p:cNvPr id="7" name="Text 5">
            <a:extLst>
              <a:ext uri="{FF2B5EF4-FFF2-40B4-BE49-F238E27FC236}">
                <a16:creationId xmlns:a16="http://schemas.microsoft.com/office/drawing/2014/main" id="{DA3F990F-200F-85BC-972C-1802CC1CE909}"/>
              </a:ext>
            </a:extLst>
          </p:cNvPr>
          <p:cNvSpPr/>
          <p:nvPr/>
        </p:nvSpPr>
        <p:spPr>
          <a:xfrm>
            <a:off x="487680" y="1767840"/>
            <a:ext cx="11216640" cy="4511040"/>
          </a:xfrm>
          <a:prstGeom prst="rect">
            <a:avLst/>
          </a:prstGeom>
          <a:noFill/>
          <a:ln/>
        </p:spPr>
        <p:txBody>
          <a:bodyPr wrap="square" lIns="0" tIns="0" rIns="0" bIns="0" rtlCol="0" anchor="ctr"/>
          <a:lstStyle/>
          <a:p>
            <a:pPr algn="ctr"/>
            <a:endParaRPr lang="en-US" sz="1467" dirty="0"/>
          </a:p>
        </p:txBody>
      </p:sp>
      <p:sp>
        <p:nvSpPr>
          <p:cNvPr id="8" name="Shape 6">
            <a:extLst>
              <a:ext uri="{FF2B5EF4-FFF2-40B4-BE49-F238E27FC236}">
                <a16:creationId xmlns:a16="http://schemas.microsoft.com/office/drawing/2014/main" id="{9302E5A8-06FA-3663-660C-33FA61F7752F}"/>
              </a:ext>
            </a:extLst>
          </p:cNvPr>
          <p:cNvSpPr/>
          <p:nvPr/>
        </p:nvSpPr>
        <p:spPr>
          <a:xfrm>
            <a:off x="0" y="6461760"/>
            <a:ext cx="12192000" cy="396240"/>
          </a:xfrm>
          <a:prstGeom prst="rect">
            <a:avLst/>
          </a:prstGeom>
          <a:solidFill>
            <a:srgbClr val="F5F1EA"/>
          </a:solidFill>
          <a:ln w="12700">
            <a:solidFill>
              <a:srgbClr val="F5F1EA"/>
            </a:solidFill>
            <a:prstDash val="solid"/>
          </a:ln>
        </p:spPr>
        <p:txBody>
          <a:bodyPr/>
          <a:lstStyle/>
          <a:p>
            <a:endParaRPr lang="it-IT" sz="2400"/>
          </a:p>
        </p:txBody>
      </p:sp>
      <p:sp>
        <p:nvSpPr>
          <p:cNvPr id="9" name="Text 7">
            <a:extLst>
              <a:ext uri="{FF2B5EF4-FFF2-40B4-BE49-F238E27FC236}">
                <a16:creationId xmlns:a16="http://schemas.microsoft.com/office/drawing/2014/main" id="{C9A2BA34-C49E-CE01-5CC5-39C49082EE53}"/>
              </a:ext>
            </a:extLst>
          </p:cNvPr>
          <p:cNvSpPr/>
          <p:nvPr/>
        </p:nvSpPr>
        <p:spPr>
          <a:xfrm>
            <a:off x="487680" y="6486144"/>
            <a:ext cx="7924800" cy="365760"/>
          </a:xfrm>
          <a:prstGeom prst="rect">
            <a:avLst/>
          </a:prstGeom>
          <a:noFill/>
          <a:ln/>
        </p:spPr>
        <p:txBody>
          <a:bodyPr wrap="square" lIns="0" tIns="0" rIns="0" bIns="0" rtlCol="0" anchor="ctr"/>
          <a:lstStyle/>
          <a:p>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International Financial Law  |  Regulatory issues regarding stablecoins</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10" name="Text 8">
            <a:extLst>
              <a:ext uri="{FF2B5EF4-FFF2-40B4-BE49-F238E27FC236}">
                <a16:creationId xmlns:a16="http://schemas.microsoft.com/office/drawing/2014/main" id="{A667BF4E-92D6-BD01-C000-152F5CDA9D45}"/>
              </a:ext>
            </a:extLst>
          </p:cNvPr>
          <p:cNvSpPr/>
          <p:nvPr/>
        </p:nvSpPr>
        <p:spPr>
          <a:xfrm>
            <a:off x="8534400" y="6486144"/>
            <a:ext cx="3169920" cy="365760"/>
          </a:xfrm>
          <a:prstGeom prst="rect">
            <a:avLst/>
          </a:prstGeom>
          <a:noFill/>
          <a:ln/>
        </p:spPr>
        <p:txBody>
          <a:bodyPr wrap="square" lIns="0" tIns="0" rIns="0" bIns="0" rtlCol="0" anchor="ctr"/>
          <a:lstStyle/>
          <a:p>
            <a:pPr algn="r"/>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Anna Durante</a:t>
            </a:r>
            <a:endParaRPr lang="en-US" sz="1200" dirty="0">
              <a:latin typeface="Lato" panose="020F0502020204030203" pitchFamily="34" charset="0"/>
              <a:ea typeface="Lato" panose="020F0502020204030203" pitchFamily="34" charset="0"/>
              <a:cs typeface="Lato" panose="020F0502020204030203" pitchFamily="34" charset="0"/>
            </a:endParaRPr>
          </a:p>
        </p:txBody>
      </p:sp>
      <p:pic>
        <p:nvPicPr>
          <p:cNvPr id="45" name="Immagine 44">
            <a:extLst>
              <a:ext uri="{FF2B5EF4-FFF2-40B4-BE49-F238E27FC236}">
                <a16:creationId xmlns:a16="http://schemas.microsoft.com/office/drawing/2014/main" id="{4CAD04EB-156D-B4FD-D33F-94FB1BBEB679}"/>
              </a:ext>
            </a:extLst>
          </p:cNvPr>
          <p:cNvPicPr>
            <a:picLocks noChangeAspect="1"/>
          </p:cNvPicPr>
          <p:nvPr/>
        </p:nvPicPr>
        <p:blipFill>
          <a:blip r:embed="rId3"/>
          <a:stretch>
            <a:fillRect/>
          </a:stretch>
        </p:blipFill>
        <p:spPr>
          <a:xfrm>
            <a:off x="871312" y="1901240"/>
            <a:ext cx="3843681" cy="2122120"/>
          </a:xfrm>
          <a:prstGeom prst="rect">
            <a:avLst/>
          </a:prstGeom>
          <a:effectLst>
            <a:outerShdw blurRad="50800" dist="50800" dir="2400000" algn="ctr" rotWithShape="0">
              <a:srgbClr val="000000">
                <a:alpha val="43137"/>
              </a:srgbClr>
            </a:outerShdw>
          </a:effectLst>
        </p:spPr>
      </p:pic>
      <p:pic>
        <p:nvPicPr>
          <p:cNvPr id="47" name="Immagine 46">
            <a:extLst>
              <a:ext uri="{FF2B5EF4-FFF2-40B4-BE49-F238E27FC236}">
                <a16:creationId xmlns:a16="http://schemas.microsoft.com/office/drawing/2014/main" id="{E2EC6A6E-DA69-17F6-8EC6-227125BC84AB}"/>
              </a:ext>
            </a:extLst>
          </p:cNvPr>
          <p:cNvPicPr>
            <a:picLocks noChangeAspect="1"/>
          </p:cNvPicPr>
          <p:nvPr/>
        </p:nvPicPr>
        <p:blipFill>
          <a:blip r:embed="rId4"/>
          <a:stretch>
            <a:fillRect/>
          </a:stretch>
        </p:blipFill>
        <p:spPr>
          <a:xfrm>
            <a:off x="6125564" y="1676400"/>
            <a:ext cx="3559741" cy="2086744"/>
          </a:xfrm>
          <a:prstGeom prst="rect">
            <a:avLst/>
          </a:prstGeom>
          <a:effectLst>
            <a:outerShdw blurRad="50800" dist="50800" dir="2400000" algn="ctr" rotWithShape="0">
              <a:srgbClr val="000000">
                <a:alpha val="43137"/>
              </a:srgbClr>
            </a:outerShdw>
          </a:effectLst>
        </p:spPr>
      </p:pic>
      <p:pic>
        <p:nvPicPr>
          <p:cNvPr id="52" name="Immagine 51">
            <a:extLst>
              <a:ext uri="{FF2B5EF4-FFF2-40B4-BE49-F238E27FC236}">
                <a16:creationId xmlns:a16="http://schemas.microsoft.com/office/drawing/2014/main" id="{0FE2F409-40DE-2A73-2F59-C9D482B99B4A}"/>
              </a:ext>
            </a:extLst>
          </p:cNvPr>
          <p:cNvPicPr>
            <a:picLocks noChangeAspect="1"/>
          </p:cNvPicPr>
          <p:nvPr/>
        </p:nvPicPr>
        <p:blipFill>
          <a:blip r:embed="rId5"/>
          <a:stretch>
            <a:fillRect/>
          </a:stretch>
        </p:blipFill>
        <p:spPr>
          <a:xfrm>
            <a:off x="2067664" y="4633227"/>
            <a:ext cx="4438421" cy="1737093"/>
          </a:xfrm>
          <a:prstGeom prst="rect">
            <a:avLst/>
          </a:prstGeom>
          <a:effectLst>
            <a:outerShdw blurRad="50800" dist="50800" dir="2400000" algn="ctr" rotWithShape="0">
              <a:srgbClr val="000000">
                <a:alpha val="43137"/>
              </a:srgbClr>
            </a:outerShdw>
          </a:effectLst>
        </p:spPr>
      </p:pic>
      <p:pic>
        <p:nvPicPr>
          <p:cNvPr id="50" name="Immagine 49">
            <a:extLst>
              <a:ext uri="{FF2B5EF4-FFF2-40B4-BE49-F238E27FC236}">
                <a16:creationId xmlns:a16="http://schemas.microsoft.com/office/drawing/2014/main" id="{475BF143-C221-C7F6-DCF0-0382099EB8AD}"/>
              </a:ext>
            </a:extLst>
          </p:cNvPr>
          <p:cNvPicPr>
            <a:picLocks noChangeAspect="1"/>
          </p:cNvPicPr>
          <p:nvPr/>
        </p:nvPicPr>
        <p:blipFill>
          <a:blip r:embed="rId6"/>
          <a:srcRect l="547" t="1" b="17017"/>
          <a:stretch>
            <a:fillRect/>
          </a:stretch>
        </p:blipFill>
        <p:spPr>
          <a:xfrm>
            <a:off x="731521" y="4277979"/>
            <a:ext cx="5541265" cy="441005"/>
          </a:xfrm>
          <a:prstGeom prst="rect">
            <a:avLst/>
          </a:prstGeom>
          <a:effectLst>
            <a:outerShdw blurRad="50800" dist="50800" dir="2400000" algn="ctr" rotWithShape="0">
              <a:srgbClr val="000000">
                <a:alpha val="43137"/>
              </a:srgbClr>
            </a:outerShdw>
          </a:effectLst>
        </p:spPr>
      </p:pic>
      <p:pic>
        <p:nvPicPr>
          <p:cNvPr id="46" name="Immagine 45">
            <a:extLst>
              <a:ext uri="{FF2B5EF4-FFF2-40B4-BE49-F238E27FC236}">
                <a16:creationId xmlns:a16="http://schemas.microsoft.com/office/drawing/2014/main" id="{3E1522F5-0767-6403-533A-364DEF43DF6A}"/>
              </a:ext>
            </a:extLst>
          </p:cNvPr>
          <p:cNvPicPr>
            <a:picLocks noChangeAspect="1"/>
          </p:cNvPicPr>
          <p:nvPr/>
        </p:nvPicPr>
        <p:blipFill>
          <a:blip r:embed="rId7"/>
          <a:stretch>
            <a:fillRect/>
          </a:stretch>
        </p:blipFill>
        <p:spPr>
          <a:xfrm>
            <a:off x="7702438" y="3198992"/>
            <a:ext cx="3618252" cy="3171328"/>
          </a:xfrm>
          <a:prstGeom prst="rect">
            <a:avLst/>
          </a:prstGeom>
          <a:effectLst>
            <a:outerShdw blurRad="50800" dist="50800" dir="2400000" algn="ctr" rotWithShape="0">
              <a:srgbClr val="000000">
                <a:alpha val="43137"/>
              </a:srgbClr>
            </a:outerShdw>
          </a:effectLst>
        </p:spPr>
      </p:pic>
    </p:spTree>
    <p:extLst>
      <p:ext uri="{BB962C8B-B14F-4D97-AF65-F5344CB8AC3E}">
        <p14:creationId xmlns:p14="http://schemas.microsoft.com/office/powerpoint/2010/main" val="858858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DA9D3-FBDE-7708-0223-CD6F60285EFC}"/>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3A014C06-5EB8-805F-F6C7-705643E3652F}"/>
              </a:ext>
            </a:extLst>
          </p:cNvPr>
          <p:cNvSpPr/>
          <p:nvPr/>
        </p:nvSpPr>
        <p:spPr>
          <a:xfrm>
            <a:off x="487680" y="548640"/>
            <a:ext cx="54864" cy="1036320"/>
          </a:xfrm>
          <a:prstGeom prst="rect">
            <a:avLst/>
          </a:prstGeom>
          <a:solidFill>
            <a:srgbClr val="C9B79C"/>
          </a:solidFill>
          <a:ln w="12700">
            <a:solidFill>
              <a:srgbClr val="C9B79C"/>
            </a:solidFill>
            <a:prstDash val="solid"/>
          </a:ln>
        </p:spPr>
        <p:txBody>
          <a:bodyPr/>
          <a:lstStyle/>
          <a:p>
            <a:endParaRPr lang="it-IT" sz="2400"/>
          </a:p>
        </p:txBody>
      </p:sp>
      <p:sp>
        <p:nvSpPr>
          <p:cNvPr id="3" name="Text 1">
            <a:extLst>
              <a:ext uri="{FF2B5EF4-FFF2-40B4-BE49-F238E27FC236}">
                <a16:creationId xmlns:a16="http://schemas.microsoft.com/office/drawing/2014/main" id="{4E5FB984-6E31-00A3-F601-F7CF13DA287F}"/>
              </a:ext>
            </a:extLst>
          </p:cNvPr>
          <p:cNvSpPr/>
          <p:nvPr/>
        </p:nvSpPr>
        <p:spPr>
          <a:xfrm>
            <a:off x="731520" y="487680"/>
            <a:ext cx="10972800" cy="670560"/>
          </a:xfrm>
          <a:prstGeom prst="rect">
            <a:avLst/>
          </a:prstGeom>
          <a:noFill/>
          <a:ln/>
        </p:spPr>
        <p:txBody>
          <a:bodyPr wrap="square" lIns="0" tIns="0" rIns="0" bIns="0" rtlCol="0" anchor="ctr"/>
          <a:lstStyle/>
          <a:p>
            <a:r>
              <a:rPr lang="it-IT" sz="3200" b="1" dirty="0">
                <a:solidFill>
                  <a:srgbClr val="1A1A1A"/>
                </a:solidFill>
                <a:latin typeface="Georgia" pitchFamily="34" charset="0"/>
              </a:rPr>
              <a:t>The </a:t>
            </a:r>
            <a:r>
              <a:rPr lang="it-IT" sz="3200" b="1" dirty="0" err="1">
                <a:solidFill>
                  <a:srgbClr val="1A1A1A"/>
                </a:solidFill>
                <a:latin typeface="Georgia" pitchFamily="34" charset="0"/>
              </a:rPr>
              <a:t>political</a:t>
            </a:r>
            <a:r>
              <a:rPr lang="it-IT" sz="3200" b="1" dirty="0">
                <a:solidFill>
                  <a:srgbClr val="1A1A1A"/>
                </a:solidFill>
                <a:latin typeface="Georgia" pitchFamily="34" charset="0"/>
              </a:rPr>
              <a:t> </a:t>
            </a:r>
            <a:r>
              <a:rPr lang="it-IT" sz="3200" b="1" dirty="0" err="1">
                <a:solidFill>
                  <a:srgbClr val="1A1A1A"/>
                </a:solidFill>
                <a:latin typeface="Georgia" pitchFamily="34" charset="0"/>
              </a:rPr>
              <a:t>dimension</a:t>
            </a:r>
            <a:r>
              <a:rPr lang="it-IT" sz="3200" b="1" dirty="0">
                <a:solidFill>
                  <a:srgbClr val="1A1A1A"/>
                </a:solidFill>
                <a:latin typeface="Georgia" pitchFamily="34" charset="0"/>
              </a:rPr>
              <a:t> (2/4)</a:t>
            </a:r>
            <a:endParaRPr lang="it-IT" sz="3200" b="1" dirty="0">
              <a:solidFill>
                <a:srgbClr val="FF0000"/>
              </a:solidFill>
              <a:latin typeface="Georgia" pitchFamily="34" charset="0"/>
            </a:endParaRPr>
          </a:p>
        </p:txBody>
      </p:sp>
      <p:sp>
        <p:nvSpPr>
          <p:cNvPr id="4" name="Text 2">
            <a:extLst>
              <a:ext uri="{FF2B5EF4-FFF2-40B4-BE49-F238E27FC236}">
                <a16:creationId xmlns:a16="http://schemas.microsoft.com/office/drawing/2014/main" id="{A5881E00-0967-9ACD-E32F-4D6C1A114FF6}"/>
              </a:ext>
            </a:extLst>
          </p:cNvPr>
          <p:cNvSpPr/>
          <p:nvPr/>
        </p:nvSpPr>
        <p:spPr>
          <a:xfrm>
            <a:off x="731520" y="1123807"/>
            <a:ext cx="10972800" cy="390144"/>
          </a:xfrm>
          <a:prstGeom prst="rect">
            <a:avLst/>
          </a:prstGeom>
          <a:noFill/>
          <a:ln/>
        </p:spPr>
        <p:txBody>
          <a:bodyPr wrap="square" lIns="0" tIns="0" rIns="0" bIns="0" rtlCol="0" anchor="ctr"/>
          <a:lstStyle/>
          <a:p>
            <a:r>
              <a:rPr lang="it-IT" sz="2133" i="1" dirty="0">
                <a:latin typeface="Georgia" panose="02040502050405020303" pitchFamily="18" charset="0"/>
              </a:rPr>
              <a:t>A pro-</a:t>
            </a:r>
            <a:r>
              <a:rPr lang="it-IT" sz="2133" i="1" dirty="0" err="1">
                <a:latin typeface="Georgia" panose="02040502050405020303" pitchFamily="18" charset="0"/>
              </a:rPr>
              <a:t>crypto</a:t>
            </a:r>
            <a:r>
              <a:rPr lang="it-IT" sz="2133" i="1" dirty="0">
                <a:latin typeface="Georgia" panose="02040502050405020303" pitchFamily="18" charset="0"/>
              </a:rPr>
              <a:t> </a:t>
            </a:r>
            <a:r>
              <a:rPr lang="it-IT" sz="2133" i="1" dirty="0" err="1">
                <a:latin typeface="Georgia" panose="02040502050405020303" pitchFamily="18" charset="0"/>
              </a:rPr>
              <a:t>stance</a:t>
            </a:r>
            <a:r>
              <a:rPr lang="it-IT" sz="2133" i="1" dirty="0">
                <a:latin typeface="Georgia" panose="02040502050405020303" pitchFamily="18" charset="0"/>
              </a:rPr>
              <a:t>: </a:t>
            </a:r>
            <a:r>
              <a:rPr lang="it-IT" sz="2133" i="1" dirty="0" err="1">
                <a:latin typeface="Georgia" panose="02040502050405020303" pitchFamily="18" charset="0"/>
              </a:rPr>
              <a:t>how</a:t>
            </a:r>
            <a:r>
              <a:rPr lang="it-IT" sz="2133" i="1" dirty="0">
                <a:latin typeface="Georgia" panose="02040502050405020303" pitchFamily="18" charset="0"/>
              </a:rPr>
              <a:t> the US </a:t>
            </a:r>
            <a:r>
              <a:rPr lang="it-IT" sz="2133" i="1" dirty="0" err="1">
                <a:latin typeface="Georgia" panose="02040502050405020303" pitchFamily="18" charset="0"/>
              </a:rPr>
              <a:t>engages</a:t>
            </a:r>
            <a:r>
              <a:rPr lang="it-IT" sz="2133" i="1" dirty="0">
                <a:latin typeface="Georgia" panose="02040502050405020303" pitchFamily="18" charset="0"/>
              </a:rPr>
              <a:t> with the </a:t>
            </a:r>
            <a:r>
              <a:rPr lang="it-IT" sz="2133" i="1" dirty="0" err="1">
                <a:latin typeface="Georgia" panose="02040502050405020303" pitchFamily="18" charset="0"/>
              </a:rPr>
              <a:t>industry</a:t>
            </a:r>
            <a:endParaRPr lang="en-US" sz="2133" i="1" dirty="0">
              <a:latin typeface="Georgia" panose="02040502050405020303" pitchFamily="18" charset="0"/>
            </a:endParaRPr>
          </a:p>
        </p:txBody>
      </p:sp>
      <p:sp>
        <p:nvSpPr>
          <p:cNvPr id="5" name="Text 3">
            <a:extLst>
              <a:ext uri="{FF2B5EF4-FFF2-40B4-BE49-F238E27FC236}">
                <a16:creationId xmlns:a16="http://schemas.microsoft.com/office/drawing/2014/main" id="{1D32F2AF-4948-BAFD-CF0D-F9F26317A8FA}"/>
              </a:ext>
            </a:extLst>
          </p:cNvPr>
          <p:cNvSpPr/>
          <p:nvPr/>
        </p:nvSpPr>
        <p:spPr>
          <a:xfrm>
            <a:off x="11216640" y="365760"/>
            <a:ext cx="548640" cy="426720"/>
          </a:xfrm>
          <a:prstGeom prst="rect">
            <a:avLst/>
          </a:prstGeom>
          <a:noFill/>
          <a:ln/>
        </p:spPr>
        <p:txBody>
          <a:bodyPr wrap="square" lIns="0" tIns="0" rIns="0" bIns="0" rtlCol="0" anchor="ctr"/>
          <a:lstStyle/>
          <a:p>
            <a:pPr algn="r"/>
            <a:endParaRPr lang="en-US" sz="1333" dirty="0"/>
          </a:p>
        </p:txBody>
      </p:sp>
      <p:sp>
        <p:nvSpPr>
          <p:cNvPr id="7" name="Text 5">
            <a:extLst>
              <a:ext uri="{FF2B5EF4-FFF2-40B4-BE49-F238E27FC236}">
                <a16:creationId xmlns:a16="http://schemas.microsoft.com/office/drawing/2014/main" id="{097AE7D6-0262-34D6-4699-3931A98992D6}"/>
              </a:ext>
            </a:extLst>
          </p:cNvPr>
          <p:cNvSpPr/>
          <p:nvPr/>
        </p:nvSpPr>
        <p:spPr>
          <a:xfrm>
            <a:off x="487680" y="1767840"/>
            <a:ext cx="11216640" cy="4511040"/>
          </a:xfrm>
          <a:prstGeom prst="rect">
            <a:avLst/>
          </a:prstGeom>
          <a:noFill/>
          <a:ln/>
        </p:spPr>
        <p:txBody>
          <a:bodyPr wrap="square" lIns="0" tIns="0" rIns="0" bIns="0" rtlCol="0" anchor="ctr"/>
          <a:lstStyle/>
          <a:p>
            <a:pPr algn="ctr"/>
            <a:endParaRPr lang="en-US" sz="1467" dirty="0"/>
          </a:p>
        </p:txBody>
      </p:sp>
      <p:sp>
        <p:nvSpPr>
          <p:cNvPr id="8" name="Shape 6">
            <a:extLst>
              <a:ext uri="{FF2B5EF4-FFF2-40B4-BE49-F238E27FC236}">
                <a16:creationId xmlns:a16="http://schemas.microsoft.com/office/drawing/2014/main" id="{C599D452-FDE9-6F1E-BEF0-ADC213E8BDFF}"/>
              </a:ext>
            </a:extLst>
          </p:cNvPr>
          <p:cNvSpPr/>
          <p:nvPr/>
        </p:nvSpPr>
        <p:spPr>
          <a:xfrm>
            <a:off x="0" y="6461760"/>
            <a:ext cx="12192000" cy="396240"/>
          </a:xfrm>
          <a:prstGeom prst="rect">
            <a:avLst/>
          </a:prstGeom>
          <a:solidFill>
            <a:srgbClr val="F5F1EA"/>
          </a:solidFill>
          <a:ln w="12700">
            <a:solidFill>
              <a:srgbClr val="F5F1EA"/>
            </a:solidFill>
            <a:prstDash val="solid"/>
          </a:ln>
        </p:spPr>
        <p:txBody>
          <a:bodyPr/>
          <a:lstStyle/>
          <a:p>
            <a:endParaRPr lang="it-IT" sz="2400"/>
          </a:p>
        </p:txBody>
      </p:sp>
      <p:sp>
        <p:nvSpPr>
          <p:cNvPr id="9" name="Text 7">
            <a:extLst>
              <a:ext uri="{FF2B5EF4-FFF2-40B4-BE49-F238E27FC236}">
                <a16:creationId xmlns:a16="http://schemas.microsoft.com/office/drawing/2014/main" id="{C7A41500-C0F3-90DB-AC75-14B342B02942}"/>
              </a:ext>
            </a:extLst>
          </p:cNvPr>
          <p:cNvSpPr/>
          <p:nvPr/>
        </p:nvSpPr>
        <p:spPr>
          <a:xfrm>
            <a:off x="487680" y="6486144"/>
            <a:ext cx="7924800" cy="365760"/>
          </a:xfrm>
          <a:prstGeom prst="rect">
            <a:avLst/>
          </a:prstGeom>
          <a:noFill/>
          <a:ln/>
        </p:spPr>
        <p:txBody>
          <a:bodyPr wrap="square" lIns="0" tIns="0" rIns="0" bIns="0" rtlCol="0" anchor="ctr"/>
          <a:lstStyle/>
          <a:p>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International Financial Law  |  Regulatory issues regarding stablecoins</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10" name="Text 8">
            <a:extLst>
              <a:ext uri="{FF2B5EF4-FFF2-40B4-BE49-F238E27FC236}">
                <a16:creationId xmlns:a16="http://schemas.microsoft.com/office/drawing/2014/main" id="{67713AA1-168E-B37D-A68B-CAABC9DB0F0D}"/>
              </a:ext>
            </a:extLst>
          </p:cNvPr>
          <p:cNvSpPr/>
          <p:nvPr/>
        </p:nvSpPr>
        <p:spPr>
          <a:xfrm>
            <a:off x="8534400" y="6486144"/>
            <a:ext cx="3169920" cy="365760"/>
          </a:xfrm>
          <a:prstGeom prst="rect">
            <a:avLst/>
          </a:prstGeom>
          <a:noFill/>
          <a:ln/>
        </p:spPr>
        <p:txBody>
          <a:bodyPr wrap="square" lIns="0" tIns="0" rIns="0" bIns="0" rtlCol="0" anchor="ctr"/>
          <a:lstStyle/>
          <a:p>
            <a:pPr algn="r"/>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Anna Durante</a:t>
            </a:r>
            <a:endParaRPr lang="en-US" sz="1200" dirty="0">
              <a:latin typeface="Lato" panose="020F0502020204030203" pitchFamily="34" charset="0"/>
              <a:ea typeface="Lato" panose="020F0502020204030203" pitchFamily="34" charset="0"/>
              <a:cs typeface="Lato" panose="020F0502020204030203" pitchFamily="34" charset="0"/>
            </a:endParaRPr>
          </a:p>
        </p:txBody>
      </p:sp>
      <p:pic>
        <p:nvPicPr>
          <p:cNvPr id="19" name="Immagine 18">
            <a:extLst>
              <a:ext uri="{FF2B5EF4-FFF2-40B4-BE49-F238E27FC236}">
                <a16:creationId xmlns:a16="http://schemas.microsoft.com/office/drawing/2014/main" id="{827A8283-FFC5-79BB-8752-C667FD2C5DB4}"/>
              </a:ext>
            </a:extLst>
          </p:cNvPr>
          <p:cNvPicPr>
            <a:picLocks noChangeAspect="1"/>
          </p:cNvPicPr>
          <p:nvPr/>
        </p:nvPicPr>
        <p:blipFill>
          <a:blip r:embed="rId3"/>
          <a:stretch>
            <a:fillRect/>
          </a:stretch>
        </p:blipFill>
        <p:spPr>
          <a:xfrm>
            <a:off x="8264272" y="1696832"/>
            <a:ext cx="3663507" cy="2944249"/>
          </a:xfrm>
          <a:prstGeom prst="rect">
            <a:avLst/>
          </a:prstGeom>
          <a:effectLst>
            <a:outerShdw blurRad="50800" dist="50800" dir="2400000" algn="ctr" rotWithShape="0">
              <a:srgbClr val="000000">
                <a:alpha val="43137"/>
              </a:srgbClr>
            </a:outerShdw>
          </a:effectLst>
        </p:spPr>
      </p:pic>
      <p:pic>
        <p:nvPicPr>
          <p:cNvPr id="21" name="Immagine 20">
            <a:extLst>
              <a:ext uri="{FF2B5EF4-FFF2-40B4-BE49-F238E27FC236}">
                <a16:creationId xmlns:a16="http://schemas.microsoft.com/office/drawing/2014/main" id="{F2431B52-0A65-22B8-6F7A-E1F7EC234585}"/>
              </a:ext>
            </a:extLst>
          </p:cNvPr>
          <p:cNvPicPr>
            <a:picLocks noChangeAspect="1"/>
          </p:cNvPicPr>
          <p:nvPr/>
        </p:nvPicPr>
        <p:blipFill>
          <a:blip r:embed="rId4"/>
          <a:stretch>
            <a:fillRect/>
          </a:stretch>
        </p:blipFill>
        <p:spPr>
          <a:xfrm>
            <a:off x="5712812" y="4001254"/>
            <a:ext cx="3550941" cy="2270821"/>
          </a:xfrm>
          <a:prstGeom prst="rect">
            <a:avLst/>
          </a:prstGeom>
          <a:effectLst>
            <a:outerShdw blurRad="50800" dist="50800" dir="2400000" algn="ctr" rotWithShape="0">
              <a:srgbClr val="000000">
                <a:alpha val="43137"/>
              </a:srgbClr>
            </a:outerShdw>
          </a:effectLst>
        </p:spPr>
      </p:pic>
      <p:sp>
        <p:nvSpPr>
          <p:cNvPr id="22" name="CasellaDiTesto 21">
            <a:extLst>
              <a:ext uri="{FF2B5EF4-FFF2-40B4-BE49-F238E27FC236}">
                <a16:creationId xmlns:a16="http://schemas.microsoft.com/office/drawing/2014/main" id="{9AED6CE5-7322-265E-A61A-510251F80461}"/>
              </a:ext>
            </a:extLst>
          </p:cNvPr>
          <p:cNvSpPr txBox="1"/>
          <p:nvPr/>
        </p:nvSpPr>
        <p:spPr>
          <a:xfrm>
            <a:off x="5361463" y="3016353"/>
            <a:ext cx="3057579" cy="995401"/>
          </a:xfrm>
          <a:prstGeom prst="rect">
            <a:avLst/>
          </a:prstGeom>
          <a:noFill/>
        </p:spPr>
        <p:txBody>
          <a:bodyPr wrap="square" rtlCol="0">
            <a:spAutoFit/>
          </a:bodyPr>
          <a:lstStyle/>
          <a:p>
            <a:pPr algn="just"/>
            <a:r>
              <a:rPr lang="it-IT" sz="1467" dirty="0">
                <a:latin typeface="Lato" panose="020F0502020204030203" pitchFamily="34" charset="0"/>
                <a:ea typeface="Lato" panose="020F0502020204030203" pitchFamily="34" charset="0"/>
                <a:cs typeface="Lato" panose="020F0502020204030203" pitchFamily="34" charset="0"/>
              </a:rPr>
              <a:t>Open </a:t>
            </a:r>
            <a:r>
              <a:rPr lang="it-IT" sz="1467" dirty="0" err="1">
                <a:latin typeface="Lato" panose="020F0502020204030203" pitchFamily="34" charset="0"/>
                <a:ea typeface="Lato" panose="020F0502020204030203" pitchFamily="34" charset="0"/>
                <a:cs typeface="Lato" panose="020F0502020204030203" pitchFamily="34" charset="0"/>
              </a:rPr>
              <a:t>dialogue</a:t>
            </a:r>
            <a:r>
              <a:rPr lang="it-IT" sz="1467" dirty="0">
                <a:latin typeface="Lato" panose="020F0502020204030203" pitchFamily="34" charset="0"/>
                <a:ea typeface="Lato" panose="020F0502020204030203" pitchFamily="34" charset="0"/>
                <a:cs typeface="Lato" panose="020F0502020204030203" pitchFamily="34" charset="0"/>
              </a:rPr>
              <a:t> </a:t>
            </a:r>
            <a:r>
              <a:rPr lang="it-IT" sz="1467" dirty="0" err="1">
                <a:latin typeface="Lato" panose="020F0502020204030203" pitchFamily="34" charset="0"/>
                <a:ea typeface="Lato" panose="020F0502020204030203" pitchFamily="34" charset="0"/>
                <a:cs typeface="Lato" panose="020F0502020204030203" pitchFamily="34" charset="0"/>
              </a:rPr>
              <a:t>between</a:t>
            </a:r>
            <a:r>
              <a:rPr lang="it-IT" sz="1467" dirty="0">
                <a:latin typeface="Lato" panose="020F0502020204030203" pitchFamily="34" charset="0"/>
                <a:ea typeface="Lato" panose="020F0502020204030203" pitchFamily="34" charset="0"/>
                <a:cs typeface="Lato" panose="020F0502020204030203" pitchFamily="34" charset="0"/>
              </a:rPr>
              <a:t> US </a:t>
            </a:r>
            <a:r>
              <a:rPr lang="it-IT" sz="1467" dirty="0" err="1">
                <a:latin typeface="Lato" panose="020F0502020204030203" pitchFamily="34" charset="0"/>
                <a:ea typeface="Lato" panose="020F0502020204030203" pitchFamily="34" charset="0"/>
                <a:cs typeface="Lato" panose="020F0502020204030203" pitchFamily="34" charset="0"/>
              </a:rPr>
              <a:t>authorities</a:t>
            </a:r>
            <a:r>
              <a:rPr lang="it-IT" sz="1467" dirty="0">
                <a:latin typeface="Lato" panose="020F0502020204030203" pitchFamily="34" charset="0"/>
                <a:ea typeface="Lato" panose="020F0502020204030203" pitchFamily="34" charset="0"/>
                <a:cs typeface="Lato" panose="020F0502020204030203" pitchFamily="34" charset="0"/>
              </a:rPr>
              <a:t> and market players </a:t>
            </a:r>
            <a:r>
              <a:rPr lang="it-IT" sz="1467" dirty="0" err="1">
                <a:latin typeface="Lato" panose="020F0502020204030203" pitchFamily="34" charset="0"/>
                <a:ea typeface="Lato" panose="020F0502020204030203" pitchFamily="34" charset="0"/>
                <a:cs typeface="Lato" panose="020F0502020204030203" pitchFamily="34" charset="0"/>
              </a:rPr>
              <a:t>through</a:t>
            </a:r>
            <a:r>
              <a:rPr lang="it-IT" sz="1467" dirty="0">
                <a:latin typeface="Lato" panose="020F0502020204030203" pitchFamily="34" charset="0"/>
                <a:ea typeface="Lato" panose="020F0502020204030203" pitchFamily="34" charset="0"/>
                <a:cs typeface="Lato" panose="020F0502020204030203" pitchFamily="34" charset="0"/>
              </a:rPr>
              <a:t> tools </a:t>
            </a:r>
            <a:r>
              <a:rPr lang="it-IT" sz="1467" dirty="0" err="1">
                <a:latin typeface="Lato" panose="020F0502020204030203" pitchFamily="34" charset="0"/>
                <a:ea typeface="Lato" panose="020F0502020204030203" pitchFamily="34" charset="0"/>
                <a:cs typeface="Lato" panose="020F0502020204030203" pitchFamily="34" charset="0"/>
              </a:rPr>
              <a:t>such</a:t>
            </a:r>
            <a:r>
              <a:rPr lang="it-IT" sz="1467" dirty="0">
                <a:latin typeface="Lato" panose="020F0502020204030203" pitchFamily="34" charset="0"/>
                <a:ea typeface="Lato" panose="020F0502020204030203" pitchFamily="34" charset="0"/>
                <a:cs typeface="Lato" panose="020F0502020204030203" pitchFamily="34" charset="0"/>
              </a:rPr>
              <a:t> </a:t>
            </a:r>
            <a:r>
              <a:rPr lang="it-IT" sz="1467" dirty="0" err="1">
                <a:latin typeface="Lato" panose="020F0502020204030203" pitchFamily="34" charset="0"/>
                <a:ea typeface="Lato" panose="020F0502020204030203" pitchFamily="34" charset="0"/>
                <a:cs typeface="Lato" panose="020F0502020204030203" pitchFamily="34" charset="0"/>
              </a:rPr>
              <a:t>as</a:t>
            </a:r>
            <a:r>
              <a:rPr lang="it-IT" sz="1467" dirty="0">
                <a:latin typeface="Lato" panose="020F0502020204030203" pitchFamily="34" charset="0"/>
                <a:ea typeface="Lato" panose="020F0502020204030203" pitchFamily="34" charset="0"/>
                <a:cs typeface="Lato" panose="020F0502020204030203" pitchFamily="34" charset="0"/>
              </a:rPr>
              <a:t> </a:t>
            </a:r>
            <a:r>
              <a:rPr lang="it-IT" sz="1467" i="1" dirty="0">
                <a:solidFill>
                  <a:srgbClr val="FF0000"/>
                </a:solidFill>
                <a:latin typeface="Lato" panose="020F0502020204030203" pitchFamily="34" charset="0"/>
                <a:ea typeface="Lato" panose="020F0502020204030203" pitchFamily="34" charset="0"/>
                <a:cs typeface="Lato" panose="020F0502020204030203" pitchFamily="34" charset="0"/>
              </a:rPr>
              <a:t>no-action </a:t>
            </a:r>
            <a:r>
              <a:rPr lang="it-IT" sz="1467" i="1" dirty="0" err="1">
                <a:solidFill>
                  <a:srgbClr val="FF0000"/>
                </a:solidFill>
                <a:latin typeface="Lato" panose="020F0502020204030203" pitchFamily="34" charset="0"/>
                <a:ea typeface="Lato" panose="020F0502020204030203" pitchFamily="34" charset="0"/>
                <a:cs typeface="Lato" panose="020F0502020204030203" pitchFamily="34" charset="0"/>
              </a:rPr>
              <a:t>letters</a:t>
            </a:r>
            <a:r>
              <a:rPr lang="it-IT" sz="1467" i="1" dirty="0">
                <a:solidFill>
                  <a:srgbClr val="FF0000"/>
                </a:solidFill>
                <a:latin typeface="Lato" panose="020F0502020204030203" pitchFamily="34" charset="0"/>
                <a:ea typeface="Lato" panose="020F0502020204030203" pitchFamily="34" charset="0"/>
                <a:cs typeface="Lato" panose="020F0502020204030203" pitchFamily="34" charset="0"/>
              </a:rPr>
              <a:t> </a:t>
            </a:r>
            <a:r>
              <a:rPr lang="it-IT" sz="1467" dirty="0">
                <a:latin typeface="Lato" panose="020F0502020204030203" pitchFamily="34" charset="0"/>
                <a:ea typeface="Lato" panose="020F0502020204030203" pitchFamily="34" charset="0"/>
                <a:cs typeface="Lato" panose="020F0502020204030203" pitchFamily="34" charset="0"/>
              </a:rPr>
              <a:t>and </a:t>
            </a:r>
            <a:r>
              <a:rPr lang="it-IT" sz="1467" i="1" dirty="0" err="1">
                <a:solidFill>
                  <a:srgbClr val="FF0000"/>
                </a:solidFill>
                <a:latin typeface="Lato" panose="020F0502020204030203" pitchFamily="34" charset="0"/>
                <a:ea typeface="Lato" panose="020F0502020204030203" pitchFamily="34" charset="0"/>
                <a:cs typeface="Lato" panose="020F0502020204030203" pitchFamily="34" charset="0"/>
              </a:rPr>
              <a:t>requests</a:t>
            </a:r>
            <a:r>
              <a:rPr lang="it-IT" sz="1467" i="1" dirty="0">
                <a:solidFill>
                  <a:srgbClr val="FF0000"/>
                </a:solidFill>
                <a:latin typeface="Lato" panose="020F0502020204030203" pitchFamily="34" charset="0"/>
                <a:ea typeface="Lato" panose="020F0502020204030203" pitchFamily="34" charset="0"/>
                <a:cs typeface="Lato" panose="020F0502020204030203" pitchFamily="34" charset="0"/>
              </a:rPr>
              <a:t> for </a:t>
            </a:r>
            <a:r>
              <a:rPr lang="it-IT" sz="1467" i="1" dirty="0" err="1">
                <a:solidFill>
                  <a:srgbClr val="FF0000"/>
                </a:solidFill>
                <a:latin typeface="Lato" panose="020F0502020204030203" pitchFamily="34" charset="0"/>
                <a:ea typeface="Lato" panose="020F0502020204030203" pitchFamily="34" charset="0"/>
                <a:cs typeface="Lato" panose="020F0502020204030203" pitchFamily="34" charset="0"/>
              </a:rPr>
              <a:t>comment</a:t>
            </a:r>
            <a:r>
              <a:rPr lang="it-IT" sz="1467" dirty="0">
                <a:latin typeface="Lato" panose="020F0502020204030203" pitchFamily="34" charset="0"/>
                <a:ea typeface="Lato" panose="020F0502020204030203" pitchFamily="34" charset="0"/>
                <a:cs typeface="Lato" panose="020F0502020204030203" pitchFamily="34" charset="0"/>
              </a:rPr>
              <a:t>.</a:t>
            </a:r>
          </a:p>
        </p:txBody>
      </p:sp>
      <p:sp>
        <p:nvSpPr>
          <p:cNvPr id="24" name="Rectangle 8">
            <a:extLst>
              <a:ext uri="{FF2B5EF4-FFF2-40B4-BE49-F238E27FC236}">
                <a16:creationId xmlns:a16="http://schemas.microsoft.com/office/drawing/2014/main" id="{8A4AF8A4-7D52-709F-03E4-CB80348B2923}"/>
              </a:ext>
            </a:extLst>
          </p:cNvPr>
          <p:cNvSpPr/>
          <p:nvPr/>
        </p:nvSpPr>
        <p:spPr>
          <a:xfrm>
            <a:off x="5667747" y="5461144"/>
            <a:ext cx="3325463" cy="20746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9" name="Freccia circolare a destra 38">
            <a:extLst>
              <a:ext uri="{FF2B5EF4-FFF2-40B4-BE49-F238E27FC236}">
                <a16:creationId xmlns:a16="http://schemas.microsoft.com/office/drawing/2014/main" id="{95465C6D-1BD0-8AD0-CC2D-F77E598BC61B}"/>
              </a:ext>
            </a:extLst>
          </p:cNvPr>
          <p:cNvSpPr/>
          <p:nvPr/>
        </p:nvSpPr>
        <p:spPr>
          <a:xfrm rot="20418168">
            <a:off x="5308973" y="4158766"/>
            <a:ext cx="194640" cy="604725"/>
          </a:xfrm>
          <a:prstGeom prst="curved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a:solidFill>
                <a:schemeClr val="tx1"/>
              </a:solidFill>
            </a:endParaRPr>
          </a:p>
        </p:txBody>
      </p:sp>
      <p:sp>
        <p:nvSpPr>
          <p:cNvPr id="42" name="Freccia circolare a sinistra 41">
            <a:extLst>
              <a:ext uri="{FF2B5EF4-FFF2-40B4-BE49-F238E27FC236}">
                <a16:creationId xmlns:a16="http://schemas.microsoft.com/office/drawing/2014/main" id="{7C437CD2-060C-6BBE-5667-3B475967BA63}"/>
              </a:ext>
            </a:extLst>
          </p:cNvPr>
          <p:cNvSpPr/>
          <p:nvPr/>
        </p:nvSpPr>
        <p:spPr>
          <a:xfrm rot="15014157">
            <a:off x="7627021" y="1865770"/>
            <a:ext cx="287609" cy="945325"/>
          </a:xfrm>
          <a:prstGeom prst="curved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dirty="0">
              <a:solidFill>
                <a:schemeClr val="tx1"/>
              </a:solidFill>
            </a:endParaRPr>
          </a:p>
        </p:txBody>
      </p:sp>
      <p:sp>
        <p:nvSpPr>
          <p:cNvPr id="11" name="Rectangle 8">
            <a:extLst>
              <a:ext uri="{FF2B5EF4-FFF2-40B4-BE49-F238E27FC236}">
                <a16:creationId xmlns:a16="http://schemas.microsoft.com/office/drawing/2014/main" id="{242ABA65-F944-DBF1-CC1C-B6190A9FDC5A}"/>
              </a:ext>
            </a:extLst>
          </p:cNvPr>
          <p:cNvSpPr/>
          <p:nvPr/>
        </p:nvSpPr>
        <p:spPr>
          <a:xfrm flipV="1">
            <a:off x="8376838" y="2724357"/>
            <a:ext cx="3550941" cy="46058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3" name="Immagine 12">
            <a:extLst>
              <a:ext uri="{FF2B5EF4-FFF2-40B4-BE49-F238E27FC236}">
                <a16:creationId xmlns:a16="http://schemas.microsoft.com/office/drawing/2014/main" id="{248F8FB3-9481-8218-2A86-D9F4D839C3F1}"/>
              </a:ext>
            </a:extLst>
          </p:cNvPr>
          <p:cNvPicPr>
            <a:picLocks noChangeAspect="1"/>
          </p:cNvPicPr>
          <p:nvPr/>
        </p:nvPicPr>
        <p:blipFill>
          <a:blip r:embed="rId5"/>
          <a:stretch>
            <a:fillRect/>
          </a:stretch>
        </p:blipFill>
        <p:spPr>
          <a:xfrm>
            <a:off x="487680" y="2761801"/>
            <a:ext cx="4229912" cy="2217707"/>
          </a:xfrm>
          <a:prstGeom prst="rect">
            <a:avLst/>
          </a:prstGeom>
          <a:effectLst>
            <a:outerShdw blurRad="50800" dist="50800" dir="2400000" algn="ctr" rotWithShape="0">
              <a:srgbClr val="000000">
                <a:alpha val="43137"/>
              </a:srgbClr>
            </a:outerShdw>
          </a:effectLst>
        </p:spPr>
      </p:pic>
      <p:pic>
        <p:nvPicPr>
          <p:cNvPr id="14" name="Immagine 13">
            <a:extLst>
              <a:ext uri="{FF2B5EF4-FFF2-40B4-BE49-F238E27FC236}">
                <a16:creationId xmlns:a16="http://schemas.microsoft.com/office/drawing/2014/main" id="{15ED0D5F-A5AE-8F0E-5896-FA21F241D63B}"/>
              </a:ext>
            </a:extLst>
          </p:cNvPr>
          <p:cNvPicPr>
            <a:picLocks noChangeAspect="1"/>
          </p:cNvPicPr>
          <p:nvPr/>
        </p:nvPicPr>
        <p:blipFill>
          <a:blip r:embed="rId6"/>
          <a:srcRect l="5439" r="11757"/>
          <a:stretch>
            <a:fillRect/>
          </a:stretch>
        </p:blipFill>
        <p:spPr>
          <a:xfrm>
            <a:off x="264221" y="2335315"/>
            <a:ext cx="1856315" cy="592551"/>
          </a:xfrm>
          <a:prstGeom prst="rect">
            <a:avLst/>
          </a:prstGeom>
          <a:effectLst>
            <a:outerShdw blurRad="50800" dist="50800" dir="2400000" algn="ctr" rotWithShape="0">
              <a:srgbClr val="000000">
                <a:alpha val="43137"/>
              </a:srgbClr>
            </a:outerShdw>
          </a:effectLst>
        </p:spPr>
      </p:pic>
      <p:sp>
        <p:nvSpPr>
          <p:cNvPr id="15" name="CasellaDiTesto 14">
            <a:extLst>
              <a:ext uri="{FF2B5EF4-FFF2-40B4-BE49-F238E27FC236}">
                <a16:creationId xmlns:a16="http://schemas.microsoft.com/office/drawing/2014/main" id="{F801BA04-BAB5-8A91-2CAD-6B43BD40DAE3}"/>
              </a:ext>
            </a:extLst>
          </p:cNvPr>
          <p:cNvSpPr txBox="1"/>
          <p:nvPr/>
        </p:nvSpPr>
        <p:spPr>
          <a:xfrm>
            <a:off x="2120537" y="2365562"/>
            <a:ext cx="3097323" cy="318100"/>
          </a:xfrm>
          <a:prstGeom prst="rect">
            <a:avLst/>
          </a:prstGeom>
          <a:noFill/>
        </p:spPr>
        <p:txBody>
          <a:bodyPr wrap="none" rtlCol="0">
            <a:spAutoFit/>
          </a:bodyPr>
          <a:lstStyle/>
          <a:p>
            <a:r>
              <a:rPr lang="it-IT" sz="1467" dirty="0">
                <a:latin typeface="Lato" panose="020F0502020204030203" pitchFamily="34" charset="0"/>
                <a:ea typeface="Lato" panose="020F0502020204030203" pitchFamily="34" charset="0"/>
                <a:cs typeface="Lato" panose="020F0502020204030203" pitchFamily="34" charset="0"/>
              </a:rPr>
              <a:t>The </a:t>
            </a:r>
            <a:r>
              <a:rPr lang="it-IT" sz="1467" dirty="0" err="1">
                <a:latin typeface="Lato" panose="020F0502020204030203" pitchFamily="34" charset="0"/>
                <a:ea typeface="Lato" panose="020F0502020204030203" pitchFamily="34" charset="0"/>
                <a:cs typeface="Lato" panose="020F0502020204030203" pitchFamily="34" charset="0"/>
              </a:rPr>
              <a:t>creation</a:t>
            </a:r>
            <a:r>
              <a:rPr lang="it-IT" sz="1467" dirty="0">
                <a:latin typeface="Lato" panose="020F0502020204030203" pitchFamily="34" charset="0"/>
                <a:ea typeface="Lato" panose="020F0502020204030203" pitchFamily="34" charset="0"/>
                <a:cs typeface="Lato" panose="020F0502020204030203" pitchFamily="34" charset="0"/>
              </a:rPr>
              <a:t> of a </a:t>
            </a:r>
            <a:r>
              <a:rPr lang="it-IT" sz="1467" i="1" dirty="0" err="1">
                <a:solidFill>
                  <a:srgbClr val="FF0000"/>
                </a:solidFill>
                <a:latin typeface="Lato" panose="020F0502020204030203" pitchFamily="34" charset="0"/>
                <a:ea typeface="Lato" panose="020F0502020204030203" pitchFamily="34" charset="0"/>
                <a:cs typeface="Lato" panose="020F0502020204030203" pitchFamily="34" charset="0"/>
              </a:rPr>
              <a:t>Crypto</a:t>
            </a:r>
            <a:r>
              <a:rPr lang="it-IT" sz="1467" i="1" dirty="0">
                <a:solidFill>
                  <a:srgbClr val="FF0000"/>
                </a:solidFill>
                <a:latin typeface="Lato" panose="020F0502020204030203" pitchFamily="34" charset="0"/>
                <a:ea typeface="Lato" panose="020F0502020204030203" pitchFamily="34" charset="0"/>
                <a:cs typeface="Lato" panose="020F0502020204030203" pitchFamily="34" charset="0"/>
              </a:rPr>
              <a:t> Task Force</a:t>
            </a:r>
            <a:r>
              <a:rPr lang="it-IT" sz="1467" i="1" dirty="0">
                <a:latin typeface="Lato" panose="020F0502020204030203" pitchFamily="34" charset="0"/>
                <a:ea typeface="Lato" panose="020F0502020204030203" pitchFamily="34" charset="0"/>
                <a:cs typeface="Lato" panose="020F0502020204030203" pitchFamily="34" charset="0"/>
              </a:rPr>
              <a:t>.</a:t>
            </a:r>
            <a:endParaRPr lang="it-IT" sz="1467" i="1" dirty="0">
              <a:solidFill>
                <a:srgbClr val="FF0000"/>
              </a:solidFill>
              <a:latin typeface="Lato" panose="020F0502020204030203" pitchFamily="34" charset="0"/>
              <a:ea typeface="Lato" panose="020F0502020204030203" pitchFamily="34" charset="0"/>
              <a:cs typeface="Lato" panose="020F0502020204030203" pitchFamily="34" charset="0"/>
            </a:endParaRPr>
          </a:p>
        </p:txBody>
      </p:sp>
      <p:sp>
        <p:nvSpPr>
          <p:cNvPr id="20" name="Freccia circolare a destra 19">
            <a:extLst>
              <a:ext uri="{FF2B5EF4-FFF2-40B4-BE49-F238E27FC236}">
                <a16:creationId xmlns:a16="http://schemas.microsoft.com/office/drawing/2014/main" id="{F78ADF36-0626-F9B4-BF9E-72FFF02D2FB8}"/>
              </a:ext>
            </a:extLst>
          </p:cNvPr>
          <p:cNvSpPr/>
          <p:nvPr/>
        </p:nvSpPr>
        <p:spPr>
          <a:xfrm rot="5651945">
            <a:off x="2023216" y="1856222"/>
            <a:ext cx="194640" cy="604725"/>
          </a:xfrm>
          <a:prstGeom prst="curved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a:solidFill>
                <a:schemeClr val="tx1"/>
              </a:solidFill>
            </a:endParaRPr>
          </a:p>
        </p:txBody>
      </p:sp>
    </p:spTree>
    <p:extLst>
      <p:ext uri="{BB962C8B-B14F-4D97-AF65-F5344CB8AC3E}">
        <p14:creationId xmlns:p14="http://schemas.microsoft.com/office/powerpoint/2010/main" val="2654160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63D9A-948F-A27B-CEAD-EF6818A1D6B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FED8D9B0-222B-DE2A-22B9-898288ECB95A}"/>
              </a:ext>
            </a:extLst>
          </p:cNvPr>
          <p:cNvSpPr/>
          <p:nvPr/>
        </p:nvSpPr>
        <p:spPr>
          <a:xfrm>
            <a:off x="487680" y="548640"/>
            <a:ext cx="54864" cy="1036320"/>
          </a:xfrm>
          <a:prstGeom prst="rect">
            <a:avLst/>
          </a:prstGeom>
          <a:solidFill>
            <a:srgbClr val="C9B79C"/>
          </a:solidFill>
          <a:ln w="12700">
            <a:solidFill>
              <a:srgbClr val="C9B79C"/>
            </a:solidFill>
            <a:prstDash val="solid"/>
          </a:ln>
        </p:spPr>
        <p:txBody>
          <a:bodyPr/>
          <a:lstStyle/>
          <a:p>
            <a:endParaRPr lang="it-IT" sz="2400"/>
          </a:p>
        </p:txBody>
      </p:sp>
      <p:sp>
        <p:nvSpPr>
          <p:cNvPr id="3" name="Text 1">
            <a:extLst>
              <a:ext uri="{FF2B5EF4-FFF2-40B4-BE49-F238E27FC236}">
                <a16:creationId xmlns:a16="http://schemas.microsoft.com/office/drawing/2014/main" id="{7E7BE74E-2F55-6EDA-834E-88EE2C530881}"/>
              </a:ext>
            </a:extLst>
          </p:cNvPr>
          <p:cNvSpPr/>
          <p:nvPr/>
        </p:nvSpPr>
        <p:spPr>
          <a:xfrm>
            <a:off x="731520" y="487680"/>
            <a:ext cx="10972800" cy="670560"/>
          </a:xfrm>
          <a:prstGeom prst="rect">
            <a:avLst/>
          </a:prstGeom>
          <a:noFill/>
          <a:ln/>
        </p:spPr>
        <p:txBody>
          <a:bodyPr wrap="square" lIns="0" tIns="0" rIns="0" bIns="0" rtlCol="0" anchor="ctr"/>
          <a:lstStyle/>
          <a:p>
            <a:r>
              <a:rPr lang="it-IT" sz="3200" b="1" dirty="0">
                <a:solidFill>
                  <a:srgbClr val="1A1A1A"/>
                </a:solidFill>
                <a:latin typeface="Georgia" pitchFamily="34" charset="0"/>
              </a:rPr>
              <a:t>The </a:t>
            </a:r>
            <a:r>
              <a:rPr lang="it-IT" sz="3200" b="1" dirty="0" err="1">
                <a:solidFill>
                  <a:srgbClr val="1A1A1A"/>
                </a:solidFill>
                <a:latin typeface="Georgia" pitchFamily="34" charset="0"/>
              </a:rPr>
              <a:t>political</a:t>
            </a:r>
            <a:r>
              <a:rPr lang="it-IT" sz="3200" b="1" dirty="0">
                <a:solidFill>
                  <a:srgbClr val="1A1A1A"/>
                </a:solidFill>
                <a:latin typeface="Georgia" pitchFamily="34" charset="0"/>
              </a:rPr>
              <a:t> </a:t>
            </a:r>
            <a:r>
              <a:rPr lang="it-IT" sz="3200" b="1" dirty="0" err="1">
                <a:solidFill>
                  <a:srgbClr val="1A1A1A"/>
                </a:solidFill>
                <a:latin typeface="Georgia" pitchFamily="34" charset="0"/>
              </a:rPr>
              <a:t>dimension</a:t>
            </a:r>
            <a:r>
              <a:rPr lang="it-IT" sz="3200" b="1" dirty="0">
                <a:solidFill>
                  <a:srgbClr val="1A1A1A"/>
                </a:solidFill>
                <a:latin typeface="Georgia" pitchFamily="34" charset="0"/>
              </a:rPr>
              <a:t> (3/4)</a:t>
            </a:r>
            <a:endParaRPr lang="it-IT" sz="3200" b="1" dirty="0">
              <a:solidFill>
                <a:srgbClr val="FF0000"/>
              </a:solidFill>
              <a:latin typeface="Georgia" pitchFamily="34" charset="0"/>
            </a:endParaRPr>
          </a:p>
        </p:txBody>
      </p:sp>
      <p:sp>
        <p:nvSpPr>
          <p:cNvPr id="4" name="Text 2">
            <a:extLst>
              <a:ext uri="{FF2B5EF4-FFF2-40B4-BE49-F238E27FC236}">
                <a16:creationId xmlns:a16="http://schemas.microsoft.com/office/drawing/2014/main" id="{EA4AFDB5-735C-5C6C-D39D-802CCFE47DCF}"/>
              </a:ext>
            </a:extLst>
          </p:cNvPr>
          <p:cNvSpPr/>
          <p:nvPr/>
        </p:nvSpPr>
        <p:spPr>
          <a:xfrm>
            <a:off x="731520" y="1131899"/>
            <a:ext cx="10972800" cy="390144"/>
          </a:xfrm>
          <a:prstGeom prst="rect">
            <a:avLst/>
          </a:prstGeom>
          <a:noFill/>
          <a:ln/>
        </p:spPr>
        <p:txBody>
          <a:bodyPr wrap="square" lIns="0" tIns="0" rIns="0" bIns="0" rtlCol="0" anchor="ctr"/>
          <a:lstStyle/>
          <a:p>
            <a:r>
              <a:rPr lang="it-IT" sz="2133" i="1" dirty="0">
                <a:solidFill>
                  <a:srgbClr val="FF0000"/>
                </a:solidFill>
                <a:latin typeface="Georgia" panose="02040502050405020303" pitchFamily="18" charset="0"/>
              </a:rPr>
              <a:t>A</a:t>
            </a:r>
            <a:r>
              <a:rPr lang="it-IT" sz="2133" dirty="0"/>
              <a:t> </a:t>
            </a:r>
            <a:r>
              <a:rPr lang="it-IT" sz="2133" i="1" dirty="0" err="1">
                <a:solidFill>
                  <a:srgbClr val="FF0000"/>
                </a:solidFill>
                <a:latin typeface="Georgia" panose="02040502050405020303" pitchFamily="18" charset="0"/>
              </a:rPr>
              <a:t>defensive</a:t>
            </a:r>
            <a:r>
              <a:rPr lang="it-IT" sz="2133" i="1" dirty="0">
                <a:solidFill>
                  <a:srgbClr val="FF0000"/>
                </a:solidFill>
                <a:latin typeface="Georgia" panose="02040502050405020303" pitchFamily="18" charset="0"/>
              </a:rPr>
              <a:t> Europe</a:t>
            </a:r>
            <a:endParaRPr lang="en-US" sz="2133" i="1" strike="sngStrike" dirty="0">
              <a:solidFill>
                <a:srgbClr val="FF0000"/>
              </a:solidFill>
              <a:latin typeface="Georgia" panose="02040502050405020303" pitchFamily="18" charset="0"/>
            </a:endParaRPr>
          </a:p>
        </p:txBody>
      </p:sp>
      <p:sp>
        <p:nvSpPr>
          <p:cNvPr id="5" name="Text 3">
            <a:extLst>
              <a:ext uri="{FF2B5EF4-FFF2-40B4-BE49-F238E27FC236}">
                <a16:creationId xmlns:a16="http://schemas.microsoft.com/office/drawing/2014/main" id="{FF01D787-BA9E-8329-7939-B67A54E167BF}"/>
              </a:ext>
            </a:extLst>
          </p:cNvPr>
          <p:cNvSpPr/>
          <p:nvPr/>
        </p:nvSpPr>
        <p:spPr>
          <a:xfrm>
            <a:off x="11216640" y="365760"/>
            <a:ext cx="548640" cy="426720"/>
          </a:xfrm>
          <a:prstGeom prst="rect">
            <a:avLst/>
          </a:prstGeom>
          <a:noFill/>
          <a:ln/>
        </p:spPr>
        <p:txBody>
          <a:bodyPr wrap="square" lIns="0" tIns="0" rIns="0" bIns="0" rtlCol="0" anchor="ctr"/>
          <a:lstStyle/>
          <a:p>
            <a:pPr algn="r"/>
            <a:endParaRPr lang="en-US" sz="1333" dirty="0"/>
          </a:p>
        </p:txBody>
      </p:sp>
      <p:sp>
        <p:nvSpPr>
          <p:cNvPr id="7" name="Text 5">
            <a:extLst>
              <a:ext uri="{FF2B5EF4-FFF2-40B4-BE49-F238E27FC236}">
                <a16:creationId xmlns:a16="http://schemas.microsoft.com/office/drawing/2014/main" id="{2B9956AB-03E3-3E2D-F81F-1408736E49F9}"/>
              </a:ext>
            </a:extLst>
          </p:cNvPr>
          <p:cNvSpPr/>
          <p:nvPr/>
        </p:nvSpPr>
        <p:spPr>
          <a:xfrm>
            <a:off x="487680" y="1767840"/>
            <a:ext cx="11216640" cy="4511040"/>
          </a:xfrm>
          <a:prstGeom prst="rect">
            <a:avLst/>
          </a:prstGeom>
          <a:noFill/>
          <a:ln/>
        </p:spPr>
        <p:txBody>
          <a:bodyPr wrap="square" lIns="0" tIns="0" rIns="0" bIns="0" rtlCol="0" anchor="ctr"/>
          <a:lstStyle/>
          <a:p>
            <a:pPr algn="ctr"/>
            <a:endParaRPr lang="en-US" sz="1467" dirty="0"/>
          </a:p>
        </p:txBody>
      </p:sp>
      <p:sp>
        <p:nvSpPr>
          <p:cNvPr id="8" name="Shape 6">
            <a:extLst>
              <a:ext uri="{FF2B5EF4-FFF2-40B4-BE49-F238E27FC236}">
                <a16:creationId xmlns:a16="http://schemas.microsoft.com/office/drawing/2014/main" id="{CC8936CA-0625-B4E5-838A-ECC48262946A}"/>
              </a:ext>
            </a:extLst>
          </p:cNvPr>
          <p:cNvSpPr/>
          <p:nvPr/>
        </p:nvSpPr>
        <p:spPr>
          <a:xfrm>
            <a:off x="0" y="6461760"/>
            <a:ext cx="12192000" cy="396240"/>
          </a:xfrm>
          <a:prstGeom prst="rect">
            <a:avLst/>
          </a:prstGeom>
          <a:solidFill>
            <a:srgbClr val="F5F1EA"/>
          </a:solidFill>
          <a:ln w="12700">
            <a:solidFill>
              <a:srgbClr val="F5F1EA"/>
            </a:solidFill>
            <a:prstDash val="solid"/>
          </a:ln>
        </p:spPr>
        <p:txBody>
          <a:bodyPr/>
          <a:lstStyle/>
          <a:p>
            <a:endParaRPr lang="it-IT" sz="2400"/>
          </a:p>
        </p:txBody>
      </p:sp>
      <p:sp>
        <p:nvSpPr>
          <p:cNvPr id="9" name="Text 7">
            <a:extLst>
              <a:ext uri="{FF2B5EF4-FFF2-40B4-BE49-F238E27FC236}">
                <a16:creationId xmlns:a16="http://schemas.microsoft.com/office/drawing/2014/main" id="{F9167CA7-CC84-46B5-1499-64969D4A0794}"/>
              </a:ext>
            </a:extLst>
          </p:cNvPr>
          <p:cNvSpPr/>
          <p:nvPr/>
        </p:nvSpPr>
        <p:spPr>
          <a:xfrm>
            <a:off x="487680" y="6486144"/>
            <a:ext cx="7924800" cy="365760"/>
          </a:xfrm>
          <a:prstGeom prst="rect">
            <a:avLst/>
          </a:prstGeom>
          <a:noFill/>
          <a:ln/>
        </p:spPr>
        <p:txBody>
          <a:bodyPr wrap="square" lIns="0" tIns="0" rIns="0" bIns="0" rtlCol="0" anchor="ctr"/>
          <a:lstStyle/>
          <a:p>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International Financial Law  |  Regulatory issues regarding stablecoins</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10" name="Text 8">
            <a:extLst>
              <a:ext uri="{FF2B5EF4-FFF2-40B4-BE49-F238E27FC236}">
                <a16:creationId xmlns:a16="http://schemas.microsoft.com/office/drawing/2014/main" id="{D10A0098-E932-0C6D-2BEF-729464134082}"/>
              </a:ext>
            </a:extLst>
          </p:cNvPr>
          <p:cNvSpPr/>
          <p:nvPr/>
        </p:nvSpPr>
        <p:spPr>
          <a:xfrm>
            <a:off x="8534400" y="6486144"/>
            <a:ext cx="3169920" cy="365760"/>
          </a:xfrm>
          <a:prstGeom prst="rect">
            <a:avLst/>
          </a:prstGeom>
          <a:noFill/>
          <a:ln/>
        </p:spPr>
        <p:txBody>
          <a:bodyPr wrap="square" lIns="0" tIns="0" rIns="0" bIns="0" rtlCol="0" anchor="ctr"/>
          <a:lstStyle/>
          <a:p>
            <a:pPr algn="r"/>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Anna Durante</a:t>
            </a:r>
            <a:endParaRPr lang="en-US" sz="1200" dirty="0">
              <a:latin typeface="Lato" panose="020F0502020204030203" pitchFamily="34" charset="0"/>
              <a:ea typeface="Lato" panose="020F0502020204030203" pitchFamily="34" charset="0"/>
              <a:cs typeface="Lato" panose="020F0502020204030203" pitchFamily="34" charset="0"/>
            </a:endParaRPr>
          </a:p>
        </p:txBody>
      </p:sp>
      <p:pic>
        <p:nvPicPr>
          <p:cNvPr id="6" name="Immagine 5">
            <a:extLst>
              <a:ext uri="{FF2B5EF4-FFF2-40B4-BE49-F238E27FC236}">
                <a16:creationId xmlns:a16="http://schemas.microsoft.com/office/drawing/2014/main" id="{8A4736AF-5665-49DE-66D6-CBD4F82558D8}"/>
              </a:ext>
            </a:extLst>
          </p:cNvPr>
          <p:cNvPicPr>
            <a:picLocks noChangeAspect="1"/>
          </p:cNvPicPr>
          <p:nvPr/>
        </p:nvPicPr>
        <p:blipFill>
          <a:blip r:embed="rId3"/>
          <a:stretch>
            <a:fillRect/>
          </a:stretch>
        </p:blipFill>
        <p:spPr>
          <a:xfrm>
            <a:off x="1271656" y="1781038"/>
            <a:ext cx="3333153" cy="2178100"/>
          </a:xfrm>
          <a:prstGeom prst="rect">
            <a:avLst/>
          </a:prstGeom>
          <a:effectLst>
            <a:outerShdw blurRad="50800" dist="50800" dir="2400000" algn="ctr" rotWithShape="0">
              <a:srgbClr val="000000">
                <a:alpha val="43137"/>
              </a:srgbClr>
            </a:outerShdw>
          </a:effectLst>
        </p:spPr>
      </p:pic>
      <p:sp>
        <p:nvSpPr>
          <p:cNvPr id="24" name="Rectangle 8">
            <a:extLst>
              <a:ext uri="{FF2B5EF4-FFF2-40B4-BE49-F238E27FC236}">
                <a16:creationId xmlns:a16="http://schemas.microsoft.com/office/drawing/2014/main" id="{9E315B68-B012-528C-7A64-9636F15D8CBD}"/>
              </a:ext>
            </a:extLst>
          </p:cNvPr>
          <p:cNvSpPr/>
          <p:nvPr/>
        </p:nvSpPr>
        <p:spPr>
          <a:xfrm>
            <a:off x="1271655" y="2039769"/>
            <a:ext cx="2067735" cy="15381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4" name="Immagine 13">
            <a:extLst>
              <a:ext uri="{FF2B5EF4-FFF2-40B4-BE49-F238E27FC236}">
                <a16:creationId xmlns:a16="http://schemas.microsoft.com/office/drawing/2014/main" id="{E54B7763-BA6A-953B-E0FA-35BB0D69A3E2}"/>
              </a:ext>
            </a:extLst>
          </p:cNvPr>
          <p:cNvPicPr>
            <a:picLocks noChangeAspect="1"/>
          </p:cNvPicPr>
          <p:nvPr/>
        </p:nvPicPr>
        <p:blipFill>
          <a:blip r:embed="rId4"/>
          <a:stretch>
            <a:fillRect/>
          </a:stretch>
        </p:blipFill>
        <p:spPr>
          <a:xfrm>
            <a:off x="1909931" y="3509591"/>
            <a:ext cx="3320424" cy="1919368"/>
          </a:xfrm>
          <a:prstGeom prst="rect">
            <a:avLst/>
          </a:prstGeom>
          <a:effectLst>
            <a:outerShdw blurRad="50800" dist="50800" dir="2400000" algn="ctr" rotWithShape="0">
              <a:srgbClr val="000000">
                <a:alpha val="43137"/>
              </a:srgbClr>
            </a:outerShdw>
          </a:effectLst>
        </p:spPr>
      </p:pic>
      <p:sp>
        <p:nvSpPr>
          <p:cNvPr id="15" name="CasellaDiTesto 14">
            <a:extLst>
              <a:ext uri="{FF2B5EF4-FFF2-40B4-BE49-F238E27FC236}">
                <a16:creationId xmlns:a16="http://schemas.microsoft.com/office/drawing/2014/main" id="{32D6FC39-430B-7455-E5E5-43CE49FC84FB}"/>
              </a:ext>
            </a:extLst>
          </p:cNvPr>
          <p:cNvSpPr txBox="1"/>
          <p:nvPr/>
        </p:nvSpPr>
        <p:spPr>
          <a:xfrm>
            <a:off x="8181748" y="1799841"/>
            <a:ext cx="3401793" cy="584775"/>
          </a:xfrm>
          <a:prstGeom prst="rect">
            <a:avLst/>
          </a:prstGeom>
          <a:noFill/>
        </p:spPr>
        <p:txBody>
          <a:bodyPr wrap="square">
            <a:spAutoFit/>
          </a:bodyPr>
          <a:lstStyle/>
          <a:p>
            <a:r>
              <a:rPr lang="it-IT" sz="1600" b="1" dirty="0">
                <a:solidFill>
                  <a:srgbClr val="FF0000"/>
                </a:solidFill>
                <a:latin typeface="Lato" panose="020F0502020204030203" pitchFamily="34" charset="0"/>
                <a:ea typeface="Lato" panose="020F0502020204030203" pitchFamily="34" charset="0"/>
                <a:cs typeface="Lato" panose="020F0502020204030203" pitchFamily="34" charset="0"/>
              </a:rPr>
              <a:t>ECB </a:t>
            </a:r>
            <a:r>
              <a:rPr lang="it-IT" sz="1600" b="1" dirty="0" err="1">
                <a:solidFill>
                  <a:srgbClr val="FF0000"/>
                </a:solidFill>
                <a:latin typeface="Lato" panose="020F0502020204030203" pitchFamily="34" charset="0"/>
                <a:ea typeface="Lato" panose="020F0502020204030203" pitchFamily="34" charset="0"/>
                <a:cs typeface="Lato" panose="020F0502020204030203" pitchFamily="34" charset="0"/>
              </a:rPr>
              <a:t>President</a:t>
            </a:r>
            <a:r>
              <a:rPr lang="it-IT" sz="1600" b="1" dirty="0">
                <a:solidFill>
                  <a:srgbClr val="FF0000"/>
                </a:solidFill>
                <a:latin typeface="Lato" panose="020F0502020204030203" pitchFamily="34" charset="0"/>
                <a:ea typeface="Lato" panose="020F0502020204030203" pitchFamily="34" charset="0"/>
                <a:cs typeface="Lato" panose="020F0502020204030203" pitchFamily="34" charset="0"/>
              </a:rPr>
              <a:t> </a:t>
            </a:r>
            <a:r>
              <a:rPr lang="it-IT" sz="1600" dirty="0">
                <a:latin typeface="Lato" panose="020F0502020204030203" pitchFamily="34" charset="0"/>
                <a:ea typeface="Lato" panose="020F0502020204030203" pitchFamily="34" charset="0"/>
                <a:cs typeface="Lato" panose="020F0502020204030203" pitchFamily="34" charset="0"/>
              </a:rPr>
              <a:t>Christine Lagarde </a:t>
            </a:r>
            <a:r>
              <a:rPr lang="it-IT" sz="1600" dirty="0" err="1">
                <a:latin typeface="Lato" panose="020F0502020204030203" pitchFamily="34" charset="0"/>
                <a:ea typeface="Lato" panose="020F0502020204030203" pitchFamily="34" charset="0"/>
                <a:cs typeface="Lato" panose="020F0502020204030203" pitchFamily="34" charset="0"/>
              </a:rPr>
              <a:t>openly</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dismisses</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crypto</a:t>
            </a:r>
            <a:r>
              <a:rPr lang="it-IT" sz="1600" dirty="0">
                <a:latin typeface="Lato" panose="020F0502020204030203" pitchFamily="34" charset="0"/>
                <a:ea typeface="Lato" panose="020F0502020204030203" pitchFamily="34" charset="0"/>
                <a:cs typeface="Lato" panose="020F0502020204030203" pitchFamily="34" charset="0"/>
              </a:rPr>
              <a:t> assets</a:t>
            </a:r>
            <a:r>
              <a:rPr lang="it-IT" sz="1467" dirty="0">
                <a:latin typeface="Lato" panose="020F0502020204030203" pitchFamily="34" charset="0"/>
                <a:ea typeface="Lato" panose="020F0502020204030203" pitchFamily="34" charset="0"/>
                <a:cs typeface="Lato" panose="020F0502020204030203" pitchFamily="34" charset="0"/>
              </a:rPr>
              <a:t>.</a:t>
            </a:r>
          </a:p>
        </p:txBody>
      </p:sp>
      <p:pic>
        <p:nvPicPr>
          <p:cNvPr id="12" name="Immagine 11">
            <a:extLst>
              <a:ext uri="{FF2B5EF4-FFF2-40B4-BE49-F238E27FC236}">
                <a16:creationId xmlns:a16="http://schemas.microsoft.com/office/drawing/2014/main" id="{815531D6-21D4-B14E-0EE0-CAE786593BBC}"/>
              </a:ext>
            </a:extLst>
          </p:cNvPr>
          <p:cNvPicPr>
            <a:picLocks noChangeAspect="1"/>
          </p:cNvPicPr>
          <p:nvPr/>
        </p:nvPicPr>
        <p:blipFill>
          <a:blip r:embed="rId5"/>
          <a:stretch>
            <a:fillRect/>
          </a:stretch>
        </p:blipFill>
        <p:spPr>
          <a:xfrm>
            <a:off x="5886298" y="2506833"/>
            <a:ext cx="3401793" cy="1835467"/>
          </a:xfrm>
          <a:prstGeom prst="rect">
            <a:avLst/>
          </a:prstGeom>
          <a:effectLst>
            <a:outerShdw blurRad="50800" dist="50800" dir="2400000" algn="ctr" rotWithShape="0">
              <a:srgbClr val="000000">
                <a:alpha val="43137"/>
              </a:srgbClr>
            </a:outerShdw>
          </a:effectLst>
        </p:spPr>
      </p:pic>
      <p:sp>
        <p:nvSpPr>
          <p:cNvPr id="17" name="CasellaDiTesto 16">
            <a:extLst>
              <a:ext uri="{FF2B5EF4-FFF2-40B4-BE49-F238E27FC236}">
                <a16:creationId xmlns:a16="http://schemas.microsoft.com/office/drawing/2014/main" id="{32CB6D9B-A0D2-311D-81B0-DE80D7D118B0}"/>
              </a:ext>
            </a:extLst>
          </p:cNvPr>
          <p:cNvSpPr txBox="1"/>
          <p:nvPr/>
        </p:nvSpPr>
        <p:spPr>
          <a:xfrm>
            <a:off x="1793780" y="5625013"/>
            <a:ext cx="5974336" cy="584775"/>
          </a:xfrm>
          <a:prstGeom prst="rect">
            <a:avLst/>
          </a:prstGeom>
          <a:noFill/>
        </p:spPr>
        <p:txBody>
          <a:bodyPr wrap="square">
            <a:spAutoFit/>
          </a:bodyPr>
          <a:lstStyle/>
          <a:p>
            <a:r>
              <a:rPr lang="it-IT" sz="1600" b="1" dirty="0">
                <a:solidFill>
                  <a:srgbClr val="FF0000"/>
                </a:solidFill>
                <a:latin typeface="Lato" panose="020F0502020204030203" pitchFamily="34" charset="0"/>
                <a:ea typeface="Lato" panose="020F0502020204030203" pitchFamily="34" charset="0"/>
                <a:cs typeface="Lato" panose="020F0502020204030203" pitchFamily="34" charset="0"/>
              </a:rPr>
              <a:t>EU </a:t>
            </a:r>
            <a:r>
              <a:rPr lang="it-IT" sz="1600" b="1" dirty="0" err="1">
                <a:solidFill>
                  <a:srgbClr val="FF0000"/>
                </a:solidFill>
                <a:latin typeface="Lato" panose="020F0502020204030203" pitchFamily="34" charset="0"/>
                <a:ea typeface="Lato" panose="020F0502020204030203" pitchFamily="34" charset="0"/>
                <a:cs typeface="Lato" panose="020F0502020204030203" pitchFamily="34" charset="0"/>
              </a:rPr>
              <a:t>supervisors</a:t>
            </a:r>
            <a:r>
              <a:rPr lang="it-IT" sz="1600" b="1" dirty="0">
                <a:solidFill>
                  <a:srgbClr val="FF0000"/>
                </a:solidFill>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repeatedly</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warn</a:t>
            </a:r>
            <a:r>
              <a:rPr lang="it-IT" sz="1600" dirty="0">
                <a:latin typeface="Lato" panose="020F0502020204030203" pitchFamily="34" charset="0"/>
                <a:ea typeface="Lato" panose="020F0502020204030203" pitchFamily="34" charset="0"/>
                <a:cs typeface="Lato" panose="020F0502020204030203" pitchFamily="34" charset="0"/>
              </a:rPr>
              <a:t> retail </a:t>
            </a:r>
            <a:r>
              <a:rPr lang="it-IT" sz="1600" dirty="0" err="1">
                <a:latin typeface="Lato" panose="020F0502020204030203" pitchFamily="34" charset="0"/>
                <a:ea typeface="Lato" panose="020F0502020204030203" pitchFamily="34" charset="0"/>
                <a:cs typeface="Lato" panose="020F0502020204030203" pitchFamily="34" charset="0"/>
              </a:rPr>
              <a:t>investors</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against</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crypto</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exposure</a:t>
            </a:r>
            <a:r>
              <a:rPr lang="it-IT" sz="1600" dirty="0">
                <a:latin typeface="Lato" panose="020F0502020204030203" pitchFamily="34" charset="0"/>
                <a:ea typeface="Lato" panose="020F0502020204030203" pitchFamily="34" charset="0"/>
                <a:cs typeface="Lato" panose="020F0502020204030203" pitchFamily="34" charset="0"/>
              </a:rPr>
              <a:t>, framing </a:t>
            </a:r>
            <a:r>
              <a:rPr lang="it-IT" sz="1600" dirty="0" err="1">
                <a:latin typeface="Lato" panose="020F0502020204030203" pitchFamily="34" charset="0"/>
                <a:ea typeface="Lato" panose="020F0502020204030203" pitchFamily="34" charset="0"/>
                <a:cs typeface="Lato" panose="020F0502020204030203" pitchFamily="34" charset="0"/>
              </a:rPr>
              <a:t>stablecoins</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as</a:t>
            </a:r>
            <a:r>
              <a:rPr lang="it-IT" sz="1600" dirty="0">
                <a:latin typeface="Lato" panose="020F0502020204030203" pitchFamily="34" charset="0"/>
                <a:ea typeface="Lato" panose="020F0502020204030203" pitchFamily="34" charset="0"/>
                <a:cs typeface="Lato" panose="020F0502020204030203" pitchFamily="34" charset="0"/>
              </a:rPr>
              <a:t> a </a:t>
            </a:r>
            <a:r>
              <a:rPr lang="it-IT" sz="1600" dirty="0" err="1">
                <a:latin typeface="Lato" panose="020F0502020204030203" pitchFamily="34" charset="0"/>
                <a:ea typeface="Lato" panose="020F0502020204030203" pitchFamily="34" charset="0"/>
                <a:cs typeface="Lato" panose="020F0502020204030203" pitchFamily="34" charset="0"/>
              </a:rPr>
              <a:t>systemic</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threat</a:t>
            </a:r>
            <a:r>
              <a:rPr lang="it-IT" sz="1600" dirty="0">
                <a:latin typeface="Lato" panose="020F0502020204030203" pitchFamily="34" charset="0"/>
                <a:ea typeface="Lato" panose="020F0502020204030203" pitchFamily="34" charset="0"/>
                <a:cs typeface="Lato" panose="020F0502020204030203" pitchFamily="34" charset="0"/>
              </a:rPr>
              <a:t>.</a:t>
            </a:r>
          </a:p>
        </p:txBody>
      </p:sp>
      <p:sp>
        <p:nvSpPr>
          <p:cNvPr id="32" name="Freccia circolare a destra 31">
            <a:extLst>
              <a:ext uri="{FF2B5EF4-FFF2-40B4-BE49-F238E27FC236}">
                <a16:creationId xmlns:a16="http://schemas.microsoft.com/office/drawing/2014/main" id="{4A0F5434-0F11-FC25-5375-BA0ADF605F17}"/>
              </a:ext>
            </a:extLst>
          </p:cNvPr>
          <p:cNvSpPr/>
          <p:nvPr/>
        </p:nvSpPr>
        <p:spPr>
          <a:xfrm rot="20418168">
            <a:off x="1096569" y="4301214"/>
            <a:ext cx="432676" cy="1644829"/>
          </a:xfrm>
          <a:prstGeom prst="curved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a:solidFill>
                <a:schemeClr val="tx1"/>
              </a:solidFill>
            </a:endParaRPr>
          </a:p>
        </p:txBody>
      </p:sp>
      <p:sp>
        <p:nvSpPr>
          <p:cNvPr id="33" name="Freccia circolare a destra 32">
            <a:extLst>
              <a:ext uri="{FF2B5EF4-FFF2-40B4-BE49-F238E27FC236}">
                <a16:creationId xmlns:a16="http://schemas.microsoft.com/office/drawing/2014/main" id="{BC7C1A1D-A582-79C3-A31F-2DE974CF6F03}"/>
              </a:ext>
            </a:extLst>
          </p:cNvPr>
          <p:cNvSpPr/>
          <p:nvPr/>
        </p:nvSpPr>
        <p:spPr>
          <a:xfrm rot="12791772">
            <a:off x="10109316" y="2478215"/>
            <a:ext cx="345507" cy="1579443"/>
          </a:xfrm>
          <a:prstGeom prst="curvedRightArrow">
            <a:avLst>
              <a:gd name="adj1" fmla="val 25000"/>
              <a:gd name="adj2" fmla="val 66371"/>
              <a:gd name="adj3" fmla="val 25000"/>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a:solidFill>
                <a:schemeClr val="tx1"/>
              </a:solidFill>
            </a:endParaRPr>
          </a:p>
        </p:txBody>
      </p:sp>
      <p:pic>
        <p:nvPicPr>
          <p:cNvPr id="13" name="Immagine 12">
            <a:extLst>
              <a:ext uri="{FF2B5EF4-FFF2-40B4-BE49-F238E27FC236}">
                <a16:creationId xmlns:a16="http://schemas.microsoft.com/office/drawing/2014/main" id="{B9E16E41-A65D-F20D-6519-9B7AFDE99F14}"/>
              </a:ext>
            </a:extLst>
          </p:cNvPr>
          <p:cNvPicPr>
            <a:picLocks noChangeAspect="1"/>
          </p:cNvPicPr>
          <p:nvPr/>
        </p:nvPicPr>
        <p:blipFill>
          <a:blip r:embed="rId6"/>
          <a:stretch>
            <a:fillRect/>
          </a:stretch>
        </p:blipFill>
        <p:spPr>
          <a:xfrm>
            <a:off x="7122335" y="4272274"/>
            <a:ext cx="3760483" cy="1093959"/>
          </a:xfrm>
          <a:prstGeom prst="rect">
            <a:avLst/>
          </a:prstGeom>
          <a:effectLst>
            <a:outerShdw blurRad="50800" dist="50800" dir="2400000" algn="ctr" rotWithShape="0">
              <a:srgbClr val="000000">
                <a:alpha val="43137"/>
              </a:srgbClr>
            </a:outerShdw>
          </a:effectLst>
        </p:spPr>
      </p:pic>
    </p:spTree>
    <p:extLst>
      <p:ext uri="{BB962C8B-B14F-4D97-AF65-F5344CB8AC3E}">
        <p14:creationId xmlns:p14="http://schemas.microsoft.com/office/powerpoint/2010/main" val="2417118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D3EFD-BC85-097A-7B5B-CACE53EA3736}"/>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ED157617-54CC-0402-0F01-C83E92BD4C9C}"/>
              </a:ext>
            </a:extLst>
          </p:cNvPr>
          <p:cNvSpPr/>
          <p:nvPr/>
        </p:nvSpPr>
        <p:spPr>
          <a:xfrm>
            <a:off x="487680" y="548640"/>
            <a:ext cx="54864" cy="1036320"/>
          </a:xfrm>
          <a:prstGeom prst="rect">
            <a:avLst/>
          </a:prstGeom>
          <a:solidFill>
            <a:srgbClr val="C9B79C"/>
          </a:solidFill>
          <a:ln w="12700">
            <a:solidFill>
              <a:srgbClr val="C9B79C"/>
            </a:solidFill>
            <a:prstDash val="solid"/>
          </a:ln>
        </p:spPr>
        <p:txBody>
          <a:bodyPr/>
          <a:lstStyle/>
          <a:p>
            <a:endParaRPr lang="it-IT" sz="2400"/>
          </a:p>
        </p:txBody>
      </p:sp>
      <p:sp>
        <p:nvSpPr>
          <p:cNvPr id="3" name="Text 1">
            <a:extLst>
              <a:ext uri="{FF2B5EF4-FFF2-40B4-BE49-F238E27FC236}">
                <a16:creationId xmlns:a16="http://schemas.microsoft.com/office/drawing/2014/main" id="{8BB46558-854D-E018-DDD6-660F63DB5B61}"/>
              </a:ext>
            </a:extLst>
          </p:cNvPr>
          <p:cNvSpPr/>
          <p:nvPr/>
        </p:nvSpPr>
        <p:spPr>
          <a:xfrm>
            <a:off x="731520" y="487680"/>
            <a:ext cx="10972800" cy="670560"/>
          </a:xfrm>
          <a:prstGeom prst="rect">
            <a:avLst/>
          </a:prstGeom>
          <a:noFill/>
          <a:ln/>
        </p:spPr>
        <p:txBody>
          <a:bodyPr wrap="square" lIns="0" tIns="0" rIns="0" bIns="0" rtlCol="0" anchor="ctr"/>
          <a:lstStyle/>
          <a:p>
            <a:r>
              <a:rPr lang="it-IT" sz="3200" b="1" dirty="0">
                <a:solidFill>
                  <a:srgbClr val="1A1A1A"/>
                </a:solidFill>
                <a:latin typeface="Georgia" pitchFamily="34" charset="0"/>
              </a:rPr>
              <a:t>The </a:t>
            </a:r>
            <a:r>
              <a:rPr lang="it-IT" sz="3200" b="1" dirty="0" err="1">
                <a:solidFill>
                  <a:srgbClr val="1A1A1A"/>
                </a:solidFill>
                <a:latin typeface="Georgia" pitchFamily="34" charset="0"/>
              </a:rPr>
              <a:t>political</a:t>
            </a:r>
            <a:r>
              <a:rPr lang="it-IT" sz="3200" b="1" dirty="0">
                <a:solidFill>
                  <a:srgbClr val="1A1A1A"/>
                </a:solidFill>
                <a:latin typeface="Georgia" pitchFamily="34" charset="0"/>
              </a:rPr>
              <a:t> </a:t>
            </a:r>
            <a:r>
              <a:rPr lang="it-IT" sz="3200" b="1" dirty="0" err="1">
                <a:solidFill>
                  <a:srgbClr val="1A1A1A"/>
                </a:solidFill>
                <a:latin typeface="Georgia" pitchFamily="34" charset="0"/>
              </a:rPr>
              <a:t>dimension</a:t>
            </a:r>
            <a:r>
              <a:rPr lang="it-IT" sz="3200" b="1" dirty="0">
                <a:solidFill>
                  <a:srgbClr val="1A1A1A"/>
                </a:solidFill>
                <a:latin typeface="Georgia" pitchFamily="34" charset="0"/>
              </a:rPr>
              <a:t> (4/4)</a:t>
            </a:r>
            <a:endParaRPr lang="it-IT" sz="3200" b="1" dirty="0">
              <a:solidFill>
                <a:srgbClr val="FF0000"/>
              </a:solidFill>
              <a:latin typeface="Georgia" pitchFamily="34" charset="0"/>
            </a:endParaRPr>
          </a:p>
        </p:txBody>
      </p:sp>
      <p:sp>
        <p:nvSpPr>
          <p:cNvPr id="4" name="Text 2">
            <a:extLst>
              <a:ext uri="{FF2B5EF4-FFF2-40B4-BE49-F238E27FC236}">
                <a16:creationId xmlns:a16="http://schemas.microsoft.com/office/drawing/2014/main" id="{7DA3DA84-14BF-2BCA-EA09-94EDD27BE94A}"/>
              </a:ext>
            </a:extLst>
          </p:cNvPr>
          <p:cNvSpPr/>
          <p:nvPr/>
        </p:nvSpPr>
        <p:spPr>
          <a:xfrm>
            <a:off x="731520" y="1181747"/>
            <a:ext cx="10972800" cy="390144"/>
          </a:xfrm>
          <a:prstGeom prst="rect">
            <a:avLst/>
          </a:prstGeom>
          <a:noFill/>
          <a:ln/>
        </p:spPr>
        <p:txBody>
          <a:bodyPr wrap="square" lIns="0" tIns="0" rIns="0" bIns="0" rtlCol="0" anchor="ctr"/>
          <a:lstStyle/>
          <a:p>
            <a:r>
              <a:rPr lang="it-IT" sz="2133" i="1" dirty="0">
                <a:latin typeface="Georgia" panose="02040502050405020303" pitchFamily="18" charset="0"/>
              </a:rPr>
              <a:t>A</a:t>
            </a:r>
            <a:r>
              <a:rPr lang="it-IT" sz="2133" dirty="0"/>
              <a:t> </a:t>
            </a:r>
            <a:r>
              <a:rPr lang="it-IT" sz="2133" i="1" dirty="0" err="1">
                <a:latin typeface="Georgia" panose="02040502050405020303" pitchFamily="18" charset="0"/>
              </a:rPr>
              <a:t>defensive</a:t>
            </a:r>
            <a:r>
              <a:rPr lang="it-IT" sz="2133" i="1" dirty="0">
                <a:latin typeface="Georgia" panose="02040502050405020303" pitchFamily="18" charset="0"/>
              </a:rPr>
              <a:t> Europe</a:t>
            </a:r>
            <a:endParaRPr lang="en-US" sz="2133" i="1" strike="sngStrike" dirty="0">
              <a:latin typeface="Georgia" panose="02040502050405020303" pitchFamily="18" charset="0"/>
            </a:endParaRPr>
          </a:p>
        </p:txBody>
      </p:sp>
      <p:sp>
        <p:nvSpPr>
          <p:cNvPr id="5" name="Text 3">
            <a:extLst>
              <a:ext uri="{FF2B5EF4-FFF2-40B4-BE49-F238E27FC236}">
                <a16:creationId xmlns:a16="http://schemas.microsoft.com/office/drawing/2014/main" id="{70A0441A-C34F-8E53-1BF9-6754A23BC15B}"/>
              </a:ext>
            </a:extLst>
          </p:cNvPr>
          <p:cNvSpPr/>
          <p:nvPr/>
        </p:nvSpPr>
        <p:spPr>
          <a:xfrm>
            <a:off x="11216640" y="365760"/>
            <a:ext cx="548640" cy="426720"/>
          </a:xfrm>
          <a:prstGeom prst="rect">
            <a:avLst/>
          </a:prstGeom>
          <a:noFill/>
          <a:ln/>
        </p:spPr>
        <p:txBody>
          <a:bodyPr wrap="square" lIns="0" tIns="0" rIns="0" bIns="0" rtlCol="0" anchor="ctr"/>
          <a:lstStyle/>
          <a:p>
            <a:pPr algn="r"/>
            <a:endParaRPr lang="en-US" sz="1333" dirty="0"/>
          </a:p>
        </p:txBody>
      </p:sp>
      <p:sp>
        <p:nvSpPr>
          <p:cNvPr id="7" name="Text 5">
            <a:extLst>
              <a:ext uri="{FF2B5EF4-FFF2-40B4-BE49-F238E27FC236}">
                <a16:creationId xmlns:a16="http://schemas.microsoft.com/office/drawing/2014/main" id="{177CC9C6-4AC1-C71E-40AD-106C5521D634}"/>
              </a:ext>
            </a:extLst>
          </p:cNvPr>
          <p:cNvSpPr/>
          <p:nvPr/>
        </p:nvSpPr>
        <p:spPr>
          <a:xfrm>
            <a:off x="11765280" y="1728831"/>
            <a:ext cx="11216640" cy="4511040"/>
          </a:xfrm>
          <a:prstGeom prst="rect">
            <a:avLst/>
          </a:prstGeom>
          <a:noFill/>
          <a:ln/>
        </p:spPr>
        <p:txBody>
          <a:bodyPr wrap="square" lIns="0" tIns="0" rIns="0" bIns="0" rtlCol="0" anchor="ctr"/>
          <a:lstStyle/>
          <a:p>
            <a:pPr algn="ctr"/>
            <a:endParaRPr lang="en-US" sz="1467" dirty="0"/>
          </a:p>
        </p:txBody>
      </p:sp>
      <p:sp>
        <p:nvSpPr>
          <p:cNvPr id="8" name="Shape 6">
            <a:extLst>
              <a:ext uri="{FF2B5EF4-FFF2-40B4-BE49-F238E27FC236}">
                <a16:creationId xmlns:a16="http://schemas.microsoft.com/office/drawing/2014/main" id="{CDD55F0D-3263-DB4E-7580-3071C2B531E0}"/>
              </a:ext>
            </a:extLst>
          </p:cNvPr>
          <p:cNvSpPr/>
          <p:nvPr/>
        </p:nvSpPr>
        <p:spPr>
          <a:xfrm>
            <a:off x="0" y="6461760"/>
            <a:ext cx="12192000" cy="396240"/>
          </a:xfrm>
          <a:prstGeom prst="rect">
            <a:avLst/>
          </a:prstGeom>
          <a:solidFill>
            <a:srgbClr val="F5F1EA"/>
          </a:solidFill>
          <a:ln w="12700">
            <a:solidFill>
              <a:srgbClr val="F5F1EA"/>
            </a:solidFill>
            <a:prstDash val="solid"/>
          </a:ln>
        </p:spPr>
        <p:txBody>
          <a:bodyPr/>
          <a:lstStyle/>
          <a:p>
            <a:endParaRPr lang="it-IT" sz="2400"/>
          </a:p>
        </p:txBody>
      </p:sp>
      <p:sp>
        <p:nvSpPr>
          <p:cNvPr id="9" name="Text 7">
            <a:extLst>
              <a:ext uri="{FF2B5EF4-FFF2-40B4-BE49-F238E27FC236}">
                <a16:creationId xmlns:a16="http://schemas.microsoft.com/office/drawing/2014/main" id="{AD6BE8B0-258A-3BAD-99FB-AA2FD6D8352C}"/>
              </a:ext>
            </a:extLst>
          </p:cNvPr>
          <p:cNvSpPr/>
          <p:nvPr/>
        </p:nvSpPr>
        <p:spPr>
          <a:xfrm>
            <a:off x="487680" y="6486144"/>
            <a:ext cx="7924800" cy="365760"/>
          </a:xfrm>
          <a:prstGeom prst="rect">
            <a:avLst/>
          </a:prstGeom>
          <a:noFill/>
          <a:ln/>
        </p:spPr>
        <p:txBody>
          <a:bodyPr wrap="square" lIns="0" tIns="0" rIns="0" bIns="0" rtlCol="0" anchor="ctr"/>
          <a:lstStyle/>
          <a:p>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International Financial Law  |  Regulatory issues regarding stablecoins</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10" name="Text 8">
            <a:extLst>
              <a:ext uri="{FF2B5EF4-FFF2-40B4-BE49-F238E27FC236}">
                <a16:creationId xmlns:a16="http://schemas.microsoft.com/office/drawing/2014/main" id="{A31E6B86-D927-648B-819A-85BE9EA29CF6}"/>
              </a:ext>
            </a:extLst>
          </p:cNvPr>
          <p:cNvSpPr/>
          <p:nvPr/>
        </p:nvSpPr>
        <p:spPr>
          <a:xfrm>
            <a:off x="8534400" y="6486144"/>
            <a:ext cx="3169920" cy="365760"/>
          </a:xfrm>
          <a:prstGeom prst="rect">
            <a:avLst/>
          </a:prstGeom>
          <a:noFill/>
          <a:ln/>
        </p:spPr>
        <p:txBody>
          <a:bodyPr wrap="square" lIns="0" tIns="0" rIns="0" bIns="0" rtlCol="0" anchor="ctr"/>
          <a:lstStyle/>
          <a:p>
            <a:pPr algn="r"/>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Anna Durante</a:t>
            </a:r>
            <a:endParaRPr lang="en-US" sz="1200" dirty="0">
              <a:latin typeface="Lato" panose="020F0502020204030203" pitchFamily="34" charset="0"/>
              <a:ea typeface="Lato" panose="020F0502020204030203" pitchFamily="34" charset="0"/>
              <a:cs typeface="Lato" panose="020F0502020204030203" pitchFamily="34" charset="0"/>
            </a:endParaRPr>
          </a:p>
        </p:txBody>
      </p:sp>
      <p:pic>
        <p:nvPicPr>
          <p:cNvPr id="20" name="Immagine 19">
            <a:extLst>
              <a:ext uri="{FF2B5EF4-FFF2-40B4-BE49-F238E27FC236}">
                <a16:creationId xmlns:a16="http://schemas.microsoft.com/office/drawing/2014/main" id="{0E1DA7E1-50D3-D46A-4C47-370B71C63D20}"/>
              </a:ext>
            </a:extLst>
          </p:cNvPr>
          <p:cNvPicPr>
            <a:picLocks noChangeAspect="1"/>
          </p:cNvPicPr>
          <p:nvPr/>
        </p:nvPicPr>
        <p:blipFill>
          <a:blip r:embed="rId3"/>
          <a:stretch>
            <a:fillRect/>
          </a:stretch>
        </p:blipFill>
        <p:spPr>
          <a:xfrm>
            <a:off x="7790264" y="1665433"/>
            <a:ext cx="3164141" cy="4511040"/>
          </a:xfrm>
          <a:prstGeom prst="rect">
            <a:avLst/>
          </a:prstGeom>
          <a:effectLst>
            <a:outerShdw blurRad="50800" dist="50800" dir="2400000" algn="ctr" rotWithShape="0">
              <a:srgbClr val="000000">
                <a:alpha val="43137"/>
              </a:srgbClr>
            </a:outerShdw>
          </a:effectLst>
        </p:spPr>
      </p:pic>
      <p:pic>
        <p:nvPicPr>
          <p:cNvPr id="23" name="Immagine 22">
            <a:extLst>
              <a:ext uri="{FF2B5EF4-FFF2-40B4-BE49-F238E27FC236}">
                <a16:creationId xmlns:a16="http://schemas.microsoft.com/office/drawing/2014/main" id="{F852E1D2-0D29-2EAF-F7D5-F43733796E24}"/>
              </a:ext>
            </a:extLst>
          </p:cNvPr>
          <p:cNvPicPr>
            <a:picLocks noChangeAspect="1"/>
          </p:cNvPicPr>
          <p:nvPr/>
        </p:nvPicPr>
        <p:blipFill>
          <a:blip r:embed="rId4"/>
          <a:stretch>
            <a:fillRect/>
          </a:stretch>
        </p:blipFill>
        <p:spPr>
          <a:xfrm>
            <a:off x="4147559" y="1985542"/>
            <a:ext cx="3534872" cy="1984919"/>
          </a:xfrm>
          <a:prstGeom prst="rect">
            <a:avLst/>
          </a:prstGeom>
          <a:effectLst>
            <a:outerShdw blurRad="50800" dist="50800" dir="2400000" algn="ctr" rotWithShape="0">
              <a:srgbClr val="000000">
                <a:alpha val="43137"/>
              </a:srgbClr>
            </a:outerShdw>
          </a:effectLst>
        </p:spPr>
      </p:pic>
      <p:pic>
        <p:nvPicPr>
          <p:cNvPr id="11" name="Immagine 10">
            <a:extLst>
              <a:ext uri="{FF2B5EF4-FFF2-40B4-BE49-F238E27FC236}">
                <a16:creationId xmlns:a16="http://schemas.microsoft.com/office/drawing/2014/main" id="{98D72F49-7787-EC34-F022-235611CA4C20}"/>
              </a:ext>
            </a:extLst>
          </p:cNvPr>
          <p:cNvPicPr>
            <a:picLocks noChangeAspect="1"/>
          </p:cNvPicPr>
          <p:nvPr/>
        </p:nvPicPr>
        <p:blipFill>
          <a:blip r:embed="rId5"/>
          <a:stretch>
            <a:fillRect/>
          </a:stretch>
        </p:blipFill>
        <p:spPr>
          <a:xfrm>
            <a:off x="3610361" y="4339247"/>
            <a:ext cx="3855576" cy="1623040"/>
          </a:xfrm>
          <a:prstGeom prst="rect">
            <a:avLst/>
          </a:prstGeom>
          <a:effectLst>
            <a:outerShdw blurRad="50800" dist="50800" dir="2400000" algn="ctr" rotWithShape="0">
              <a:srgbClr val="000000">
                <a:alpha val="43137"/>
              </a:srgbClr>
            </a:outerShdw>
          </a:effectLst>
        </p:spPr>
      </p:pic>
      <p:sp>
        <p:nvSpPr>
          <p:cNvPr id="18" name="CasellaDiTesto 17">
            <a:extLst>
              <a:ext uri="{FF2B5EF4-FFF2-40B4-BE49-F238E27FC236}">
                <a16:creationId xmlns:a16="http://schemas.microsoft.com/office/drawing/2014/main" id="{DAF076B5-DC10-952B-3805-8CA2B899C23F}"/>
              </a:ext>
            </a:extLst>
          </p:cNvPr>
          <p:cNvSpPr txBox="1"/>
          <p:nvPr/>
        </p:nvSpPr>
        <p:spPr>
          <a:xfrm>
            <a:off x="798653" y="3309715"/>
            <a:ext cx="3067545" cy="830997"/>
          </a:xfrm>
          <a:prstGeom prst="rect">
            <a:avLst/>
          </a:prstGeom>
          <a:noFill/>
        </p:spPr>
        <p:txBody>
          <a:bodyPr wrap="square">
            <a:spAutoFit/>
          </a:bodyPr>
          <a:lstStyle/>
          <a:p>
            <a:r>
              <a:rPr lang="en-GB" sz="1600" dirty="0">
                <a:latin typeface="Lato" panose="020F0502020204030203" pitchFamily="34" charset="0"/>
                <a:ea typeface="Lato" panose="020F0502020204030203" pitchFamily="34" charset="0"/>
                <a:cs typeface="Lato" panose="020F0502020204030203" pitchFamily="34" charset="0"/>
              </a:rPr>
              <a:t>The tense relationship between the EU and Tether's CEO, Paolo </a:t>
            </a:r>
            <a:r>
              <a:rPr lang="en-GB" sz="1600" dirty="0" err="1">
                <a:latin typeface="Lato" panose="020F0502020204030203" pitchFamily="34" charset="0"/>
                <a:ea typeface="Lato" panose="020F0502020204030203" pitchFamily="34" charset="0"/>
                <a:cs typeface="Lato" panose="020F0502020204030203" pitchFamily="34" charset="0"/>
              </a:rPr>
              <a:t>Ardoino</a:t>
            </a:r>
            <a:r>
              <a:rPr lang="it-IT" sz="1600" dirty="0">
                <a:latin typeface="Lato" panose="020F0502020204030203" pitchFamily="34" charset="0"/>
                <a:ea typeface="Lato" panose="020F0502020204030203" pitchFamily="34" charset="0"/>
                <a:cs typeface="Lato" panose="020F0502020204030203" pitchFamily="34" charset="0"/>
              </a:rPr>
              <a:t>. </a:t>
            </a:r>
          </a:p>
        </p:txBody>
      </p:sp>
      <p:sp>
        <p:nvSpPr>
          <p:cNvPr id="21" name="Freccia circolare a destra 20">
            <a:extLst>
              <a:ext uri="{FF2B5EF4-FFF2-40B4-BE49-F238E27FC236}">
                <a16:creationId xmlns:a16="http://schemas.microsoft.com/office/drawing/2014/main" id="{1F624EF7-C4D0-6E76-1808-995391DC180B}"/>
              </a:ext>
            </a:extLst>
          </p:cNvPr>
          <p:cNvSpPr/>
          <p:nvPr/>
        </p:nvSpPr>
        <p:spPr>
          <a:xfrm rot="20128668">
            <a:off x="2951673" y="4022523"/>
            <a:ext cx="212492" cy="633445"/>
          </a:xfrm>
          <a:prstGeom prst="curved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a:solidFill>
                <a:schemeClr val="tx1"/>
              </a:solidFill>
            </a:endParaRPr>
          </a:p>
        </p:txBody>
      </p:sp>
      <p:sp>
        <p:nvSpPr>
          <p:cNvPr id="22" name="Freccia circolare a sinistra 21">
            <a:extLst>
              <a:ext uri="{FF2B5EF4-FFF2-40B4-BE49-F238E27FC236}">
                <a16:creationId xmlns:a16="http://schemas.microsoft.com/office/drawing/2014/main" id="{053324F1-CE49-D581-8A0C-C3B2889C1845}"/>
              </a:ext>
            </a:extLst>
          </p:cNvPr>
          <p:cNvSpPr/>
          <p:nvPr/>
        </p:nvSpPr>
        <p:spPr>
          <a:xfrm rot="13428321">
            <a:off x="3256705" y="2558727"/>
            <a:ext cx="231775" cy="674675"/>
          </a:xfrm>
          <a:prstGeom prst="curved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2400">
              <a:solidFill>
                <a:schemeClr val="tx1"/>
              </a:solidFill>
            </a:endParaRPr>
          </a:p>
        </p:txBody>
      </p:sp>
    </p:spTree>
    <p:extLst>
      <p:ext uri="{BB962C8B-B14F-4D97-AF65-F5344CB8AC3E}">
        <p14:creationId xmlns:p14="http://schemas.microsoft.com/office/powerpoint/2010/main" val="959731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17CAD2-40BC-A88E-9FD6-AA0B344C4CB0}"/>
              </a:ext>
            </a:extLst>
          </p:cNvPr>
          <p:cNvSpPr>
            <a:spLocks noGrp="1"/>
          </p:cNvSpPr>
          <p:nvPr>
            <p:ph type="title"/>
          </p:nvPr>
        </p:nvSpPr>
        <p:spPr>
          <a:xfrm>
            <a:off x="838200" y="365125"/>
            <a:ext cx="10515600" cy="1306443"/>
          </a:xfrm>
        </p:spPr>
        <p:txBody>
          <a:bodyPr>
            <a:normAutofit/>
          </a:bodyPr>
          <a:lstStyle/>
          <a:p>
            <a:r>
              <a:rPr lang="en-US" sz="4000"/>
              <a:t>Why regulate banks?</a:t>
            </a:r>
          </a:p>
        </p:txBody>
      </p:sp>
      <p:sp>
        <p:nvSpPr>
          <p:cNvPr id="3" name="Content Placeholder 2">
            <a:extLst>
              <a:ext uri="{FF2B5EF4-FFF2-40B4-BE49-F238E27FC236}">
                <a16:creationId xmlns:a16="http://schemas.microsoft.com/office/drawing/2014/main" id="{A284E755-BEB1-1609-84FC-C06E1CF5EE29}"/>
              </a:ext>
            </a:extLst>
          </p:cNvPr>
          <p:cNvSpPr>
            <a:spLocks noGrp="1"/>
          </p:cNvSpPr>
          <p:nvPr>
            <p:ph idx="1"/>
          </p:nvPr>
        </p:nvSpPr>
        <p:spPr>
          <a:xfrm>
            <a:off x="838200" y="1825625"/>
            <a:ext cx="4152774" cy="4303464"/>
          </a:xfrm>
        </p:spPr>
        <p:txBody>
          <a:bodyPr>
            <a:normAutofit/>
          </a:bodyPr>
          <a:lstStyle/>
          <a:p>
            <a:pPr marL="0" indent="0">
              <a:buNone/>
            </a:pPr>
            <a:r>
              <a:rPr lang="en-GB" sz="1600" b="1"/>
              <a:t>Banks are essential for the economy:</a:t>
            </a:r>
          </a:p>
          <a:p>
            <a:r>
              <a:rPr lang="en-GB" sz="1600"/>
              <a:t>Banks accept deposits and provide credit</a:t>
            </a:r>
          </a:p>
          <a:p>
            <a:r>
              <a:rPr lang="en-GB" sz="1600"/>
              <a:t>They are highly interconnected</a:t>
            </a:r>
          </a:p>
          <a:p>
            <a:r>
              <a:rPr lang="en-GB" sz="1600"/>
              <a:t>Failures can spread through the financial system</a:t>
            </a:r>
          </a:p>
          <a:p>
            <a:r>
              <a:rPr lang="en-GB" sz="1600"/>
              <a:t>Confidence is essential for banking stability</a:t>
            </a:r>
          </a:p>
          <a:p>
            <a:pPr marL="0" indent="0">
              <a:buNone/>
            </a:pPr>
            <a:endParaRPr lang="en-GB" sz="1600"/>
          </a:p>
          <a:p>
            <a:pPr marL="0" indent="0">
              <a:buNone/>
            </a:pPr>
            <a:r>
              <a:rPr lang="en-GB" sz="1600" b="1"/>
              <a:t>Financial regulation aims to:</a:t>
            </a:r>
          </a:p>
          <a:p>
            <a:r>
              <a:rPr lang="en-GB" sz="1600"/>
              <a:t>Protect depositors</a:t>
            </a:r>
          </a:p>
          <a:p>
            <a:r>
              <a:rPr lang="en-GB" sz="1600"/>
              <a:t>Reduce systemic risk</a:t>
            </a:r>
          </a:p>
          <a:p>
            <a:r>
              <a:rPr lang="en-GB" sz="1600"/>
              <a:t>Prevent financial crises</a:t>
            </a:r>
          </a:p>
          <a:p>
            <a:r>
              <a:rPr lang="en-GB" sz="1600"/>
              <a:t>Maintain financial stability</a:t>
            </a:r>
          </a:p>
        </p:txBody>
      </p:sp>
      <p:pic>
        <p:nvPicPr>
          <p:cNvPr id="2050" name="Picture 2" descr="Information for bank clients - Information for clients - Financial centre -  Swiss Banking">
            <a:extLst>
              <a:ext uri="{FF2B5EF4-FFF2-40B4-BE49-F238E27FC236}">
                <a16:creationId xmlns:a16="http://schemas.microsoft.com/office/drawing/2014/main" id="{82BBB202-E6AD-4B38-DEA3-5552B1F024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371" r="-2" b="-2"/>
          <a:stretch>
            <a:fillRect/>
          </a:stretch>
        </p:blipFill>
        <p:spPr bwMode="auto">
          <a:xfrm>
            <a:off x="5183500" y="1904282"/>
            <a:ext cx="6170299" cy="4224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957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47247-2AC6-76D2-A86D-9B8D1273BB25}"/>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1708310-F9D2-6E13-C21F-8C19AD9FC2F0}"/>
              </a:ext>
            </a:extLst>
          </p:cNvPr>
          <p:cNvSpPr/>
          <p:nvPr/>
        </p:nvSpPr>
        <p:spPr>
          <a:xfrm>
            <a:off x="487680" y="548640"/>
            <a:ext cx="54864" cy="1036320"/>
          </a:xfrm>
          <a:prstGeom prst="rect">
            <a:avLst/>
          </a:prstGeom>
          <a:solidFill>
            <a:srgbClr val="C9B79C"/>
          </a:solidFill>
          <a:ln w="12700">
            <a:solidFill>
              <a:srgbClr val="C9B79C"/>
            </a:solidFill>
            <a:prstDash val="solid"/>
          </a:ln>
        </p:spPr>
        <p:txBody>
          <a:bodyPr/>
          <a:lstStyle/>
          <a:p>
            <a:endParaRPr lang="it-IT" sz="2400"/>
          </a:p>
        </p:txBody>
      </p:sp>
      <p:sp>
        <p:nvSpPr>
          <p:cNvPr id="3" name="Text 1">
            <a:extLst>
              <a:ext uri="{FF2B5EF4-FFF2-40B4-BE49-F238E27FC236}">
                <a16:creationId xmlns:a16="http://schemas.microsoft.com/office/drawing/2014/main" id="{C6BD28AA-0368-C4A8-C3B6-7840AEE63269}"/>
              </a:ext>
            </a:extLst>
          </p:cNvPr>
          <p:cNvSpPr/>
          <p:nvPr/>
        </p:nvSpPr>
        <p:spPr>
          <a:xfrm>
            <a:off x="731520" y="736837"/>
            <a:ext cx="10972800" cy="670560"/>
          </a:xfrm>
          <a:prstGeom prst="rect">
            <a:avLst/>
          </a:prstGeom>
          <a:noFill/>
          <a:ln/>
        </p:spPr>
        <p:txBody>
          <a:bodyPr wrap="square" lIns="0" tIns="0" rIns="0" bIns="0" rtlCol="0" anchor="ctr"/>
          <a:lstStyle/>
          <a:p>
            <a:r>
              <a:rPr lang="it-IT" sz="3200" b="1" dirty="0" err="1">
                <a:solidFill>
                  <a:srgbClr val="1A1A1A"/>
                </a:solidFill>
                <a:latin typeface="Georgia" pitchFamily="34" charset="0"/>
              </a:rPr>
              <a:t>Conclusion</a:t>
            </a:r>
            <a:endParaRPr lang="en-US" sz="3200" dirty="0"/>
          </a:p>
        </p:txBody>
      </p:sp>
      <p:sp>
        <p:nvSpPr>
          <p:cNvPr id="4" name="Text 2">
            <a:extLst>
              <a:ext uri="{FF2B5EF4-FFF2-40B4-BE49-F238E27FC236}">
                <a16:creationId xmlns:a16="http://schemas.microsoft.com/office/drawing/2014/main" id="{0588C028-3D28-3AA8-D280-FC922E07EC7F}"/>
              </a:ext>
            </a:extLst>
          </p:cNvPr>
          <p:cNvSpPr/>
          <p:nvPr/>
        </p:nvSpPr>
        <p:spPr>
          <a:xfrm>
            <a:off x="731520" y="1158240"/>
            <a:ext cx="10972800" cy="390144"/>
          </a:xfrm>
          <a:prstGeom prst="rect">
            <a:avLst/>
          </a:prstGeom>
          <a:noFill/>
          <a:ln/>
        </p:spPr>
        <p:txBody>
          <a:bodyPr wrap="square" lIns="0" tIns="0" rIns="0" bIns="0" rtlCol="0" anchor="ctr"/>
          <a:lstStyle/>
          <a:p>
            <a:endParaRPr lang="en-US" sz="1600" dirty="0"/>
          </a:p>
        </p:txBody>
      </p:sp>
      <p:sp>
        <p:nvSpPr>
          <p:cNvPr id="5" name="Text 3">
            <a:extLst>
              <a:ext uri="{FF2B5EF4-FFF2-40B4-BE49-F238E27FC236}">
                <a16:creationId xmlns:a16="http://schemas.microsoft.com/office/drawing/2014/main" id="{131410E1-6F9E-429B-6443-5065F0747B1D}"/>
              </a:ext>
            </a:extLst>
          </p:cNvPr>
          <p:cNvSpPr/>
          <p:nvPr/>
        </p:nvSpPr>
        <p:spPr>
          <a:xfrm>
            <a:off x="11216640" y="365760"/>
            <a:ext cx="548640" cy="426720"/>
          </a:xfrm>
          <a:prstGeom prst="rect">
            <a:avLst/>
          </a:prstGeom>
          <a:noFill/>
          <a:ln/>
        </p:spPr>
        <p:txBody>
          <a:bodyPr wrap="square" lIns="0" tIns="0" rIns="0" bIns="0" rtlCol="0" anchor="ctr"/>
          <a:lstStyle/>
          <a:p>
            <a:pPr algn="r"/>
            <a:endParaRPr lang="en-US" sz="1333" dirty="0"/>
          </a:p>
        </p:txBody>
      </p:sp>
      <p:sp>
        <p:nvSpPr>
          <p:cNvPr id="7" name="Text 5">
            <a:extLst>
              <a:ext uri="{FF2B5EF4-FFF2-40B4-BE49-F238E27FC236}">
                <a16:creationId xmlns:a16="http://schemas.microsoft.com/office/drawing/2014/main" id="{8C5E8F81-4584-6448-8FF8-3B7B17A3937E}"/>
              </a:ext>
            </a:extLst>
          </p:cNvPr>
          <p:cNvSpPr/>
          <p:nvPr/>
        </p:nvSpPr>
        <p:spPr>
          <a:xfrm>
            <a:off x="487680" y="1767840"/>
            <a:ext cx="11216640" cy="4511040"/>
          </a:xfrm>
          <a:prstGeom prst="rect">
            <a:avLst/>
          </a:prstGeom>
          <a:noFill/>
          <a:ln/>
        </p:spPr>
        <p:txBody>
          <a:bodyPr wrap="square" lIns="0" tIns="0" rIns="0" bIns="0" rtlCol="0" anchor="ctr"/>
          <a:lstStyle/>
          <a:p>
            <a:pPr algn="ctr"/>
            <a:endParaRPr lang="en-US" sz="1467" dirty="0"/>
          </a:p>
        </p:txBody>
      </p:sp>
      <p:sp>
        <p:nvSpPr>
          <p:cNvPr id="8" name="Shape 6">
            <a:extLst>
              <a:ext uri="{FF2B5EF4-FFF2-40B4-BE49-F238E27FC236}">
                <a16:creationId xmlns:a16="http://schemas.microsoft.com/office/drawing/2014/main" id="{6203C3CB-6C38-DBCF-7482-51C0AC32ABE7}"/>
              </a:ext>
            </a:extLst>
          </p:cNvPr>
          <p:cNvSpPr/>
          <p:nvPr/>
        </p:nvSpPr>
        <p:spPr>
          <a:xfrm>
            <a:off x="0" y="6461760"/>
            <a:ext cx="12192000" cy="396240"/>
          </a:xfrm>
          <a:prstGeom prst="rect">
            <a:avLst/>
          </a:prstGeom>
          <a:solidFill>
            <a:srgbClr val="F5F1EA"/>
          </a:solidFill>
          <a:ln w="12700">
            <a:solidFill>
              <a:srgbClr val="F5F1EA"/>
            </a:solidFill>
            <a:prstDash val="solid"/>
          </a:ln>
        </p:spPr>
        <p:txBody>
          <a:bodyPr/>
          <a:lstStyle/>
          <a:p>
            <a:endParaRPr lang="it-IT" sz="2400"/>
          </a:p>
        </p:txBody>
      </p:sp>
      <p:sp>
        <p:nvSpPr>
          <p:cNvPr id="9" name="Text 7">
            <a:extLst>
              <a:ext uri="{FF2B5EF4-FFF2-40B4-BE49-F238E27FC236}">
                <a16:creationId xmlns:a16="http://schemas.microsoft.com/office/drawing/2014/main" id="{4B299DA7-0CFB-358A-EB6B-BD9C47BD1055}"/>
              </a:ext>
            </a:extLst>
          </p:cNvPr>
          <p:cNvSpPr/>
          <p:nvPr/>
        </p:nvSpPr>
        <p:spPr>
          <a:xfrm>
            <a:off x="487680" y="6486144"/>
            <a:ext cx="7924800" cy="365760"/>
          </a:xfrm>
          <a:prstGeom prst="rect">
            <a:avLst/>
          </a:prstGeom>
          <a:noFill/>
          <a:ln/>
        </p:spPr>
        <p:txBody>
          <a:bodyPr wrap="square" lIns="0" tIns="0" rIns="0" bIns="0" rtlCol="0" anchor="ctr"/>
          <a:lstStyle/>
          <a:p>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International Financial Law  |  Regulatory issues regarding stablecoins</a:t>
            </a:r>
            <a:endParaRPr lang="en-US" sz="1200" dirty="0">
              <a:latin typeface="Lato" panose="020F0502020204030203" pitchFamily="34" charset="0"/>
              <a:ea typeface="Lato" panose="020F0502020204030203" pitchFamily="34" charset="0"/>
              <a:cs typeface="Lato" panose="020F0502020204030203" pitchFamily="34" charset="0"/>
            </a:endParaRPr>
          </a:p>
        </p:txBody>
      </p:sp>
      <p:sp>
        <p:nvSpPr>
          <p:cNvPr id="10" name="Text 8">
            <a:extLst>
              <a:ext uri="{FF2B5EF4-FFF2-40B4-BE49-F238E27FC236}">
                <a16:creationId xmlns:a16="http://schemas.microsoft.com/office/drawing/2014/main" id="{F582E453-9344-3E71-81E6-BB8F99AC8B73}"/>
              </a:ext>
            </a:extLst>
          </p:cNvPr>
          <p:cNvSpPr/>
          <p:nvPr/>
        </p:nvSpPr>
        <p:spPr>
          <a:xfrm>
            <a:off x="8534400" y="6486144"/>
            <a:ext cx="3169920" cy="365760"/>
          </a:xfrm>
          <a:prstGeom prst="rect">
            <a:avLst/>
          </a:prstGeom>
          <a:noFill/>
          <a:ln/>
        </p:spPr>
        <p:txBody>
          <a:bodyPr wrap="square" lIns="0" tIns="0" rIns="0" bIns="0" rtlCol="0" anchor="ctr"/>
          <a:lstStyle/>
          <a:p>
            <a:pPr algn="r"/>
            <a:r>
              <a:rPr lang="en-US" sz="1200" i="1" dirty="0">
                <a:solidFill>
                  <a:srgbClr val="6E6E6E"/>
                </a:solidFill>
                <a:latin typeface="Lato" panose="020F0502020204030203" pitchFamily="34" charset="0"/>
                <a:ea typeface="Lato" panose="020F0502020204030203" pitchFamily="34" charset="0"/>
                <a:cs typeface="Lato" panose="020F0502020204030203" pitchFamily="34" charset="0"/>
              </a:rPr>
              <a:t>Anna Durante</a:t>
            </a:r>
            <a:endParaRPr lang="en-US" sz="1200" dirty="0">
              <a:latin typeface="Lato" panose="020F0502020204030203" pitchFamily="34" charset="0"/>
              <a:ea typeface="Lato" panose="020F0502020204030203" pitchFamily="34" charset="0"/>
              <a:cs typeface="Lato" panose="020F0502020204030203" pitchFamily="34" charset="0"/>
            </a:endParaRPr>
          </a:p>
        </p:txBody>
      </p:sp>
      <p:pic>
        <p:nvPicPr>
          <p:cNvPr id="13" name="Immagine 12">
            <a:extLst>
              <a:ext uri="{FF2B5EF4-FFF2-40B4-BE49-F238E27FC236}">
                <a16:creationId xmlns:a16="http://schemas.microsoft.com/office/drawing/2014/main" id="{F03F6448-7480-54CA-96DC-4A5905F583ED}"/>
              </a:ext>
            </a:extLst>
          </p:cNvPr>
          <p:cNvPicPr>
            <a:picLocks noChangeAspect="1"/>
          </p:cNvPicPr>
          <p:nvPr/>
        </p:nvPicPr>
        <p:blipFill>
          <a:blip r:embed="rId3"/>
          <a:stretch>
            <a:fillRect/>
          </a:stretch>
        </p:blipFill>
        <p:spPr>
          <a:xfrm>
            <a:off x="1628717" y="4945395"/>
            <a:ext cx="3395731" cy="1301600"/>
          </a:xfrm>
          <a:prstGeom prst="rect">
            <a:avLst/>
          </a:prstGeom>
          <a:effectLst>
            <a:outerShdw blurRad="50800" dist="50800" dir="2400000" algn="ctr" rotWithShape="0">
              <a:srgbClr val="000000">
                <a:alpha val="43137"/>
              </a:srgbClr>
            </a:outerShdw>
          </a:effectLst>
        </p:spPr>
      </p:pic>
      <p:sp>
        <p:nvSpPr>
          <p:cNvPr id="12" name="CasellaDiTesto 11">
            <a:extLst>
              <a:ext uri="{FF2B5EF4-FFF2-40B4-BE49-F238E27FC236}">
                <a16:creationId xmlns:a16="http://schemas.microsoft.com/office/drawing/2014/main" id="{B8C4156E-9092-B632-2A38-06C157521FAB}"/>
              </a:ext>
            </a:extLst>
          </p:cNvPr>
          <p:cNvSpPr txBox="1"/>
          <p:nvPr/>
        </p:nvSpPr>
        <p:spPr>
          <a:xfrm>
            <a:off x="731521" y="1584961"/>
            <a:ext cx="5190127" cy="3252172"/>
          </a:xfrm>
          <a:prstGeom prst="rect">
            <a:avLst/>
          </a:prstGeom>
          <a:noFill/>
        </p:spPr>
        <p:txBody>
          <a:bodyPr wrap="square" rtlCol="0">
            <a:spAutoFit/>
          </a:bodyPr>
          <a:lstStyle/>
          <a:p>
            <a:pPr marL="228594" indent="-228594">
              <a:spcBef>
                <a:spcPts val="800"/>
              </a:spcBef>
              <a:buFont typeface="Arial" panose="020B0604020202020204" pitchFamily="34" charset="0"/>
              <a:buChar char="•"/>
            </a:pPr>
            <a:r>
              <a:rPr lang="it-IT" sz="1600" b="1" u="sng" dirty="0">
                <a:solidFill>
                  <a:srgbClr val="FF0000"/>
                </a:solidFill>
                <a:latin typeface="Lato" panose="020F0502020204030203" pitchFamily="34" charset="0"/>
                <a:ea typeface="Lato" panose="020F0502020204030203" pitchFamily="34" charset="0"/>
                <a:cs typeface="Lato" panose="020F0502020204030203" pitchFamily="34" charset="0"/>
              </a:rPr>
              <a:t>The </a:t>
            </a:r>
            <a:r>
              <a:rPr lang="it-IT" sz="1600" b="1" u="sng" dirty="0" err="1">
                <a:solidFill>
                  <a:srgbClr val="FF0000"/>
                </a:solidFill>
                <a:latin typeface="Lato" panose="020F0502020204030203" pitchFamily="34" charset="0"/>
                <a:ea typeface="Lato" panose="020F0502020204030203" pitchFamily="34" charset="0"/>
                <a:cs typeface="Lato" panose="020F0502020204030203" pitchFamily="34" charset="0"/>
              </a:rPr>
              <a:t>political</a:t>
            </a:r>
            <a:r>
              <a:rPr lang="it-IT" sz="1600" b="1" u="sng" dirty="0">
                <a:solidFill>
                  <a:srgbClr val="FF0000"/>
                </a:solidFill>
                <a:latin typeface="Lato" panose="020F0502020204030203" pitchFamily="34" charset="0"/>
                <a:ea typeface="Lato" panose="020F0502020204030203" pitchFamily="34" charset="0"/>
                <a:cs typeface="Lato" panose="020F0502020204030203" pitchFamily="34" charset="0"/>
              </a:rPr>
              <a:t> </a:t>
            </a:r>
            <a:r>
              <a:rPr lang="it-IT" sz="1600" b="1" u="sng" dirty="0" err="1">
                <a:solidFill>
                  <a:srgbClr val="FF0000"/>
                </a:solidFill>
                <a:latin typeface="Lato" panose="020F0502020204030203" pitchFamily="34" charset="0"/>
                <a:ea typeface="Lato" panose="020F0502020204030203" pitchFamily="34" charset="0"/>
                <a:cs typeface="Lato" panose="020F0502020204030203" pitchFamily="34" charset="0"/>
              </a:rPr>
              <a:t>choice</a:t>
            </a:r>
            <a:r>
              <a:rPr lang="it-IT" sz="1600" b="1" dirty="0">
                <a:latin typeface="Lato" panose="020F0502020204030203" pitchFamily="34" charset="0"/>
                <a:ea typeface="Lato" panose="020F0502020204030203" pitchFamily="34" charset="0"/>
                <a:cs typeface="Lato" panose="020F0502020204030203" pitchFamily="34" charset="0"/>
              </a:rPr>
              <a:t>: </a:t>
            </a:r>
            <a:r>
              <a:rPr lang="it-IT" sz="1600" b="1" dirty="0" err="1">
                <a:latin typeface="Lato" panose="020F0502020204030203" pitchFamily="34" charset="0"/>
                <a:ea typeface="Lato" panose="020F0502020204030203" pitchFamily="34" charset="0"/>
                <a:cs typeface="Lato" panose="020F0502020204030203" pitchFamily="34" charset="0"/>
              </a:rPr>
              <a:t>r</a:t>
            </a:r>
            <a:r>
              <a:rPr lang="it-IT" sz="1600" dirty="0" err="1">
                <a:latin typeface="Lato" panose="020F0502020204030203" pitchFamily="34" charset="0"/>
                <a:ea typeface="Lato" panose="020F0502020204030203" pitchFamily="34" charset="0"/>
                <a:cs typeface="Lato" panose="020F0502020204030203" pitchFamily="34" charset="0"/>
              </a:rPr>
              <a:t>egulatory</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differences</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exist</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but</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they</a:t>
            </a:r>
            <a:r>
              <a:rPr lang="it-IT" sz="1600" dirty="0">
                <a:latin typeface="Lato" panose="020F0502020204030203" pitchFamily="34" charset="0"/>
                <a:ea typeface="Lato" panose="020F0502020204030203" pitchFamily="34" charset="0"/>
                <a:cs typeface="Lato" panose="020F0502020204030203" pitchFamily="34" charset="0"/>
              </a:rPr>
              <a:t> alone do </a:t>
            </a:r>
            <a:r>
              <a:rPr lang="it-IT" sz="1600" dirty="0" err="1">
                <a:latin typeface="Lato" panose="020F0502020204030203" pitchFamily="34" charset="0"/>
                <a:ea typeface="Lato" panose="020F0502020204030203" pitchFamily="34" charset="0"/>
                <a:cs typeface="Lato" panose="020F0502020204030203" pitchFamily="34" charset="0"/>
              </a:rPr>
              <a:t>not</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explain</a:t>
            </a:r>
            <a:r>
              <a:rPr lang="it-IT" sz="1600" dirty="0">
                <a:latin typeface="Lato" panose="020F0502020204030203" pitchFamily="34" charset="0"/>
                <a:ea typeface="Lato" panose="020F0502020204030203" pitchFamily="34" charset="0"/>
                <a:cs typeface="Lato" panose="020F0502020204030203" pitchFamily="34" charset="0"/>
              </a:rPr>
              <a:t> Tether's </a:t>
            </a:r>
            <a:r>
              <a:rPr lang="it-IT" sz="1600" dirty="0" err="1">
                <a:latin typeface="Lato" panose="020F0502020204030203" pitchFamily="34" charset="0"/>
                <a:ea typeface="Lato" panose="020F0502020204030203" pitchFamily="34" charset="0"/>
                <a:cs typeface="Lato" panose="020F0502020204030203" pitchFamily="34" charset="0"/>
              </a:rPr>
              <a:t>move</a:t>
            </a:r>
            <a:r>
              <a:rPr lang="it-IT" sz="1600" dirty="0">
                <a:latin typeface="Lato" panose="020F0502020204030203" pitchFamily="34" charset="0"/>
                <a:ea typeface="Lato" panose="020F0502020204030203" pitchFamily="34" charset="0"/>
                <a:cs typeface="Lato" panose="020F0502020204030203" pitchFamily="34" charset="0"/>
              </a:rPr>
              <a:t>. The focus </a:t>
            </a:r>
            <a:r>
              <a:rPr lang="it-IT" sz="1600" dirty="0" err="1">
                <a:latin typeface="Lato" panose="020F0502020204030203" pitchFamily="34" charset="0"/>
                <a:ea typeface="Lato" panose="020F0502020204030203" pitchFamily="34" charset="0"/>
                <a:cs typeface="Lato" panose="020F0502020204030203" pitchFamily="34" charset="0"/>
              </a:rPr>
              <a:t>is</a:t>
            </a:r>
            <a:r>
              <a:rPr lang="it-IT" sz="1600" dirty="0">
                <a:latin typeface="Lato" panose="020F0502020204030203" pitchFamily="34" charset="0"/>
                <a:ea typeface="Lato" panose="020F0502020204030203" pitchFamily="34" charset="0"/>
                <a:cs typeface="Lato" panose="020F0502020204030203" pitchFamily="34" charset="0"/>
              </a:rPr>
              <a:t> on the </a:t>
            </a:r>
            <a:r>
              <a:rPr lang="it-IT" sz="1600" b="1" i="1" dirty="0" err="1">
                <a:solidFill>
                  <a:srgbClr val="FF0000"/>
                </a:solidFill>
                <a:latin typeface="Lato" panose="020F0502020204030203" pitchFamily="34" charset="0"/>
                <a:ea typeface="Lato" panose="020F0502020204030203" pitchFamily="34" charset="0"/>
                <a:cs typeface="Lato" panose="020F0502020204030203" pitchFamily="34" charset="0"/>
              </a:rPr>
              <a:t>EU's</a:t>
            </a:r>
            <a:r>
              <a:rPr lang="it-IT" sz="1600" b="1" i="1" dirty="0">
                <a:solidFill>
                  <a:srgbClr val="FF0000"/>
                </a:solidFill>
                <a:latin typeface="Lato" panose="020F0502020204030203" pitchFamily="34" charset="0"/>
                <a:ea typeface="Lato" panose="020F0502020204030203" pitchFamily="34" charset="0"/>
                <a:cs typeface="Lato" panose="020F0502020204030203" pitchFamily="34" charset="0"/>
              </a:rPr>
              <a:t> </a:t>
            </a:r>
            <a:r>
              <a:rPr lang="it-IT" sz="1600" b="1" i="1" dirty="0" err="1">
                <a:solidFill>
                  <a:srgbClr val="FF0000"/>
                </a:solidFill>
                <a:latin typeface="Lato" panose="020F0502020204030203" pitchFamily="34" charset="0"/>
                <a:ea typeface="Lato" panose="020F0502020204030203" pitchFamily="34" charset="0"/>
                <a:cs typeface="Lato" panose="020F0502020204030203" pitchFamily="34" charset="0"/>
              </a:rPr>
              <a:t>defensive</a:t>
            </a:r>
            <a:r>
              <a:rPr lang="it-IT" sz="1600" b="1" i="1" dirty="0">
                <a:solidFill>
                  <a:srgbClr val="FF0000"/>
                </a:solidFill>
                <a:latin typeface="Lato" panose="020F0502020204030203" pitchFamily="34" charset="0"/>
                <a:ea typeface="Lato" panose="020F0502020204030203" pitchFamily="34" charset="0"/>
                <a:cs typeface="Lato" panose="020F0502020204030203" pitchFamily="34" charset="0"/>
              </a:rPr>
              <a:t> and </a:t>
            </a:r>
            <a:r>
              <a:rPr lang="it-IT" sz="1600" b="1" i="1" dirty="0" err="1">
                <a:solidFill>
                  <a:srgbClr val="FF0000"/>
                </a:solidFill>
                <a:latin typeface="Lato" panose="020F0502020204030203" pitchFamily="34" charset="0"/>
                <a:ea typeface="Lato" panose="020F0502020204030203" pitchFamily="34" charset="0"/>
                <a:cs typeface="Lato" panose="020F0502020204030203" pitchFamily="34" charset="0"/>
              </a:rPr>
              <a:t>paternalistic</a:t>
            </a:r>
            <a:r>
              <a:rPr lang="it-IT" sz="1600" b="1" i="1" dirty="0">
                <a:solidFill>
                  <a:srgbClr val="FF0000"/>
                </a:solidFill>
                <a:latin typeface="Lato" panose="020F0502020204030203" pitchFamily="34" charset="0"/>
                <a:ea typeface="Lato" panose="020F0502020204030203" pitchFamily="34" charset="0"/>
                <a:cs typeface="Lato" panose="020F0502020204030203" pitchFamily="34" charset="0"/>
              </a:rPr>
              <a:t> posture vs the </a:t>
            </a:r>
            <a:r>
              <a:rPr lang="it-IT" sz="1600" b="1" i="1" dirty="0" err="1">
                <a:solidFill>
                  <a:srgbClr val="FF0000"/>
                </a:solidFill>
                <a:latin typeface="Lato" panose="020F0502020204030203" pitchFamily="34" charset="0"/>
                <a:ea typeface="Lato" panose="020F0502020204030203" pitchFamily="34" charset="0"/>
                <a:cs typeface="Lato" panose="020F0502020204030203" pitchFamily="34" charset="0"/>
              </a:rPr>
              <a:t>US's</a:t>
            </a:r>
            <a:r>
              <a:rPr lang="it-IT" sz="1600" b="1" i="1" dirty="0">
                <a:solidFill>
                  <a:srgbClr val="FF0000"/>
                </a:solidFill>
                <a:latin typeface="Lato" panose="020F0502020204030203" pitchFamily="34" charset="0"/>
                <a:ea typeface="Lato" panose="020F0502020204030203" pitchFamily="34" charset="0"/>
                <a:cs typeface="Lato" panose="020F0502020204030203" pitchFamily="34" charset="0"/>
              </a:rPr>
              <a:t> open </a:t>
            </a:r>
            <a:r>
              <a:rPr lang="it-IT" sz="1600" b="1" i="1" dirty="0" err="1">
                <a:solidFill>
                  <a:srgbClr val="FF0000"/>
                </a:solidFill>
                <a:latin typeface="Lato" panose="020F0502020204030203" pitchFamily="34" charset="0"/>
                <a:ea typeface="Lato" panose="020F0502020204030203" pitchFamily="34" charset="0"/>
                <a:cs typeface="Lato" panose="020F0502020204030203" pitchFamily="34" charset="0"/>
              </a:rPr>
              <a:t>dialogue</a:t>
            </a:r>
            <a:r>
              <a:rPr lang="it-IT" sz="1600" b="1" i="1" dirty="0">
                <a:solidFill>
                  <a:srgbClr val="FF0000"/>
                </a:solidFill>
                <a:latin typeface="Lato" panose="020F0502020204030203" pitchFamily="34" charset="0"/>
                <a:ea typeface="Lato" panose="020F0502020204030203" pitchFamily="34" charset="0"/>
                <a:cs typeface="Lato" panose="020F0502020204030203" pitchFamily="34" charset="0"/>
              </a:rPr>
              <a:t> with the </a:t>
            </a:r>
            <a:r>
              <a:rPr lang="it-IT" sz="1600" b="1" i="1" dirty="0" err="1">
                <a:solidFill>
                  <a:srgbClr val="FF0000"/>
                </a:solidFill>
                <a:latin typeface="Lato" panose="020F0502020204030203" pitchFamily="34" charset="0"/>
                <a:ea typeface="Lato" panose="020F0502020204030203" pitchFamily="34" charset="0"/>
                <a:cs typeface="Lato" panose="020F0502020204030203" pitchFamily="34" charset="0"/>
              </a:rPr>
              <a:t>industry</a:t>
            </a:r>
            <a:r>
              <a:rPr lang="it-IT" sz="1600" dirty="0">
                <a:latin typeface="Lato" panose="020F0502020204030203" pitchFamily="34" charset="0"/>
                <a:ea typeface="Lato" panose="020F0502020204030203" pitchFamily="34" charset="0"/>
                <a:cs typeface="Lato" panose="020F0502020204030203" pitchFamily="34" charset="0"/>
              </a:rPr>
              <a:t>.</a:t>
            </a:r>
          </a:p>
          <a:p>
            <a:pPr marL="228594" indent="-228594">
              <a:spcBef>
                <a:spcPts val="800"/>
              </a:spcBef>
              <a:buFont typeface="Arial" panose="020B0604020202020204" pitchFamily="34" charset="0"/>
              <a:buChar char="•"/>
            </a:pPr>
            <a:r>
              <a:rPr lang="it-IT" sz="1600" b="1" u="sng" dirty="0">
                <a:solidFill>
                  <a:srgbClr val="FF0000"/>
                </a:solidFill>
                <a:latin typeface="Lato" panose="020F0502020204030203" pitchFamily="34" charset="0"/>
                <a:ea typeface="Lato" panose="020F0502020204030203" pitchFamily="34" charset="0"/>
                <a:cs typeface="Lato" panose="020F0502020204030203" pitchFamily="34" charset="0"/>
              </a:rPr>
              <a:t>A </a:t>
            </a:r>
            <a:r>
              <a:rPr lang="it-IT" sz="1600" b="1" u="sng" dirty="0" err="1">
                <a:solidFill>
                  <a:srgbClr val="FF0000"/>
                </a:solidFill>
                <a:latin typeface="Lato" panose="020F0502020204030203" pitchFamily="34" charset="0"/>
                <a:ea typeface="Lato" panose="020F0502020204030203" pitchFamily="34" charset="0"/>
                <a:cs typeface="Lato" panose="020F0502020204030203" pitchFamily="34" charset="0"/>
              </a:rPr>
              <a:t>silent</a:t>
            </a:r>
            <a:r>
              <a:rPr lang="it-IT" sz="1600" b="1" u="sng" dirty="0">
                <a:solidFill>
                  <a:srgbClr val="FF0000"/>
                </a:solidFill>
                <a:latin typeface="Lato" panose="020F0502020204030203" pitchFamily="34" charset="0"/>
                <a:ea typeface="Lato" panose="020F0502020204030203" pitchFamily="34" charset="0"/>
                <a:cs typeface="Lato" panose="020F0502020204030203" pitchFamily="34" charset="0"/>
              </a:rPr>
              <a:t> </a:t>
            </a:r>
            <a:r>
              <a:rPr lang="it-IT" sz="1600" b="1" u="sng" dirty="0" err="1">
                <a:solidFill>
                  <a:srgbClr val="FF0000"/>
                </a:solidFill>
                <a:latin typeface="Lato" panose="020F0502020204030203" pitchFamily="34" charset="0"/>
                <a:ea typeface="Lato" panose="020F0502020204030203" pitchFamily="34" charset="0"/>
                <a:cs typeface="Lato" panose="020F0502020204030203" pitchFamily="34" charset="0"/>
              </a:rPr>
              <a:t>collaboration</a:t>
            </a:r>
            <a:r>
              <a:rPr lang="it-IT" sz="1600" b="1" dirty="0">
                <a:latin typeface="Lato" panose="020F0502020204030203" pitchFamily="34" charset="0"/>
                <a:ea typeface="Lato" panose="020F0502020204030203" pitchFamily="34" charset="0"/>
                <a:cs typeface="Lato" panose="020F0502020204030203" pitchFamily="34" charset="0"/>
              </a:rPr>
              <a:t>: </a:t>
            </a:r>
            <a:r>
              <a:rPr lang="it-IT" sz="1600" dirty="0">
                <a:latin typeface="Lato" panose="020F0502020204030203" pitchFamily="34" charset="0"/>
                <a:ea typeface="Lato" panose="020F0502020204030203" pitchFamily="34" charset="0"/>
                <a:cs typeface="Lato" panose="020F0502020204030203" pitchFamily="34" charset="0"/>
              </a:rPr>
              <a:t>by </a:t>
            </a:r>
            <a:r>
              <a:rPr lang="it-IT" sz="1600" dirty="0" err="1">
                <a:latin typeface="Lato" panose="020F0502020204030203" pitchFamily="34" charset="0"/>
                <a:ea typeface="Lato" panose="020F0502020204030203" pitchFamily="34" charset="0"/>
                <a:cs typeface="Lato" panose="020F0502020204030203" pitchFamily="34" charset="0"/>
              </a:rPr>
              <a:t>accommodating</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Tether</a:t>
            </a:r>
            <a:r>
              <a:rPr lang="it-IT" sz="1600" dirty="0">
                <a:latin typeface="Lato" panose="020F0502020204030203" pitchFamily="34" charset="0"/>
                <a:ea typeface="Lato" panose="020F0502020204030203" pitchFamily="34" charset="0"/>
                <a:cs typeface="Lato" panose="020F0502020204030203" pitchFamily="34" charset="0"/>
              </a:rPr>
              <a:t> under the GENIUS Act, the US </a:t>
            </a:r>
            <a:r>
              <a:rPr lang="it-IT" sz="1600" dirty="0" err="1">
                <a:latin typeface="Lato" panose="020F0502020204030203" pitchFamily="34" charset="0"/>
                <a:ea typeface="Lato" panose="020F0502020204030203" pitchFamily="34" charset="0"/>
                <a:cs typeface="Lato" panose="020F0502020204030203" pitchFamily="34" charset="0"/>
              </a:rPr>
              <a:t>has</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found</a:t>
            </a:r>
            <a:r>
              <a:rPr lang="it-IT" sz="1600" dirty="0">
                <a:latin typeface="Lato" panose="020F0502020204030203" pitchFamily="34" charset="0"/>
                <a:ea typeface="Lato" panose="020F0502020204030203" pitchFamily="34" charset="0"/>
                <a:cs typeface="Lato" panose="020F0502020204030203" pitchFamily="34" charset="0"/>
              </a:rPr>
              <a:t> a private </a:t>
            </a:r>
            <a:r>
              <a:rPr lang="it-IT" sz="1600" dirty="0" err="1">
                <a:latin typeface="Lato" panose="020F0502020204030203" pitchFamily="34" charset="0"/>
                <a:ea typeface="Lato" panose="020F0502020204030203" pitchFamily="34" charset="0"/>
                <a:cs typeface="Lato" panose="020F0502020204030203" pitchFamily="34" charset="0"/>
              </a:rPr>
              <a:t>vehicle</a:t>
            </a:r>
            <a:r>
              <a:rPr lang="it-IT" sz="1600" dirty="0">
                <a:latin typeface="Lato" panose="020F0502020204030203" pitchFamily="34" charset="0"/>
                <a:ea typeface="Lato" panose="020F0502020204030203" pitchFamily="34" charset="0"/>
                <a:cs typeface="Lato" panose="020F0502020204030203" pitchFamily="34" charset="0"/>
              </a:rPr>
              <a:t> to </a:t>
            </a:r>
            <a:r>
              <a:rPr lang="it-IT" sz="1600" b="1" i="1" dirty="0">
                <a:solidFill>
                  <a:srgbClr val="FF0000"/>
                </a:solidFill>
                <a:latin typeface="Lato" panose="020F0502020204030203" pitchFamily="34" charset="0"/>
                <a:ea typeface="Lato" panose="020F0502020204030203" pitchFamily="34" charset="0"/>
                <a:cs typeface="Lato" panose="020F0502020204030203" pitchFamily="34" charset="0"/>
              </a:rPr>
              <a:t>export the </a:t>
            </a:r>
            <a:r>
              <a:rPr lang="it-IT" sz="1600" b="1" i="1" dirty="0" err="1">
                <a:solidFill>
                  <a:srgbClr val="FF0000"/>
                </a:solidFill>
                <a:latin typeface="Lato" panose="020F0502020204030203" pitchFamily="34" charset="0"/>
                <a:ea typeface="Lato" panose="020F0502020204030203" pitchFamily="34" charset="0"/>
                <a:cs typeface="Lato" panose="020F0502020204030203" pitchFamily="34" charset="0"/>
              </a:rPr>
              <a:t>dollar</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globally</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into</a:t>
            </a:r>
            <a:r>
              <a:rPr lang="it-IT" sz="1600" dirty="0">
                <a:latin typeface="Lato" panose="020F0502020204030203" pitchFamily="34" charset="0"/>
                <a:ea typeface="Lato" panose="020F0502020204030203" pitchFamily="34" charset="0"/>
                <a:cs typeface="Lato" panose="020F0502020204030203" pitchFamily="34" charset="0"/>
              </a:rPr>
              <a:t> the </a:t>
            </a:r>
            <a:r>
              <a:rPr lang="it-IT" sz="1600" dirty="0" err="1">
                <a:latin typeface="Lato" panose="020F0502020204030203" pitchFamily="34" charset="0"/>
                <a:ea typeface="Lato" panose="020F0502020204030203" pitchFamily="34" charset="0"/>
                <a:cs typeface="Lato" panose="020F0502020204030203" pitchFamily="34" charset="0"/>
              </a:rPr>
              <a:t>developing</a:t>
            </a:r>
            <a:r>
              <a:rPr lang="it-IT" sz="1600" dirty="0">
                <a:latin typeface="Lato" panose="020F0502020204030203" pitchFamily="34" charset="0"/>
                <a:ea typeface="Lato" panose="020F0502020204030203" pitchFamily="34" charset="0"/>
                <a:cs typeface="Lato" panose="020F0502020204030203" pitchFamily="34" charset="0"/>
              </a:rPr>
              <a:t> markets </a:t>
            </a:r>
            <a:r>
              <a:rPr lang="it-IT" sz="1600" dirty="0" err="1">
                <a:latin typeface="Lato" panose="020F0502020204030203" pitchFamily="34" charset="0"/>
                <a:ea typeface="Lato" panose="020F0502020204030203" pitchFamily="34" charset="0"/>
                <a:cs typeface="Lato" panose="020F0502020204030203" pitchFamily="34" charset="0"/>
              </a:rPr>
              <a:t>Tether</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has</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targeted</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since</a:t>
            </a:r>
            <a:r>
              <a:rPr lang="it-IT" sz="1600" dirty="0">
                <a:latin typeface="Lato" panose="020F0502020204030203" pitchFamily="34" charset="0"/>
                <a:ea typeface="Lato" panose="020F0502020204030203" pitchFamily="34" charset="0"/>
                <a:cs typeface="Lato" panose="020F0502020204030203" pitchFamily="34" charset="0"/>
              </a:rPr>
              <a:t> 2014.</a:t>
            </a:r>
          </a:p>
          <a:p>
            <a:pPr marL="228594" indent="-228594">
              <a:spcBef>
                <a:spcPts val="800"/>
              </a:spcBef>
              <a:buFont typeface="Arial" panose="020B0604020202020204" pitchFamily="34" charset="0"/>
              <a:buChar char="•"/>
            </a:pPr>
            <a:r>
              <a:rPr lang="it-IT" sz="1600" b="1" u="sng" dirty="0">
                <a:solidFill>
                  <a:srgbClr val="FF0000"/>
                </a:solidFill>
                <a:latin typeface="Lato" panose="020F0502020204030203" pitchFamily="34" charset="0"/>
                <a:ea typeface="Lato" panose="020F0502020204030203" pitchFamily="34" charset="0"/>
                <a:cs typeface="Lato" panose="020F0502020204030203" pitchFamily="34" charset="0"/>
              </a:rPr>
              <a:t>The </a:t>
            </a:r>
            <a:r>
              <a:rPr lang="it-IT" sz="1600" b="1" u="sng" dirty="0" err="1">
                <a:solidFill>
                  <a:srgbClr val="FF0000"/>
                </a:solidFill>
                <a:latin typeface="Lato" panose="020F0502020204030203" pitchFamily="34" charset="0"/>
                <a:ea typeface="Lato" panose="020F0502020204030203" pitchFamily="34" charset="0"/>
                <a:cs typeface="Lato" panose="020F0502020204030203" pitchFamily="34" charset="0"/>
              </a:rPr>
              <a:t>EU's</a:t>
            </a:r>
            <a:r>
              <a:rPr lang="it-IT" sz="1600" b="1" u="sng" dirty="0">
                <a:solidFill>
                  <a:srgbClr val="FF0000"/>
                </a:solidFill>
                <a:latin typeface="Lato" panose="020F0502020204030203" pitchFamily="34" charset="0"/>
                <a:ea typeface="Lato" panose="020F0502020204030203" pitchFamily="34" charset="0"/>
                <a:cs typeface="Lato" panose="020F0502020204030203" pitchFamily="34" charset="0"/>
              </a:rPr>
              <a:t> </a:t>
            </a:r>
            <a:r>
              <a:rPr lang="it-IT" sz="1600" b="1" u="sng" dirty="0" err="1">
                <a:solidFill>
                  <a:srgbClr val="FF0000"/>
                </a:solidFill>
                <a:latin typeface="Lato" panose="020F0502020204030203" pitchFamily="34" charset="0"/>
                <a:ea typeface="Lato" panose="020F0502020204030203" pitchFamily="34" charset="0"/>
                <a:cs typeface="Lato" panose="020F0502020204030203" pitchFamily="34" charset="0"/>
              </a:rPr>
              <a:t>missed</a:t>
            </a:r>
            <a:r>
              <a:rPr lang="it-IT" sz="1600" b="1" u="sng" dirty="0">
                <a:solidFill>
                  <a:srgbClr val="FF0000"/>
                </a:solidFill>
                <a:latin typeface="Lato" panose="020F0502020204030203" pitchFamily="34" charset="0"/>
                <a:ea typeface="Lato" panose="020F0502020204030203" pitchFamily="34" charset="0"/>
                <a:cs typeface="Lato" panose="020F0502020204030203" pitchFamily="34" charset="0"/>
              </a:rPr>
              <a:t> </a:t>
            </a:r>
            <a:r>
              <a:rPr lang="it-IT" sz="1600" b="1" u="sng" dirty="0" err="1">
                <a:solidFill>
                  <a:srgbClr val="FF0000"/>
                </a:solidFill>
                <a:latin typeface="Lato" panose="020F0502020204030203" pitchFamily="34" charset="0"/>
                <a:ea typeface="Lato" panose="020F0502020204030203" pitchFamily="34" charset="0"/>
                <a:cs typeface="Lato" panose="020F0502020204030203" pitchFamily="34" charset="0"/>
              </a:rPr>
              <a:t>opportunity</a:t>
            </a:r>
            <a:r>
              <a:rPr lang="it-IT" sz="1600" dirty="0">
                <a:latin typeface="Lato" panose="020F0502020204030203" pitchFamily="34" charset="0"/>
                <a:ea typeface="Lato" panose="020F0502020204030203" pitchFamily="34" charset="0"/>
                <a:cs typeface="Lato" panose="020F0502020204030203" pitchFamily="34" charset="0"/>
              </a:rPr>
              <a:t>: by </a:t>
            </a:r>
            <a:r>
              <a:rPr lang="it-IT" sz="1600" dirty="0" err="1">
                <a:latin typeface="Lato" panose="020F0502020204030203" pitchFamily="34" charset="0"/>
                <a:ea typeface="Lato" panose="020F0502020204030203" pitchFamily="34" charset="0"/>
                <a:cs typeface="Lato" panose="020F0502020204030203" pitchFamily="34" charset="0"/>
              </a:rPr>
              <a:t>pushing</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Tether</a:t>
            </a:r>
            <a:r>
              <a:rPr lang="it-IT" sz="1600" dirty="0">
                <a:latin typeface="Lato" panose="020F0502020204030203" pitchFamily="34" charset="0"/>
                <a:ea typeface="Lato" panose="020F0502020204030203" pitchFamily="34" charset="0"/>
                <a:cs typeface="Lato" panose="020F0502020204030203" pitchFamily="34" charset="0"/>
              </a:rPr>
              <a:t> out, Europe </a:t>
            </a:r>
            <a:r>
              <a:rPr lang="it-IT" sz="1600" dirty="0" err="1">
                <a:latin typeface="Lato" panose="020F0502020204030203" pitchFamily="34" charset="0"/>
                <a:ea typeface="Lato" panose="020F0502020204030203" pitchFamily="34" charset="0"/>
                <a:cs typeface="Lato" panose="020F0502020204030203" pitchFamily="34" charset="0"/>
              </a:rPr>
              <a:t>gave</a:t>
            </a:r>
            <a:r>
              <a:rPr lang="it-IT" sz="1600" dirty="0">
                <a:latin typeface="Lato" panose="020F0502020204030203" pitchFamily="34" charset="0"/>
                <a:ea typeface="Lato" panose="020F0502020204030203" pitchFamily="34" charset="0"/>
                <a:cs typeface="Lato" panose="020F0502020204030203" pitchFamily="34" charset="0"/>
              </a:rPr>
              <a:t> up the chance to export the euro and </a:t>
            </a:r>
            <a:r>
              <a:rPr lang="it-IT" sz="1600" dirty="0" err="1">
                <a:latin typeface="Lato" panose="020F0502020204030203" pitchFamily="34" charset="0"/>
                <a:ea typeface="Lato" panose="020F0502020204030203" pitchFamily="34" charset="0"/>
                <a:cs typeface="Lato" panose="020F0502020204030203" pitchFamily="34" charset="0"/>
              </a:rPr>
              <a:t>is</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now</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passively</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watching</a:t>
            </a:r>
            <a:r>
              <a:rPr lang="it-IT" sz="1600" dirty="0">
                <a:latin typeface="Lato" panose="020F0502020204030203" pitchFamily="34" charset="0"/>
                <a:ea typeface="Lato" panose="020F0502020204030203" pitchFamily="34" charset="0"/>
                <a:cs typeface="Lato" panose="020F0502020204030203" pitchFamily="34" charset="0"/>
              </a:rPr>
              <a:t> </a:t>
            </a:r>
            <a:r>
              <a:rPr lang="it-IT" sz="1600" dirty="0" err="1">
                <a:latin typeface="Lato" panose="020F0502020204030203" pitchFamily="34" charset="0"/>
                <a:ea typeface="Lato" panose="020F0502020204030203" pitchFamily="34" charset="0"/>
                <a:cs typeface="Lato" panose="020F0502020204030203" pitchFamily="34" charset="0"/>
              </a:rPr>
              <a:t>what</a:t>
            </a:r>
            <a:r>
              <a:rPr lang="it-IT" sz="1600" dirty="0">
                <a:latin typeface="Lato" panose="020F0502020204030203" pitchFamily="34" charset="0"/>
                <a:ea typeface="Lato" panose="020F0502020204030203" pitchFamily="34" charset="0"/>
                <a:cs typeface="Lato" panose="020F0502020204030203" pitchFamily="34" charset="0"/>
              </a:rPr>
              <a:t> the BIS calls </a:t>
            </a:r>
            <a:r>
              <a:rPr lang="it-IT" sz="1600" b="1" i="1" dirty="0">
                <a:solidFill>
                  <a:srgbClr val="FF0000"/>
                </a:solidFill>
                <a:latin typeface="Lato" panose="020F0502020204030203" pitchFamily="34" charset="0"/>
                <a:ea typeface="Lato" panose="020F0502020204030203" pitchFamily="34" charset="0"/>
                <a:cs typeface="Lato" panose="020F0502020204030203" pitchFamily="34" charset="0"/>
              </a:rPr>
              <a:t>stealth </a:t>
            </a:r>
            <a:r>
              <a:rPr lang="it-IT" sz="1600" b="1" i="1" dirty="0" err="1">
                <a:solidFill>
                  <a:srgbClr val="FF0000"/>
                </a:solidFill>
                <a:latin typeface="Lato" panose="020F0502020204030203" pitchFamily="34" charset="0"/>
                <a:ea typeface="Lato" panose="020F0502020204030203" pitchFamily="34" charset="0"/>
                <a:cs typeface="Lato" panose="020F0502020204030203" pitchFamily="34" charset="0"/>
              </a:rPr>
              <a:t>dollarisation</a:t>
            </a:r>
            <a:r>
              <a:rPr lang="it-IT" sz="1600" dirty="0">
                <a:solidFill>
                  <a:srgbClr val="FF0000"/>
                </a:solidFill>
                <a:latin typeface="Lato" panose="020F0502020204030203" pitchFamily="34" charset="0"/>
                <a:ea typeface="Lato" panose="020F0502020204030203" pitchFamily="34" charset="0"/>
                <a:cs typeface="Lato" panose="020F0502020204030203" pitchFamily="34" charset="0"/>
              </a:rPr>
              <a:t>.</a:t>
            </a:r>
          </a:p>
        </p:txBody>
      </p:sp>
      <p:pic>
        <p:nvPicPr>
          <p:cNvPr id="17" name="Immagine 16">
            <a:extLst>
              <a:ext uri="{FF2B5EF4-FFF2-40B4-BE49-F238E27FC236}">
                <a16:creationId xmlns:a16="http://schemas.microsoft.com/office/drawing/2014/main" id="{94DF7805-ACEC-36E4-D1AE-4C080CD143F0}"/>
              </a:ext>
            </a:extLst>
          </p:cNvPr>
          <p:cNvPicPr>
            <a:picLocks noChangeAspect="1"/>
          </p:cNvPicPr>
          <p:nvPr/>
        </p:nvPicPr>
        <p:blipFill>
          <a:blip r:embed="rId4"/>
          <a:stretch>
            <a:fillRect/>
          </a:stretch>
        </p:blipFill>
        <p:spPr>
          <a:xfrm>
            <a:off x="6430545" y="548639"/>
            <a:ext cx="2296435" cy="3222988"/>
          </a:xfrm>
          <a:prstGeom prst="rect">
            <a:avLst/>
          </a:prstGeom>
          <a:effectLst>
            <a:outerShdw blurRad="50800" dist="50800" dir="2400000" algn="ctr" rotWithShape="0">
              <a:srgbClr val="000000">
                <a:alpha val="43137"/>
              </a:srgbClr>
            </a:outerShdw>
          </a:effectLst>
        </p:spPr>
      </p:pic>
      <p:pic>
        <p:nvPicPr>
          <p:cNvPr id="18" name="Immagine 17">
            <a:extLst>
              <a:ext uri="{FF2B5EF4-FFF2-40B4-BE49-F238E27FC236}">
                <a16:creationId xmlns:a16="http://schemas.microsoft.com/office/drawing/2014/main" id="{4F0D8128-A64E-3B16-D3F7-463670B62C9E}"/>
              </a:ext>
            </a:extLst>
          </p:cNvPr>
          <p:cNvPicPr>
            <a:picLocks noChangeAspect="1"/>
          </p:cNvPicPr>
          <p:nvPr/>
        </p:nvPicPr>
        <p:blipFill>
          <a:blip r:embed="rId5"/>
          <a:stretch>
            <a:fillRect/>
          </a:stretch>
        </p:blipFill>
        <p:spPr>
          <a:xfrm>
            <a:off x="6977299" y="1102119"/>
            <a:ext cx="3265483" cy="1604428"/>
          </a:xfrm>
          <a:prstGeom prst="rect">
            <a:avLst/>
          </a:prstGeom>
          <a:effectLst>
            <a:outerShdw blurRad="50800" dist="50800" dir="2400000" algn="ctr" rotWithShape="0">
              <a:srgbClr val="000000">
                <a:alpha val="43137"/>
              </a:srgbClr>
            </a:outerShdw>
          </a:effectLst>
        </p:spPr>
      </p:pic>
      <p:pic>
        <p:nvPicPr>
          <p:cNvPr id="20" name="Immagine 19">
            <a:extLst>
              <a:ext uri="{FF2B5EF4-FFF2-40B4-BE49-F238E27FC236}">
                <a16:creationId xmlns:a16="http://schemas.microsoft.com/office/drawing/2014/main" id="{33627026-2219-6573-F758-E5A1844FAE0D}"/>
              </a:ext>
            </a:extLst>
          </p:cNvPr>
          <p:cNvPicPr>
            <a:picLocks noChangeAspect="1"/>
          </p:cNvPicPr>
          <p:nvPr/>
        </p:nvPicPr>
        <p:blipFill>
          <a:blip r:embed="rId6"/>
          <a:stretch>
            <a:fillRect/>
          </a:stretch>
        </p:blipFill>
        <p:spPr>
          <a:xfrm>
            <a:off x="9235879" y="3141904"/>
            <a:ext cx="2468443" cy="3136977"/>
          </a:xfrm>
          <a:prstGeom prst="rect">
            <a:avLst/>
          </a:prstGeom>
          <a:effectLst>
            <a:outerShdw blurRad="50800" dist="50800" dir="2400000" algn="ctr" rotWithShape="0">
              <a:srgbClr val="000000">
                <a:alpha val="43137"/>
              </a:srgbClr>
            </a:outerShdw>
          </a:effectLst>
        </p:spPr>
      </p:pic>
      <p:pic>
        <p:nvPicPr>
          <p:cNvPr id="22" name="Immagine 21">
            <a:extLst>
              <a:ext uri="{FF2B5EF4-FFF2-40B4-BE49-F238E27FC236}">
                <a16:creationId xmlns:a16="http://schemas.microsoft.com/office/drawing/2014/main" id="{2493C5DA-EFFD-0245-AD1C-9ABDEB6A8798}"/>
              </a:ext>
            </a:extLst>
          </p:cNvPr>
          <p:cNvPicPr>
            <a:picLocks noChangeAspect="1"/>
          </p:cNvPicPr>
          <p:nvPr/>
        </p:nvPicPr>
        <p:blipFill>
          <a:blip r:embed="rId7"/>
          <a:stretch>
            <a:fillRect/>
          </a:stretch>
        </p:blipFill>
        <p:spPr>
          <a:xfrm>
            <a:off x="6597222" y="4329528"/>
            <a:ext cx="3630517" cy="1301600"/>
          </a:xfrm>
          <a:prstGeom prst="rect">
            <a:avLst/>
          </a:prstGeom>
          <a:effectLst>
            <a:outerShdw blurRad="50800" dist="50800" dir="2400000" algn="ctr" rotWithShape="0">
              <a:srgbClr val="000000">
                <a:alpha val="43137"/>
              </a:srgbClr>
            </a:outerShdw>
          </a:effectLst>
        </p:spPr>
      </p:pic>
      <p:sp>
        <p:nvSpPr>
          <p:cNvPr id="23" name="Rectangle 8">
            <a:extLst>
              <a:ext uri="{FF2B5EF4-FFF2-40B4-BE49-F238E27FC236}">
                <a16:creationId xmlns:a16="http://schemas.microsoft.com/office/drawing/2014/main" id="{15B7723F-023E-E9FC-E0D5-41A635087675}"/>
              </a:ext>
            </a:extLst>
          </p:cNvPr>
          <p:cNvSpPr/>
          <p:nvPr/>
        </p:nvSpPr>
        <p:spPr>
          <a:xfrm>
            <a:off x="7072240" y="1578427"/>
            <a:ext cx="3075601" cy="39014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4" name="CasellaDiTesto 23">
            <a:extLst>
              <a:ext uri="{FF2B5EF4-FFF2-40B4-BE49-F238E27FC236}">
                <a16:creationId xmlns:a16="http://schemas.microsoft.com/office/drawing/2014/main" id="{943C4C5F-9EBD-A1A8-CE1C-80F836AA0681}"/>
              </a:ext>
            </a:extLst>
          </p:cNvPr>
          <p:cNvSpPr txBox="1"/>
          <p:nvPr/>
        </p:nvSpPr>
        <p:spPr>
          <a:xfrm>
            <a:off x="8821922" y="610640"/>
            <a:ext cx="2348001" cy="420756"/>
          </a:xfrm>
          <a:prstGeom prst="rect">
            <a:avLst/>
          </a:prstGeom>
          <a:noFill/>
        </p:spPr>
        <p:txBody>
          <a:bodyPr wrap="square" rtlCol="0">
            <a:spAutoFit/>
          </a:bodyPr>
          <a:lstStyle/>
          <a:p>
            <a:r>
              <a:rPr lang="it-IT" sz="1067" dirty="0">
                <a:latin typeface="Lato" panose="020F0502020204030203" pitchFamily="34" charset="0"/>
                <a:ea typeface="Lato" panose="020F0502020204030203" pitchFamily="34" charset="0"/>
                <a:cs typeface="Lato" panose="020F0502020204030203" pitchFamily="34" charset="0"/>
                <a:hlinkClick r:id="rId8"/>
              </a:rPr>
              <a:t>BIS </a:t>
            </a:r>
            <a:r>
              <a:rPr lang="it-IT" sz="1067" dirty="0" err="1">
                <a:latin typeface="Lato" panose="020F0502020204030203" pitchFamily="34" charset="0"/>
                <a:ea typeface="Lato" panose="020F0502020204030203" pitchFamily="34" charset="0"/>
                <a:cs typeface="Lato" panose="020F0502020204030203" pitchFamily="34" charset="0"/>
                <a:hlinkClick r:id="rId8"/>
              </a:rPr>
              <a:t>Annual</a:t>
            </a:r>
            <a:r>
              <a:rPr lang="it-IT" sz="1067" dirty="0">
                <a:latin typeface="Lato" panose="020F0502020204030203" pitchFamily="34" charset="0"/>
                <a:ea typeface="Lato" panose="020F0502020204030203" pitchFamily="34" charset="0"/>
                <a:cs typeface="Lato" panose="020F0502020204030203" pitchFamily="34" charset="0"/>
                <a:hlinkClick r:id="rId8"/>
              </a:rPr>
              <a:t> </a:t>
            </a:r>
            <a:r>
              <a:rPr lang="it-IT" sz="1067" dirty="0" err="1">
                <a:latin typeface="Lato" panose="020F0502020204030203" pitchFamily="34" charset="0"/>
                <a:ea typeface="Lato" panose="020F0502020204030203" pitchFamily="34" charset="0"/>
                <a:cs typeface="Lato" panose="020F0502020204030203" pitchFamily="34" charset="0"/>
                <a:hlinkClick r:id="rId8"/>
              </a:rPr>
              <a:t>Economic</a:t>
            </a:r>
            <a:r>
              <a:rPr lang="it-IT" sz="1067" dirty="0">
                <a:latin typeface="Lato" panose="020F0502020204030203" pitchFamily="34" charset="0"/>
                <a:ea typeface="Lato" panose="020F0502020204030203" pitchFamily="34" charset="0"/>
                <a:cs typeface="Lato" panose="020F0502020204030203" pitchFamily="34" charset="0"/>
                <a:hlinkClick r:id="rId8"/>
              </a:rPr>
              <a:t> Report 2025, </a:t>
            </a:r>
            <a:r>
              <a:rPr lang="it-IT" sz="1067" dirty="0" err="1">
                <a:latin typeface="Lato" panose="020F0502020204030203" pitchFamily="34" charset="0"/>
                <a:ea typeface="Lato" panose="020F0502020204030203" pitchFamily="34" charset="0"/>
                <a:cs typeface="Lato" panose="020F0502020204030203" pitchFamily="34" charset="0"/>
                <a:hlinkClick r:id="rId8"/>
              </a:rPr>
              <a:t>Chapter</a:t>
            </a:r>
            <a:r>
              <a:rPr lang="it-IT" sz="1067" dirty="0">
                <a:latin typeface="Lato" panose="020F0502020204030203" pitchFamily="34" charset="0"/>
                <a:ea typeface="Lato" panose="020F0502020204030203" pitchFamily="34" charset="0"/>
                <a:cs typeface="Lato" panose="020F0502020204030203" pitchFamily="34" charset="0"/>
                <a:hlinkClick r:id="rId8"/>
              </a:rPr>
              <a:t> III</a:t>
            </a:r>
            <a:endParaRPr lang="it-IT" sz="1067" dirty="0">
              <a:latin typeface="Lato" panose="020F0502020204030203" pitchFamily="34" charset="0"/>
              <a:ea typeface="Lato" panose="020F0502020204030203" pitchFamily="34" charset="0"/>
              <a:cs typeface="Lato" panose="020F0502020204030203" pitchFamily="34" charset="0"/>
            </a:endParaRPr>
          </a:p>
        </p:txBody>
      </p:sp>
      <p:sp>
        <p:nvSpPr>
          <p:cNvPr id="25" name="Rectangle 8">
            <a:extLst>
              <a:ext uri="{FF2B5EF4-FFF2-40B4-BE49-F238E27FC236}">
                <a16:creationId xmlns:a16="http://schemas.microsoft.com/office/drawing/2014/main" id="{3A2B4149-2C54-BF48-AE74-527040EC20E9}"/>
              </a:ext>
            </a:extLst>
          </p:cNvPr>
          <p:cNvSpPr/>
          <p:nvPr/>
        </p:nvSpPr>
        <p:spPr>
          <a:xfrm>
            <a:off x="6818142" y="5002384"/>
            <a:ext cx="3319975" cy="1690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6" name="CasellaDiTesto 25">
            <a:extLst>
              <a:ext uri="{FF2B5EF4-FFF2-40B4-BE49-F238E27FC236}">
                <a16:creationId xmlns:a16="http://schemas.microsoft.com/office/drawing/2014/main" id="{AAD99CC0-AD22-2EDD-2673-1219B658AB30}"/>
              </a:ext>
            </a:extLst>
          </p:cNvPr>
          <p:cNvSpPr txBox="1"/>
          <p:nvPr/>
        </p:nvSpPr>
        <p:spPr>
          <a:xfrm>
            <a:off x="6682329" y="5754473"/>
            <a:ext cx="2468443" cy="420756"/>
          </a:xfrm>
          <a:prstGeom prst="rect">
            <a:avLst/>
          </a:prstGeom>
          <a:noFill/>
        </p:spPr>
        <p:txBody>
          <a:bodyPr wrap="square" rtlCol="0">
            <a:spAutoFit/>
          </a:bodyPr>
          <a:lstStyle/>
          <a:p>
            <a:pPr algn="r"/>
            <a:r>
              <a:rPr lang="it-IT" sz="1067" dirty="0">
                <a:latin typeface="Lato" panose="020F0502020204030203" pitchFamily="34" charset="0"/>
                <a:ea typeface="Lato" panose="020F0502020204030203" pitchFamily="34" charset="0"/>
                <a:cs typeface="Lato" panose="020F0502020204030203" pitchFamily="34" charset="0"/>
                <a:hlinkClick r:id="rId9"/>
              </a:rPr>
              <a:t>International Monetary Fund, Departmental Paper</a:t>
            </a:r>
            <a:endParaRPr lang="it-IT" sz="1067"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1265266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320040"/>
            <a:ext cx="12191695" cy="6858000"/>
          </a:xfrm>
          <a:prstGeom prst="rect">
            <a:avLst/>
          </a:prstGeom>
          <a:solidFill>
            <a:srgbClr val="0B1320"/>
          </a:solidFill>
          <a:ln w="12700">
            <a:solidFill>
              <a:srgbClr val="333333">
                <a:alpha val="0"/>
              </a:srgbClr>
            </a:solidFill>
            <a:prstDash val="solid"/>
          </a:ln>
        </p:spPr>
        <p:txBody>
          <a:bodyPr/>
          <a:lstStyle/>
          <a:p>
            <a:endParaRPr lang="en-GB" noProof="1"/>
          </a:p>
        </p:txBody>
      </p:sp>
      <p:sp>
        <p:nvSpPr>
          <p:cNvPr id="3" name="Shape 1"/>
          <p:cNvSpPr/>
          <p:nvPr/>
        </p:nvSpPr>
        <p:spPr>
          <a:xfrm>
            <a:off x="7680960" y="914400"/>
            <a:ext cx="3383280" cy="3383280"/>
          </a:xfrm>
          <a:prstGeom prst="ellipse">
            <a:avLst/>
          </a:prstGeom>
          <a:solidFill>
            <a:srgbClr val="132A4C">
              <a:alpha val="70000"/>
            </a:srgbClr>
          </a:solidFill>
          <a:ln w="12700">
            <a:solidFill>
              <a:srgbClr val="2F6FED">
                <a:alpha val="60000"/>
              </a:srgbClr>
            </a:solidFill>
            <a:prstDash val="solid"/>
          </a:ln>
        </p:spPr>
        <p:txBody>
          <a:bodyPr/>
          <a:lstStyle/>
          <a:p>
            <a:endParaRPr lang="en-GB" noProof="1"/>
          </a:p>
        </p:txBody>
      </p:sp>
      <p:sp>
        <p:nvSpPr>
          <p:cNvPr id="4" name="Shape 2"/>
          <p:cNvSpPr/>
          <p:nvPr/>
        </p:nvSpPr>
        <p:spPr>
          <a:xfrm>
            <a:off x="8412480" y="1645920"/>
            <a:ext cx="1920240" cy="1920240"/>
          </a:xfrm>
          <a:prstGeom prst="ellipse">
            <a:avLst/>
          </a:prstGeom>
          <a:solidFill>
            <a:srgbClr val="1E3B66">
              <a:alpha val="65000"/>
            </a:srgbClr>
          </a:solidFill>
          <a:ln w="12700">
            <a:solidFill>
              <a:srgbClr val="5BC0EB">
                <a:alpha val="50000"/>
              </a:srgbClr>
            </a:solidFill>
            <a:prstDash val="solid"/>
          </a:ln>
        </p:spPr>
        <p:txBody>
          <a:bodyPr/>
          <a:lstStyle/>
          <a:p>
            <a:endParaRPr lang="en-GB" noProof="1"/>
          </a:p>
        </p:txBody>
      </p:sp>
      <p:sp>
        <p:nvSpPr>
          <p:cNvPr id="5" name="Text 3"/>
          <p:cNvSpPr/>
          <p:nvPr/>
        </p:nvSpPr>
        <p:spPr>
          <a:xfrm>
            <a:off x="685800" y="1280160"/>
            <a:ext cx="6035040" cy="2240280"/>
          </a:xfrm>
          <a:prstGeom prst="rect">
            <a:avLst/>
          </a:prstGeom>
          <a:noFill/>
          <a:ln/>
        </p:spPr>
        <p:txBody>
          <a:bodyPr wrap="square" lIns="254" tIns="254" rIns="254" bIns="254" rtlCol="0" anchor="ctr">
            <a:normAutofit/>
          </a:bodyPr>
          <a:lstStyle/>
          <a:p>
            <a:pPr marL="0" indent="0">
              <a:buNone/>
            </a:pPr>
            <a:r>
              <a:rPr lang="en-GB" sz="3500" b="1" noProof="1">
                <a:solidFill>
                  <a:srgbClr val="FFFFFF"/>
                </a:solidFill>
                <a:latin typeface="Aptos Display" pitchFamily="34" charset="0"/>
                <a:ea typeface="Aptos Display" pitchFamily="34" charset="-122"/>
                <a:cs typeface="Aptos Display" pitchFamily="34" charset="-120"/>
              </a:rPr>
              <a:t>The evolution and</a:t>
            </a:r>
            <a:endParaRPr lang="en-GB" sz="3500" noProof="1"/>
          </a:p>
          <a:p>
            <a:pPr marL="0" indent="0">
              <a:buNone/>
            </a:pPr>
            <a:r>
              <a:rPr lang="en-GB" sz="3500" b="1" noProof="1">
                <a:solidFill>
                  <a:srgbClr val="FFFFFF"/>
                </a:solidFill>
                <a:latin typeface="Aptos Display" pitchFamily="34" charset="0"/>
                <a:ea typeface="Aptos Display" pitchFamily="34" charset="-122"/>
                <a:cs typeface="Aptos Display" pitchFamily="34" charset="-120"/>
              </a:rPr>
              <a:t>effectiveness of</a:t>
            </a:r>
            <a:endParaRPr lang="en-GB" sz="3500" noProof="1"/>
          </a:p>
          <a:p>
            <a:pPr marL="0" indent="0">
              <a:buNone/>
            </a:pPr>
            <a:r>
              <a:rPr lang="en-GB" sz="3500" b="1" noProof="1">
                <a:solidFill>
                  <a:srgbClr val="FFFFFF"/>
                </a:solidFill>
                <a:latin typeface="Aptos Display" pitchFamily="34" charset="0"/>
                <a:ea typeface="Aptos Display" pitchFamily="34" charset="-122"/>
                <a:cs typeface="Aptos Display" pitchFamily="34" charset="-120"/>
              </a:rPr>
              <a:t>IMF conditionality</a:t>
            </a:r>
            <a:endParaRPr lang="en-GB" sz="3500" noProof="1"/>
          </a:p>
        </p:txBody>
      </p:sp>
      <p:sp>
        <p:nvSpPr>
          <p:cNvPr id="6" name="Text 4"/>
          <p:cNvSpPr/>
          <p:nvPr/>
        </p:nvSpPr>
        <p:spPr>
          <a:xfrm>
            <a:off x="713232" y="3749040"/>
            <a:ext cx="5029200" cy="320040"/>
          </a:xfrm>
          <a:prstGeom prst="rect">
            <a:avLst/>
          </a:prstGeom>
          <a:noFill/>
          <a:ln/>
        </p:spPr>
        <p:txBody>
          <a:bodyPr wrap="square" lIns="0" tIns="0" rIns="0" bIns="0" rtlCol="0" anchor="ctr"/>
          <a:lstStyle/>
          <a:p>
            <a:pPr marL="0" indent="0">
              <a:buNone/>
            </a:pPr>
            <a:r>
              <a:rPr lang="en-GB" sz="1500" noProof="1">
                <a:solidFill>
                  <a:srgbClr val="DCE8F7"/>
                </a:solidFill>
              </a:rPr>
              <a:t>International Financial Law </a:t>
            </a:r>
            <a:endParaRPr lang="en-GB" sz="1500" noProof="1"/>
          </a:p>
        </p:txBody>
      </p:sp>
      <p:sp>
        <p:nvSpPr>
          <p:cNvPr id="7" name="Text 5"/>
          <p:cNvSpPr/>
          <p:nvPr/>
        </p:nvSpPr>
        <p:spPr>
          <a:xfrm>
            <a:off x="713232" y="4572000"/>
            <a:ext cx="6583680" cy="822960"/>
          </a:xfrm>
          <a:prstGeom prst="rect">
            <a:avLst/>
          </a:prstGeom>
          <a:noFill/>
          <a:ln/>
        </p:spPr>
        <p:txBody>
          <a:bodyPr wrap="square" lIns="635" tIns="635" rIns="635" bIns="635" rtlCol="0" anchor="ctr">
            <a:normAutofit/>
          </a:bodyPr>
          <a:lstStyle/>
          <a:p>
            <a:endParaRPr lang="en-GB" sz="1500" noProof="1">
              <a:solidFill>
                <a:schemeClr val="bg1"/>
              </a:solidFill>
            </a:endParaRPr>
          </a:p>
        </p:txBody>
      </p:sp>
      <p:sp>
        <p:nvSpPr>
          <p:cNvPr id="8" name="Shape 6"/>
          <p:cNvSpPr/>
          <p:nvPr/>
        </p:nvSpPr>
        <p:spPr>
          <a:xfrm>
            <a:off x="8229600" y="4526280"/>
            <a:ext cx="1508760" cy="310896"/>
          </a:xfrm>
          <a:prstGeom prst="roundRect">
            <a:avLst>
              <a:gd name="adj" fmla="val 20588"/>
            </a:avLst>
          </a:prstGeom>
          <a:solidFill>
            <a:srgbClr val="2F6FED"/>
          </a:solidFill>
          <a:ln w="12700">
            <a:solidFill>
              <a:srgbClr val="2F6FED">
                <a:alpha val="0"/>
              </a:srgbClr>
            </a:solidFill>
            <a:prstDash val="solid"/>
          </a:ln>
        </p:spPr>
        <p:txBody>
          <a:bodyPr/>
          <a:lstStyle/>
          <a:p>
            <a:endParaRPr lang="en-GB" noProof="1"/>
          </a:p>
        </p:txBody>
      </p:sp>
      <p:sp>
        <p:nvSpPr>
          <p:cNvPr id="9" name="Text 7"/>
          <p:cNvSpPr/>
          <p:nvPr/>
        </p:nvSpPr>
        <p:spPr>
          <a:xfrm>
            <a:off x="8321040" y="4599432"/>
            <a:ext cx="1325880" cy="118872"/>
          </a:xfrm>
          <a:prstGeom prst="rect">
            <a:avLst/>
          </a:prstGeom>
          <a:noFill/>
          <a:ln/>
        </p:spPr>
        <p:txBody>
          <a:bodyPr wrap="square" lIns="0" tIns="0" rIns="0" bIns="0" rtlCol="0" anchor="ctr"/>
          <a:lstStyle/>
          <a:p>
            <a:pPr marL="0" indent="0" algn="ctr">
              <a:buNone/>
            </a:pPr>
            <a:r>
              <a:rPr lang="en-GB" sz="850" b="1" noProof="1">
                <a:solidFill>
                  <a:srgbClr val="FFFFFF"/>
                </a:solidFill>
              </a:rPr>
              <a:t>legal mechanism</a:t>
            </a:r>
            <a:endParaRPr lang="en-GB" sz="850" noProof="1"/>
          </a:p>
        </p:txBody>
      </p:sp>
      <p:sp>
        <p:nvSpPr>
          <p:cNvPr id="10" name="Shape 8"/>
          <p:cNvSpPr/>
          <p:nvPr/>
        </p:nvSpPr>
        <p:spPr>
          <a:xfrm>
            <a:off x="9829800" y="4526280"/>
            <a:ext cx="1417320" cy="310896"/>
          </a:xfrm>
          <a:prstGeom prst="roundRect">
            <a:avLst>
              <a:gd name="adj" fmla="val 20588"/>
            </a:avLst>
          </a:prstGeom>
          <a:solidFill>
            <a:srgbClr val="2BAE66"/>
          </a:solidFill>
          <a:ln w="12700">
            <a:solidFill>
              <a:srgbClr val="2BAE66">
                <a:alpha val="0"/>
              </a:srgbClr>
            </a:solidFill>
            <a:prstDash val="solid"/>
          </a:ln>
        </p:spPr>
        <p:txBody>
          <a:bodyPr/>
          <a:lstStyle/>
          <a:p>
            <a:endParaRPr lang="en-GB" noProof="1"/>
          </a:p>
        </p:txBody>
      </p:sp>
      <p:sp>
        <p:nvSpPr>
          <p:cNvPr id="11" name="Text 9"/>
          <p:cNvSpPr/>
          <p:nvPr/>
        </p:nvSpPr>
        <p:spPr>
          <a:xfrm>
            <a:off x="9921240" y="4599432"/>
            <a:ext cx="1234440" cy="118872"/>
          </a:xfrm>
          <a:prstGeom prst="rect">
            <a:avLst/>
          </a:prstGeom>
          <a:noFill/>
          <a:ln/>
        </p:spPr>
        <p:txBody>
          <a:bodyPr wrap="square" lIns="0" tIns="0" rIns="0" bIns="0" rtlCol="0" anchor="ctr"/>
          <a:lstStyle/>
          <a:p>
            <a:pPr marL="0" indent="0" algn="ctr">
              <a:buNone/>
            </a:pPr>
            <a:r>
              <a:rPr lang="en-GB" sz="850" b="1" noProof="1">
                <a:solidFill>
                  <a:srgbClr val="FFFFFF"/>
                </a:solidFill>
              </a:rPr>
              <a:t>economic tool</a:t>
            </a:r>
            <a:endParaRPr lang="en-GB" sz="850" noProof="1"/>
          </a:p>
        </p:txBody>
      </p:sp>
      <p:sp>
        <p:nvSpPr>
          <p:cNvPr id="12" name="Shape 10"/>
          <p:cNvSpPr/>
          <p:nvPr/>
        </p:nvSpPr>
        <p:spPr>
          <a:xfrm>
            <a:off x="8869680" y="5010912"/>
            <a:ext cx="1645920" cy="310896"/>
          </a:xfrm>
          <a:prstGeom prst="roundRect">
            <a:avLst>
              <a:gd name="adj" fmla="val 20588"/>
            </a:avLst>
          </a:prstGeom>
          <a:solidFill>
            <a:srgbClr val="F5B041"/>
          </a:solidFill>
          <a:ln w="12700">
            <a:solidFill>
              <a:srgbClr val="F5B041">
                <a:alpha val="0"/>
              </a:srgbClr>
            </a:solidFill>
            <a:prstDash val="solid"/>
          </a:ln>
        </p:spPr>
        <p:txBody>
          <a:bodyPr/>
          <a:lstStyle/>
          <a:p>
            <a:endParaRPr lang="en-GB" noProof="1"/>
          </a:p>
        </p:txBody>
      </p:sp>
      <p:sp>
        <p:nvSpPr>
          <p:cNvPr id="13" name="Text 11"/>
          <p:cNvSpPr/>
          <p:nvPr/>
        </p:nvSpPr>
        <p:spPr>
          <a:xfrm>
            <a:off x="8961120" y="5084064"/>
            <a:ext cx="1463040" cy="118872"/>
          </a:xfrm>
          <a:prstGeom prst="rect">
            <a:avLst/>
          </a:prstGeom>
          <a:noFill/>
          <a:ln/>
        </p:spPr>
        <p:txBody>
          <a:bodyPr wrap="square" lIns="0" tIns="0" rIns="0" bIns="0" rtlCol="0" anchor="ctr"/>
          <a:lstStyle/>
          <a:p>
            <a:pPr marL="0" indent="0" algn="ctr">
              <a:buNone/>
            </a:pPr>
            <a:r>
              <a:rPr lang="en-GB" sz="850" b="1" noProof="1">
                <a:solidFill>
                  <a:srgbClr val="FFFFFF"/>
                </a:solidFill>
              </a:rPr>
              <a:t>political bargain</a:t>
            </a:r>
            <a:endParaRPr lang="en-GB" sz="850" noProof="1"/>
          </a:p>
        </p:txBody>
      </p:sp>
      <p:sp>
        <p:nvSpPr>
          <p:cNvPr id="14" name="Text 12"/>
          <p:cNvSpPr/>
          <p:nvPr/>
        </p:nvSpPr>
        <p:spPr>
          <a:xfrm>
            <a:off x="11247120" y="6446520"/>
            <a:ext cx="411480" cy="164592"/>
          </a:xfrm>
          <a:prstGeom prst="rect">
            <a:avLst/>
          </a:prstGeom>
          <a:noFill/>
          <a:ln/>
        </p:spPr>
        <p:txBody>
          <a:bodyPr wrap="square" lIns="0" tIns="0" rIns="0" bIns="0" rtlCol="0" anchor="ctr"/>
          <a:lstStyle/>
          <a:p>
            <a:pPr marL="0" indent="0" algn="r">
              <a:buNone/>
            </a:pPr>
            <a:r>
              <a:rPr lang="en-GB" sz="800" noProof="1">
                <a:solidFill>
                  <a:srgbClr val="5B677A"/>
                </a:solidFill>
              </a:rPr>
              <a:t>01</a:t>
            </a:r>
            <a:endParaRPr lang="en-GB" sz="800" noProof="1"/>
          </a:p>
        </p:txBody>
      </p:sp>
      <p:sp>
        <p:nvSpPr>
          <p:cNvPr id="15" name="Text 4">
            <a:extLst>
              <a:ext uri="{FF2B5EF4-FFF2-40B4-BE49-F238E27FC236}">
                <a16:creationId xmlns:a16="http://schemas.microsoft.com/office/drawing/2014/main" id="{B915536F-F4D1-1237-8E3A-D4C65E7254BF}"/>
              </a:ext>
            </a:extLst>
          </p:cNvPr>
          <p:cNvSpPr/>
          <p:nvPr/>
        </p:nvSpPr>
        <p:spPr>
          <a:xfrm>
            <a:off x="713232" y="4064350"/>
            <a:ext cx="5029200" cy="320040"/>
          </a:xfrm>
          <a:prstGeom prst="rect">
            <a:avLst/>
          </a:prstGeom>
          <a:noFill/>
          <a:ln/>
        </p:spPr>
        <p:txBody>
          <a:bodyPr wrap="square" lIns="0" tIns="0" rIns="0" bIns="0" rtlCol="0" anchor="ctr"/>
          <a:lstStyle/>
          <a:p>
            <a:pPr marL="0" indent="0">
              <a:buNone/>
            </a:pPr>
            <a:r>
              <a:rPr lang="en-GB" sz="1500" noProof="1">
                <a:solidFill>
                  <a:srgbClr val="DCE8F7"/>
                </a:solidFill>
              </a:rPr>
              <a:t>Jakub Walczak</a:t>
            </a:r>
            <a:endParaRPr lang="en-GB" sz="1500" noProof="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20040"/>
            <a:ext cx="7863840" cy="402336"/>
          </a:xfrm>
          <a:prstGeom prst="rect">
            <a:avLst/>
          </a:prstGeom>
          <a:noFill/>
          <a:ln/>
        </p:spPr>
        <p:txBody>
          <a:bodyPr wrap="square" lIns="0" tIns="0" rIns="0" bIns="0" rtlCol="0" anchor="ctr"/>
          <a:lstStyle/>
          <a:p>
            <a:pPr marL="0" indent="0">
              <a:buNone/>
            </a:pPr>
            <a:r>
              <a:rPr lang="en-GB" sz="2500" b="1" noProof="1">
                <a:solidFill>
                  <a:srgbClr val="182033"/>
                </a:solidFill>
                <a:latin typeface="Aptos Display" pitchFamily="34" charset="0"/>
                <a:ea typeface="Aptos Display" pitchFamily="34" charset="-122"/>
                <a:cs typeface="Aptos Display" pitchFamily="34" charset="-120"/>
              </a:rPr>
              <a:t>1. What is IMF conditionality?</a:t>
            </a:r>
            <a:endParaRPr lang="en-GB" sz="2500" noProof="1"/>
          </a:p>
        </p:txBody>
      </p:sp>
      <p:sp>
        <p:nvSpPr>
          <p:cNvPr id="3" name="Text 1"/>
          <p:cNvSpPr/>
          <p:nvPr/>
        </p:nvSpPr>
        <p:spPr>
          <a:xfrm>
            <a:off x="512063" y="768096"/>
            <a:ext cx="9738247" cy="228600"/>
          </a:xfrm>
          <a:prstGeom prst="rect">
            <a:avLst/>
          </a:prstGeom>
          <a:noFill/>
          <a:ln/>
        </p:spPr>
        <p:txBody>
          <a:bodyPr wrap="square" lIns="0" tIns="0" rIns="0" bIns="0" rtlCol="0" anchor="ctr"/>
          <a:lstStyle/>
          <a:p>
            <a:pPr algn="just"/>
            <a:r>
              <a:rPr lang="en-GB" sz="1700" noProof="1"/>
              <a:t>IMF money is paid in tranches. The next tranche depends on whether the state keeps policy promises.</a:t>
            </a:r>
          </a:p>
        </p:txBody>
      </p:sp>
      <p:sp>
        <p:nvSpPr>
          <p:cNvPr id="5" name="Shape 3"/>
          <p:cNvSpPr/>
          <p:nvPr/>
        </p:nvSpPr>
        <p:spPr>
          <a:xfrm>
            <a:off x="777240" y="1965960"/>
            <a:ext cx="2240280" cy="1078992"/>
          </a:xfrm>
          <a:prstGeom prst="chevron">
            <a:avLst/>
          </a:prstGeom>
          <a:solidFill>
            <a:srgbClr val="2F6FED"/>
          </a:solidFill>
          <a:ln w="12700">
            <a:solidFill>
              <a:srgbClr val="333333">
                <a:alpha val="0"/>
              </a:srgbClr>
            </a:solidFill>
            <a:prstDash val="solid"/>
          </a:ln>
        </p:spPr>
        <p:txBody>
          <a:bodyPr/>
          <a:lstStyle/>
          <a:p>
            <a:endParaRPr lang="en-GB" noProof="1"/>
          </a:p>
        </p:txBody>
      </p:sp>
      <p:sp>
        <p:nvSpPr>
          <p:cNvPr id="6" name="Shape 4"/>
          <p:cNvSpPr/>
          <p:nvPr/>
        </p:nvSpPr>
        <p:spPr>
          <a:xfrm>
            <a:off x="3749040" y="1965960"/>
            <a:ext cx="2240280" cy="1078992"/>
          </a:xfrm>
          <a:prstGeom prst="chevron">
            <a:avLst/>
          </a:prstGeom>
          <a:solidFill>
            <a:srgbClr val="F5B041"/>
          </a:solidFill>
          <a:ln w="12700">
            <a:solidFill>
              <a:srgbClr val="333333">
                <a:alpha val="0"/>
              </a:srgbClr>
            </a:solidFill>
            <a:prstDash val="solid"/>
          </a:ln>
        </p:spPr>
        <p:txBody>
          <a:bodyPr/>
          <a:lstStyle/>
          <a:p>
            <a:endParaRPr lang="en-GB" noProof="1"/>
          </a:p>
        </p:txBody>
      </p:sp>
      <p:sp>
        <p:nvSpPr>
          <p:cNvPr id="7" name="Shape 5"/>
          <p:cNvSpPr/>
          <p:nvPr/>
        </p:nvSpPr>
        <p:spPr>
          <a:xfrm>
            <a:off x="6720840" y="1965960"/>
            <a:ext cx="2240280" cy="1078992"/>
          </a:xfrm>
          <a:prstGeom prst="chevron">
            <a:avLst/>
          </a:prstGeom>
          <a:solidFill>
            <a:srgbClr val="2BAE66"/>
          </a:solidFill>
          <a:ln w="12700">
            <a:solidFill>
              <a:srgbClr val="333333">
                <a:alpha val="0"/>
              </a:srgbClr>
            </a:solidFill>
            <a:prstDash val="solid"/>
          </a:ln>
        </p:spPr>
        <p:txBody>
          <a:bodyPr/>
          <a:lstStyle/>
          <a:p>
            <a:endParaRPr lang="en-GB" noProof="1"/>
          </a:p>
        </p:txBody>
      </p:sp>
      <p:sp>
        <p:nvSpPr>
          <p:cNvPr id="8" name="Text 6"/>
          <p:cNvSpPr/>
          <p:nvPr/>
        </p:nvSpPr>
        <p:spPr>
          <a:xfrm>
            <a:off x="1401515" y="2304288"/>
            <a:ext cx="1280160" cy="228600"/>
          </a:xfrm>
          <a:prstGeom prst="rect">
            <a:avLst/>
          </a:prstGeom>
          <a:noFill/>
          <a:ln/>
        </p:spPr>
        <p:txBody>
          <a:bodyPr wrap="square" lIns="0" tIns="0" rIns="0" bIns="0" rtlCol="0" anchor="ctr"/>
          <a:lstStyle/>
          <a:p>
            <a:pPr marL="0" indent="0" algn="ctr">
              <a:buNone/>
            </a:pPr>
            <a:r>
              <a:rPr lang="en-GB" sz="1400" b="1" noProof="1">
                <a:solidFill>
                  <a:srgbClr val="FFFFFF"/>
                </a:solidFill>
              </a:rPr>
              <a:t>Financing</a:t>
            </a:r>
            <a:endParaRPr lang="en-GB" sz="1400" noProof="1"/>
          </a:p>
        </p:txBody>
      </p:sp>
      <p:sp>
        <p:nvSpPr>
          <p:cNvPr id="9" name="Text 7"/>
          <p:cNvSpPr/>
          <p:nvPr/>
        </p:nvSpPr>
        <p:spPr>
          <a:xfrm>
            <a:off x="4262120" y="2331720"/>
            <a:ext cx="1645920" cy="228600"/>
          </a:xfrm>
          <a:prstGeom prst="rect">
            <a:avLst/>
          </a:prstGeom>
          <a:noFill/>
          <a:ln/>
        </p:spPr>
        <p:txBody>
          <a:bodyPr wrap="square" lIns="0" tIns="0" rIns="0" bIns="0" rtlCol="0" anchor="ctr"/>
          <a:lstStyle/>
          <a:p>
            <a:pPr marL="0" indent="0" algn="ctr">
              <a:buNone/>
            </a:pPr>
            <a:r>
              <a:rPr lang="en-GB" sz="1400" b="1" noProof="1">
                <a:solidFill>
                  <a:srgbClr val="FFFFFF"/>
                </a:solidFill>
              </a:rPr>
              <a:t>Policy program</a:t>
            </a:r>
            <a:endParaRPr lang="en-GB" sz="1400" noProof="1"/>
          </a:p>
        </p:txBody>
      </p:sp>
      <p:sp>
        <p:nvSpPr>
          <p:cNvPr id="10" name="Text 8"/>
          <p:cNvSpPr/>
          <p:nvPr/>
        </p:nvSpPr>
        <p:spPr>
          <a:xfrm>
            <a:off x="7110871" y="2240280"/>
            <a:ext cx="1737360" cy="411480"/>
          </a:xfrm>
          <a:prstGeom prst="rect">
            <a:avLst/>
          </a:prstGeom>
          <a:noFill/>
          <a:ln/>
        </p:spPr>
        <p:txBody>
          <a:bodyPr wrap="square" lIns="0" tIns="0" rIns="0" bIns="0" rtlCol="0" anchor="ctr">
            <a:noAutofit/>
          </a:bodyPr>
          <a:lstStyle/>
          <a:p>
            <a:pPr marL="0" indent="0" algn="ctr">
              <a:buNone/>
            </a:pPr>
            <a:r>
              <a:rPr lang="en-GB" sz="1400" b="1" noProof="1">
                <a:solidFill>
                  <a:srgbClr val="FFFFFF"/>
                </a:solidFill>
              </a:rPr>
              <a:t>Reviews &amp; disbursements</a:t>
            </a:r>
            <a:endParaRPr lang="en-GB" sz="1400" noProof="1"/>
          </a:p>
        </p:txBody>
      </p:sp>
      <p:sp>
        <p:nvSpPr>
          <p:cNvPr id="14" name="Text 12"/>
          <p:cNvSpPr/>
          <p:nvPr/>
        </p:nvSpPr>
        <p:spPr>
          <a:xfrm>
            <a:off x="11247120" y="6446520"/>
            <a:ext cx="411480" cy="164592"/>
          </a:xfrm>
          <a:prstGeom prst="rect">
            <a:avLst/>
          </a:prstGeom>
          <a:noFill/>
          <a:ln/>
        </p:spPr>
        <p:txBody>
          <a:bodyPr wrap="square" lIns="0" tIns="0" rIns="0" bIns="0" rtlCol="0" anchor="ctr"/>
          <a:lstStyle/>
          <a:p>
            <a:pPr marL="0" indent="0" algn="r">
              <a:buNone/>
            </a:pPr>
            <a:r>
              <a:rPr lang="en-GB" sz="800" noProof="1">
                <a:solidFill>
                  <a:srgbClr val="5B677A"/>
                </a:solidFill>
              </a:rPr>
              <a:t>02</a:t>
            </a:r>
            <a:endParaRPr lang="en-GB" sz="800" noProof="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20040"/>
            <a:ext cx="7863840" cy="402336"/>
          </a:xfrm>
          <a:prstGeom prst="rect">
            <a:avLst/>
          </a:prstGeom>
          <a:noFill/>
          <a:ln/>
        </p:spPr>
        <p:txBody>
          <a:bodyPr wrap="square" lIns="0" tIns="0" rIns="0" bIns="0" rtlCol="0" anchor="ctr"/>
          <a:lstStyle/>
          <a:p>
            <a:pPr marL="0" indent="0">
              <a:buNone/>
            </a:pPr>
            <a:r>
              <a:rPr lang="en-GB" sz="2500" b="1" noProof="1">
                <a:solidFill>
                  <a:srgbClr val="182033"/>
                </a:solidFill>
                <a:latin typeface="Aptos Display" pitchFamily="34" charset="0"/>
                <a:ea typeface="Aptos Display" pitchFamily="34" charset="-122"/>
                <a:cs typeface="Aptos Display" pitchFamily="34" charset="-120"/>
              </a:rPr>
              <a:t>2. Evolution: from stabilization to tailored reform</a:t>
            </a:r>
            <a:endParaRPr lang="en-GB" sz="2500" noProof="1"/>
          </a:p>
        </p:txBody>
      </p:sp>
      <p:sp>
        <p:nvSpPr>
          <p:cNvPr id="3" name="Text 1"/>
          <p:cNvSpPr/>
          <p:nvPr/>
        </p:nvSpPr>
        <p:spPr>
          <a:xfrm>
            <a:off x="512064" y="768096"/>
            <a:ext cx="7680960" cy="256032"/>
          </a:xfrm>
          <a:prstGeom prst="rect">
            <a:avLst/>
          </a:prstGeom>
          <a:noFill/>
          <a:ln/>
        </p:spPr>
        <p:txBody>
          <a:bodyPr wrap="square" lIns="0" tIns="0" rIns="0" bIns="0" rtlCol="0" anchor="ctr"/>
          <a:lstStyle/>
          <a:p>
            <a:r>
              <a:rPr lang="en-GB" sz="1600" noProof="1"/>
              <a:t>The Fund learned from crises: debt crises, Asia 1997, Greece 2010, Covid and Ukraine.</a:t>
            </a:r>
          </a:p>
        </p:txBody>
      </p:sp>
      <p:sp>
        <p:nvSpPr>
          <p:cNvPr id="4" name="Shape 2"/>
          <p:cNvSpPr/>
          <p:nvPr/>
        </p:nvSpPr>
        <p:spPr>
          <a:xfrm>
            <a:off x="502920" y="1042416"/>
            <a:ext cx="11155680" cy="0"/>
          </a:xfrm>
          <a:prstGeom prst="line">
            <a:avLst/>
          </a:prstGeom>
          <a:noFill/>
          <a:ln w="12700">
            <a:solidFill>
              <a:srgbClr val="D8E3F3"/>
            </a:solidFill>
            <a:prstDash val="solid"/>
          </a:ln>
        </p:spPr>
        <p:txBody>
          <a:bodyPr/>
          <a:lstStyle/>
          <a:p>
            <a:endParaRPr lang="en-GB" noProof="1"/>
          </a:p>
        </p:txBody>
      </p:sp>
      <p:sp>
        <p:nvSpPr>
          <p:cNvPr id="5" name="Shape 3"/>
          <p:cNvSpPr/>
          <p:nvPr/>
        </p:nvSpPr>
        <p:spPr>
          <a:xfrm>
            <a:off x="822960" y="3246120"/>
            <a:ext cx="10515600" cy="0"/>
          </a:xfrm>
          <a:prstGeom prst="line">
            <a:avLst/>
          </a:prstGeom>
          <a:noFill/>
          <a:ln w="12700">
            <a:solidFill>
              <a:srgbClr val="1C2E4A"/>
            </a:solidFill>
            <a:prstDash val="solid"/>
          </a:ln>
        </p:spPr>
        <p:txBody>
          <a:bodyPr/>
          <a:lstStyle/>
          <a:p>
            <a:endParaRPr lang="en-GB" noProof="1"/>
          </a:p>
        </p:txBody>
      </p:sp>
      <p:sp>
        <p:nvSpPr>
          <p:cNvPr id="6" name="Shape 4"/>
          <p:cNvSpPr/>
          <p:nvPr/>
        </p:nvSpPr>
        <p:spPr>
          <a:xfrm>
            <a:off x="713232" y="3136392"/>
            <a:ext cx="219456" cy="219456"/>
          </a:xfrm>
          <a:prstGeom prst="ellipse">
            <a:avLst/>
          </a:prstGeom>
          <a:solidFill>
            <a:srgbClr val="F5B041"/>
          </a:solidFill>
          <a:ln w="12700">
            <a:solidFill>
              <a:srgbClr val="FFFFFF"/>
            </a:solidFill>
            <a:prstDash val="solid"/>
          </a:ln>
        </p:spPr>
        <p:txBody>
          <a:bodyPr/>
          <a:lstStyle/>
          <a:p>
            <a:endParaRPr lang="en-GB" noProof="1"/>
          </a:p>
        </p:txBody>
      </p:sp>
      <p:sp>
        <p:nvSpPr>
          <p:cNvPr id="7" name="Text 5"/>
          <p:cNvSpPr/>
          <p:nvPr/>
        </p:nvSpPr>
        <p:spPr>
          <a:xfrm>
            <a:off x="320040" y="1691640"/>
            <a:ext cx="1005840" cy="256032"/>
          </a:xfrm>
          <a:prstGeom prst="rect">
            <a:avLst/>
          </a:prstGeom>
          <a:noFill/>
          <a:ln/>
        </p:spPr>
        <p:txBody>
          <a:bodyPr wrap="square" lIns="0" tIns="0" rIns="0" bIns="0" rtlCol="0" anchor="ctr"/>
          <a:lstStyle/>
          <a:p>
            <a:pPr marL="0" indent="0" algn="ctr">
              <a:buNone/>
            </a:pPr>
            <a:r>
              <a:rPr lang="en-GB" sz="1300" b="1" noProof="1">
                <a:solidFill>
                  <a:srgbClr val="1C2E4A"/>
                </a:solidFill>
              </a:rPr>
              <a:t>1944-70s</a:t>
            </a:r>
            <a:endParaRPr lang="en-GB" sz="1300" noProof="1"/>
          </a:p>
        </p:txBody>
      </p:sp>
      <p:sp>
        <p:nvSpPr>
          <p:cNvPr id="8" name="Text 6"/>
          <p:cNvSpPr/>
          <p:nvPr/>
        </p:nvSpPr>
        <p:spPr>
          <a:xfrm>
            <a:off x="155448" y="2078526"/>
            <a:ext cx="1554480" cy="777240"/>
          </a:xfrm>
          <a:prstGeom prst="rect">
            <a:avLst/>
          </a:prstGeom>
          <a:noFill/>
          <a:ln/>
        </p:spPr>
        <p:txBody>
          <a:bodyPr wrap="square" lIns="254" tIns="254" rIns="254" bIns="254" rtlCol="0" anchor="ctr">
            <a:normAutofit/>
          </a:bodyPr>
          <a:lstStyle/>
          <a:p>
            <a:r>
              <a:rPr lang="en-GB" sz="1200" noProof="1"/>
              <a:t>Focus on exchange stability and short-term balance of payments support</a:t>
            </a:r>
          </a:p>
        </p:txBody>
      </p:sp>
      <p:sp>
        <p:nvSpPr>
          <p:cNvPr id="9" name="Shape 7"/>
          <p:cNvSpPr/>
          <p:nvPr/>
        </p:nvSpPr>
        <p:spPr>
          <a:xfrm>
            <a:off x="822960" y="3108960"/>
            <a:ext cx="0" cy="0"/>
          </a:xfrm>
          <a:prstGeom prst="line">
            <a:avLst/>
          </a:prstGeom>
          <a:noFill/>
          <a:ln w="12700">
            <a:solidFill>
              <a:srgbClr val="5B677A"/>
            </a:solidFill>
            <a:prstDash val="solid"/>
          </a:ln>
        </p:spPr>
        <p:txBody>
          <a:bodyPr/>
          <a:lstStyle/>
          <a:p>
            <a:endParaRPr lang="en-GB" noProof="1"/>
          </a:p>
        </p:txBody>
      </p:sp>
      <p:sp>
        <p:nvSpPr>
          <p:cNvPr id="10" name="Shape 8"/>
          <p:cNvSpPr/>
          <p:nvPr/>
        </p:nvSpPr>
        <p:spPr>
          <a:xfrm>
            <a:off x="2587752" y="3136392"/>
            <a:ext cx="219456" cy="219456"/>
          </a:xfrm>
          <a:prstGeom prst="ellipse">
            <a:avLst/>
          </a:prstGeom>
          <a:solidFill>
            <a:srgbClr val="F5B041"/>
          </a:solidFill>
          <a:ln w="12700">
            <a:solidFill>
              <a:srgbClr val="FFFFFF"/>
            </a:solidFill>
            <a:prstDash val="solid"/>
          </a:ln>
        </p:spPr>
        <p:txBody>
          <a:bodyPr/>
          <a:lstStyle/>
          <a:p>
            <a:endParaRPr lang="en-GB" noProof="1"/>
          </a:p>
        </p:txBody>
      </p:sp>
      <p:sp>
        <p:nvSpPr>
          <p:cNvPr id="11" name="Text 9"/>
          <p:cNvSpPr/>
          <p:nvPr/>
        </p:nvSpPr>
        <p:spPr>
          <a:xfrm>
            <a:off x="2194560" y="3703320"/>
            <a:ext cx="1005840" cy="256032"/>
          </a:xfrm>
          <a:prstGeom prst="rect">
            <a:avLst/>
          </a:prstGeom>
          <a:noFill/>
          <a:ln/>
        </p:spPr>
        <p:txBody>
          <a:bodyPr wrap="square" lIns="0" tIns="0" rIns="0" bIns="0" rtlCol="0" anchor="ctr"/>
          <a:lstStyle/>
          <a:p>
            <a:pPr marL="0" indent="0" algn="ctr">
              <a:buNone/>
            </a:pPr>
            <a:r>
              <a:rPr lang="en-GB" sz="1300" b="1" noProof="1">
                <a:solidFill>
                  <a:srgbClr val="1C2E4A"/>
                </a:solidFill>
              </a:rPr>
              <a:t>1980s</a:t>
            </a:r>
            <a:endParaRPr lang="en-GB" sz="1300" noProof="1"/>
          </a:p>
        </p:txBody>
      </p:sp>
      <p:sp>
        <p:nvSpPr>
          <p:cNvPr id="12" name="Text 10"/>
          <p:cNvSpPr/>
          <p:nvPr/>
        </p:nvSpPr>
        <p:spPr>
          <a:xfrm>
            <a:off x="2029968" y="4030402"/>
            <a:ext cx="1554480" cy="777240"/>
          </a:xfrm>
          <a:prstGeom prst="rect">
            <a:avLst/>
          </a:prstGeom>
          <a:noFill/>
          <a:ln/>
        </p:spPr>
        <p:txBody>
          <a:bodyPr wrap="square" lIns="254" tIns="254" rIns="254" bIns="254" rtlCol="0" anchor="ctr">
            <a:normAutofit/>
          </a:bodyPr>
          <a:lstStyle/>
          <a:p>
            <a:r>
              <a:rPr lang="en-GB" sz="1200" noProof="1"/>
              <a:t>Latin American debt crisis: fiscal cuts, privatization, trade liberalization</a:t>
            </a:r>
          </a:p>
        </p:txBody>
      </p:sp>
      <p:sp>
        <p:nvSpPr>
          <p:cNvPr id="13" name="Shape 11"/>
          <p:cNvSpPr/>
          <p:nvPr/>
        </p:nvSpPr>
        <p:spPr>
          <a:xfrm>
            <a:off x="2697480" y="3337560"/>
            <a:ext cx="0" cy="320040"/>
          </a:xfrm>
          <a:prstGeom prst="line">
            <a:avLst/>
          </a:prstGeom>
          <a:noFill/>
          <a:ln w="12700">
            <a:solidFill>
              <a:srgbClr val="5B677A"/>
            </a:solidFill>
            <a:prstDash val="solid"/>
          </a:ln>
        </p:spPr>
        <p:txBody>
          <a:bodyPr/>
          <a:lstStyle/>
          <a:p>
            <a:endParaRPr lang="en-GB" noProof="1"/>
          </a:p>
        </p:txBody>
      </p:sp>
      <p:sp>
        <p:nvSpPr>
          <p:cNvPr id="14" name="Shape 12"/>
          <p:cNvSpPr/>
          <p:nvPr/>
        </p:nvSpPr>
        <p:spPr>
          <a:xfrm>
            <a:off x="4416552" y="3136392"/>
            <a:ext cx="219456" cy="219456"/>
          </a:xfrm>
          <a:prstGeom prst="ellipse">
            <a:avLst/>
          </a:prstGeom>
          <a:solidFill>
            <a:srgbClr val="F5B041"/>
          </a:solidFill>
          <a:ln w="12700">
            <a:solidFill>
              <a:srgbClr val="FFFFFF"/>
            </a:solidFill>
            <a:prstDash val="solid"/>
          </a:ln>
        </p:spPr>
        <p:txBody>
          <a:bodyPr/>
          <a:lstStyle/>
          <a:p>
            <a:endParaRPr lang="en-GB" noProof="1"/>
          </a:p>
        </p:txBody>
      </p:sp>
      <p:sp>
        <p:nvSpPr>
          <p:cNvPr id="15" name="Text 13"/>
          <p:cNvSpPr/>
          <p:nvPr/>
        </p:nvSpPr>
        <p:spPr>
          <a:xfrm>
            <a:off x="4023360" y="1691640"/>
            <a:ext cx="1005840" cy="256032"/>
          </a:xfrm>
          <a:prstGeom prst="rect">
            <a:avLst/>
          </a:prstGeom>
          <a:noFill/>
          <a:ln/>
        </p:spPr>
        <p:txBody>
          <a:bodyPr wrap="square" lIns="0" tIns="0" rIns="0" bIns="0" rtlCol="0" anchor="ctr"/>
          <a:lstStyle/>
          <a:p>
            <a:pPr marL="0" indent="0" algn="ctr">
              <a:buNone/>
            </a:pPr>
            <a:r>
              <a:rPr lang="en-GB" sz="1300" b="1" noProof="1">
                <a:solidFill>
                  <a:srgbClr val="1C2E4A"/>
                </a:solidFill>
              </a:rPr>
              <a:t>1997-98</a:t>
            </a:r>
            <a:endParaRPr lang="en-GB" sz="1300" noProof="1"/>
          </a:p>
        </p:txBody>
      </p:sp>
      <p:sp>
        <p:nvSpPr>
          <p:cNvPr id="16" name="Text 14"/>
          <p:cNvSpPr/>
          <p:nvPr/>
        </p:nvSpPr>
        <p:spPr>
          <a:xfrm>
            <a:off x="3858768" y="1988820"/>
            <a:ext cx="1554480" cy="777240"/>
          </a:xfrm>
          <a:prstGeom prst="rect">
            <a:avLst/>
          </a:prstGeom>
          <a:noFill/>
          <a:ln/>
        </p:spPr>
        <p:txBody>
          <a:bodyPr wrap="square" lIns="254" tIns="254" rIns="254" bIns="254" rtlCol="0" anchor="ctr">
            <a:normAutofit/>
          </a:bodyPr>
          <a:lstStyle/>
          <a:p>
            <a:r>
              <a:rPr lang="en-GB" sz="1200" noProof="1"/>
              <a:t>Korea/Indonesia: financial-sector and corporate-governance reforms</a:t>
            </a:r>
          </a:p>
        </p:txBody>
      </p:sp>
      <p:sp>
        <p:nvSpPr>
          <p:cNvPr id="17" name="Shape 15"/>
          <p:cNvSpPr/>
          <p:nvPr/>
        </p:nvSpPr>
        <p:spPr>
          <a:xfrm>
            <a:off x="4526280" y="3108960"/>
            <a:ext cx="0" cy="0"/>
          </a:xfrm>
          <a:prstGeom prst="line">
            <a:avLst/>
          </a:prstGeom>
          <a:noFill/>
          <a:ln w="12700">
            <a:solidFill>
              <a:srgbClr val="5B677A"/>
            </a:solidFill>
            <a:prstDash val="solid"/>
          </a:ln>
        </p:spPr>
        <p:txBody>
          <a:bodyPr/>
          <a:lstStyle/>
          <a:p>
            <a:endParaRPr lang="en-GB" noProof="1"/>
          </a:p>
        </p:txBody>
      </p:sp>
      <p:sp>
        <p:nvSpPr>
          <p:cNvPr id="18" name="Shape 16"/>
          <p:cNvSpPr/>
          <p:nvPr/>
        </p:nvSpPr>
        <p:spPr>
          <a:xfrm>
            <a:off x="6336792" y="3136392"/>
            <a:ext cx="219456" cy="219456"/>
          </a:xfrm>
          <a:prstGeom prst="ellipse">
            <a:avLst/>
          </a:prstGeom>
          <a:solidFill>
            <a:srgbClr val="2F6FED"/>
          </a:solidFill>
          <a:ln w="12700">
            <a:solidFill>
              <a:srgbClr val="FFFFFF"/>
            </a:solidFill>
            <a:prstDash val="solid"/>
          </a:ln>
        </p:spPr>
        <p:txBody>
          <a:bodyPr/>
          <a:lstStyle/>
          <a:p>
            <a:endParaRPr lang="en-GB" noProof="1"/>
          </a:p>
        </p:txBody>
      </p:sp>
      <p:sp>
        <p:nvSpPr>
          <p:cNvPr id="19" name="Text 17"/>
          <p:cNvSpPr/>
          <p:nvPr/>
        </p:nvSpPr>
        <p:spPr>
          <a:xfrm>
            <a:off x="5943600" y="3703320"/>
            <a:ext cx="1005840" cy="256032"/>
          </a:xfrm>
          <a:prstGeom prst="rect">
            <a:avLst/>
          </a:prstGeom>
          <a:noFill/>
          <a:ln/>
        </p:spPr>
        <p:txBody>
          <a:bodyPr wrap="square" lIns="0" tIns="0" rIns="0" bIns="0" rtlCol="0" anchor="ctr"/>
          <a:lstStyle/>
          <a:p>
            <a:pPr marL="0" indent="0" algn="ctr">
              <a:buNone/>
            </a:pPr>
            <a:r>
              <a:rPr lang="en-GB" sz="1300" b="1" noProof="1">
                <a:solidFill>
                  <a:srgbClr val="1C2E4A"/>
                </a:solidFill>
              </a:rPr>
              <a:t>2002</a:t>
            </a:r>
            <a:endParaRPr lang="en-GB" sz="1300" noProof="1"/>
          </a:p>
        </p:txBody>
      </p:sp>
      <p:sp>
        <p:nvSpPr>
          <p:cNvPr id="20" name="Text 18"/>
          <p:cNvSpPr/>
          <p:nvPr/>
        </p:nvSpPr>
        <p:spPr>
          <a:xfrm>
            <a:off x="6016226" y="3998871"/>
            <a:ext cx="1554480" cy="777240"/>
          </a:xfrm>
          <a:prstGeom prst="rect">
            <a:avLst/>
          </a:prstGeom>
          <a:noFill/>
          <a:ln/>
        </p:spPr>
        <p:txBody>
          <a:bodyPr wrap="square" lIns="254" tIns="254" rIns="254" bIns="254" rtlCol="0" anchor="ctr">
            <a:normAutofit/>
          </a:bodyPr>
          <a:lstStyle/>
          <a:p>
            <a:r>
              <a:rPr lang="en-GB" sz="1200" noProof="1"/>
              <a:t>Rules push ‘ownership’, ‘parsimony’ and country-specific design</a:t>
            </a:r>
          </a:p>
        </p:txBody>
      </p:sp>
      <p:sp>
        <p:nvSpPr>
          <p:cNvPr id="21" name="Shape 19"/>
          <p:cNvSpPr/>
          <p:nvPr/>
        </p:nvSpPr>
        <p:spPr>
          <a:xfrm>
            <a:off x="6446520" y="3337560"/>
            <a:ext cx="0" cy="320040"/>
          </a:xfrm>
          <a:prstGeom prst="line">
            <a:avLst/>
          </a:prstGeom>
          <a:noFill/>
          <a:ln w="12700">
            <a:solidFill>
              <a:srgbClr val="5B677A"/>
            </a:solidFill>
            <a:prstDash val="solid"/>
          </a:ln>
        </p:spPr>
        <p:txBody>
          <a:bodyPr/>
          <a:lstStyle/>
          <a:p>
            <a:endParaRPr lang="en-GB" noProof="1"/>
          </a:p>
        </p:txBody>
      </p:sp>
      <p:sp>
        <p:nvSpPr>
          <p:cNvPr id="22" name="Shape 20"/>
          <p:cNvSpPr/>
          <p:nvPr/>
        </p:nvSpPr>
        <p:spPr>
          <a:xfrm>
            <a:off x="8165592" y="3136392"/>
            <a:ext cx="219456" cy="219456"/>
          </a:xfrm>
          <a:prstGeom prst="ellipse">
            <a:avLst/>
          </a:prstGeom>
          <a:solidFill>
            <a:srgbClr val="2F6FED"/>
          </a:solidFill>
          <a:ln w="12700">
            <a:solidFill>
              <a:srgbClr val="FFFFFF"/>
            </a:solidFill>
            <a:prstDash val="solid"/>
          </a:ln>
        </p:spPr>
        <p:txBody>
          <a:bodyPr/>
          <a:lstStyle/>
          <a:p>
            <a:endParaRPr lang="en-GB" noProof="1"/>
          </a:p>
        </p:txBody>
      </p:sp>
      <p:sp>
        <p:nvSpPr>
          <p:cNvPr id="23" name="Text 21"/>
          <p:cNvSpPr/>
          <p:nvPr/>
        </p:nvSpPr>
        <p:spPr>
          <a:xfrm>
            <a:off x="7772400" y="1712870"/>
            <a:ext cx="1005840" cy="256032"/>
          </a:xfrm>
          <a:prstGeom prst="rect">
            <a:avLst/>
          </a:prstGeom>
          <a:noFill/>
          <a:ln/>
        </p:spPr>
        <p:txBody>
          <a:bodyPr wrap="square" lIns="0" tIns="0" rIns="0" bIns="0" rtlCol="0" anchor="ctr"/>
          <a:lstStyle/>
          <a:p>
            <a:pPr marL="0" indent="0" algn="ctr">
              <a:buNone/>
            </a:pPr>
            <a:r>
              <a:rPr lang="en-GB" sz="1300" b="1" noProof="1">
                <a:solidFill>
                  <a:srgbClr val="1C2E4A"/>
                </a:solidFill>
              </a:rPr>
              <a:t>2009</a:t>
            </a:r>
            <a:endParaRPr lang="en-GB" sz="1300" noProof="1"/>
          </a:p>
        </p:txBody>
      </p:sp>
      <p:sp>
        <p:nvSpPr>
          <p:cNvPr id="24" name="Text 22"/>
          <p:cNvSpPr/>
          <p:nvPr/>
        </p:nvSpPr>
        <p:spPr>
          <a:xfrm>
            <a:off x="7562088" y="1987191"/>
            <a:ext cx="1554480" cy="777240"/>
          </a:xfrm>
          <a:prstGeom prst="rect">
            <a:avLst/>
          </a:prstGeom>
          <a:noFill/>
          <a:ln/>
        </p:spPr>
        <p:txBody>
          <a:bodyPr wrap="square" lIns="254" tIns="254" rIns="254" bIns="254" rtlCol="0" anchor="ctr">
            <a:normAutofit fontScale="92500"/>
          </a:bodyPr>
          <a:lstStyle/>
          <a:p>
            <a:r>
              <a:rPr lang="en-GB" sz="1200" noProof="1"/>
              <a:t>Less use of hard structural performance criteria; more benchmarks and reviews</a:t>
            </a:r>
          </a:p>
        </p:txBody>
      </p:sp>
      <p:sp>
        <p:nvSpPr>
          <p:cNvPr id="25" name="Shape 23"/>
          <p:cNvSpPr/>
          <p:nvPr/>
        </p:nvSpPr>
        <p:spPr>
          <a:xfrm>
            <a:off x="8275320" y="3108960"/>
            <a:ext cx="0" cy="0"/>
          </a:xfrm>
          <a:prstGeom prst="line">
            <a:avLst/>
          </a:prstGeom>
          <a:noFill/>
          <a:ln w="12700">
            <a:solidFill>
              <a:srgbClr val="5B677A"/>
            </a:solidFill>
            <a:prstDash val="solid"/>
          </a:ln>
        </p:spPr>
        <p:txBody>
          <a:bodyPr/>
          <a:lstStyle/>
          <a:p>
            <a:endParaRPr lang="en-GB" noProof="1"/>
          </a:p>
        </p:txBody>
      </p:sp>
      <p:sp>
        <p:nvSpPr>
          <p:cNvPr id="26" name="Shape 24"/>
          <p:cNvSpPr/>
          <p:nvPr/>
        </p:nvSpPr>
        <p:spPr>
          <a:xfrm>
            <a:off x="9994392" y="3136392"/>
            <a:ext cx="219456" cy="219456"/>
          </a:xfrm>
          <a:prstGeom prst="ellipse">
            <a:avLst/>
          </a:prstGeom>
          <a:solidFill>
            <a:srgbClr val="2F6FED"/>
          </a:solidFill>
          <a:ln w="12700">
            <a:solidFill>
              <a:srgbClr val="FFFFFF"/>
            </a:solidFill>
            <a:prstDash val="solid"/>
          </a:ln>
        </p:spPr>
        <p:txBody>
          <a:bodyPr/>
          <a:lstStyle/>
          <a:p>
            <a:endParaRPr lang="en-GB" noProof="1"/>
          </a:p>
        </p:txBody>
      </p:sp>
      <p:sp>
        <p:nvSpPr>
          <p:cNvPr id="27" name="Text 25"/>
          <p:cNvSpPr/>
          <p:nvPr/>
        </p:nvSpPr>
        <p:spPr>
          <a:xfrm>
            <a:off x="9601200" y="3703320"/>
            <a:ext cx="1005840" cy="256032"/>
          </a:xfrm>
          <a:prstGeom prst="rect">
            <a:avLst/>
          </a:prstGeom>
          <a:noFill/>
          <a:ln/>
        </p:spPr>
        <p:txBody>
          <a:bodyPr wrap="square" lIns="0" tIns="0" rIns="0" bIns="0" rtlCol="0" anchor="ctr"/>
          <a:lstStyle/>
          <a:p>
            <a:pPr marL="0" indent="0" algn="ctr">
              <a:buNone/>
            </a:pPr>
            <a:r>
              <a:rPr lang="en-GB" sz="1300" b="1" noProof="1">
                <a:solidFill>
                  <a:srgbClr val="1C2E4A"/>
                </a:solidFill>
              </a:rPr>
              <a:t>2024-26</a:t>
            </a:r>
            <a:endParaRPr lang="en-GB" sz="1300" noProof="1"/>
          </a:p>
        </p:txBody>
      </p:sp>
      <p:sp>
        <p:nvSpPr>
          <p:cNvPr id="28" name="Text 26"/>
          <p:cNvSpPr/>
          <p:nvPr/>
        </p:nvSpPr>
        <p:spPr>
          <a:xfrm>
            <a:off x="9436608" y="4030402"/>
            <a:ext cx="1554480" cy="777240"/>
          </a:xfrm>
          <a:prstGeom prst="rect">
            <a:avLst/>
          </a:prstGeom>
          <a:noFill/>
          <a:ln/>
        </p:spPr>
        <p:txBody>
          <a:bodyPr wrap="square" lIns="254" tIns="254" rIns="254" bIns="254" rtlCol="0" anchor="ctr">
            <a:normAutofit/>
          </a:bodyPr>
          <a:lstStyle/>
          <a:p>
            <a:r>
              <a:rPr lang="en-GB" sz="1200" noProof="1"/>
              <a:t>More attention to social spending, governance, climate and fragile states</a:t>
            </a:r>
          </a:p>
        </p:txBody>
      </p:sp>
      <p:sp>
        <p:nvSpPr>
          <p:cNvPr id="29" name="Shape 27"/>
          <p:cNvSpPr/>
          <p:nvPr/>
        </p:nvSpPr>
        <p:spPr>
          <a:xfrm>
            <a:off x="10104120" y="3337560"/>
            <a:ext cx="0" cy="320040"/>
          </a:xfrm>
          <a:prstGeom prst="line">
            <a:avLst/>
          </a:prstGeom>
          <a:noFill/>
          <a:ln w="12700">
            <a:solidFill>
              <a:srgbClr val="5B677A"/>
            </a:solidFill>
            <a:prstDash val="solid"/>
          </a:ln>
        </p:spPr>
        <p:txBody>
          <a:bodyPr/>
          <a:lstStyle/>
          <a:p>
            <a:endParaRPr lang="en-GB" noProof="1"/>
          </a:p>
        </p:txBody>
      </p:sp>
      <p:sp>
        <p:nvSpPr>
          <p:cNvPr id="31" name="Text 29"/>
          <p:cNvSpPr/>
          <p:nvPr/>
        </p:nvSpPr>
        <p:spPr>
          <a:xfrm>
            <a:off x="11247120" y="6446520"/>
            <a:ext cx="411480" cy="164592"/>
          </a:xfrm>
          <a:prstGeom prst="rect">
            <a:avLst/>
          </a:prstGeom>
          <a:noFill/>
          <a:ln/>
        </p:spPr>
        <p:txBody>
          <a:bodyPr wrap="square" lIns="0" tIns="0" rIns="0" bIns="0" rtlCol="0" anchor="ctr"/>
          <a:lstStyle/>
          <a:p>
            <a:pPr marL="0" indent="0" algn="r">
              <a:buNone/>
            </a:pPr>
            <a:r>
              <a:rPr lang="en-GB" sz="800" noProof="1">
                <a:solidFill>
                  <a:srgbClr val="5B677A"/>
                </a:solidFill>
              </a:rPr>
              <a:t>03</a:t>
            </a:r>
            <a:endParaRPr lang="en-GB" sz="800" noProof="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20040"/>
            <a:ext cx="7863840" cy="402336"/>
          </a:xfrm>
          <a:prstGeom prst="rect">
            <a:avLst/>
          </a:prstGeom>
          <a:noFill/>
          <a:ln/>
        </p:spPr>
        <p:txBody>
          <a:bodyPr wrap="square" lIns="0" tIns="0" rIns="0" bIns="0" rtlCol="0" anchor="ctr"/>
          <a:lstStyle/>
          <a:p>
            <a:pPr marL="0" indent="0">
              <a:buNone/>
            </a:pPr>
            <a:r>
              <a:rPr lang="en-GB" sz="2500" b="1" noProof="1">
                <a:solidFill>
                  <a:srgbClr val="182033"/>
                </a:solidFill>
                <a:latin typeface="Aptos Display" pitchFamily="34" charset="0"/>
                <a:ea typeface="Aptos Display" pitchFamily="34" charset="-122"/>
                <a:cs typeface="Aptos Display" pitchFamily="34" charset="-120"/>
              </a:rPr>
              <a:t>3. How conditionality works in practice</a:t>
            </a:r>
            <a:endParaRPr lang="en-GB" sz="2500" noProof="1"/>
          </a:p>
        </p:txBody>
      </p:sp>
      <p:sp>
        <p:nvSpPr>
          <p:cNvPr id="3" name="Text 1"/>
          <p:cNvSpPr/>
          <p:nvPr/>
        </p:nvSpPr>
        <p:spPr>
          <a:xfrm>
            <a:off x="512064" y="768096"/>
            <a:ext cx="7680960" cy="256032"/>
          </a:xfrm>
          <a:prstGeom prst="rect">
            <a:avLst/>
          </a:prstGeom>
          <a:noFill/>
          <a:ln/>
        </p:spPr>
        <p:txBody>
          <a:bodyPr wrap="square" lIns="0" tIns="0" rIns="0" bIns="0" rtlCol="0" anchor="ctr"/>
          <a:lstStyle/>
          <a:p>
            <a:r>
              <a:rPr lang="en-GB" sz="1700" noProof="1"/>
              <a:t>The tools are practical: some conditions unlock the program, others monitor it.</a:t>
            </a:r>
          </a:p>
        </p:txBody>
      </p:sp>
      <p:sp>
        <p:nvSpPr>
          <p:cNvPr id="4" name="Shape 2"/>
          <p:cNvSpPr/>
          <p:nvPr/>
        </p:nvSpPr>
        <p:spPr>
          <a:xfrm>
            <a:off x="502920" y="1042416"/>
            <a:ext cx="11155680" cy="0"/>
          </a:xfrm>
          <a:prstGeom prst="line">
            <a:avLst/>
          </a:prstGeom>
          <a:noFill/>
          <a:ln w="12700">
            <a:solidFill>
              <a:srgbClr val="D8E3F3"/>
            </a:solidFill>
            <a:prstDash val="solid"/>
          </a:ln>
        </p:spPr>
        <p:txBody>
          <a:bodyPr/>
          <a:lstStyle/>
          <a:p>
            <a:endParaRPr lang="en-GB" noProof="1"/>
          </a:p>
        </p:txBody>
      </p:sp>
      <p:sp>
        <p:nvSpPr>
          <p:cNvPr id="5" name="Text 3"/>
          <p:cNvSpPr/>
          <p:nvPr/>
        </p:nvSpPr>
        <p:spPr>
          <a:xfrm>
            <a:off x="960120" y="1417320"/>
            <a:ext cx="2743200" cy="292608"/>
          </a:xfrm>
          <a:prstGeom prst="rect">
            <a:avLst/>
          </a:prstGeom>
          <a:noFill/>
          <a:ln/>
        </p:spPr>
        <p:txBody>
          <a:bodyPr wrap="square" lIns="0" tIns="0" rIns="0" bIns="0" rtlCol="0" anchor="ctr"/>
          <a:lstStyle/>
          <a:p>
            <a:pPr marL="0" indent="0">
              <a:buNone/>
            </a:pPr>
            <a:r>
              <a:rPr lang="en-GB" sz="1800" b="1" noProof="1">
                <a:solidFill>
                  <a:srgbClr val="2F6FED"/>
                </a:solidFill>
              </a:rPr>
              <a:t>Prior actions</a:t>
            </a:r>
            <a:endParaRPr lang="en-GB" sz="1800" noProof="1"/>
          </a:p>
        </p:txBody>
      </p:sp>
      <p:sp>
        <p:nvSpPr>
          <p:cNvPr id="6" name="Text 4"/>
          <p:cNvSpPr/>
          <p:nvPr/>
        </p:nvSpPr>
        <p:spPr>
          <a:xfrm>
            <a:off x="3977640" y="1435608"/>
            <a:ext cx="5486400" cy="292608"/>
          </a:xfrm>
          <a:prstGeom prst="rect">
            <a:avLst/>
          </a:prstGeom>
          <a:noFill/>
          <a:ln/>
        </p:spPr>
        <p:txBody>
          <a:bodyPr wrap="square" lIns="0" tIns="0" rIns="0" bIns="0" rtlCol="0" anchor="ctr"/>
          <a:lstStyle/>
          <a:p>
            <a:r>
              <a:rPr lang="en-GB" sz="1200" noProof="1"/>
              <a:t>Example: pass an emergency budget or remove an exchange-rate restriction first</a:t>
            </a:r>
          </a:p>
        </p:txBody>
      </p:sp>
      <p:sp>
        <p:nvSpPr>
          <p:cNvPr id="7" name="Shape 5"/>
          <p:cNvSpPr/>
          <p:nvPr/>
        </p:nvSpPr>
        <p:spPr>
          <a:xfrm>
            <a:off x="932688" y="1947672"/>
            <a:ext cx="10058400" cy="0"/>
          </a:xfrm>
          <a:prstGeom prst="line">
            <a:avLst/>
          </a:prstGeom>
          <a:noFill/>
          <a:ln w="12700">
            <a:solidFill>
              <a:srgbClr val="D8E3F3"/>
            </a:solidFill>
            <a:prstDash val="solid"/>
          </a:ln>
        </p:spPr>
        <p:txBody>
          <a:bodyPr/>
          <a:lstStyle/>
          <a:p>
            <a:endParaRPr lang="en-GB" noProof="1"/>
          </a:p>
        </p:txBody>
      </p:sp>
      <p:sp>
        <p:nvSpPr>
          <p:cNvPr id="8" name="Text 6"/>
          <p:cNvSpPr/>
          <p:nvPr/>
        </p:nvSpPr>
        <p:spPr>
          <a:xfrm>
            <a:off x="960120" y="2478024"/>
            <a:ext cx="2743200" cy="292608"/>
          </a:xfrm>
          <a:prstGeom prst="rect">
            <a:avLst/>
          </a:prstGeom>
          <a:noFill/>
          <a:ln/>
        </p:spPr>
        <p:txBody>
          <a:bodyPr wrap="square" lIns="0" tIns="0" rIns="0" bIns="0" rtlCol="0" anchor="ctr"/>
          <a:lstStyle/>
          <a:p>
            <a:pPr marL="0" indent="0">
              <a:buNone/>
            </a:pPr>
            <a:r>
              <a:rPr lang="en-GB" sz="1800" b="1" noProof="1">
                <a:solidFill>
                  <a:srgbClr val="F5B041"/>
                </a:solidFill>
              </a:rPr>
              <a:t>Quantitative performance criteria</a:t>
            </a:r>
            <a:endParaRPr lang="en-GB" sz="1800" noProof="1"/>
          </a:p>
        </p:txBody>
      </p:sp>
      <p:sp>
        <p:nvSpPr>
          <p:cNvPr id="9" name="Text 7"/>
          <p:cNvSpPr/>
          <p:nvPr/>
        </p:nvSpPr>
        <p:spPr>
          <a:xfrm>
            <a:off x="3977640" y="2496312"/>
            <a:ext cx="5486400" cy="292608"/>
          </a:xfrm>
          <a:prstGeom prst="rect">
            <a:avLst/>
          </a:prstGeom>
          <a:noFill/>
          <a:ln/>
        </p:spPr>
        <p:txBody>
          <a:bodyPr wrap="square" lIns="0" tIns="0" rIns="0" bIns="0" rtlCol="0" anchor="ctr"/>
          <a:lstStyle/>
          <a:p>
            <a:r>
              <a:rPr lang="en-GB" sz="1200" noProof="1"/>
              <a:t>Example: deficit ceiling, reserve floor, debt limit, no central bank financing</a:t>
            </a:r>
          </a:p>
        </p:txBody>
      </p:sp>
      <p:sp>
        <p:nvSpPr>
          <p:cNvPr id="10" name="Shape 8"/>
          <p:cNvSpPr/>
          <p:nvPr/>
        </p:nvSpPr>
        <p:spPr>
          <a:xfrm>
            <a:off x="932688" y="3008376"/>
            <a:ext cx="10058400" cy="0"/>
          </a:xfrm>
          <a:prstGeom prst="line">
            <a:avLst/>
          </a:prstGeom>
          <a:noFill/>
          <a:ln w="12700">
            <a:solidFill>
              <a:srgbClr val="D8E3F3"/>
            </a:solidFill>
            <a:prstDash val="solid"/>
          </a:ln>
        </p:spPr>
        <p:txBody>
          <a:bodyPr/>
          <a:lstStyle/>
          <a:p>
            <a:endParaRPr lang="en-GB" noProof="1"/>
          </a:p>
        </p:txBody>
      </p:sp>
      <p:sp>
        <p:nvSpPr>
          <p:cNvPr id="11" name="Text 9"/>
          <p:cNvSpPr/>
          <p:nvPr/>
        </p:nvSpPr>
        <p:spPr>
          <a:xfrm>
            <a:off x="960120" y="3538728"/>
            <a:ext cx="2743200" cy="292608"/>
          </a:xfrm>
          <a:prstGeom prst="rect">
            <a:avLst/>
          </a:prstGeom>
          <a:noFill/>
          <a:ln/>
        </p:spPr>
        <p:txBody>
          <a:bodyPr wrap="square" lIns="0" tIns="0" rIns="0" bIns="0" rtlCol="0" anchor="ctr"/>
          <a:lstStyle/>
          <a:p>
            <a:pPr marL="0" indent="0">
              <a:buNone/>
            </a:pPr>
            <a:r>
              <a:rPr lang="en-GB" sz="1800" b="1" noProof="1">
                <a:solidFill>
                  <a:srgbClr val="2BAE66"/>
                </a:solidFill>
              </a:rPr>
              <a:t>Indicative targets</a:t>
            </a:r>
            <a:endParaRPr lang="en-GB" sz="1800" noProof="1"/>
          </a:p>
        </p:txBody>
      </p:sp>
      <p:sp>
        <p:nvSpPr>
          <p:cNvPr id="12" name="Text 10"/>
          <p:cNvSpPr/>
          <p:nvPr/>
        </p:nvSpPr>
        <p:spPr>
          <a:xfrm>
            <a:off x="3977640" y="3557016"/>
            <a:ext cx="5486400" cy="292608"/>
          </a:xfrm>
          <a:prstGeom prst="rect">
            <a:avLst/>
          </a:prstGeom>
          <a:noFill/>
          <a:ln/>
        </p:spPr>
        <p:txBody>
          <a:bodyPr wrap="square" lIns="0" tIns="0" rIns="0" bIns="0" rtlCol="0" anchor="ctr"/>
          <a:lstStyle/>
          <a:p>
            <a:r>
              <a:rPr lang="en-GB" sz="1200" noProof="1"/>
              <a:t>Example: social-spending floor or tax-collection target used for monitoring</a:t>
            </a:r>
          </a:p>
        </p:txBody>
      </p:sp>
      <p:sp>
        <p:nvSpPr>
          <p:cNvPr id="13" name="Shape 11"/>
          <p:cNvSpPr/>
          <p:nvPr/>
        </p:nvSpPr>
        <p:spPr>
          <a:xfrm>
            <a:off x="932688" y="4069080"/>
            <a:ext cx="10058400" cy="0"/>
          </a:xfrm>
          <a:prstGeom prst="line">
            <a:avLst/>
          </a:prstGeom>
          <a:noFill/>
          <a:ln w="12700">
            <a:solidFill>
              <a:srgbClr val="D8E3F3"/>
            </a:solidFill>
            <a:prstDash val="solid"/>
          </a:ln>
        </p:spPr>
        <p:txBody>
          <a:bodyPr/>
          <a:lstStyle/>
          <a:p>
            <a:endParaRPr lang="en-GB" noProof="1"/>
          </a:p>
        </p:txBody>
      </p:sp>
      <p:sp>
        <p:nvSpPr>
          <p:cNvPr id="14" name="Text 12"/>
          <p:cNvSpPr/>
          <p:nvPr/>
        </p:nvSpPr>
        <p:spPr>
          <a:xfrm>
            <a:off x="960120" y="4599432"/>
            <a:ext cx="2743200" cy="292608"/>
          </a:xfrm>
          <a:prstGeom prst="rect">
            <a:avLst/>
          </a:prstGeom>
          <a:noFill/>
          <a:ln/>
        </p:spPr>
        <p:txBody>
          <a:bodyPr wrap="square" lIns="0" tIns="0" rIns="0" bIns="0" rtlCol="0" anchor="ctr"/>
          <a:lstStyle/>
          <a:p>
            <a:pPr marL="0" indent="0">
              <a:buNone/>
            </a:pPr>
            <a:r>
              <a:rPr lang="en-GB" sz="1800" b="1" noProof="1">
                <a:solidFill>
                  <a:srgbClr val="D9534F"/>
                </a:solidFill>
              </a:rPr>
              <a:t>Structural benchmarks</a:t>
            </a:r>
            <a:endParaRPr lang="en-GB" sz="1800" noProof="1"/>
          </a:p>
        </p:txBody>
      </p:sp>
      <p:sp>
        <p:nvSpPr>
          <p:cNvPr id="15" name="Text 13"/>
          <p:cNvSpPr/>
          <p:nvPr/>
        </p:nvSpPr>
        <p:spPr>
          <a:xfrm>
            <a:off x="3977640" y="4617720"/>
            <a:ext cx="5486400" cy="292608"/>
          </a:xfrm>
          <a:prstGeom prst="rect">
            <a:avLst/>
          </a:prstGeom>
          <a:noFill/>
          <a:ln/>
        </p:spPr>
        <p:txBody>
          <a:bodyPr wrap="square" lIns="0" tIns="0" rIns="0" bIns="0" rtlCol="0" anchor="ctr"/>
          <a:lstStyle/>
          <a:p>
            <a:r>
              <a:rPr lang="en-GB" sz="1200" noProof="1"/>
              <a:t>Example: strengthen bank supervision, anti-corruption bodies, public procurement</a:t>
            </a:r>
          </a:p>
        </p:txBody>
      </p:sp>
      <p:sp>
        <p:nvSpPr>
          <p:cNvPr id="16" name="Shape 14"/>
          <p:cNvSpPr/>
          <p:nvPr/>
        </p:nvSpPr>
        <p:spPr>
          <a:xfrm>
            <a:off x="932688" y="5129784"/>
            <a:ext cx="10058400" cy="0"/>
          </a:xfrm>
          <a:prstGeom prst="line">
            <a:avLst/>
          </a:prstGeom>
          <a:noFill/>
          <a:ln w="12700">
            <a:solidFill>
              <a:srgbClr val="D8E3F3"/>
            </a:solidFill>
            <a:prstDash val="solid"/>
          </a:ln>
        </p:spPr>
        <p:txBody>
          <a:bodyPr/>
          <a:lstStyle/>
          <a:p>
            <a:endParaRPr lang="en-GB" noProof="1"/>
          </a:p>
        </p:txBody>
      </p:sp>
      <p:sp>
        <p:nvSpPr>
          <p:cNvPr id="18" name="Text 16"/>
          <p:cNvSpPr/>
          <p:nvPr/>
        </p:nvSpPr>
        <p:spPr>
          <a:xfrm>
            <a:off x="11247120" y="6446520"/>
            <a:ext cx="411480" cy="164592"/>
          </a:xfrm>
          <a:prstGeom prst="rect">
            <a:avLst/>
          </a:prstGeom>
          <a:noFill/>
          <a:ln/>
        </p:spPr>
        <p:txBody>
          <a:bodyPr wrap="square" lIns="0" tIns="0" rIns="0" bIns="0" rtlCol="0" anchor="ctr"/>
          <a:lstStyle/>
          <a:p>
            <a:pPr marL="0" indent="0" algn="r">
              <a:buNone/>
            </a:pPr>
            <a:r>
              <a:rPr lang="en-GB" sz="800" noProof="1">
                <a:solidFill>
                  <a:srgbClr val="5B677A"/>
                </a:solidFill>
              </a:rPr>
              <a:t>04</a:t>
            </a:r>
            <a:endParaRPr lang="en-GB" sz="800" noProof="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20040"/>
            <a:ext cx="7863840" cy="402336"/>
          </a:xfrm>
          <a:prstGeom prst="rect">
            <a:avLst/>
          </a:prstGeom>
          <a:noFill/>
          <a:ln/>
        </p:spPr>
        <p:txBody>
          <a:bodyPr wrap="square" lIns="0" tIns="0" rIns="0" bIns="0" rtlCol="0" anchor="ctr"/>
          <a:lstStyle/>
          <a:p>
            <a:pPr marL="0" indent="0">
              <a:buNone/>
            </a:pPr>
            <a:r>
              <a:rPr lang="en-GB" sz="2500" b="1" noProof="1">
                <a:solidFill>
                  <a:srgbClr val="182033"/>
                </a:solidFill>
                <a:latin typeface="Aptos Display" pitchFamily="34" charset="0"/>
                <a:ea typeface="Aptos Display" pitchFamily="34" charset="-122"/>
                <a:cs typeface="Aptos Display" pitchFamily="34" charset="-120"/>
              </a:rPr>
              <a:t>4. Effectiveness: what should we measure?</a:t>
            </a:r>
            <a:endParaRPr lang="en-GB" sz="2500" noProof="1"/>
          </a:p>
        </p:txBody>
      </p:sp>
      <p:sp>
        <p:nvSpPr>
          <p:cNvPr id="3" name="Text 1"/>
          <p:cNvSpPr/>
          <p:nvPr/>
        </p:nvSpPr>
        <p:spPr>
          <a:xfrm>
            <a:off x="512064" y="768096"/>
            <a:ext cx="7680960" cy="256032"/>
          </a:xfrm>
          <a:prstGeom prst="rect">
            <a:avLst/>
          </a:prstGeom>
          <a:noFill/>
          <a:ln/>
        </p:spPr>
        <p:txBody>
          <a:bodyPr wrap="square" lIns="0" tIns="0" rIns="0" bIns="0" rtlCol="0" anchor="ctr"/>
          <a:lstStyle/>
          <a:p>
            <a:r>
              <a:rPr lang="en-GB" sz="1700" noProof="1"/>
              <a:t>A program can succeed on stabilization and still fail politically or socially.</a:t>
            </a:r>
          </a:p>
        </p:txBody>
      </p:sp>
      <p:sp>
        <p:nvSpPr>
          <p:cNvPr id="4" name="Shape 2"/>
          <p:cNvSpPr/>
          <p:nvPr/>
        </p:nvSpPr>
        <p:spPr>
          <a:xfrm>
            <a:off x="502920" y="1042416"/>
            <a:ext cx="11155680" cy="0"/>
          </a:xfrm>
          <a:prstGeom prst="line">
            <a:avLst/>
          </a:prstGeom>
          <a:noFill/>
          <a:ln w="12700">
            <a:solidFill>
              <a:srgbClr val="D8E3F3"/>
            </a:solidFill>
            <a:prstDash val="solid"/>
          </a:ln>
        </p:spPr>
        <p:txBody>
          <a:bodyPr/>
          <a:lstStyle/>
          <a:p>
            <a:endParaRPr lang="en-GB" noProof="1"/>
          </a:p>
        </p:txBody>
      </p:sp>
      <p:sp>
        <p:nvSpPr>
          <p:cNvPr id="5" name="Shape 3"/>
          <p:cNvSpPr/>
          <p:nvPr/>
        </p:nvSpPr>
        <p:spPr>
          <a:xfrm>
            <a:off x="1143000" y="1600200"/>
            <a:ext cx="1051560" cy="1051560"/>
          </a:xfrm>
          <a:prstGeom prst="ellipse">
            <a:avLst/>
          </a:prstGeom>
          <a:solidFill>
            <a:srgbClr val="2F6FED"/>
          </a:solidFill>
          <a:ln w="12700">
            <a:solidFill>
              <a:srgbClr val="FFFFFF"/>
            </a:solidFill>
            <a:prstDash val="solid"/>
          </a:ln>
        </p:spPr>
        <p:txBody>
          <a:bodyPr/>
          <a:lstStyle/>
          <a:p>
            <a:endParaRPr lang="en-GB" noProof="1"/>
          </a:p>
        </p:txBody>
      </p:sp>
      <p:sp>
        <p:nvSpPr>
          <p:cNvPr id="6" name="Text 4"/>
          <p:cNvSpPr/>
          <p:nvPr/>
        </p:nvSpPr>
        <p:spPr>
          <a:xfrm>
            <a:off x="1399032" y="1847088"/>
            <a:ext cx="548640" cy="228600"/>
          </a:xfrm>
          <a:prstGeom prst="rect">
            <a:avLst/>
          </a:prstGeom>
          <a:noFill/>
          <a:ln/>
        </p:spPr>
        <p:txBody>
          <a:bodyPr wrap="square" lIns="0" tIns="0" rIns="0" bIns="0" rtlCol="0" anchor="ctr"/>
          <a:lstStyle/>
          <a:p>
            <a:pPr marL="0" indent="0" algn="ctr">
              <a:buNone/>
            </a:pPr>
            <a:r>
              <a:rPr lang="en-GB" sz="2200" b="1" noProof="1">
                <a:solidFill>
                  <a:srgbClr val="FFFFFF"/>
                </a:solidFill>
              </a:rPr>
              <a:t>1</a:t>
            </a:r>
            <a:endParaRPr lang="en-GB" sz="2200" noProof="1"/>
          </a:p>
        </p:txBody>
      </p:sp>
      <p:sp>
        <p:nvSpPr>
          <p:cNvPr id="7" name="Text 5"/>
          <p:cNvSpPr/>
          <p:nvPr/>
        </p:nvSpPr>
        <p:spPr>
          <a:xfrm>
            <a:off x="960120" y="2880360"/>
            <a:ext cx="3063240" cy="320040"/>
          </a:xfrm>
          <a:prstGeom prst="rect">
            <a:avLst/>
          </a:prstGeom>
          <a:noFill/>
          <a:ln/>
        </p:spPr>
        <p:txBody>
          <a:bodyPr wrap="square" lIns="0" tIns="0" rIns="0" bIns="0" rtlCol="0" anchor="ctr"/>
          <a:lstStyle/>
          <a:p>
            <a:pPr marL="0" indent="0" algn="ctr">
              <a:buNone/>
            </a:pPr>
            <a:r>
              <a:rPr lang="en-GB" sz="2200" b="1" noProof="1">
                <a:solidFill>
                  <a:srgbClr val="1C2E4A"/>
                </a:solidFill>
              </a:rPr>
              <a:t>Stabilization</a:t>
            </a:r>
            <a:endParaRPr lang="en-GB" sz="2200" noProof="1"/>
          </a:p>
        </p:txBody>
      </p:sp>
      <p:sp>
        <p:nvSpPr>
          <p:cNvPr id="8" name="Text 6"/>
          <p:cNvSpPr/>
          <p:nvPr/>
        </p:nvSpPr>
        <p:spPr>
          <a:xfrm>
            <a:off x="1920240" y="3218010"/>
            <a:ext cx="2880360" cy="914400"/>
          </a:xfrm>
          <a:prstGeom prst="rect">
            <a:avLst/>
          </a:prstGeom>
          <a:noFill/>
          <a:ln/>
        </p:spPr>
        <p:txBody>
          <a:bodyPr wrap="square" lIns="254" tIns="254" rIns="254" bIns="254" rtlCol="0" anchor="ctr">
            <a:normAutofit/>
          </a:bodyPr>
          <a:lstStyle/>
          <a:p>
            <a:r>
              <a:rPr lang="en-GB" sz="1200" noProof="1"/>
              <a:t>Korea 1997</a:t>
            </a:r>
          </a:p>
        </p:txBody>
      </p:sp>
      <p:sp>
        <p:nvSpPr>
          <p:cNvPr id="9" name="Shape 7"/>
          <p:cNvSpPr/>
          <p:nvPr/>
        </p:nvSpPr>
        <p:spPr>
          <a:xfrm>
            <a:off x="4892040" y="1600200"/>
            <a:ext cx="1051560" cy="1051560"/>
          </a:xfrm>
          <a:prstGeom prst="ellipse">
            <a:avLst/>
          </a:prstGeom>
          <a:solidFill>
            <a:srgbClr val="2BAE66"/>
          </a:solidFill>
          <a:ln w="12700">
            <a:solidFill>
              <a:srgbClr val="FFFFFF"/>
            </a:solidFill>
            <a:prstDash val="solid"/>
          </a:ln>
        </p:spPr>
        <p:txBody>
          <a:bodyPr/>
          <a:lstStyle/>
          <a:p>
            <a:endParaRPr lang="en-GB" noProof="1"/>
          </a:p>
        </p:txBody>
      </p:sp>
      <p:sp>
        <p:nvSpPr>
          <p:cNvPr id="10" name="Text 8"/>
          <p:cNvSpPr/>
          <p:nvPr/>
        </p:nvSpPr>
        <p:spPr>
          <a:xfrm>
            <a:off x="5148072" y="1847088"/>
            <a:ext cx="548640" cy="228600"/>
          </a:xfrm>
          <a:prstGeom prst="rect">
            <a:avLst/>
          </a:prstGeom>
          <a:noFill/>
          <a:ln/>
        </p:spPr>
        <p:txBody>
          <a:bodyPr wrap="square" lIns="0" tIns="0" rIns="0" bIns="0" rtlCol="0" anchor="ctr"/>
          <a:lstStyle/>
          <a:p>
            <a:pPr marL="0" indent="0" algn="ctr">
              <a:buNone/>
            </a:pPr>
            <a:r>
              <a:rPr lang="en-GB" sz="2200" b="1" noProof="1">
                <a:solidFill>
                  <a:srgbClr val="FFFFFF"/>
                </a:solidFill>
              </a:rPr>
              <a:t>2</a:t>
            </a:r>
            <a:endParaRPr lang="en-GB" sz="2200" noProof="1"/>
          </a:p>
        </p:txBody>
      </p:sp>
      <p:sp>
        <p:nvSpPr>
          <p:cNvPr id="11" name="Text 9"/>
          <p:cNvSpPr/>
          <p:nvPr/>
        </p:nvSpPr>
        <p:spPr>
          <a:xfrm>
            <a:off x="4709160" y="2880360"/>
            <a:ext cx="3063240" cy="320040"/>
          </a:xfrm>
          <a:prstGeom prst="rect">
            <a:avLst/>
          </a:prstGeom>
          <a:noFill/>
          <a:ln/>
        </p:spPr>
        <p:txBody>
          <a:bodyPr wrap="square" lIns="0" tIns="0" rIns="0" bIns="0" rtlCol="0" anchor="ctr"/>
          <a:lstStyle/>
          <a:p>
            <a:pPr marL="0" indent="0" algn="ctr">
              <a:buNone/>
            </a:pPr>
            <a:r>
              <a:rPr lang="en-GB" sz="2200" b="1" noProof="1">
                <a:solidFill>
                  <a:srgbClr val="1C2E4A"/>
                </a:solidFill>
              </a:rPr>
              <a:t>Credibility</a:t>
            </a:r>
            <a:endParaRPr lang="en-GB" sz="2200" noProof="1"/>
          </a:p>
        </p:txBody>
      </p:sp>
      <p:sp>
        <p:nvSpPr>
          <p:cNvPr id="12" name="Text 10"/>
          <p:cNvSpPr/>
          <p:nvPr/>
        </p:nvSpPr>
        <p:spPr>
          <a:xfrm>
            <a:off x="5696712" y="3215188"/>
            <a:ext cx="2880360" cy="914400"/>
          </a:xfrm>
          <a:prstGeom prst="rect">
            <a:avLst/>
          </a:prstGeom>
          <a:noFill/>
          <a:ln/>
        </p:spPr>
        <p:txBody>
          <a:bodyPr wrap="square" lIns="254" tIns="254" rIns="254" bIns="254" rtlCol="0" anchor="ctr">
            <a:normAutofit/>
          </a:bodyPr>
          <a:lstStyle/>
          <a:p>
            <a:r>
              <a:rPr lang="en-GB" sz="1200" noProof="1"/>
              <a:t>Argentina 2018</a:t>
            </a:r>
          </a:p>
        </p:txBody>
      </p:sp>
      <p:sp>
        <p:nvSpPr>
          <p:cNvPr id="13" name="Shape 11"/>
          <p:cNvSpPr/>
          <p:nvPr/>
        </p:nvSpPr>
        <p:spPr>
          <a:xfrm>
            <a:off x="8641080" y="1600200"/>
            <a:ext cx="1051560" cy="1051560"/>
          </a:xfrm>
          <a:prstGeom prst="ellipse">
            <a:avLst/>
          </a:prstGeom>
          <a:solidFill>
            <a:srgbClr val="F5B041"/>
          </a:solidFill>
          <a:ln w="12700">
            <a:solidFill>
              <a:srgbClr val="FFFFFF"/>
            </a:solidFill>
            <a:prstDash val="solid"/>
          </a:ln>
        </p:spPr>
        <p:txBody>
          <a:bodyPr/>
          <a:lstStyle/>
          <a:p>
            <a:endParaRPr lang="en-GB" noProof="1"/>
          </a:p>
        </p:txBody>
      </p:sp>
      <p:sp>
        <p:nvSpPr>
          <p:cNvPr id="14" name="Text 12"/>
          <p:cNvSpPr/>
          <p:nvPr/>
        </p:nvSpPr>
        <p:spPr>
          <a:xfrm>
            <a:off x="8897112" y="1847088"/>
            <a:ext cx="548640" cy="228600"/>
          </a:xfrm>
          <a:prstGeom prst="rect">
            <a:avLst/>
          </a:prstGeom>
          <a:noFill/>
          <a:ln/>
        </p:spPr>
        <p:txBody>
          <a:bodyPr wrap="square" lIns="0" tIns="0" rIns="0" bIns="0" rtlCol="0" anchor="ctr"/>
          <a:lstStyle/>
          <a:p>
            <a:pPr marL="0" indent="0" algn="ctr">
              <a:buNone/>
            </a:pPr>
            <a:r>
              <a:rPr lang="en-GB" sz="2200" b="1" noProof="1">
                <a:solidFill>
                  <a:srgbClr val="FFFFFF"/>
                </a:solidFill>
              </a:rPr>
              <a:t>3</a:t>
            </a:r>
            <a:endParaRPr lang="en-GB" sz="2200" noProof="1"/>
          </a:p>
        </p:txBody>
      </p:sp>
      <p:sp>
        <p:nvSpPr>
          <p:cNvPr id="15" name="Text 13"/>
          <p:cNvSpPr/>
          <p:nvPr/>
        </p:nvSpPr>
        <p:spPr>
          <a:xfrm>
            <a:off x="8458200" y="2880360"/>
            <a:ext cx="3063240" cy="320040"/>
          </a:xfrm>
          <a:prstGeom prst="rect">
            <a:avLst/>
          </a:prstGeom>
          <a:noFill/>
          <a:ln/>
        </p:spPr>
        <p:txBody>
          <a:bodyPr wrap="square" lIns="0" tIns="0" rIns="0" bIns="0" rtlCol="0" anchor="ctr"/>
          <a:lstStyle/>
          <a:p>
            <a:pPr marL="0" indent="0" algn="ctr">
              <a:buNone/>
            </a:pPr>
            <a:r>
              <a:rPr lang="en-GB" sz="2200" b="1" noProof="1">
                <a:solidFill>
                  <a:srgbClr val="1C2E4A"/>
                </a:solidFill>
              </a:rPr>
              <a:t>Development</a:t>
            </a:r>
            <a:endParaRPr lang="en-GB" sz="2200" noProof="1"/>
          </a:p>
        </p:txBody>
      </p:sp>
      <p:sp>
        <p:nvSpPr>
          <p:cNvPr id="16" name="Text 14"/>
          <p:cNvSpPr/>
          <p:nvPr/>
        </p:nvSpPr>
        <p:spPr>
          <a:xfrm>
            <a:off x="9311640" y="3287268"/>
            <a:ext cx="2880360" cy="914400"/>
          </a:xfrm>
          <a:prstGeom prst="rect">
            <a:avLst/>
          </a:prstGeom>
          <a:noFill/>
          <a:ln/>
        </p:spPr>
        <p:txBody>
          <a:bodyPr wrap="square" lIns="254" tIns="254" rIns="254" bIns="254" rtlCol="0" anchor="ctr">
            <a:normAutofit/>
          </a:bodyPr>
          <a:lstStyle/>
          <a:p>
            <a:r>
              <a:rPr lang="en-GB" sz="1200" noProof="1"/>
              <a:t>Greece 2010</a:t>
            </a:r>
          </a:p>
        </p:txBody>
      </p:sp>
      <p:sp>
        <p:nvSpPr>
          <p:cNvPr id="17" name="Shape 15"/>
          <p:cNvSpPr/>
          <p:nvPr/>
        </p:nvSpPr>
        <p:spPr>
          <a:xfrm>
            <a:off x="960120" y="4983480"/>
            <a:ext cx="10241280" cy="0"/>
          </a:xfrm>
          <a:prstGeom prst="line">
            <a:avLst/>
          </a:prstGeom>
          <a:noFill/>
          <a:ln w="12700">
            <a:solidFill>
              <a:srgbClr val="D8E3F3"/>
            </a:solidFill>
            <a:prstDash val="solid"/>
          </a:ln>
        </p:spPr>
        <p:txBody>
          <a:bodyPr/>
          <a:lstStyle/>
          <a:p>
            <a:endParaRPr lang="en-GB" noProof="1"/>
          </a:p>
        </p:txBody>
      </p:sp>
      <p:sp>
        <p:nvSpPr>
          <p:cNvPr id="19" name="Text 17"/>
          <p:cNvSpPr/>
          <p:nvPr/>
        </p:nvSpPr>
        <p:spPr>
          <a:xfrm>
            <a:off x="11247120" y="6446520"/>
            <a:ext cx="411480" cy="164592"/>
          </a:xfrm>
          <a:prstGeom prst="rect">
            <a:avLst/>
          </a:prstGeom>
          <a:noFill/>
          <a:ln/>
        </p:spPr>
        <p:txBody>
          <a:bodyPr wrap="square" lIns="0" tIns="0" rIns="0" bIns="0" rtlCol="0" anchor="ctr"/>
          <a:lstStyle/>
          <a:p>
            <a:pPr marL="0" indent="0" algn="r">
              <a:buNone/>
            </a:pPr>
            <a:r>
              <a:rPr lang="en-GB" sz="800" noProof="1">
                <a:solidFill>
                  <a:srgbClr val="5B677A"/>
                </a:solidFill>
              </a:rPr>
              <a:t>05</a:t>
            </a:r>
            <a:endParaRPr lang="en-GB" sz="800" noProof="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20040"/>
            <a:ext cx="7863840" cy="402336"/>
          </a:xfrm>
          <a:prstGeom prst="rect">
            <a:avLst/>
          </a:prstGeom>
          <a:noFill/>
          <a:ln/>
        </p:spPr>
        <p:txBody>
          <a:bodyPr wrap="square" lIns="0" tIns="0" rIns="0" bIns="0" rtlCol="0" anchor="ctr"/>
          <a:lstStyle/>
          <a:p>
            <a:pPr marL="0" indent="0">
              <a:buNone/>
            </a:pPr>
            <a:r>
              <a:rPr lang="en-GB" sz="2500" b="1" noProof="1">
                <a:solidFill>
                  <a:srgbClr val="182033"/>
                </a:solidFill>
                <a:latin typeface="Aptos Display" pitchFamily="34" charset="0"/>
                <a:ea typeface="Aptos Display" pitchFamily="34" charset="-122"/>
                <a:cs typeface="Aptos Display" pitchFamily="34" charset="-120"/>
              </a:rPr>
              <a:t>Conclusion: make conditionality disciplined</a:t>
            </a:r>
            <a:endParaRPr lang="en-GB" sz="2500" noProof="1"/>
          </a:p>
        </p:txBody>
      </p:sp>
      <p:sp>
        <p:nvSpPr>
          <p:cNvPr id="3" name="Text 1"/>
          <p:cNvSpPr/>
          <p:nvPr/>
        </p:nvSpPr>
        <p:spPr>
          <a:xfrm>
            <a:off x="512064" y="768096"/>
            <a:ext cx="7680960" cy="256032"/>
          </a:xfrm>
          <a:prstGeom prst="rect">
            <a:avLst/>
          </a:prstGeom>
          <a:noFill/>
          <a:ln/>
        </p:spPr>
        <p:txBody>
          <a:bodyPr wrap="square" lIns="0" tIns="0" rIns="0" bIns="0" rtlCol="0" anchor="ctr"/>
          <a:lstStyle/>
          <a:p>
            <a:r>
              <a:rPr lang="en-GB" sz="1700" noProof="1"/>
              <a:t>Three tests for judging an IMF condition</a:t>
            </a:r>
          </a:p>
        </p:txBody>
      </p:sp>
      <p:sp>
        <p:nvSpPr>
          <p:cNvPr id="4" name="Shape 2"/>
          <p:cNvSpPr/>
          <p:nvPr/>
        </p:nvSpPr>
        <p:spPr>
          <a:xfrm>
            <a:off x="502920" y="1042416"/>
            <a:ext cx="11155680" cy="0"/>
          </a:xfrm>
          <a:prstGeom prst="line">
            <a:avLst/>
          </a:prstGeom>
          <a:noFill/>
          <a:ln w="12700">
            <a:solidFill>
              <a:srgbClr val="D8E3F3"/>
            </a:solidFill>
            <a:prstDash val="solid"/>
          </a:ln>
        </p:spPr>
        <p:txBody>
          <a:bodyPr/>
          <a:lstStyle/>
          <a:p>
            <a:endParaRPr lang="en-GB" noProof="1"/>
          </a:p>
        </p:txBody>
      </p:sp>
      <p:sp>
        <p:nvSpPr>
          <p:cNvPr id="5" name="Shape 3"/>
          <p:cNvSpPr/>
          <p:nvPr/>
        </p:nvSpPr>
        <p:spPr>
          <a:xfrm>
            <a:off x="2011680" y="1600200"/>
            <a:ext cx="1143000" cy="1143000"/>
          </a:xfrm>
          <a:prstGeom prst="ellipse">
            <a:avLst/>
          </a:prstGeom>
          <a:solidFill>
            <a:srgbClr val="2F6FED"/>
          </a:solidFill>
          <a:ln w="12700">
            <a:solidFill>
              <a:srgbClr val="FFFFFF"/>
            </a:solidFill>
            <a:prstDash val="solid"/>
          </a:ln>
        </p:spPr>
        <p:txBody>
          <a:bodyPr/>
          <a:lstStyle/>
          <a:p>
            <a:endParaRPr lang="en-GB" noProof="1"/>
          </a:p>
        </p:txBody>
      </p:sp>
      <p:sp>
        <p:nvSpPr>
          <p:cNvPr id="6" name="Text 4"/>
          <p:cNvSpPr/>
          <p:nvPr/>
        </p:nvSpPr>
        <p:spPr>
          <a:xfrm>
            <a:off x="2313432" y="1874520"/>
            <a:ext cx="548640" cy="228600"/>
          </a:xfrm>
          <a:prstGeom prst="rect">
            <a:avLst/>
          </a:prstGeom>
          <a:noFill/>
          <a:ln/>
        </p:spPr>
        <p:txBody>
          <a:bodyPr wrap="square" lIns="0" tIns="0" rIns="0" bIns="0" rtlCol="0" anchor="ctr"/>
          <a:lstStyle/>
          <a:p>
            <a:pPr marL="0" indent="0" algn="ctr">
              <a:buNone/>
            </a:pPr>
            <a:r>
              <a:rPr lang="en-GB" sz="2300" b="1" noProof="1">
                <a:solidFill>
                  <a:srgbClr val="FFFFFF"/>
                </a:solidFill>
              </a:rPr>
              <a:t>1</a:t>
            </a:r>
            <a:endParaRPr lang="en-GB" sz="2300" noProof="1"/>
          </a:p>
        </p:txBody>
      </p:sp>
      <p:sp>
        <p:nvSpPr>
          <p:cNvPr id="7" name="Text 5"/>
          <p:cNvSpPr/>
          <p:nvPr/>
        </p:nvSpPr>
        <p:spPr>
          <a:xfrm>
            <a:off x="1005840" y="2971800"/>
            <a:ext cx="3154680" cy="320040"/>
          </a:xfrm>
          <a:prstGeom prst="rect">
            <a:avLst/>
          </a:prstGeom>
          <a:noFill/>
          <a:ln/>
        </p:spPr>
        <p:txBody>
          <a:bodyPr wrap="square" lIns="0" tIns="0" rIns="0" bIns="0" rtlCol="0" anchor="ctr"/>
          <a:lstStyle/>
          <a:p>
            <a:pPr marL="0" indent="0" algn="ctr">
              <a:buNone/>
            </a:pPr>
            <a:r>
              <a:rPr lang="en-GB" sz="2200" b="1" noProof="1">
                <a:solidFill>
                  <a:srgbClr val="1C2E4A"/>
                </a:solidFill>
              </a:rPr>
              <a:t>Macro-critical</a:t>
            </a:r>
            <a:endParaRPr lang="en-GB" sz="2200" noProof="1"/>
          </a:p>
        </p:txBody>
      </p:sp>
      <p:sp>
        <p:nvSpPr>
          <p:cNvPr id="9" name="Shape 7"/>
          <p:cNvSpPr/>
          <p:nvPr/>
        </p:nvSpPr>
        <p:spPr>
          <a:xfrm>
            <a:off x="5715000" y="1600200"/>
            <a:ext cx="1143000" cy="1143000"/>
          </a:xfrm>
          <a:prstGeom prst="ellipse">
            <a:avLst/>
          </a:prstGeom>
          <a:solidFill>
            <a:srgbClr val="2BAE66"/>
          </a:solidFill>
          <a:ln w="12700">
            <a:solidFill>
              <a:srgbClr val="FFFFFF"/>
            </a:solidFill>
            <a:prstDash val="solid"/>
          </a:ln>
        </p:spPr>
        <p:txBody>
          <a:bodyPr/>
          <a:lstStyle/>
          <a:p>
            <a:endParaRPr lang="en-GB" noProof="1"/>
          </a:p>
        </p:txBody>
      </p:sp>
      <p:sp>
        <p:nvSpPr>
          <p:cNvPr id="10" name="Text 8"/>
          <p:cNvSpPr/>
          <p:nvPr/>
        </p:nvSpPr>
        <p:spPr>
          <a:xfrm>
            <a:off x="6016752" y="1874520"/>
            <a:ext cx="548640" cy="228600"/>
          </a:xfrm>
          <a:prstGeom prst="rect">
            <a:avLst/>
          </a:prstGeom>
          <a:noFill/>
          <a:ln/>
        </p:spPr>
        <p:txBody>
          <a:bodyPr wrap="square" lIns="0" tIns="0" rIns="0" bIns="0" rtlCol="0" anchor="ctr"/>
          <a:lstStyle/>
          <a:p>
            <a:pPr marL="0" indent="0" algn="ctr">
              <a:buNone/>
            </a:pPr>
            <a:r>
              <a:rPr lang="en-GB" sz="2300" b="1" noProof="1">
                <a:solidFill>
                  <a:srgbClr val="FFFFFF"/>
                </a:solidFill>
              </a:rPr>
              <a:t>2</a:t>
            </a:r>
            <a:endParaRPr lang="en-GB" sz="2300" noProof="1"/>
          </a:p>
        </p:txBody>
      </p:sp>
      <p:sp>
        <p:nvSpPr>
          <p:cNvPr id="11" name="Text 9"/>
          <p:cNvSpPr/>
          <p:nvPr/>
        </p:nvSpPr>
        <p:spPr>
          <a:xfrm>
            <a:off x="4709160" y="2971800"/>
            <a:ext cx="3154680" cy="320040"/>
          </a:xfrm>
          <a:prstGeom prst="rect">
            <a:avLst/>
          </a:prstGeom>
          <a:noFill/>
          <a:ln/>
        </p:spPr>
        <p:txBody>
          <a:bodyPr wrap="square" lIns="0" tIns="0" rIns="0" bIns="0" rtlCol="0" anchor="ctr"/>
          <a:lstStyle/>
          <a:p>
            <a:pPr marL="0" indent="0" algn="ctr">
              <a:buNone/>
            </a:pPr>
            <a:r>
              <a:rPr lang="en-GB" sz="2200" b="1" noProof="1">
                <a:solidFill>
                  <a:srgbClr val="1C2E4A"/>
                </a:solidFill>
              </a:rPr>
              <a:t>Country-owned</a:t>
            </a:r>
            <a:endParaRPr lang="en-GB" sz="2200" noProof="1"/>
          </a:p>
        </p:txBody>
      </p:sp>
      <p:sp>
        <p:nvSpPr>
          <p:cNvPr id="13" name="Shape 11"/>
          <p:cNvSpPr/>
          <p:nvPr/>
        </p:nvSpPr>
        <p:spPr>
          <a:xfrm>
            <a:off x="9418320" y="1600200"/>
            <a:ext cx="1143000" cy="1143000"/>
          </a:xfrm>
          <a:prstGeom prst="ellipse">
            <a:avLst/>
          </a:prstGeom>
          <a:solidFill>
            <a:srgbClr val="F5B041"/>
          </a:solidFill>
          <a:ln w="12700">
            <a:solidFill>
              <a:srgbClr val="FFFFFF"/>
            </a:solidFill>
            <a:prstDash val="solid"/>
          </a:ln>
        </p:spPr>
        <p:txBody>
          <a:bodyPr/>
          <a:lstStyle/>
          <a:p>
            <a:endParaRPr lang="en-GB" noProof="1"/>
          </a:p>
        </p:txBody>
      </p:sp>
      <p:sp>
        <p:nvSpPr>
          <p:cNvPr id="14" name="Text 12"/>
          <p:cNvSpPr/>
          <p:nvPr/>
        </p:nvSpPr>
        <p:spPr>
          <a:xfrm>
            <a:off x="9720072" y="1874520"/>
            <a:ext cx="548640" cy="228600"/>
          </a:xfrm>
          <a:prstGeom prst="rect">
            <a:avLst/>
          </a:prstGeom>
          <a:noFill/>
          <a:ln/>
        </p:spPr>
        <p:txBody>
          <a:bodyPr wrap="square" lIns="0" tIns="0" rIns="0" bIns="0" rtlCol="0" anchor="ctr"/>
          <a:lstStyle/>
          <a:p>
            <a:pPr marL="0" indent="0" algn="ctr">
              <a:buNone/>
            </a:pPr>
            <a:r>
              <a:rPr lang="en-GB" sz="2300" b="1" noProof="1">
                <a:solidFill>
                  <a:srgbClr val="FFFFFF"/>
                </a:solidFill>
              </a:rPr>
              <a:t>3</a:t>
            </a:r>
            <a:endParaRPr lang="en-GB" sz="2300" noProof="1"/>
          </a:p>
        </p:txBody>
      </p:sp>
      <p:sp>
        <p:nvSpPr>
          <p:cNvPr id="15" name="Text 13"/>
          <p:cNvSpPr/>
          <p:nvPr/>
        </p:nvSpPr>
        <p:spPr>
          <a:xfrm>
            <a:off x="8412480" y="2971800"/>
            <a:ext cx="3154680" cy="320040"/>
          </a:xfrm>
          <a:prstGeom prst="rect">
            <a:avLst/>
          </a:prstGeom>
          <a:noFill/>
          <a:ln/>
        </p:spPr>
        <p:txBody>
          <a:bodyPr wrap="square" lIns="0" tIns="0" rIns="0" bIns="0" rtlCol="0" anchor="ctr"/>
          <a:lstStyle/>
          <a:p>
            <a:pPr marL="0" indent="0" algn="ctr">
              <a:buNone/>
            </a:pPr>
            <a:r>
              <a:rPr lang="en-GB" sz="2200" b="1" noProof="1">
                <a:solidFill>
                  <a:srgbClr val="1C2E4A"/>
                </a:solidFill>
              </a:rPr>
              <a:t>Socially legitimate</a:t>
            </a:r>
            <a:endParaRPr lang="en-GB" sz="2200" noProof="1"/>
          </a:p>
        </p:txBody>
      </p:sp>
      <p:sp>
        <p:nvSpPr>
          <p:cNvPr id="18" name="Text 16"/>
          <p:cNvSpPr/>
          <p:nvPr/>
        </p:nvSpPr>
        <p:spPr>
          <a:xfrm>
            <a:off x="11247120" y="6446520"/>
            <a:ext cx="411480" cy="164592"/>
          </a:xfrm>
          <a:prstGeom prst="rect">
            <a:avLst/>
          </a:prstGeom>
          <a:noFill/>
          <a:ln/>
        </p:spPr>
        <p:txBody>
          <a:bodyPr wrap="square" lIns="0" tIns="0" rIns="0" bIns="0" rtlCol="0" anchor="ctr"/>
          <a:lstStyle/>
          <a:p>
            <a:pPr marL="0" indent="0" algn="r">
              <a:buNone/>
            </a:pPr>
            <a:r>
              <a:rPr lang="en-GB" sz="800" noProof="1">
                <a:solidFill>
                  <a:srgbClr val="5B677A"/>
                </a:solidFill>
              </a:rPr>
              <a:t>07</a:t>
            </a:r>
            <a:endParaRPr lang="en-GB" sz="800" noProof="1"/>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320040"/>
            <a:ext cx="7863840" cy="402336"/>
          </a:xfrm>
          <a:prstGeom prst="rect">
            <a:avLst/>
          </a:prstGeom>
          <a:noFill/>
          <a:ln/>
        </p:spPr>
        <p:txBody>
          <a:bodyPr wrap="square" lIns="0" tIns="0" rIns="0" bIns="0" rtlCol="0" anchor="ctr"/>
          <a:lstStyle/>
          <a:p>
            <a:pPr marL="0" indent="0">
              <a:buNone/>
            </a:pPr>
            <a:r>
              <a:rPr lang="en-GB" sz="2500" b="1" noProof="1">
                <a:solidFill>
                  <a:srgbClr val="182033"/>
                </a:solidFill>
                <a:latin typeface="Aptos Display" pitchFamily="34" charset="0"/>
                <a:ea typeface="Aptos Display" pitchFamily="34" charset="-122"/>
                <a:cs typeface="Aptos Display" pitchFamily="34" charset="-120"/>
              </a:rPr>
              <a:t>Sources used</a:t>
            </a:r>
            <a:endParaRPr lang="en-GB" sz="2500" noProof="1"/>
          </a:p>
        </p:txBody>
      </p:sp>
      <p:sp>
        <p:nvSpPr>
          <p:cNvPr id="4" name="Shape 2"/>
          <p:cNvSpPr/>
          <p:nvPr/>
        </p:nvSpPr>
        <p:spPr>
          <a:xfrm>
            <a:off x="502920" y="1042416"/>
            <a:ext cx="11155680" cy="0"/>
          </a:xfrm>
          <a:prstGeom prst="line">
            <a:avLst/>
          </a:prstGeom>
          <a:noFill/>
          <a:ln w="12700">
            <a:solidFill>
              <a:srgbClr val="D8E3F3"/>
            </a:solidFill>
            <a:prstDash val="solid"/>
          </a:ln>
        </p:spPr>
        <p:txBody>
          <a:bodyPr/>
          <a:lstStyle/>
          <a:p>
            <a:endParaRPr lang="en-GB" noProof="1"/>
          </a:p>
        </p:txBody>
      </p:sp>
      <p:sp>
        <p:nvSpPr>
          <p:cNvPr id="5" name="Text 3"/>
          <p:cNvSpPr/>
          <p:nvPr/>
        </p:nvSpPr>
        <p:spPr>
          <a:xfrm>
            <a:off x="1005840" y="1417320"/>
            <a:ext cx="10058400" cy="301752"/>
          </a:xfrm>
          <a:prstGeom prst="rect">
            <a:avLst/>
          </a:prstGeom>
          <a:noFill/>
          <a:ln/>
        </p:spPr>
        <p:txBody>
          <a:bodyPr wrap="square" lIns="508" tIns="508" rIns="508" bIns="508" rtlCol="0" anchor="ctr">
            <a:normAutofit/>
          </a:bodyPr>
          <a:lstStyle/>
          <a:p>
            <a:r>
              <a:rPr lang="en-GB" sz="1100" noProof="1"/>
              <a:t>IMF, IMF Conditionality Factsheet; Guidelines on Conditionality, 2002.</a:t>
            </a:r>
          </a:p>
        </p:txBody>
      </p:sp>
      <p:sp>
        <p:nvSpPr>
          <p:cNvPr id="6" name="Text 4"/>
          <p:cNvSpPr/>
          <p:nvPr/>
        </p:nvSpPr>
        <p:spPr>
          <a:xfrm>
            <a:off x="1005840" y="1920240"/>
            <a:ext cx="10058400" cy="301752"/>
          </a:xfrm>
          <a:prstGeom prst="rect">
            <a:avLst/>
          </a:prstGeom>
          <a:noFill/>
          <a:ln/>
        </p:spPr>
        <p:txBody>
          <a:bodyPr wrap="square" lIns="508" tIns="508" rIns="508" bIns="508" rtlCol="0" anchor="ctr">
            <a:normAutofit/>
          </a:bodyPr>
          <a:lstStyle/>
          <a:p>
            <a:r>
              <a:rPr lang="en-GB" sz="1100" noProof="1"/>
              <a:t>IMF, Korea Stand-By Arrangement summary, 1997.</a:t>
            </a:r>
          </a:p>
        </p:txBody>
      </p:sp>
      <p:sp>
        <p:nvSpPr>
          <p:cNvPr id="7" name="Text 5"/>
          <p:cNvSpPr/>
          <p:nvPr/>
        </p:nvSpPr>
        <p:spPr>
          <a:xfrm>
            <a:off x="1005840" y="2423160"/>
            <a:ext cx="10058400" cy="301752"/>
          </a:xfrm>
          <a:prstGeom prst="rect">
            <a:avLst/>
          </a:prstGeom>
          <a:noFill/>
          <a:ln/>
        </p:spPr>
        <p:txBody>
          <a:bodyPr wrap="square" lIns="508" tIns="508" rIns="508" bIns="508" rtlCol="0" anchor="ctr">
            <a:normAutofit/>
          </a:bodyPr>
          <a:lstStyle/>
          <a:p>
            <a:r>
              <a:rPr lang="en-GB" sz="1100" noProof="1"/>
              <a:t>IMF, Greece Stand-By Arrangement and Ex Post Evaluation, 2010/2013.</a:t>
            </a:r>
          </a:p>
        </p:txBody>
      </p:sp>
      <p:sp>
        <p:nvSpPr>
          <p:cNvPr id="8" name="Text 6"/>
          <p:cNvSpPr/>
          <p:nvPr/>
        </p:nvSpPr>
        <p:spPr>
          <a:xfrm>
            <a:off x="1005840" y="2926080"/>
            <a:ext cx="10058400" cy="301752"/>
          </a:xfrm>
          <a:prstGeom prst="rect">
            <a:avLst/>
          </a:prstGeom>
          <a:noFill/>
          <a:ln/>
        </p:spPr>
        <p:txBody>
          <a:bodyPr wrap="square" lIns="508" tIns="508" rIns="508" bIns="508" rtlCol="0" anchor="ctr">
            <a:normAutofit/>
          </a:bodyPr>
          <a:lstStyle/>
          <a:p>
            <a:r>
              <a:rPr lang="en-GB" sz="1100" noProof="1"/>
              <a:t>IMF, Argentina SBA reviews, 2018.</a:t>
            </a:r>
          </a:p>
        </p:txBody>
      </p:sp>
      <p:sp>
        <p:nvSpPr>
          <p:cNvPr id="9" name="Text 7"/>
          <p:cNvSpPr/>
          <p:nvPr/>
        </p:nvSpPr>
        <p:spPr>
          <a:xfrm>
            <a:off x="1005840" y="3429000"/>
            <a:ext cx="10058400" cy="301752"/>
          </a:xfrm>
          <a:prstGeom prst="rect">
            <a:avLst/>
          </a:prstGeom>
          <a:noFill/>
          <a:ln/>
        </p:spPr>
        <p:txBody>
          <a:bodyPr wrap="square" lIns="508" tIns="508" rIns="508" bIns="508" rtlCol="0" anchor="ctr">
            <a:normAutofit/>
          </a:bodyPr>
          <a:lstStyle/>
          <a:p>
            <a:r>
              <a:rPr lang="en-GB" sz="1100" noProof="1"/>
              <a:t>IMF, Ukraine Extended Fund Facility materials, 2023 onward.</a:t>
            </a:r>
          </a:p>
        </p:txBody>
      </p:sp>
      <p:sp>
        <p:nvSpPr>
          <p:cNvPr id="10" name="Text 8"/>
          <p:cNvSpPr/>
          <p:nvPr/>
        </p:nvSpPr>
        <p:spPr>
          <a:xfrm>
            <a:off x="1005840" y="3931920"/>
            <a:ext cx="10058400" cy="301752"/>
          </a:xfrm>
          <a:prstGeom prst="rect">
            <a:avLst/>
          </a:prstGeom>
          <a:noFill/>
          <a:ln/>
        </p:spPr>
        <p:txBody>
          <a:bodyPr wrap="square" lIns="508" tIns="508" rIns="508" bIns="508" rtlCol="0" anchor="ctr">
            <a:normAutofit/>
          </a:bodyPr>
          <a:lstStyle/>
          <a:p>
            <a:r>
              <a:rPr lang="en-GB" sz="1100" noProof="1"/>
              <a:t>IEO, Structural Conditionality in IMF-Supported Programs, 2008.</a:t>
            </a:r>
          </a:p>
        </p:txBody>
      </p:sp>
      <p:sp>
        <p:nvSpPr>
          <p:cNvPr id="11" name="Text 9"/>
          <p:cNvSpPr/>
          <p:nvPr/>
        </p:nvSpPr>
        <p:spPr>
          <a:xfrm>
            <a:off x="1005840" y="4434840"/>
            <a:ext cx="10058400" cy="301752"/>
          </a:xfrm>
          <a:prstGeom prst="rect">
            <a:avLst/>
          </a:prstGeom>
          <a:noFill/>
          <a:ln/>
        </p:spPr>
        <p:txBody>
          <a:bodyPr wrap="square" lIns="508" tIns="508" rIns="508" bIns="508" rtlCol="0" anchor="ctr">
            <a:normAutofit/>
          </a:bodyPr>
          <a:lstStyle/>
          <a:p>
            <a:r>
              <a:rPr lang="en-GB" sz="1100" noProof="1"/>
              <a:t>ECB Occasional Paper 235, Conditionality and design of IMF-supported programmes, 2019.</a:t>
            </a:r>
          </a:p>
        </p:txBody>
      </p:sp>
      <p:sp>
        <p:nvSpPr>
          <p:cNvPr id="13" name="Text 11"/>
          <p:cNvSpPr/>
          <p:nvPr/>
        </p:nvSpPr>
        <p:spPr>
          <a:xfrm>
            <a:off x="11247120" y="6446520"/>
            <a:ext cx="411480" cy="164592"/>
          </a:xfrm>
          <a:prstGeom prst="rect">
            <a:avLst/>
          </a:prstGeom>
          <a:noFill/>
          <a:ln/>
        </p:spPr>
        <p:txBody>
          <a:bodyPr wrap="square" lIns="0" tIns="0" rIns="0" bIns="0" rtlCol="0" anchor="ctr"/>
          <a:lstStyle/>
          <a:p>
            <a:pPr marL="0" indent="0" algn="r">
              <a:buNone/>
            </a:pPr>
            <a:r>
              <a:rPr lang="en-GB" sz="800" noProof="1">
                <a:solidFill>
                  <a:srgbClr val="5B677A"/>
                </a:solidFill>
              </a:rPr>
              <a:t>08</a:t>
            </a:r>
            <a:endParaRPr lang="en-GB" sz="800" noProof="1"/>
          </a:p>
        </p:txBody>
      </p:sp>
      <p:sp>
        <p:nvSpPr>
          <p:cNvPr id="14" name="Text 9">
            <a:extLst>
              <a:ext uri="{FF2B5EF4-FFF2-40B4-BE49-F238E27FC236}">
                <a16:creationId xmlns:a16="http://schemas.microsoft.com/office/drawing/2014/main" id="{052334CA-EBCE-E41D-33CF-3748B526D858}"/>
              </a:ext>
            </a:extLst>
          </p:cNvPr>
          <p:cNvSpPr/>
          <p:nvPr/>
        </p:nvSpPr>
        <p:spPr>
          <a:xfrm>
            <a:off x="994804" y="4937760"/>
            <a:ext cx="10058400" cy="301752"/>
          </a:xfrm>
          <a:prstGeom prst="rect">
            <a:avLst/>
          </a:prstGeom>
          <a:noFill/>
          <a:ln/>
        </p:spPr>
        <p:txBody>
          <a:bodyPr wrap="square" lIns="508" tIns="508" rIns="508" bIns="508" rtlCol="0" anchor="ctr">
            <a:normAutofit fontScale="62500" lnSpcReduction="20000"/>
          </a:bodyPr>
          <a:lstStyle/>
          <a:p>
            <a:r>
              <a:rPr lang="en-GB" noProof="1"/>
              <a:t>James, Harold, From Grandmotherliness to Governance: The Evolution of IMF Conditionality, Finance &amp; Development, International Monetary Fund, 1998.</a:t>
            </a:r>
            <a:endParaRPr lang="en-GB" sz="1100" noProof="1"/>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CBADD-AEE6-B8CE-758A-6CBFA997D333}"/>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9BC9362F-7DD9-9864-1843-1F8BABA8B521}"/>
              </a:ext>
            </a:extLst>
          </p:cNvPr>
          <p:cNvSpPr/>
          <p:nvPr/>
        </p:nvSpPr>
        <p:spPr>
          <a:xfrm>
            <a:off x="4749099" y="3026664"/>
            <a:ext cx="7863840" cy="402336"/>
          </a:xfrm>
          <a:prstGeom prst="rect">
            <a:avLst/>
          </a:prstGeom>
          <a:noFill/>
          <a:ln/>
        </p:spPr>
        <p:txBody>
          <a:bodyPr wrap="square" lIns="0" tIns="0" rIns="0" bIns="0" rtlCol="0" anchor="ctr"/>
          <a:lstStyle/>
          <a:p>
            <a:pPr marL="0" indent="0">
              <a:buNone/>
            </a:pPr>
            <a:r>
              <a:rPr lang="en-GB" sz="4400" b="1" noProof="1">
                <a:solidFill>
                  <a:srgbClr val="182033"/>
                </a:solidFill>
                <a:latin typeface="Aptos Display" pitchFamily="34" charset="0"/>
              </a:rPr>
              <a:t>Thank you!</a:t>
            </a:r>
            <a:endParaRPr lang="en-GB" sz="4400" noProof="1"/>
          </a:p>
        </p:txBody>
      </p:sp>
      <p:sp>
        <p:nvSpPr>
          <p:cNvPr id="4" name="Shape 2">
            <a:extLst>
              <a:ext uri="{FF2B5EF4-FFF2-40B4-BE49-F238E27FC236}">
                <a16:creationId xmlns:a16="http://schemas.microsoft.com/office/drawing/2014/main" id="{8502C1C3-0E78-9F80-35E5-6F2F3D1D6D01}"/>
              </a:ext>
            </a:extLst>
          </p:cNvPr>
          <p:cNvSpPr/>
          <p:nvPr/>
        </p:nvSpPr>
        <p:spPr>
          <a:xfrm>
            <a:off x="502920" y="1042416"/>
            <a:ext cx="11155680" cy="0"/>
          </a:xfrm>
          <a:prstGeom prst="line">
            <a:avLst/>
          </a:prstGeom>
          <a:noFill/>
          <a:ln w="12700">
            <a:solidFill>
              <a:srgbClr val="D8E3F3"/>
            </a:solidFill>
            <a:prstDash val="solid"/>
          </a:ln>
        </p:spPr>
        <p:txBody>
          <a:bodyPr/>
          <a:lstStyle/>
          <a:p>
            <a:endParaRPr lang="en-GB" noProof="1"/>
          </a:p>
        </p:txBody>
      </p:sp>
      <p:sp>
        <p:nvSpPr>
          <p:cNvPr id="13" name="Text 11">
            <a:extLst>
              <a:ext uri="{FF2B5EF4-FFF2-40B4-BE49-F238E27FC236}">
                <a16:creationId xmlns:a16="http://schemas.microsoft.com/office/drawing/2014/main" id="{88E6FF42-C01A-78E7-5A74-1FDBAA366525}"/>
              </a:ext>
            </a:extLst>
          </p:cNvPr>
          <p:cNvSpPr/>
          <p:nvPr/>
        </p:nvSpPr>
        <p:spPr>
          <a:xfrm>
            <a:off x="11247120" y="6446520"/>
            <a:ext cx="411480" cy="164592"/>
          </a:xfrm>
          <a:prstGeom prst="rect">
            <a:avLst/>
          </a:prstGeom>
          <a:noFill/>
          <a:ln/>
        </p:spPr>
        <p:txBody>
          <a:bodyPr wrap="square" lIns="0" tIns="0" rIns="0" bIns="0" rtlCol="0" anchor="ctr"/>
          <a:lstStyle/>
          <a:p>
            <a:pPr marL="0" indent="0" algn="r">
              <a:buNone/>
            </a:pPr>
            <a:r>
              <a:rPr lang="en-GB" sz="800" noProof="1">
                <a:solidFill>
                  <a:srgbClr val="5B677A"/>
                </a:solidFill>
              </a:rPr>
              <a:t>08</a:t>
            </a:r>
            <a:endParaRPr lang="en-GB" sz="800" noProof="1"/>
          </a:p>
        </p:txBody>
      </p:sp>
    </p:spTree>
    <p:extLst>
      <p:ext uri="{BB962C8B-B14F-4D97-AF65-F5344CB8AC3E}">
        <p14:creationId xmlns:p14="http://schemas.microsoft.com/office/powerpoint/2010/main" val="2310109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32277" y="5896892"/>
            <a:ext cx="14286748" cy="961109"/>
          </a:xfrm>
          <a:custGeom>
            <a:avLst/>
            <a:gdLst/>
            <a:ahLst/>
            <a:cxnLst/>
            <a:rect l="l" t="t" r="r" b="b"/>
            <a:pathLst>
              <a:path w="21430122" h="1441663">
                <a:moveTo>
                  <a:pt x="0" y="0"/>
                </a:moveTo>
                <a:lnTo>
                  <a:pt x="21430122" y="0"/>
                </a:lnTo>
                <a:lnTo>
                  <a:pt x="21430122" y="1441663"/>
                </a:lnTo>
                <a:lnTo>
                  <a:pt x="0" y="14416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sz="1200"/>
          </a:p>
        </p:txBody>
      </p:sp>
      <p:sp>
        <p:nvSpPr>
          <p:cNvPr id="3" name="TextBox 3"/>
          <p:cNvSpPr txBox="1"/>
          <p:nvPr/>
        </p:nvSpPr>
        <p:spPr>
          <a:xfrm>
            <a:off x="758501" y="2807790"/>
            <a:ext cx="10674998" cy="1336648"/>
          </a:xfrm>
          <a:prstGeom prst="rect">
            <a:avLst/>
          </a:prstGeom>
        </p:spPr>
        <p:txBody>
          <a:bodyPr lIns="0" tIns="0" rIns="0" bIns="0" rtlCol="0" anchor="t">
            <a:spAutoFit/>
          </a:bodyPr>
          <a:lstStyle/>
          <a:p>
            <a:pPr algn="ctr">
              <a:lnSpc>
                <a:spcPts val="5136"/>
              </a:lnSpc>
            </a:pPr>
            <a:r>
              <a:rPr lang="en-US" sz="5350" b="1" dirty="0">
                <a:latin typeface="Poppins Bold"/>
                <a:ea typeface="Poppins Bold"/>
                <a:cs typeface="Poppins Bold"/>
                <a:sym typeface="Poppins Bold"/>
              </a:rPr>
              <a:t>CLIMATE FINANCE RISK AND BANKING REGULATION</a:t>
            </a:r>
          </a:p>
        </p:txBody>
      </p:sp>
      <p:sp>
        <p:nvSpPr>
          <p:cNvPr id="4" name="Freeform 4"/>
          <p:cNvSpPr/>
          <p:nvPr/>
        </p:nvSpPr>
        <p:spPr>
          <a:xfrm>
            <a:off x="-2150060" y="4317588"/>
            <a:ext cx="3635566" cy="2743200"/>
          </a:xfrm>
          <a:custGeom>
            <a:avLst/>
            <a:gdLst/>
            <a:ahLst/>
            <a:cxnLst/>
            <a:rect l="l" t="t" r="r" b="b"/>
            <a:pathLst>
              <a:path w="5453349" h="4114800">
                <a:moveTo>
                  <a:pt x="0" y="0"/>
                </a:moveTo>
                <a:lnTo>
                  <a:pt x="5453350" y="0"/>
                </a:lnTo>
                <a:lnTo>
                  <a:pt x="545335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sz="1200"/>
          </a:p>
        </p:txBody>
      </p:sp>
      <p:sp>
        <p:nvSpPr>
          <p:cNvPr id="5" name="Freeform 5"/>
          <p:cNvSpPr/>
          <p:nvPr/>
        </p:nvSpPr>
        <p:spPr>
          <a:xfrm>
            <a:off x="9929780" y="5689188"/>
            <a:ext cx="3152840" cy="1633744"/>
          </a:xfrm>
          <a:custGeom>
            <a:avLst/>
            <a:gdLst/>
            <a:ahLst/>
            <a:cxnLst/>
            <a:rect l="l" t="t" r="r" b="b"/>
            <a:pathLst>
              <a:path w="4729260" h="2450616">
                <a:moveTo>
                  <a:pt x="0" y="0"/>
                </a:moveTo>
                <a:lnTo>
                  <a:pt x="4729260" y="0"/>
                </a:lnTo>
                <a:lnTo>
                  <a:pt x="4729260" y="2450616"/>
                </a:lnTo>
                <a:lnTo>
                  <a:pt x="0" y="245061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sz="1200"/>
          </a:p>
        </p:txBody>
      </p:sp>
      <p:grpSp>
        <p:nvGrpSpPr>
          <p:cNvPr id="6" name="Group 6"/>
          <p:cNvGrpSpPr/>
          <p:nvPr/>
        </p:nvGrpSpPr>
        <p:grpSpPr>
          <a:xfrm>
            <a:off x="0" y="-823483"/>
            <a:ext cx="12192000" cy="2068629"/>
            <a:chOff x="0" y="0"/>
            <a:chExt cx="4503162" cy="764056"/>
          </a:xfrm>
        </p:grpSpPr>
        <p:sp>
          <p:nvSpPr>
            <p:cNvPr id="7" name="Freeform 7"/>
            <p:cNvSpPr/>
            <p:nvPr/>
          </p:nvSpPr>
          <p:spPr>
            <a:xfrm>
              <a:off x="0" y="0"/>
              <a:ext cx="4503162" cy="764056"/>
            </a:xfrm>
            <a:custGeom>
              <a:avLst/>
              <a:gdLst/>
              <a:ahLst/>
              <a:cxnLst/>
              <a:rect l="l" t="t" r="r" b="b"/>
              <a:pathLst>
                <a:path w="4503162" h="764056">
                  <a:moveTo>
                    <a:pt x="19050" y="0"/>
                  </a:moveTo>
                  <a:lnTo>
                    <a:pt x="4484112" y="0"/>
                  </a:lnTo>
                  <a:cubicBezTo>
                    <a:pt x="4494633" y="0"/>
                    <a:pt x="4503162" y="8529"/>
                    <a:pt x="4503162" y="19050"/>
                  </a:cubicBezTo>
                  <a:lnTo>
                    <a:pt x="4503162" y="745006"/>
                  </a:lnTo>
                  <a:cubicBezTo>
                    <a:pt x="4503162" y="750058"/>
                    <a:pt x="4501155" y="754904"/>
                    <a:pt x="4497583" y="758476"/>
                  </a:cubicBezTo>
                  <a:cubicBezTo>
                    <a:pt x="4494010" y="762049"/>
                    <a:pt x="4489165" y="764056"/>
                    <a:pt x="4484112" y="764056"/>
                  </a:cubicBezTo>
                  <a:lnTo>
                    <a:pt x="19050" y="764056"/>
                  </a:lnTo>
                  <a:cubicBezTo>
                    <a:pt x="13998" y="764056"/>
                    <a:pt x="9152" y="762049"/>
                    <a:pt x="5580" y="758476"/>
                  </a:cubicBezTo>
                  <a:cubicBezTo>
                    <a:pt x="2007" y="754904"/>
                    <a:pt x="0" y="750058"/>
                    <a:pt x="0" y="745006"/>
                  </a:cubicBezTo>
                  <a:lnTo>
                    <a:pt x="0" y="19050"/>
                  </a:lnTo>
                  <a:cubicBezTo>
                    <a:pt x="0" y="8529"/>
                    <a:pt x="8529" y="0"/>
                    <a:pt x="19050" y="0"/>
                  </a:cubicBezTo>
                  <a:close/>
                </a:path>
              </a:pathLst>
            </a:custGeom>
            <a:solidFill>
              <a:srgbClr val="00532B"/>
            </a:solidFill>
          </p:spPr>
          <p:txBody>
            <a:bodyPr/>
            <a:lstStyle/>
            <a:p>
              <a:endParaRPr lang="fr-FR" sz="1200"/>
            </a:p>
          </p:txBody>
        </p:sp>
        <p:sp>
          <p:nvSpPr>
            <p:cNvPr id="8" name="TextBox 8"/>
            <p:cNvSpPr txBox="1"/>
            <p:nvPr/>
          </p:nvSpPr>
          <p:spPr>
            <a:xfrm>
              <a:off x="0" y="-123825"/>
              <a:ext cx="4503162" cy="887881"/>
            </a:xfrm>
            <a:prstGeom prst="rect">
              <a:avLst/>
            </a:prstGeom>
          </p:spPr>
          <p:txBody>
            <a:bodyPr lIns="33867" tIns="33867" rIns="33867" bIns="33867" rtlCol="0" anchor="ctr"/>
            <a:lstStyle/>
            <a:p>
              <a:pPr algn="ctr">
                <a:lnSpc>
                  <a:spcPts val="2607"/>
                </a:lnSpc>
              </a:pPr>
              <a:endParaRPr sz="1200"/>
            </a:p>
          </p:txBody>
        </p:sp>
      </p:grpSp>
      <p:grpSp>
        <p:nvGrpSpPr>
          <p:cNvPr id="9" name="Group 9"/>
          <p:cNvGrpSpPr/>
          <p:nvPr/>
        </p:nvGrpSpPr>
        <p:grpSpPr>
          <a:xfrm>
            <a:off x="9292684" y="529633"/>
            <a:ext cx="2002139" cy="416748"/>
            <a:chOff x="0" y="0"/>
            <a:chExt cx="790969" cy="164641"/>
          </a:xfrm>
        </p:grpSpPr>
        <p:sp>
          <p:nvSpPr>
            <p:cNvPr id="10" name="Freeform 10"/>
            <p:cNvSpPr/>
            <p:nvPr/>
          </p:nvSpPr>
          <p:spPr>
            <a:xfrm>
              <a:off x="0" y="0"/>
              <a:ext cx="790969" cy="164641"/>
            </a:xfrm>
            <a:custGeom>
              <a:avLst/>
              <a:gdLst/>
              <a:ahLst/>
              <a:cxnLst/>
              <a:rect l="l" t="t" r="r" b="b"/>
              <a:pathLst>
                <a:path w="790969" h="164641">
                  <a:moveTo>
                    <a:pt x="82321" y="0"/>
                  </a:moveTo>
                  <a:lnTo>
                    <a:pt x="708648" y="0"/>
                  </a:lnTo>
                  <a:cubicBezTo>
                    <a:pt x="730481" y="0"/>
                    <a:pt x="751419" y="8673"/>
                    <a:pt x="766857" y="24111"/>
                  </a:cubicBezTo>
                  <a:cubicBezTo>
                    <a:pt x="782296" y="39549"/>
                    <a:pt x="790969" y="60488"/>
                    <a:pt x="790969" y="82321"/>
                  </a:cubicBezTo>
                  <a:lnTo>
                    <a:pt x="790969" y="82321"/>
                  </a:lnTo>
                  <a:cubicBezTo>
                    <a:pt x="790969" y="104153"/>
                    <a:pt x="782296" y="125092"/>
                    <a:pt x="766857" y="140530"/>
                  </a:cubicBezTo>
                  <a:cubicBezTo>
                    <a:pt x="751419" y="155968"/>
                    <a:pt x="730481" y="164641"/>
                    <a:pt x="708648" y="164641"/>
                  </a:cubicBezTo>
                  <a:lnTo>
                    <a:pt x="82321" y="164641"/>
                  </a:lnTo>
                  <a:cubicBezTo>
                    <a:pt x="60488" y="164641"/>
                    <a:pt x="39549" y="155968"/>
                    <a:pt x="24111" y="140530"/>
                  </a:cubicBezTo>
                  <a:cubicBezTo>
                    <a:pt x="8673" y="125092"/>
                    <a:pt x="0" y="104153"/>
                    <a:pt x="0" y="82321"/>
                  </a:cubicBezTo>
                  <a:lnTo>
                    <a:pt x="0" y="82321"/>
                  </a:lnTo>
                  <a:cubicBezTo>
                    <a:pt x="0" y="60488"/>
                    <a:pt x="8673" y="39549"/>
                    <a:pt x="24111" y="24111"/>
                  </a:cubicBezTo>
                  <a:cubicBezTo>
                    <a:pt x="39549" y="8673"/>
                    <a:pt x="60488" y="0"/>
                    <a:pt x="82321" y="0"/>
                  </a:cubicBezTo>
                  <a:close/>
                </a:path>
              </a:pathLst>
            </a:custGeom>
            <a:solidFill>
              <a:srgbClr val="FFFFFF"/>
            </a:solidFill>
          </p:spPr>
          <p:txBody>
            <a:bodyPr/>
            <a:lstStyle/>
            <a:p>
              <a:endParaRPr lang="fr-FR" sz="1200"/>
            </a:p>
          </p:txBody>
        </p:sp>
        <p:sp>
          <p:nvSpPr>
            <p:cNvPr id="11" name="TextBox 11"/>
            <p:cNvSpPr txBox="1"/>
            <p:nvPr/>
          </p:nvSpPr>
          <p:spPr>
            <a:xfrm>
              <a:off x="0" y="-57150"/>
              <a:ext cx="790969" cy="221791"/>
            </a:xfrm>
            <a:prstGeom prst="rect">
              <a:avLst/>
            </a:prstGeom>
          </p:spPr>
          <p:txBody>
            <a:bodyPr lIns="33867" tIns="33867" rIns="33867" bIns="33867" rtlCol="0" anchor="ctr"/>
            <a:lstStyle/>
            <a:p>
              <a:pPr algn="ctr">
                <a:lnSpc>
                  <a:spcPts val="1866"/>
                </a:lnSpc>
              </a:pPr>
              <a:r>
                <a:rPr lang="en-US" sz="1333">
                  <a:solidFill>
                    <a:srgbClr val="FFFFFF"/>
                  </a:solidFill>
                  <a:latin typeface="Poppins"/>
                  <a:ea typeface="Poppins"/>
                  <a:cs typeface="Poppins"/>
                  <a:sym typeface="Poppins"/>
                </a:rPr>
                <a:t>ha</a:t>
              </a:r>
            </a:p>
          </p:txBody>
        </p:sp>
      </p:grpSp>
      <p:sp>
        <p:nvSpPr>
          <p:cNvPr id="12" name="TextBox 12"/>
          <p:cNvSpPr txBox="1"/>
          <p:nvPr/>
        </p:nvSpPr>
        <p:spPr>
          <a:xfrm>
            <a:off x="303005" y="373635"/>
            <a:ext cx="3721891" cy="281424"/>
          </a:xfrm>
          <a:prstGeom prst="rect">
            <a:avLst/>
          </a:prstGeom>
        </p:spPr>
        <p:txBody>
          <a:bodyPr lIns="0" tIns="0" rIns="0" bIns="0" rtlCol="0" anchor="t">
            <a:spAutoFit/>
          </a:bodyPr>
          <a:lstStyle/>
          <a:p>
            <a:pPr algn="ctr">
              <a:lnSpc>
                <a:spcPts val="2426"/>
              </a:lnSpc>
              <a:spcBef>
                <a:spcPct val="0"/>
              </a:spcBef>
            </a:pPr>
            <a:r>
              <a:rPr lang="en-US" sz="1733" b="1">
                <a:solidFill>
                  <a:srgbClr val="FFFFFF"/>
                </a:solidFill>
                <a:latin typeface="Poppins Bold"/>
                <a:ea typeface="Poppins Bold"/>
                <a:cs typeface="Poppins Bold"/>
                <a:sym typeface="Poppins Bold"/>
              </a:rPr>
              <a:t>International Financial Law</a:t>
            </a:r>
          </a:p>
        </p:txBody>
      </p:sp>
      <p:sp>
        <p:nvSpPr>
          <p:cNvPr id="13" name="TextBox 13"/>
          <p:cNvSpPr txBox="1"/>
          <p:nvPr/>
        </p:nvSpPr>
        <p:spPr>
          <a:xfrm>
            <a:off x="-1804886" y="693558"/>
            <a:ext cx="6580785" cy="281039"/>
          </a:xfrm>
          <a:prstGeom prst="rect">
            <a:avLst/>
          </a:prstGeom>
        </p:spPr>
        <p:txBody>
          <a:bodyPr lIns="0" tIns="0" rIns="0" bIns="0" rtlCol="0" anchor="t">
            <a:spAutoFit/>
          </a:bodyPr>
          <a:lstStyle/>
          <a:p>
            <a:pPr algn="ctr">
              <a:lnSpc>
                <a:spcPts val="2333"/>
              </a:lnSpc>
              <a:spcBef>
                <a:spcPct val="0"/>
              </a:spcBef>
            </a:pPr>
            <a:r>
              <a:rPr lang="en-US" sz="1666">
                <a:solidFill>
                  <a:srgbClr val="FFFFFF"/>
                </a:solidFill>
                <a:latin typeface="Poppins"/>
                <a:ea typeface="Poppins"/>
                <a:cs typeface="Poppins"/>
                <a:sym typeface="Poppins"/>
              </a:rPr>
              <a:t>Elise David </a:t>
            </a:r>
          </a:p>
        </p:txBody>
      </p:sp>
      <p:sp>
        <p:nvSpPr>
          <p:cNvPr id="14" name="TextBox 14"/>
          <p:cNvSpPr txBox="1"/>
          <p:nvPr/>
        </p:nvSpPr>
        <p:spPr>
          <a:xfrm>
            <a:off x="9614335" y="599366"/>
            <a:ext cx="1358836" cy="230576"/>
          </a:xfrm>
          <a:prstGeom prst="rect">
            <a:avLst/>
          </a:prstGeom>
        </p:spPr>
        <p:txBody>
          <a:bodyPr lIns="0" tIns="0" rIns="0" bIns="0" rtlCol="0" anchor="t">
            <a:spAutoFit/>
          </a:bodyPr>
          <a:lstStyle/>
          <a:p>
            <a:pPr algn="ctr">
              <a:lnSpc>
                <a:spcPts val="1866"/>
              </a:lnSpc>
              <a:spcBef>
                <a:spcPct val="0"/>
              </a:spcBef>
            </a:pPr>
            <a:r>
              <a:rPr lang="en-US" sz="1333">
                <a:solidFill>
                  <a:srgbClr val="004323"/>
                </a:solidFill>
                <a:latin typeface="Poppins"/>
                <a:ea typeface="Poppins"/>
                <a:cs typeface="Poppins"/>
                <a:sym typeface="Poppins"/>
              </a:rPr>
              <a:t>21st May 2026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D7F64A8-D625-4F61-A290-B499BB62A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B9D92A-471D-AD86-2EF3-78F69D407A3C}"/>
              </a:ext>
            </a:extLst>
          </p:cNvPr>
          <p:cNvSpPr>
            <a:spLocks noGrp="1"/>
          </p:cNvSpPr>
          <p:nvPr>
            <p:ph type="title"/>
          </p:nvPr>
        </p:nvSpPr>
        <p:spPr>
          <a:xfrm>
            <a:off x="2187364" y="0"/>
            <a:ext cx="5801917" cy="2228760"/>
          </a:xfrm>
        </p:spPr>
        <p:txBody>
          <a:bodyPr anchor="b">
            <a:normAutofit/>
          </a:bodyPr>
          <a:lstStyle/>
          <a:p>
            <a:r>
              <a:rPr lang="en-GB" sz="4000" b="1" dirty="0"/>
              <a:t>Problems in the Banking System</a:t>
            </a:r>
            <a:endParaRPr lang="en-GB" sz="4000" dirty="0"/>
          </a:p>
        </p:txBody>
      </p:sp>
      <p:pic>
        <p:nvPicPr>
          <p:cNvPr id="7" name="Graphic 6" descr="Bank">
            <a:extLst>
              <a:ext uri="{FF2B5EF4-FFF2-40B4-BE49-F238E27FC236}">
                <a16:creationId xmlns:a16="http://schemas.microsoft.com/office/drawing/2014/main" id="{79C74AA6-5FA9-60BB-952A-FA8A1478A4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6638" y="1030228"/>
            <a:ext cx="1198532" cy="1198532"/>
          </a:xfrm>
          <a:prstGeom prst="rect">
            <a:avLst/>
          </a:prstGeom>
        </p:spPr>
      </p:pic>
      <p:sp>
        <p:nvSpPr>
          <p:cNvPr id="3" name="Content Placeholder 2">
            <a:extLst>
              <a:ext uri="{FF2B5EF4-FFF2-40B4-BE49-F238E27FC236}">
                <a16:creationId xmlns:a16="http://schemas.microsoft.com/office/drawing/2014/main" id="{DD7F45AA-B52B-01BD-6357-AF7791B6EF5A}"/>
              </a:ext>
            </a:extLst>
          </p:cNvPr>
          <p:cNvSpPr>
            <a:spLocks noGrp="1"/>
          </p:cNvSpPr>
          <p:nvPr>
            <p:ph idx="1"/>
          </p:nvPr>
        </p:nvSpPr>
        <p:spPr>
          <a:xfrm>
            <a:off x="968164" y="2486334"/>
            <a:ext cx="6085779" cy="3555329"/>
          </a:xfrm>
        </p:spPr>
        <p:txBody>
          <a:bodyPr>
            <a:normAutofit lnSpcReduction="10000"/>
          </a:bodyPr>
          <a:lstStyle/>
          <a:p>
            <a:pPr marL="0" indent="0">
              <a:buNone/>
            </a:pPr>
            <a:r>
              <a:rPr lang="en-GB" sz="1800" b="1" dirty="0"/>
              <a:t>Banks can create risks because:</a:t>
            </a:r>
          </a:p>
          <a:p>
            <a:r>
              <a:rPr lang="en-GB" sz="1800" dirty="0"/>
              <a:t>Asymmetric information </a:t>
            </a:r>
          </a:p>
          <a:p>
            <a:pPr marL="0" indent="0">
              <a:buNone/>
            </a:pPr>
            <a:r>
              <a:rPr lang="en-GB" sz="1800" dirty="0"/>
              <a:t>  </a:t>
            </a:r>
            <a:r>
              <a:rPr lang="en-GB" sz="1800" i="1" dirty="0"/>
              <a:t>People do not know how risky banks are</a:t>
            </a:r>
          </a:p>
          <a:p>
            <a:r>
              <a:rPr lang="en-GB" sz="1800" dirty="0"/>
              <a:t>One bank failure can affect other banks – interconnectedness </a:t>
            </a:r>
          </a:p>
          <a:p>
            <a:r>
              <a:rPr lang="en-GB" sz="1800" dirty="0"/>
              <a:t>Banks may take too much risk – moral hazard </a:t>
            </a:r>
          </a:p>
          <a:p>
            <a:pPr marL="0" indent="0">
              <a:buNone/>
            </a:pPr>
            <a:r>
              <a:rPr lang="en-GB" sz="1800" dirty="0"/>
              <a:t>   </a:t>
            </a:r>
            <a:r>
              <a:rPr lang="en-GB" sz="1800" i="1" dirty="0"/>
              <a:t>Deposit insurance and bailouts may encourage excessive risk-taking</a:t>
            </a:r>
            <a:endParaRPr lang="en-GB" sz="1800" dirty="0"/>
          </a:p>
          <a:p>
            <a:r>
              <a:rPr lang="en-GB" sz="1800" dirty="0"/>
              <a:t>“Too big to fail”</a:t>
            </a:r>
          </a:p>
          <a:p>
            <a:pPr marL="0" indent="0">
              <a:buNone/>
            </a:pPr>
            <a:r>
              <a:rPr lang="en-GB" sz="1800" dirty="0"/>
              <a:t>  </a:t>
            </a:r>
            <a:r>
              <a:rPr lang="en-GB" sz="1800" i="1" dirty="0"/>
              <a:t>Some banks are so large and interconnected that governments may rescue them</a:t>
            </a:r>
          </a:p>
          <a:p>
            <a:pPr marL="0" indent="0">
              <a:buNone/>
            </a:pPr>
            <a:endParaRPr lang="en-GB" sz="1800" dirty="0"/>
          </a:p>
        </p:txBody>
      </p:sp>
      <p:pic>
        <p:nvPicPr>
          <p:cNvPr id="9" name="Graphic 8" descr="Bank">
            <a:extLst>
              <a:ext uri="{FF2B5EF4-FFF2-40B4-BE49-F238E27FC236}">
                <a16:creationId xmlns:a16="http://schemas.microsoft.com/office/drawing/2014/main" id="{A2AEE259-41C3-48EB-9461-248DF2D705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40360518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 y="736600"/>
            <a:ext cx="10633559" cy="414601"/>
          </a:xfrm>
          <a:prstGeom prst="rect">
            <a:avLst/>
          </a:prstGeom>
        </p:spPr>
        <p:txBody>
          <a:bodyPr lIns="0" tIns="0" rIns="0" bIns="0" rtlCol="0" anchor="t">
            <a:spAutoFit/>
          </a:bodyPr>
          <a:lstStyle/>
          <a:p>
            <a:pPr algn="ctr">
              <a:lnSpc>
                <a:spcPts val="3113"/>
              </a:lnSpc>
            </a:pPr>
            <a:r>
              <a:rPr lang="en-US" sz="3243" b="1" dirty="0">
                <a:latin typeface="Poppins Bold"/>
                <a:ea typeface="Poppins Bold"/>
                <a:cs typeface="Poppins Bold"/>
                <a:sym typeface="Poppins Bold"/>
              </a:rPr>
              <a:t>WHY CLIMATE RISK IS ALSO A BANKING ISSUE</a:t>
            </a:r>
          </a:p>
        </p:txBody>
      </p:sp>
      <p:grpSp>
        <p:nvGrpSpPr>
          <p:cNvPr id="3" name="Group 3"/>
          <p:cNvGrpSpPr/>
          <p:nvPr/>
        </p:nvGrpSpPr>
        <p:grpSpPr>
          <a:xfrm>
            <a:off x="330493" y="1742507"/>
            <a:ext cx="3473618" cy="2574843"/>
            <a:chOff x="0" y="0"/>
            <a:chExt cx="1372294" cy="1017222"/>
          </a:xfrm>
        </p:grpSpPr>
        <p:sp>
          <p:nvSpPr>
            <p:cNvPr id="4" name="Freeform 4"/>
            <p:cNvSpPr/>
            <p:nvPr/>
          </p:nvSpPr>
          <p:spPr>
            <a:xfrm>
              <a:off x="0" y="0"/>
              <a:ext cx="1372294" cy="1017222"/>
            </a:xfrm>
            <a:custGeom>
              <a:avLst/>
              <a:gdLst/>
              <a:ahLst/>
              <a:cxnLst/>
              <a:rect l="l" t="t" r="r" b="b"/>
              <a:pathLst>
                <a:path w="1372294" h="1017222">
                  <a:moveTo>
                    <a:pt x="75778" y="0"/>
                  </a:moveTo>
                  <a:lnTo>
                    <a:pt x="1296515" y="0"/>
                  </a:lnTo>
                  <a:cubicBezTo>
                    <a:pt x="1316613" y="0"/>
                    <a:pt x="1335887" y="7984"/>
                    <a:pt x="1350099" y="22195"/>
                  </a:cubicBezTo>
                  <a:cubicBezTo>
                    <a:pt x="1364310" y="36406"/>
                    <a:pt x="1372294" y="55681"/>
                    <a:pt x="1372294" y="75778"/>
                  </a:cubicBezTo>
                  <a:lnTo>
                    <a:pt x="1372294" y="941444"/>
                  </a:lnTo>
                  <a:cubicBezTo>
                    <a:pt x="1372294" y="983295"/>
                    <a:pt x="1338366" y="1017222"/>
                    <a:pt x="1296515" y="1017222"/>
                  </a:cubicBezTo>
                  <a:lnTo>
                    <a:pt x="75778" y="1017222"/>
                  </a:lnTo>
                  <a:cubicBezTo>
                    <a:pt x="55681" y="1017222"/>
                    <a:pt x="36406" y="1009238"/>
                    <a:pt x="22195" y="995027"/>
                  </a:cubicBezTo>
                  <a:cubicBezTo>
                    <a:pt x="7984" y="980816"/>
                    <a:pt x="0" y="961541"/>
                    <a:pt x="0" y="941444"/>
                  </a:cubicBezTo>
                  <a:lnTo>
                    <a:pt x="0" y="75778"/>
                  </a:lnTo>
                  <a:cubicBezTo>
                    <a:pt x="0" y="55681"/>
                    <a:pt x="7984" y="36406"/>
                    <a:pt x="22195" y="22195"/>
                  </a:cubicBezTo>
                  <a:cubicBezTo>
                    <a:pt x="36406" y="7984"/>
                    <a:pt x="55681" y="0"/>
                    <a:pt x="75778" y="0"/>
                  </a:cubicBezTo>
                  <a:close/>
                </a:path>
              </a:pathLst>
            </a:custGeom>
            <a:solidFill>
              <a:srgbClr val="438E20"/>
            </a:solidFill>
          </p:spPr>
          <p:txBody>
            <a:bodyPr/>
            <a:lstStyle/>
            <a:p>
              <a:endParaRPr lang="fr-FR" sz="1200"/>
            </a:p>
          </p:txBody>
        </p:sp>
        <p:sp>
          <p:nvSpPr>
            <p:cNvPr id="5" name="TextBox 5"/>
            <p:cNvSpPr txBox="1"/>
            <p:nvPr/>
          </p:nvSpPr>
          <p:spPr>
            <a:xfrm>
              <a:off x="0" y="-76200"/>
              <a:ext cx="1372294" cy="1093422"/>
            </a:xfrm>
            <a:prstGeom prst="rect">
              <a:avLst/>
            </a:prstGeom>
          </p:spPr>
          <p:txBody>
            <a:bodyPr lIns="33867" tIns="33867" rIns="33867" bIns="33867" rtlCol="0" anchor="ctr"/>
            <a:lstStyle/>
            <a:p>
              <a:pPr algn="ctr">
                <a:lnSpc>
                  <a:spcPts val="2799"/>
                </a:lnSpc>
              </a:pPr>
              <a:r>
                <a:rPr lang="en-US" sz="1999" b="1">
                  <a:solidFill>
                    <a:srgbClr val="FFFFFF"/>
                  </a:solidFill>
                  <a:latin typeface="Poppins Bold"/>
                  <a:ea typeface="Poppins Bold"/>
                  <a:cs typeface="Poppins Bold"/>
                  <a:sym typeface="Poppins Bold"/>
                </a:rPr>
                <a:t> Nature and Communities</a:t>
              </a:r>
            </a:p>
            <a:p>
              <a:pPr algn="ctr">
                <a:lnSpc>
                  <a:spcPts val="2799"/>
                </a:lnSpc>
              </a:pPr>
              <a:r>
                <a:rPr lang="en-US" sz="1999">
                  <a:solidFill>
                    <a:srgbClr val="FFFFFF"/>
                  </a:solidFill>
                  <a:latin typeface="Poppins"/>
                  <a:ea typeface="Poppins"/>
                  <a:cs typeface="Poppins"/>
                  <a:sym typeface="Poppins"/>
                </a:rPr>
                <a:t>Floods, fire, biodiversity loss, ecosystem damage</a:t>
              </a:r>
            </a:p>
          </p:txBody>
        </p:sp>
      </p:grpSp>
      <p:sp>
        <p:nvSpPr>
          <p:cNvPr id="6" name="Freeform 6"/>
          <p:cNvSpPr/>
          <p:nvPr/>
        </p:nvSpPr>
        <p:spPr>
          <a:xfrm>
            <a:off x="-230677" y="5998492"/>
            <a:ext cx="14286748" cy="961109"/>
          </a:xfrm>
          <a:custGeom>
            <a:avLst/>
            <a:gdLst/>
            <a:ahLst/>
            <a:cxnLst/>
            <a:rect l="l" t="t" r="r" b="b"/>
            <a:pathLst>
              <a:path w="21430122" h="1441663">
                <a:moveTo>
                  <a:pt x="0" y="0"/>
                </a:moveTo>
                <a:lnTo>
                  <a:pt x="21430122" y="0"/>
                </a:lnTo>
                <a:lnTo>
                  <a:pt x="21430122" y="1441663"/>
                </a:lnTo>
                <a:lnTo>
                  <a:pt x="0" y="14416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sz="1200"/>
          </a:p>
        </p:txBody>
      </p:sp>
      <p:sp>
        <p:nvSpPr>
          <p:cNvPr id="7" name="Freeform 7"/>
          <p:cNvSpPr/>
          <p:nvPr/>
        </p:nvSpPr>
        <p:spPr>
          <a:xfrm>
            <a:off x="9308676" y="5107446"/>
            <a:ext cx="3635566" cy="2743200"/>
          </a:xfrm>
          <a:custGeom>
            <a:avLst/>
            <a:gdLst/>
            <a:ahLst/>
            <a:cxnLst/>
            <a:rect l="l" t="t" r="r" b="b"/>
            <a:pathLst>
              <a:path w="5453349" h="4114800">
                <a:moveTo>
                  <a:pt x="0" y="0"/>
                </a:moveTo>
                <a:lnTo>
                  <a:pt x="5453349" y="0"/>
                </a:lnTo>
                <a:lnTo>
                  <a:pt x="5453349"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sz="1200" dirty="0"/>
          </a:p>
        </p:txBody>
      </p:sp>
      <p:grpSp>
        <p:nvGrpSpPr>
          <p:cNvPr id="8" name="Group 8"/>
          <p:cNvGrpSpPr/>
          <p:nvPr/>
        </p:nvGrpSpPr>
        <p:grpSpPr>
          <a:xfrm>
            <a:off x="8387890" y="1742507"/>
            <a:ext cx="3473618" cy="2574843"/>
            <a:chOff x="0" y="0"/>
            <a:chExt cx="1372294" cy="1017222"/>
          </a:xfrm>
        </p:grpSpPr>
        <p:sp>
          <p:nvSpPr>
            <p:cNvPr id="9" name="Freeform 9"/>
            <p:cNvSpPr/>
            <p:nvPr/>
          </p:nvSpPr>
          <p:spPr>
            <a:xfrm>
              <a:off x="0" y="0"/>
              <a:ext cx="1372294" cy="1017222"/>
            </a:xfrm>
            <a:custGeom>
              <a:avLst/>
              <a:gdLst/>
              <a:ahLst/>
              <a:cxnLst/>
              <a:rect l="l" t="t" r="r" b="b"/>
              <a:pathLst>
                <a:path w="1372294" h="1017222">
                  <a:moveTo>
                    <a:pt x="75778" y="0"/>
                  </a:moveTo>
                  <a:lnTo>
                    <a:pt x="1296515" y="0"/>
                  </a:lnTo>
                  <a:cubicBezTo>
                    <a:pt x="1316613" y="0"/>
                    <a:pt x="1335887" y="7984"/>
                    <a:pt x="1350099" y="22195"/>
                  </a:cubicBezTo>
                  <a:cubicBezTo>
                    <a:pt x="1364310" y="36406"/>
                    <a:pt x="1372294" y="55681"/>
                    <a:pt x="1372294" y="75778"/>
                  </a:cubicBezTo>
                  <a:lnTo>
                    <a:pt x="1372294" y="941444"/>
                  </a:lnTo>
                  <a:cubicBezTo>
                    <a:pt x="1372294" y="983295"/>
                    <a:pt x="1338366" y="1017222"/>
                    <a:pt x="1296515" y="1017222"/>
                  </a:cubicBezTo>
                  <a:lnTo>
                    <a:pt x="75778" y="1017222"/>
                  </a:lnTo>
                  <a:cubicBezTo>
                    <a:pt x="55681" y="1017222"/>
                    <a:pt x="36406" y="1009238"/>
                    <a:pt x="22195" y="995027"/>
                  </a:cubicBezTo>
                  <a:cubicBezTo>
                    <a:pt x="7984" y="980816"/>
                    <a:pt x="0" y="961541"/>
                    <a:pt x="0" y="941444"/>
                  </a:cubicBezTo>
                  <a:lnTo>
                    <a:pt x="0" y="75778"/>
                  </a:lnTo>
                  <a:cubicBezTo>
                    <a:pt x="0" y="55681"/>
                    <a:pt x="7984" y="36406"/>
                    <a:pt x="22195" y="22195"/>
                  </a:cubicBezTo>
                  <a:cubicBezTo>
                    <a:pt x="36406" y="7984"/>
                    <a:pt x="55681" y="0"/>
                    <a:pt x="75778" y="0"/>
                  </a:cubicBezTo>
                  <a:close/>
                </a:path>
              </a:pathLst>
            </a:custGeom>
            <a:solidFill>
              <a:srgbClr val="438E20"/>
            </a:solidFill>
          </p:spPr>
          <p:txBody>
            <a:bodyPr/>
            <a:lstStyle/>
            <a:p>
              <a:endParaRPr lang="fr-FR" sz="1200"/>
            </a:p>
          </p:txBody>
        </p:sp>
        <p:sp>
          <p:nvSpPr>
            <p:cNvPr id="10" name="TextBox 10"/>
            <p:cNvSpPr txBox="1"/>
            <p:nvPr/>
          </p:nvSpPr>
          <p:spPr>
            <a:xfrm>
              <a:off x="0" y="-76200"/>
              <a:ext cx="1372294" cy="1093422"/>
            </a:xfrm>
            <a:prstGeom prst="rect">
              <a:avLst/>
            </a:prstGeom>
          </p:spPr>
          <p:txBody>
            <a:bodyPr lIns="33867" tIns="33867" rIns="33867" bIns="33867" rtlCol="0" anchor="ctr"/>
            <a:lstStyle/>
            <a:p>
              <a:pPr algn="ctr">
                <a:lnSpc>
                  <a:spcPts val="2799"/>
                </a:lnSpc>
              </a:pPr>
              <a:r>
                <a:rPr lang="en-US" sz="1999" b="1">
                  <a:solidFill>
                    <a:srgbClr val="FFFFFF"/>
                  </a:solidFill>
                  <a:latin typeface="Poppins Bold"/>
                  <a:ea typeface="Poppins Bold"/>
                  <a:cs typeface="Poppins Bold"/>
                  <a:sym typeface="Poppins Bold"/>
                </a:rPr>
                <a:t>Financial System </a:t>
              </a:r>
            </a:p>
            <a:p>
              <a:pPr algn="ctr">
                <a:lnSpc>
                  <a:spcPts val="2799"/>
                </a:lnSpc>
              </a:pPr>
              <a:r>
                <a:rPr lang="en-US" sz="1999">
                  <a:solidFill>
                    <a:srgbClr val="FFFFFF"/>
                  </a:solidFill>
                  <a:latin typeface="Poppins"/>
                  <a:ea typeface="Poppins"/>
                  <a:cs typeface="Poppins"/>
                  <a:sym typeface="Poppins"/>
                </a:rPr>
                <a:t>Bank losses, collateral risk, repricing of assets</a:t>
              </a:r>
            </a:p>
          </p:txBody>
        </p:sp>
      </p:grpSp>
      <p:grpSp>
        <p:nvGrpSpPr>
          <p:cNvPr id="11" name="Group 11"/>
          <p:cNvGrpSpPr/>
          <p:nvPr/>
        </p:nvGrpSpPr>
        <p:grpSpPr>
          <a:xfrm>
            <a:off x="4359191" y="1742507"/>
            <a:ext cx="3473618" cy="2574843"/>
            <a:chOff x="0" y="0"/>
            <a:chExt cx="1372294" cy="1017222"/>
          </a:xfrm>
        </p:grpSpPr>
        <p:sp>
          <p:nvSpPr>
            <p:cNvPr id="12" name="Freeform 12"/>
            <p:cNvSpPr/>
            <p:nvPr/>
          </p:nvSpPr>
          <p:spPr>
            <a:xfrm>
              <a:off x="0" y="0"/>
              <a:ext cx="1372294" cy="1017222"/>
            </a:xfrm>
            <a:custGeom>
              <a:avLst/>
              <a:gdLst/>
              <a:ahLst/>
              <a:cxnLst/>
              <a:rect l="l" t="t" r="r" b="b"/>
              <a:pathLst>
                <a:path w="1372294" h="1017222">
                  <a:moveTo>
                    <a:pt x="75778" y="0"/>
                  </a:moveTo>
                  <a:lnTo>
                    <a:pt x="1296515" y="0"/>
                  </a:lnTo>
                  <a:cubicBezTo>
                    <a:pt x="1316613" y="0"/>
                    <a:pt x="1335887" y="7984"/>
                    <a:pt x="1350099" y="22195"/>
                  </a:cubicBezTo>
                  <a:cubicBezTo>
                    <a:pt x="1364310" y="36406"/>
                    <a:pt x="1372294" y="55681"/>
                    <a:pt x="1372294" y="75778"/>
                  </a:cubicBezTo>
                  <a:lnTo>
                    <a:pt x="1372294" y="941444"/>
                  </a:lnTo>
                  <a:cubicBezTo>
                    <a:pt x="1372294" y="983295"/>
                    <a:pt x="1338366" y="1017222"/>
                    <a:pt x="1296515" y="1017222"/>
                  </a:cubicBezTo>
                  <a:lnTo>
                    <a:pt x="75778" y="1017222"/>
                  </a:lnTo>
                  <a:cubicBezTo>
                    <a:pt x="55681" y="1017222"/>
                    <a:pt x="36406" y="1009238"/>
                    <a:pt x="22195" y="995027"/>
                  </a:cubicBezTo>
                  <a:cubicBezTo>
                    <a:pt x="7984" y="980816"/>
                    <a:pt x="0" y="961541"/>
                    <a:pt x="0" y="941444"/>
                  </a:cubicBezTo>
                  <a:lnTo>
                    <a:pt x="0" y="75778"/>
                  </a:lnTo>
                  <a:cubicBezTo>
                    <a:pt x="0" y="55681"/>
                    <a:pt x="7984" y="36406"/>
                    <a:pt x="22195" y="22195"/>
                  </a:cubicBezTo>
                  <a:cubicBezTo>
                    <a:pt x="36406" y="7984"/>
                    <a:pt x="55681" y="0"/>
                    <a:pt x="75778" y="0"/>
                  </a:cubicBezTo>
                  <a:close/>
                </a:path>
              </a:pathLst>
            </a:custGeom>
            <a:solidFill>
              <a:srgbClr val="438E20"/>
            </a:solidFill>
          </p:spPr>
          <p:txBody>
            <a:bodyPr/>
            <a:lstStyle/>
            <a:p>
              <a:endParaRPr lang="fr-FR" sz="1200"/>
            </a:p>
          </p:txBody>
        </p:sp>
        <p:sp>
          <p:nvSpPr>
            <p:cNvPr id="13" name="TextBox 13"/>
            <p:cNvSpPr txBox="1"/>
            <p:nvPr/>
          </p:nvSpPr>
          <p:spPr>
            <a:xfrm>
              <a:off x="0" y="-76200"/>
              <a:ext cx="1372294" cy="1093422"/>
            </a:xfrm>
            <a:prstGeom prst="rect">
              <a:avLst/>
            </a:prstGeom>
          </p:spPr>
          <p:txBody>
            <a:bodyPr lIns="33867" tIns="33867" rIns="33867" bIns="33867" rtlCol="0" anchor="ctr"/>
            <a:lstStyle/>
            <a:p>
              <a:pPr algn="ctr">
                <a:lnSpc>
                  <a:spcPts val="2799"/>
                </a:lnSpc>
              </a:pPr>
              <a:r>
                <a:rPr lang="en-US" sz="1999" b="1">
                  <a:solidFill>
                    <a:srgbClr val="FFFFFF"/>
                  </a:solidFill>
                  <a:latin typeface="Poppins Bold"/>
                  <a:ea typeface="Poppins Bold"/>
                  <a:cs typeface="Poppins Bold"/>
                  <a:sym typeface="Poppins Bold"/>
                </a:rPr>
                <a:t>Economy </a:t>
              </a:r>
            </a:p>
            <a:p>
              <a:pPr algn="ctr">
                <a:lnSpc>
                  <a:spcPts val="2799"/>
                </a:lnSpc>
              </a:pPr>
              <a:r>
                <a:rPr lang="en-US" sz="1999">
                  <a:solidFill>
                    <a:srgbClr val="FFFFFF"/>
                  </a:solidFill>
                  <a:latin typeface="Poppins"/>
                  <a:ea typeface="Poppins"/>
                  <a:cs typeface="Poppins"/>
                  <a:sym typeface="Poppins"/>
                </a:rPr>
                <a:t>Supply chains, property values, agriculture</a:t>
              </a:r>
            </a:p>
          </p:txBody>
        </p:sp>
      </p:grpSp>
      <p:sp>
        <p:nvSpPr>
          <p:cNvPr id="14" name="TextBox 14"/>
          <p:cNvSpPr txBox="1"/>
          <p:nvPr/>
        </p:nvSpPr>
        <p:spPr>
          <a:xfrm>
            <a:off x="2163341" y="4840235"/>
            <a:ext cx="7865319" cy="385490"/>
          </a:xfrm>
          <a:prstGeom prst="rect">
            <a:avLst/>
          </a:prstGeom>
        </p:spPr>
        <p:txBody>
          <a:bodyPr lIns="0" tIns="0" rIns="0" bIns="0" rtlCol="0" anchor="t">
            <a:spAutoFit/>
          </a:bodyPr>
          <a:lstStyle/>
          <a:p>
            <a:pPr algn="ctr">
              <a:lnSpc>
                <a:spcPts val="3267"/>
              </a:lnSpc>
              <a:spcBef>
                <a:spcPct val="0"/>
              </a:spcBef>
            </a:pPr>
            <a:r>
              <a:rPr lang="en-US" sz="2333" b="1">
                <a:solidFill>
                  <a:srgbClr val="FFFFFF"/>
                </a:solidFill>
                <a:latin typeface="Poppins Bold"/>
                <a:ea typeface="Poppins Bold"/>
                <a:cs typeface="Poppins Bold"/>
                <a:sym typeface="Poppins Bold"/>
              </a:rPr>
              <a:t>→ Lending choices help shape which activities grow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29056" y="1614370"/>
            <a:ext cx="3647980" cy="3948107"/>
            <a:chOff x="0" y="0"/>
            <a:chExt cx="1441177" cy="1559746"/>
          </a:xfrm>
        </p:grpSpPr>
        <p:sp>
          <p:nvSpPr>
            <p:cNvPr id="3" name="Freeform 3"/>
            <p:cNvSpPr/>
            <p:nvPr/>
          </p:nvSpPr>
          <p:spPr>
            <a:xfrm>
              <a:off x="0" y="0"/>
              <a:ext cx="1441177" cy="1559746"/>
            </a:xfrm>
            <a:custGeom>
              <a:avLst/>
              <a:gdLst/>
              <a:ahLst/>
              <a:cxnLst/>
              <a:rect l="l" t="t" r="r" b="b"/>
              <a:pathLst>
                <a:path w="1441177" h="1559746">
                  <a:moveTo>
                    <a:pt x="72156" y="0"/>
                  </a:moveTo>
                  <a:lnTo>
                    <a:pt x="1369021" y="0"/>
                  </a:lnTo>
                  <a:cubicBezTo>
                    <a:pt x="1408872" y="0"/>
                    <a:pt x="1441177" y="32306"/>
                    <a:pt x="1441177" y="72156"/>
                  </a:cubicBezTo>
                  <a:lnTo>
                    <a:pt x="1441177" y="1487589"/>
                  </a:lnTo>
                  <a:cubicBezTo>
                    <a:pt x="1441177" y="1506726"/>
                    <a:pt x="1433575" y="1525080"/>
                    <a:pt x="1420043" y="1538612"/>
                  </a:cubicBezTo>
                  <a:cubicBezTo>
                    <a:pt x="1406511" y="1552144"/>
                    <a:pt x="1388158" y="1559746"/>
                    <a:pt x="1369021" y="1559746"/>
                  </a:cubicBezTo>
                  <a:lnTo>
                    <a:pt x="72156" y="1559746"/>
                  </a:lnTo>
                  <a:cubicBezTo>
                    <a:pt x="53019" y="1559746"/>
                    <a:pt x="34666" y="1552144"/>
                    <a:pt x="21134" y="1538612"/>
                  </a:cubicBezTo>
                  <a:cubicBezTo>
                    <a:pt x="7602" y="1525080"/>
                    <a:pt x="0" y="1506726"/>
                    <a:pt x="0" y="1487589"/>
                  </a:cubicBezTo>
                  <a:lnTo>
                    <a:pt x="0" y="72156"/>
                  </a:lnTo>
                  <a:cubicBezTo>
                    <a:pt x="0" y="53019"/>
                    <a:pt x="7602" y="34666"/>
                    <a:pt x="21134" y="21134"/>
                  </a:cubicBezTo>
                  <a:cubicBezTo>
                    <a:pt x="34666" y="7602"/>
                    <a:pt x="53019" y="0"/>
                    <a:pt x="72156" y="0"/>
                  </a:cubicBezTo>
                  <a:close/>
                </a:path>
              </a:pathLst>
            </a:custGeom>
            <a:solidFill>
              <a:srgbClr val="438E20"/>
            </a:solidFill>
          </p:spPr>
          <p:txBody>
            <a:bodyPr/>
            <a:lstStyle/>
            <a:p>
              <a:endParaRPr lang="fr-FR" sz="1200"/>
            </a:p>
          </p:txBody>
        </p:sp>
        <p:sp>
          <p:nvSpPr>
            <p:cNvPr id="4" name="TextBox 4"/>
            <p:cNvSpPr txBox="1"/>
            <p:nvPr/>
          </p:nvSpPr>
          <p:spPr>
            <a:xfrm>
              <a:off x="0" y="-76200"/>
              <a:ext cx="1441177" cy="1635946"/>
            </a:xfrm>
            <a:prstGeom prst="rect">
              <a:avLst/>
            </a:prstGeom>
          </p:spPr>
          <p:txBody>
            <a:bodyPr lIns="33867" tIns="33867" rIns="33867" bIns="33867" rtlCol="0" anchor="ctr"/>
            <a:lstStyle/>
            <a:p>
              <a:pPr algn="ctr">
                <a:lnSpc>
                  <a:spcPts val="2799"/>
                </a:lnSpc>
              </a:pPr>
              <a:r>
                <a:rPr lang="en-US" sz="1999" b="1">
                  <a:solidFill>
                    <a:srgbClr val="FFFFFF"/>
                  </a:solidFill>
                  <a:latin typeface="Poppins Bold"/>
                  <a:ea typeface="Poppins Bold"/>
                  <a:cs typeface="Poppins Bold"/>
                  <a:sym typeface="Poppins Bold"/>
                </a:rPr>
                <a:t>Physical Risk</a:t>
              </a:r>
            </a:p>
            <a:p>
              <a:pPr algn="ctr">
                <a:lnSpc>
                  <a:spcPts val="2799"/>
                </a:lnSpc>
              </a:pPr>
              <a:r>
                <a:rPr lang="en-US" sz="1999">
                  <a:solidFill>
                    <a:srgbClr val="FFFFFF"/>
                  </a:solidFill>
                  <a:latin typeface="Poppins"/>
                  <a:ea typeface="Poppins"/>
                  <a:cs typeface="Poppins"/>
                  <a:sym typeface="Poppins"/>
                </a:rPr>
                <a:t>Direct damage: floods, storms, droughts, wildfires </a:t>
              </a:r>
            </a:p>
            <a:p>
              <a:pPr algn="ctr">
                <a:lnSpc>
                  <a:spcPts val="2799"/>
                </a:lnSpc>
              </a:pPr>
              <a:endParaRPr lang="en-US" sz="1999">
                <a:solidFill>
                  <a:srgbClr val="FFFFFF"/>
                </a:solidFill>
                <a:latin typeface="Poppins"/>
                <a:ea typeface="Poppins"/>
                <a:cs typeface="Poppins"/>
                <a:sym typeface="Poppins"/>
              </a:endParaRPr>
            </a:p>
            <a:p>
              <a:pPr algn="ctr">
                <a:lnSpc>
                  <a:spcPts val="2799"/>
                </a:lnSpc>
              </a:pPr>
              <a:endParaRPr lang="en-US" sz="1999">
                <a:solidFill>
                  <a:srgbClr val="FFFFFF"/>
                </a:solidFill>
                <a:latin typeface="Poppins"/>
                <a:ea typeface="Poppins"/>
                <a:cs typeface="Poppins"/>
                <a:sym typeface="Poppins"/>
              </a:endParaRPr>
            </a:p>
            <a:p>
              <a:pPr algn="ctr">
                <a:lnSpc>
                  <a:spcPts val="2799"/>
                </a:lnSpc>
              </a:pPr>
              <a:r>
                <a:rPr lang="en-US" sz="1999">
                  <a:solidFill>
                    <a:srgbClr val="FFFFFF"/>
                  </a:solidFill>
                  <a:latin typeface="Poppins"/>
                  <a:ea typeface="Poppins"/>
                  <a:cs typeface="Poppins"/>
                  <a:sym typeface="Poppins"/>
                </a:rPr>
                <a:t>e.g: flood-prone property loses value as a collateral</a:t>
              </a:r>
            </a:p>
          </p:txBody>
        </p:sp>
      </p:grpSp>
      <p:sp>
        <p:nvSpPr>
          <p:cNvPr id="5" name="Freeform 5"/>
          <p:cNvSpPr/>
          <p:nvPr/>
        </p:nvSpPr>
        <p:spPr>
          <a:xfrm>
            <a:off x="-230677" y="5998492"/>
            <a:ext cx="14286748" cy="961109"/>
          </a:xfrm>
          <a:custGeom>
            <a:avLst/>
            <a:gdLst/>
            <a:ahLst/>
            <a:cxnLst/>
            <a:rect l="l" t="t" r="r" b="b"/>
            <a:pathLst>
              <a:path w="21430122" h="1441663">
                <a:moveTo>
                  <a:pt x="0" y="0"/>
                </a:moveTo>
                <a:lnTo>
                  <a:pt x="21430122" y="0"/>
                </a:lnTo>
                <a:lnTo>
                  <a:pt x="21430122" y="1441663"/>
                </a:lnTo>
                <a:lnTo>
                  <a:pt x="0" y="14416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6" name="Group 6"/>
          <p:cNvGrpSpPr/>
          <p:nvPr/>
        </p:nvGrpSpPr>
        <p:grpSpPr>
          <a:xfrm>
            <a:off x="8212090" y="1614370"/>
            <a:ext cx="3650854" cy="3948107"/>
            <a:chOff x="0" y="0"/>
            <a:chExt cx="1442313" cy="1559746"/>
          </a:xfrm>
        </p:grpSpPr>
        <p:sp>
          <p:nvSpPr>
            <p:cNvPr id="7" name="Freeform 7"/>
            <p:cNvSpPr/>
            <p:nvPr/>
          </p:nvSpPr>
          <p:spPr>
            <a:xfrm>
              <a:off x="0" y="0"/>
              <a:ext cx="1442313" cy="1559746"/>
            </a:xfrm>
            <a:custGeom>
              <a:avLst/>
              <a:gdLst/>
              <a:ahLst/>
              <a:cxnLst/>
              <a:rect l="l" t="t" r="r" b="b"/>
              <a:pathLst>
                <a:path w="1442313" h="1559746">
                  <a:moveTo>
                    <a:pt x="72100" y="0"/>
                  </a:moveTo>
                  <a:lnTo>
                    <a:pt x="1370213" y="0"/>
                  </a:lnTo>
                  <a:cubicBezTo>
                    <a:pt x="1389335" y="0"/>
                    <a:pt x="1407674" y="7596"/>
                    <a:pt x="1421195" y="21117"/>
                  </a:cubicBezTo>
                  <a:cubicBezTo>
                    <a:pt x="1434717" y="34639"/>
                    <a:pt x="1442313" y="52978"/>
                    <a:pt x="1442313" y="72100"/>
                  </a:cubicBezTo>
                  <a:lnTo>
                    <a:pt x="1442313" y="1487646"/>
                  </a:lnTo>
                  <a:cubicBezTo>
                    <a:pt x="1442313" y="1506768"/>
                    <a:pt x="1434717" y="1525107"/>
                    <a:pt x="1421195" y="1538628"/>
                  </a:cubicBezTo>
                  <a:cubicBezTo>
                    <a:pt x="1407674" y="1552150"/>
                    <a:pt x="1389335" y="1559746"/>
                    <a:pt x="1370213" y="1559746"/>
                  </a:cubicBezTo>
                  <a:lnTo>
                    <a:pt x="72100" y="1559746"/>
                  </a:lnTo>
                  <a:cubicBezTo>
                    <a:pt x="52978" y="1559746"/>
                    <a:pt x="34639" y="1552150"/>
                    <a:pt x="21117" y="1538628"/>
                  </a:cubicBezTo>
                  <a:cubicBezTo>
                    <a:pt x="7596" y="1525107"/>
                    <a:pt x="0" y="1506768"/>
                    <a:pt x="0" y="1487646"/>
                  </a:cubicBezTo>
                  <a:lnTo>
                    <a:pt x="0" y="72100"/>
                  </a:lnTo>
                  <a:cubicBezTo>
                    <a:pt x="0" y="52978"/>
                    <a:pt x="7596" y="34639"/>
                    <a:pt x="21117" y="21117"/>
                  </a:cubicBezTo>
                  <a:cubicBezTo>
                    <a:pt x="34639" y="7596"/>
                    <a:pt x="52978" y="0"/>
                    <a:pt x="72100" y="0"/>
                  </a:cubicBezTo>
                  <a:close/>
                </a:path>
              </a:pathLst>
            </a:custGeom>
            <a:solidFill>
              <a:srgbClr val="438E20"/>
            </a:solidFill>
          </p:spPr>
          <p:txBody>
            <a:bodyPr/>
            <a:lstStyle/>
            <a:p>
              <a:endParaRPr lang="fr-FR" sz="1200"/>
            </a:p>
          </p:txBody>
        </p:sp>
        <p:sp>
          <p:nvSpPr>
            <p:cNvPr id="8" name="TextBox 8"/>
            <p:cNvSpPr txBox="1"/>
            <p:nvPr/>
          </p:nvSpPr>
          <p:spPr>
            <a:xfrm>
              <a:off x="0" y="-76200"/>
              <a:ext cx="1442313" cy="1635946"/>
            </a:xfrm>
            <a:prstGeom prst="rect">
              <a:avLst/>
            </a:prstGeom>
          </p:spPr>
          <p:txBody>
            <a:bodyPr lIns="33867" tIns="33867" rIns="33867" bIns="33867" rtlCol="0" anchor="ctr"/>
            <a:lstStyle/>
            <a:p>
              <a:pPr algn="ctr">
                <a:lnSpc>
                  <a:spcPts val="2799"/>
                </a:lnSpc>
              </a:pPr>
              <a:r>
                <a:rPr lang="en-US" sz="1999" b="1">
                  <a:solidFill>
                    <a:srgbClr val="FFFFFF"/>
                  </a:solidFill>
                  <a:latin typeface="Poppins Bold"/>
                  <a:ea typeface="Poppins Bold"/>
                  <a:cs typeface="Poppins Bold"/>
                  <a:sym typeface="Poppins Bold"/>
                </a:rPr>
                <a:t>Legal Risk</a:t>
              </a:r>
            </a:p>
            <a:p>
              <a:pPr algn="ctr">
                <a:lnSpc>
                  <a:spcPts val="2799"/>
                </a:lnSpc>
              </a:pPr>
              <a:r>
                <a:rPr lang="en-US" sz="1999">
                  <a:solidFill>
                    <a:srgbClr val="FFFFFF"/>
                  </a:solidFill>
                  <a:latin typeface="Poppins"/>
                  <a:ea typeface="Poppins"/>
                  <a:cs typeface="Poppins"/>
                  <a:sym typeface="Poppins"/>
                </a:rPr>
                <a:t>Lawsuits, fiduciary duties, greenwashing</a:t>
              </a:r>
            </a:p>
            <a:p>
              <a:pPr algn="ctr">
                <a:lnSpc>
                  <a:spcPts val="2799"/>
                </a:lnSpc>
              </a:pPr>
              <a:endParaRPr lang="en-US" sz="1999">
                <a:solidFill>
                  <a:srgbClr val="FFFFFF"/>
                </a:solidFill>
                <a:latin typeface="Poppins"/>
                <a:ea typeface="Poppins"/>
                <a:cs typeface="Poppins"/>
                <a:sym typeface="Poppins"/>
              </a:endParaRPr>
            </a:p>
            <a:p>
              <a:pPr algn="ctr">
                <a:lnSpc>
                  <a:spcPts val="2799"/>
                </a:lnSpc>
              </a:pPr>
              <a:endParaRPr lang="en-US" sz="1999">
                <a:solidFill>
                  <a:srgbClr val="FFFFFF"/>
                </a:solidFill>
                <a:latin typeface="Poppins"/>
                <a:ea typeface="Poppins"/>
                <a:cs typeface="Poppins"/>
                <a:sym typeface="Poppins"/>
              </a:endParaRPr>
            </a:p>
            <a:p>
              <a:pPr algn="ctr">
                <a:lnSpc>
                  <a:spcPts val="2799"/>
                </a:lnSpc>
              </a:pPr>
              <a:r>
                <a:rPr lang="en-US" sz="1999">
                  <a:solidFill>
                    <a:srgbClr val="FFFFFF"/>
                  </a:solidFill>
                  <a:latin typeface="Poppins"/>
                  <a:ea typeface="Poppins"/>
                  <a:cs typeface="Poppins"/>
                  <a:sym typeface="Poppins"/>
                </a:rPr>
                <a:t>e.g. misleading sustainability claims damage trust</a:t>
              </a:r>
            </a:p>
          </p:txBody>
        </p:sp>
      </p:grpSp>
      <p:grpSp>
        <p:nvGrpSpPr>
          <p:cNvPr id="9" name="Group 9"/>
          <p:cNvGrpSpPr/>
          <p:nvPr/>
        </p:nvGrpSpPr>
        <p:grpSpPr>
          <a:xfrm>
            <a:off x="4269136" y="1614370"/>
            <a:ext cx="3650854" cy="3948107"/>
            <a:chOff x="0" y="0"/>
            <a:chExt cx="1442313" cy="1559746"/>
          </a:xfrm>
        </p:grpSpPr>
        <p:sp>
          <p:nvSpPr>
            <p:cNvPr id="10" name="Freeform 10"/>
            <p:cNvSpPr/>
            <p:nvPr/>
          </p:nvSpPr>
          <p:spPr>
            <a:xfrm>
              <a:off x="0" y="0"/>
              <a:ext cx="1442313" cy="1559746"/>
            </a:xfrm>
            <a:custGeom>
              <a:avLst/>
              <a:gdLst/>
              <a:ahLst/>
              <a:cxnLst/>
              <a:rect l="l" t="t" r="r" b="b"/>
              <a:pathLst>
                <a:path w="1442313" h="1559746">
                  <a:moveTo>
                    <a:pt x="72100" y="0"/>
                  </a:moveTo>
                  <a:lnTo>
                    <a:pt x="1370213" y="0"/>
                  </a:lnTo>
                  <a:cubicBezTo>
                    <a:pt x="1389335" y="0"/>
                    <a:pt x="1407674" y="7596"/>
                    <a:pt x="1421195" y="21117"/>
                  </a:cubicBezTo>
                  <a:cubicBezTo>
                    <a:pt x="1434717" y="34639"/>
                    <a:pt x="1442313" y="52978"/>
                    <a:pt x="1442313" y="72100"/>
                  </a:cubicBezTo>
                  <a:lnTo>
                    <a:pt x="1442313" y="1487646"/>
                  </a:lnTo>
                  <a:cubicBezTo>
                    <a:pt x="1442313" y="1506768"/>
                    <a:pt x="1434717" y="1525107"/>
                    <a:pt x="1421195" y="1538628"/>
                  </a:cubicBezTo>
                  <a:cubicBezTo>
                    <a:pt x="1407674" y="1552150"/>
                    <a:pt x="1389335" y="1559746"/>
                    <a:pt x="1370213" y="1559746"/>
                  </a:cubicBezTo>
                  <a:lnTo>
                    <a:pt x="72100" y="1559746"/>
                  </a:lnTo>
                  <a:cubicBezTo>
                    <a:pt x="52978" y="1559746"/>
                    <a:pt x="34639" y="1552150"/>
                    <a:pt x="21117" y="1538628"/>
                  </a:cubicBezTo>
                  <a:cubicBezTo>
                    <a:pt x="7596" y="1525107"/>
                    <a:pt x="0" y="1506768"/>
                    <a:pt x="0" y="1487646"/>
                  </a:cubicBezTo>
                  <a:lnTo>
                    <a:pt x="0" y="72100"/>
                  </a:lnTo>
                  <a:cubicBezTo>
                    <a:pt x="0" y="52978"/>
                    <a:pt x="7596" y="34639"/>
                    <a:pt x="21117" y="21117"/>
                  </a:cubicBezTo>
                  <a:cubicBezTo>
                    <a:pt x="34639" y="7596"/>
                    <a:pt x="52978" y="0"/>
                    <a:pt x="72100" y="0"/>
                  </a:cubicBezTo>
                  <a:close/>
                </a:path>
              </a:pathLst>
            </a:custGeom>
            <a:solidFill>
              <a:srgbClr val="438E20"/>
            </a:solidFill>
          </p:spPr>
          <p:txBody>
            <a:bodyPr/>
            <a:lstStyle/>
            <a:p>
              <a:endParaRPr lang="fr-FR" sz="1200"/>
            </a:p>
          </p:txBody>
        </p:sp>
        <p:sp>
          <p:nvSpPr>
            <p:cNvPr id="11" name="TextBox 11"/>
            <p:cNvSpPr txBox="1"/>
            <p:nvPr/>
          </p:nvSpPr>
          <p:spPr>
            <a:xfrm>
              <a:off x="0" y="-76200"/>
              <a:ext cx="1442313" cy="1635946"/>
            </a:xfrm>
            <a:prstGeom prst="rect">
              <a:avLst/>
            </a:prstGeom>
          </p:spPr>
          <p:txBody>
            <a:bodyPr lIns="33867" tIns="33867" rIns="33867" bIns="33867" rtlCol="0" anchor="ctr"/>
            <a:lstStyle/>
            <a:p>
              <a:pPr algn="ctr">
                <a:lnSpc>
                  <a:spcPts val="2799"/>
                </a:lnSpc>
              </a:pPr>
              <a:r>
                <a:rPr lang="en-US" sz="1999" b="1">
                  <a:solidFill>
                    <a:srgbClr val="FFFFFF"/>
                  </a:solidFill>
                  <a:latin typeface="Poppins Bold"/>
                  <a:ea typeface="Poppins Bold"/>
                  <a:cs typeface="Poppins Bold"/>
                  <a:sym typeface="Poppins Bold"/>
                </a:rPr>
                <a:t>Transition Risk </a:t>
              </a:r>
            </a:p>
            <a:p>
              <a:pPr algn="ctr">
                <a:lnSpc>
                  <a:spcPts val="2799"/>
                </a:lnSpc>
              </a:pPr>
              <a:r>
                <a:rPr lang="en-US" sz="1999">
                  <a:solidFill>
                    <a:srgbClr val="FFFFFF"/>
                  </a:solidFill>
                  <a:latin typeface="Poppins"/>
                  <a:ea typeface="Poppins"/>
                  <a:cs typeface="Poppins"/>
                  <a:sym typeface="Poppins"/>
                </a:rPr>
                <a:t>Policy, technology and market shift to a low -carbon economy </a:t>
              </a:r>
            </a:p>
            <a:p>
              <a:pPr algn="ctr">
                <a:lnSpc>
                  <a:spcPts val="2799"/>
                </a:lnSpc>
              </a:pPr>
              <a:endParaRPr lang="en-US" sz="1999">
                <a:solidFill>
                  <a:srgbClr val="FFFFFF"/>
                </a:solidFill>
                <a:latin typeface="Poppins"/>
                <a:ea typeface="Poppins"/>
                <a:cs typeface="Poppins"/>
                <a:sym typeface="Poppins"/>
              </a:endParaRPr>
            </a:p>
            <a:p>
              <a:pPr algn="ctr">
                <a:lnSpc>
                  <a:spcPts val="2799"/>
                </a:lnSpc>
              </a:pPr>
              <a:endParaRPr lang="en-US" sz="1999">
                <a:solidFill>
                  <a:srgbClr val="FFFFFF"/>
                </a:solidFill>
                <a:latin typeface="Poppins"/>
                <a:ea typeface="Poppins"/>
                <a:cs typeface="Poppins"/>
                <a:sym typeface="Poppins"/>
              </a:endParaRPr>
            </a:p>
            <a:p>
              <a:pPr algn="ctr">
                <a:lnSpc>
                  <a:spcPts val="2799"/>
                </a:lnSpc>
              </a:pPr>
              <a:r>
                <a:rPr lang="en-US" sz="1999">
                  <a:solidFill>
                    <a:srgbClr val="FFFFFF"/>
                  </a:solidFill>
                  <a:latin typeface="Poppins"/>
                  <a:ea typeface="Poppins"/>
                  <a:cs typeface="Poppins"/>
                  <a:sym typeface="Poppins"/>
                </a:rPr>
                <a:t>e.g.: fossil fuel firms suddenly losing value </a:t>
              </a:r>
            </a:p>
          </p:txBody>
        </p:sp>
      </p:grpSp>
      <p:sp>
        <p:nvSpPr>
          <p:cNvPr id="12" name="Freeform 12"/>
          <p:cNvSpPr/>
          <p:nvPr/>
        </p:nvSpPr>
        <p:spPr>
          <a:xfrm>
            <a:off x="-1131983" y="5341697"/>
            <a:ext cx="3635566" cy="2743200"/>
          </a:xfrm>
          <a:custGeom>
            <a:avLst/>
            <a:gdLst/>
            <a:ahLst/>
            <a:cxnLst/>
            <a:rect l="l" t="t" r="r" b="b"/>
            <a:pathLst>
              <a:path w="5453349" h="4114800">
                <a:moveTo>
                  <a:pt x="0" y="0"/>
                </a:moveTo>
                <a:lnTo>
                  <a:pt x="5453350" y="0"/>
                </a:lnTo>
                <a:lnTo>
                  <a:pt x="545335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sz="1200"/>
          </a:p>
        </p:txBody>
      </p:sp>
      <p:sp>
        <p:nvSpPr>
          <p:cNvPr id="13" name="TextBox 13"/>
          <p:cNvSpPr txBox="1"/>
          <p:nvPr/>
        </p:nvSpPr>
        <p:spPr>
          <a:xfrm>
            <a:off x="1" y="736600"/>
            <a:ext cx="10633559" cy="414601"/>
          </a:xfrm>
          <a:prstGeom prst="rect">
            <a:avLst/>
          </a:prstGeom>
        </p:spPr>
        <p:txBody>
          <a:bodyPr lIns="0" tIns="0" rIns="0" bIns="0" rtlCol="0" anchor="t">
            <a:spAutoFit/>
          </a:bodyPr>
          <a:lstStyle/>
          <a:p>
            <a:pPr algn="ctr">
              <a:lnSpc>
                <a:spcPts val="3113"/>
              </a:lnSpc>
            </a:pPr>
            <a:r>
              <a:rPr lang="en-US" sz="3243" b="1" dirty="0">
                <a:latin typeface="Poppins Bold"/>
                <a:ea typeface="Poppins Bold"/>
                <a:cs typeface="Poppins Bold"/>
                <a:sym typeface="Poppins Bold"/>
              </a:rPr>
              <a:t>THREE WAYS CLIMATE RISK REACHES BANKS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4478" y="-96441"/>
            <a:ext cx="13962047" cy="4918901"/>
            <a:chOff x="0" y="-38100"/>
            <a:chExt cx="5515870" cy="1943269"/>
          </a:xfrm>
        </p:grpSpPr>
        <p:sp>
          <p:nvSpPr>
            <p:cNvPr id="3" name="Freeform 3"/>
            <p:cNvSpPr/>
            <p:nvPr/>
          </p:nvSpPr>
          <p:spPr>
            <a:xfrm>
              <a:off x="495596" y="0"/>
              <a:ext cx="4816593" cy="1905169"/>
            </a:xfrm>
            <a:custGeom>
              <a:avLst/>
              <a:gdLst/>
              <a:ahLst/>
              <a:cxnLst/>
              <a:rect l="l" t="t" r="r" b="b"/>
              <a:pathLst>
                <a:path w="5515870" h="1905169">
                  <a:moveTo>
                    <a:pt x="0" y="0"/>
                  </a:moveTo>
                  <a:lnTo>
                    <a:pt x="5515870" y="0"/>
                  </a:lnTo>
                  <a:lnTo>
                    <a:pt x="5515870" y="1905169"/>
                  </a:lnTo>
                  <a:lnTo>
                    <a:pt x="0" y="1905169"/>
                  </a:lnTo>
                  <a:close/>
                </a:path>
              </a:pathLst>
            </a:custGeom>
            <a:solidFill>
              <a:srgbClr val="438E20"/>
            </a:solidFill>
          </p:spPr>
          <p:txBody>
            <a:bodyPr/>
            <a:lstStyle/>
            <a:p>
              <a:endParaRPr lang="fr-FR" sz="1200" dirty="0"/>
            </a:p>
          </p:txBody>
        </p:sp>
        <p:sp>
          <p:nvSpPr>
            <p:cNvPr id="4" name="TextBox 4"/>
            <p:cNvSpPr txBox="1"/>
            <p:nvPr/>
          </p:nvSpPr>
          <p:spPr>
            <a:xfrm>
              <a:off x="0" y="-38100"/>
              <a:ext cx="5515870" cy="1943269"/>
            </a:xfrm>
            <a:prstGeom prst="rect">
              <a:avLst/>
            </a:prstGeom>
          </p:spPr>
          <p:txBody>
            <a:bodyPr lIns="33867" tIns="33867" rIns="33867" bIns="33867" rtlCol="0" anchor="ctr"/>
            <a:lstStyle/>
            <a:p>
              <a:pPr algn="ctr">
                <a:lnSpc>
                  <a:spcPts val="1773"/>
                </a:lnSpc>
                <a:spcBef>
                  <a:spcPct val="0"/>
                </a:spcBef>
              </a:pPr>
              <a:endParaRPr sz="1200"/>
            </a:p>
          </p:txBody>
        </p:sp>
      </p:grpSp>
      <p:sp>
        <p:nvSpPr>
          <p:cNvPr id="5" name="TextBox 5"/>
          <p:cNvSpPr txBox="1"/>
          <p:nvPr/>
        </p:nvSpPr>
        <p:spPr>
          <a:xfrm>
            <a:off x="806966" y="1156291"/>
            <a:ext cx="10886075" cy="3266215"/>
          </a:xfrm>
          <a:prstGeom prst="rect">
            <a:avLst/>
          </a:prstGeom>
        </p:spPr>
        <p:txBody>
          <a:bodyPr lIns="0" tIns="0" rIns="0" bIns="0" rtlCol="0" anchor="t">
            <a:spAutoFit/>
          </a:bodyPr>
          <a:lstStyle/>
          <a:p>
            <a:pPr>
              <a:lnSpc>
                <a:spcPts val="3733"/>
              </a:lnSpc>
            </a:pPr>
            <a:r>
              <a:rPr lang="en-US" sz="2666" b="1">
                <a:solidFill>
                  <a:srgbClr val="FFFFFF"/>
                </a:solidFill>
                <a:latin typeface="Open Sans Bold"/>
                <a:ea typeface="Open Sans Bold"/>
                <a:cs typeface="Open Sans Bold"/>
                <a:sym typeface="Open Sans Bold"/>
              </a:rPr>
              <a:t>Pillar 1: Minimum capital</a:t>
            </a:r>
          </a:p>
          <a:p>
            <a:pPr marL="518185" lvl="1" indent="-259092" algn="just">
              <a:lnSpc>
                <a:spcPts val="3912"/>
              </a:lnSpc>
              <a:buFont typeface="Arial"/>
              <a:buChar char="•"/>
            </a:pPr>
            <a:r>
              <a:rPr lang="en-US" sz="2399">
                <a:solidFill>
                  <a:srgbClr val="FFFFFF"/>
                </a:solidFill>
                <a:latin typeface="Open Sans"/>
                <a:ea typeface="Open Sans"/>
                <a:cs typeface="Open Sans"/>
                <a:sym typeface="Open Sans"/>
              </a:rPr>
              <a:t>Should climate-vulnerable exposures require more capital? </a:t>
            </a:r>
          </a:p>
          <a:p>
            <a:pPr algn="just">
              <a:lnSpc>
                <a:spcPts val="1956"/>
              </a:lnSpc>
            </a:pPr>
            <a:endParaRPr lang="en-US" sz="2399">
              <a:solidFill>
                <a:srgbClr val="FFFFFF"/>
              </a:solidFill>
              <a:latin typeface="Open Sans"/>
              <a:ea typeface="Open Sans"/>
              <a:cs typeface="Open Sans"/>
              <a:sym typeface="Open Sans"/>
            </a:endParaRPr>
          </a:p>
          <a:p>
            <a:pPr>
              <a:lnSpc>
                <a:spcPts val="3733"/>
              </a:lnSpc>
            </a:pPr>
            <a:r>
              <a:rPr lang="en-US" sz="2666" b="1">
                <a:solidFill>
                  <a:srgbClr val="FFFFFF"/>
                </a:solidFill>
                <a:latin typeface="Open Sans Bold"/>
                <a:ea typeface="Open Sans Bold"/>
                <a:cs typeface="Open Sans Bold"/>
                <a:sym typeface="Open Sans Bold"/>
              </a:rPr>
              <a:t>Pillar 2: Supervisory review </a:t>
            </a:r>
          </a:p>
          <a:p>
            <a:pPr marL="518185" lvl="1" indent="-259092">
              <a:lnSpc>
                <a:spcPts val="3360"/>
              </a:lnSpc>
              <a:buFont typeface="Arial"/>
              <a:buChar char="•"/>
            </a:pPr>
            <a:r>
              <a:rPr lang="en-US" sz="2399">
                <a:solidFill>
                  <a:srgbClr val="FFFFFF"/>
                </a:solidFill>
                <a:latin typeface="Open Sans"/>
                <a:ea typeface="Open Sans"/>
                <a:cs typeface="Open Sans"/>
                <a:sym typeface="Open Sans"/>
              </a:rPr>
              <a:t>ICAAP, stress test and forward-looking scenario </a:t>
            </a:r>
          </a:p>
          <a:p>
            <a:pPr>
              <a:lnSpc>
                <a:spcPts val="1867"/>
              </a:lnSpc>
            </a:pPr>
            <a:endParaRPr lang="en-US" sz="2399">
              <a:solidFill>
                <a:srgbClr val="FFFFFF"/>
              </a:solidFill>
              <a:latin typeface="Open Sans"/>
              <a:ea typeface="Open Sans"/>
              <a:cs typeface="Open Sans"/>
              <a:sym typeface="Open Sans"/>
            </a:endParaRPr>
          </a:p>
          <a:p>
            <a:pPr>
              <a:lnSpc>
                <a:spcPts val="3733"/>
              </a:lnSpc>
            </a:pPr>
            <a:r>
              <a:rPr lang="en-US" sz="2666" b="1">
                <a:solidFill>
                  <a:srgbClr val="FFFFFF"/>
                </a:solidFill>
                <a:latin typeface="Open Sans Bold"/>
                <a:ea typeface="Open Sans Bold"/>
                <a:cs typeface="Open Sans Bold"/>
                <a:sym typeface="Open Sans Bold"/>
              </a:rPr>
              <a:t>Pillar 3: Market discipline</a:t>
            </a:r>
          </a:p>
          <a:p>
            <a:pPr marL="518185" lvl="1" indent="-259092">
              <a:lnSpc>
                <a:spcPts val="3360"/>
              </a:lnSpc>
              <a:buFont typeface="Arial"/>
              <a:buChar char="•"/>
            </a:pPr>
            <a:r>
              <a:rPr lang="en-US" sz="2399">
                <a:solidFill>
                  <a:srgbClr val="FFFFFF"/>
                </a:solidFill>
                <a:latin typeface="Open Sans"/>
                <a:ea typeface="Open Sans"/>
                <a:cs typeface="Open Sans"/>
                <a:sym typeface="Open Sans"/>
              </a:rPr>
              <a:t>Standardised disclosures to investors and supervisors</a:t>
            </a:r>
          </a:p>
        </p:txBody>
      </p:sp>
      <p:sp>
        <p:nvSpPr>
          <p:cNvPr id="6" name="Freeform 6"/>
          <p:cNvSpPr/>
          <p:nvPr/>
        </p:nvSpPr>
        <p:spPr>
          <a:xfrm>
            <a:off x="498988" y="5285946"/>
            <a:ext cx="1423800" cy="1105809"/>
          </a:xfrm>
          <a:custGeom>
            <a:avLst/>
            <a:gdLst/>
            <a:ahLst/>
            <a:cxnLst/>
            <a:rect l="l" t="t" r="r" b="b"/>
            <a:pathLst>
              <a:path w="2135700" h="1658714">
                <a:moveTo>
                  <a:pt x="0" y="0"/>
                </a:moveTo>
                <a:lnTo>
                  <a:pt x="2135701" y="0"/>
                </a:lnTo>
                <a:lnTo>
                  <a:pt x="2135701" y="1658714"/>
                </a:lnTo>
                <a:lnTo>
                  <a:pt x="0" y="1658714"/>
                </a:lnTo>
                <a:lnTo>
                  <a:pt x="0" y="0"/>
                </a:lnTo>
                <a:close/>
              </a:path>
            </a:pathLst>
          </a:custGeom>
          <a:blipFill>
            <a:blip r:embed="rId3"/>
            <a:stretch>
              <a:fillRect l="-5475" r="-5475"/>
            </a:stretch>
          </a:blipFill>
        </p:spPr>
        <p:txBody>
          <a:bodyPr/>
          <a:lstStyle/>
          <a:p>
            <a:endParaRPr lang="fr-FR" sz="1200"/>
          </a:p>
        </p:txBody>
      </p:sp>
      <p:sp>
        <p:nvSpPr>
          <p:cNvPr id="7" name="Freeform 7"/>
          <p:cNvSpPr/>
          <p:nvPr/>
        </p:nvSpPr>
        <p:spPr>
          <a:xfrm>
            <a:off x="6250003" y="5297890"/>
            <a:ext cx="1641823" cy="1093864"/>
          </a:xfrm>
          <a:custGeom>
            <a:avLst/>
            <a:gdLst/>
            <a:ahLst/>
            <a:cxnLst/>
            <a:rect l="l" t="t" r="r" b="b"/>
            <a:pathLst>
              <a:path w="2462734" h="1640796">
                <a:moveTo>
                  <a:pt x="0" y="0"/>
                </a:moveTo>
                <a:lnTo>
                  <a:pt x="2462734" y="0"/>
                </a:lnTo>
                <a:lnTo>
                  <a:pt x="2462734" y="1640797"/>
                </a:lnTo>
                <a:lnTo>
                  <a:pt x="0" y="1640797"/>
                </a:lnTo>
                <a:lnTo>
                  <a:pt x="0" y="0"/>
                </a:lnTo>
                <a:close/>
              </a:path>
            </a:pathLst>
          </a:custGeom>
          <a:blipFill>
            <a:blip r:embed="rId4"/>
            <a:stretch>
              <a:fillRect/>
            </a:stretch>
          </a:blipFill>
        </p:spPr>
        <p:txBody>
          <a:bodyPr/>
          <a:lstStyle/>
          <a:p>
            <a:endParaRPr lang="fr-FR" sz="1200"/>
          </a:p>
        </p:txBody>
      </p:sp>
      <p:sp>
        <p:nvSpPr>
          <p:cNvPr id="8" name="TextBox 8"/>
          <p:cNvSpPr txBox="1"/>
          <p:nvPr/>
        </p:nvSpPr>
        <p:spPr>
          <a:xfrm>
            <a:off x="-1703596" y="490322"/>
            <a:ext cx="10633559" cy="397545"/>
          </a:xfrm>
          <a:prstGeom prst="rect">
            <a:avLst/>
          </a:prstGeom>
        </p:spPr>
        <p:txBody>
          <a:bodyPr lIns="0" tIns="0" rIns="0" bIns="0" rtlCol="0" anchor="t">
            <a:spAutoFit/>
          </a:bodyPr>
          <a:lstStyle/>
          <a:p>
            <a:pPr algn="ctr">
              <a:lnSpc>
                <a:spcPts val="3113"/>
              </a:lnSpc>
            </a:pPr>
            <a:r>
              <a:rPr lang="en-US" sz="3243" b="1">
                <a:solidFill>
                  <a:srgbClr val="FFFFFF"/>
                </a:solidFill>
                <a:latin typeface="Poppins Bold"/>
                <a:ea typeface="Poppins Bold"/>
                <a:cs typeface="Poppins Bold"/>
                <a:sym typeface="Poppins Bold"/>
              </a:rPr>
              <a:t>HOW BANKS CAN RESPOND</a:t>
            </a:r>
          </a:p>
        </p:txBody>
      </p:sp>
      <p:sp>
        <p:nvSpPr>
          <p:cNvPr id="9" name="TextBox 9"/>
          <p:cNvSpPr txBox="1"/>
          <p:nvPr/>
        </p:nvSpPr>
        <p:spPr>
          <a:xfrm>
            <a:off x="2089091" y="5307992"/>
            <a:ext cx="3820097" cy="1128579"/>
          </a:xfrm>
          <a:prstGeom prst="rect">
            <a:avLst/>
          </a:prstGeom>
        </p:spPr>
        <p:txBody>
          <a:bodyPr lIns="0" tIns="0" rIns="0" bIns="0" rtlCol="0" anchor="t">
            <a:spAutoFit/>
          </a:bodyPr>
          <a:lstStyle/>
          <a:p>
            <a:pPr>
              <a:lnSpc>
                <a:spcPts val="2987"/>
              </a:lnSpc>
            </a:pPr>
            <a:r>
              <a:rPr lang="en-US" sz="2133">
                <a:solidFill>
                  <a:srgbClr val="FFFFFF"/>
                </a:solidFill>
                <a:latin typeface="Open Sans"/>
                <a:ea typeface="Open Sans"/>
                <a:cs typeface="Open Sans"/>
                <a:sym typeface="Open Sans"/>
              </a:rPr>
              <a:t>Environmental/ social risk, especially agriculture and deforestation</a:t>
            </a:r>
          </a:p>
        </p:txBody>
      </p:sp>
      <p:sp>
        <p:nvSpPr>
          <p:cNvPr id="10" name="TextBox 10"/>
          <p:cNvSpPr txBox="1"/>
          <p:nvPr/>
        </p:nvSpPr>
        <p:spPr>
          <a:xfrm>
            <a:off x="8185091" y="5283892"/>
            <a:ext cx="3820097" cy="1128579"/>
          </a:xfrm>
          <a:prstGeom prst="rect">
            <a:avLst/>
          </a:prstGeom>
        </p:spPr>
        <p:txBody>
          <a:bodyPr lIns="0" tIns="0" rIns="0" bIns="0" rtlCol="0" anchor="t">
            <a:spAutoFit/>
          </a:bodyPr>
          <a:lstStyle/>
          <a:p>
            <a:pPr>
              <a:lnSpc>
                <a:spcPts val="2987"/>
              </a:lnSpc>
            </a:pPr>
            <a:r>
              <a:rPr lang="en-US" sz="2133">
                <a:solidFill>
                  <a:srgbClr val="FFFFFF"/>
                </a:solidFill>
                <a:latin typeface="Open Sans"/>
                <a:ea typeface="Open Sans"/>
                <a:cs typeface="Open Sans"/>
                <a:sym typeface="Open Sans"/>
              </a:rPr>
              <a:t>Green Credit Guidelines encourage sustainability lending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0677" y="5998492"/>
            <a:ext cx="14286748" cy="961109"/>
          </a:xfrm>
          <a:custGeom>
            <a:avLst/>
            <a:gdLst/>
            <a:ahLst/>
            <a:cxnLst/>
            <a:rect l="l" t="t" r="r" b="b"/>
            <a:pathLst>
              <a:path w="21430122" h="1441663">
                <a:moveTo>
                  <a:pt x="0" y="0"/>
                </a:moveTo>
                <a:lnTo>
                  <a:pt x="21430122" y="0"/>
                </a:lnTo>
                <a:lnTo>
                  <a:pt x="21430122" y="1441663"/>
                </a:lnTo>
                <a:lnTo>
                  <a:pt x="0" y="14416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sz="1200"/>
          </a:p>
        </p:txBody>
      </p:sp>
      <p:grpSp>
        <p:nvGrpSpPr>
          <p:cNvPr id="3" name="Group 3"/>
          <p:cNvGrpSpPr/>
          <p:nvPr/>
        </p:nvGrpSpPr>
        <p:grpSpPr>
          <a:xfrm>
            <a:off x="685800" y="1742301"/>
            <a:ext cx="4585561" cy="3373399"/>
            <a:chOff x="0" y="0"/>
            <a:chExt cx="1811579" cy="1332701"/>
          </a:xfrm>
        </p:grpSpPr>
        <p:sp>
          <p:nvSpPr>
            <p:cNvPr id="4" name="Freeform 4"/>
            <p:cNvSpPr/>
            <p:nvPr/>
          </p:nvSpPr>
          <p:spPr>
            <a:xfrm>
              <a:off x="0" y="0"/>
              <a:ext cx="1811579" cy="1332701"/>
            </a:xfrm>
            <a:custGeom>
              <a:avLst/>
              <a:gdLst/>
              <a:ahLst/>
              <a:cxnLst/>
              <a:rect l="l" t="t" r="r" b="b"/>
              <a:pathLst>
                <a:path w="1811579" h="1332701">
                  <a:moveTo>
                    <a:pt x="57403" y="0"/>
                  </a:moveTo>
                  <a:lnTo>
                    <a:pt x="1754176" y="0"/>
                  </a:lnTo>
                  <a:cubicBezTo>
                    <a:pt x="1785879" y="0"/>
                    <a:pt x="1811579" y="25700"/>
                    <a:pt x="1811579" y="57403"/>
                  </a:cubicBezTo>
                  <a:lnTo>
                    <a:pt x="1811579" y="1275298"/>
                  </a:lnTo>
                  <a:cubicBezTo>
                    <a:pt x="1811579" y="1307001"/>
                    <a:pt x="1785879" y="1332701"/>
                    <a:pt x="1754176" y="1332701"/>
                  </a:cubicBezTo>
                  <a:lnTo>
                    <a:pt x="57403" y="1332701"/>
                  </a:lnTo>
                  <a:cubicBezTo>
                    <a:pt x="25700" y="1332701"/>
                    <a:pt x="0" y="1307001"/>
                    <a:pt x="0" y="1275298"/>
                  </a:cubicBezTo>
                  <a:lnTo>
                    <a:pt x="0" y="57403"/>
                  </a:lnTo>
                  <a:cubicBezTo>
                    <a:pt x="0" y="25700"/>
                    <a:pt x="25700" y="0"/>
                    <a:pt x="57403" y="0"/>
                  </a:cubicBezTo>
                  <a:close/>
                </a:path>
              </a:pathLst>
            </a:custGeom>
            <a:solidFill>
              <a:srgbClr val="438E20"/>
            </a:solidFill>
          </p:spPr>
          <p:txBody>
            <a:bodyPr/>
            <a:lstStyle/>
            <a:p>
              <a:endParaRPr lang="fr-FR" sz="1200"/>
            </a:p>
          </p:txBody>
        </p:sp>
        <p:sp>
          <p:nvSpPr>
            <p:cNvPr id="5" name="TextBox 5"/>
            <p:cNvSpPr txBox="1"/>
            <p:nvPr/>
          </p:nvSpPr>
          <p:spPr>
            <a:xfrm>
              <a:off x="0" y="-76200"/>
              <a:ext cx="1811579" cy="1408901"/>
            </a:xfrm>
            <a:prstGeom prst="rect">
              <a:avLst/>
            </a:prstGeom>
          </p:spPr>
          <p:txBody>
            <a:bodyPr lIns="33867" tIns="33867" rIns="33867" bIns="33867" rtlCol="0" anchor="ctr"/>
            <a:lstStyle/>
            <a:p>
              <a:pPr algn="ctr">
                <a:lnSpc>
                  <a:spcPts val="2799"/>
                </a:lnSpc>
              </a:pPr>
              <a:r>
                <a:rPr lang="en-US" sz="1999" b="1" dirty="0">
                  <a:solidFill>
                    <a:srgbClr val="FFFFFF"/>
                  </a:solidFill>
                  <a:latin typeface="Poppins Bold"/>
                  <a:ea typeface="Poppins Bold"/>
                  <a:cs typeface="Poppins Bold"/>
                  <a:sym typeface="Poppins Bold"/>
                </a:rPr>
                <a:t>Too little regulation</a:t>
              </a:r>
            </a:p>
            <a:p>
              <a:pPr algn="ctr">
                <a:lnSpc>
                  <a:spcPts val="2799"/>
                </a:lnSpc>
              </a:pPr>
              <a:endParaRPr lang="en-US" sz="1999" b="1" dirty="0">
                <a:solidFill>
                  <a:srgbClr val="FFFFFF"/>
                </a:solidFill>
                <a:latin typeface="Poppins Bold"/>
                <a:ea typeface="Poppins Bold"/>
                <a:cs typeface="Poppins Bold"/>
                <a:sym typeface="Poppins Bold"/>
              </a:endParaRPr>
            </a:p>
            <a:p>
              <a:pPr algn="ctr">
                <a:lnSpc>
                  <a:spcPts val="2799"/>
                </a:lnSpc>
              </a:pPr>
              <a:r>
                <a:rPr lang="en-US" sz="1999" dirty="0">
                  <a:solidFill>
                    <a:srgbClr val="FFFFFF"/>
                  </a:solidFill>
                  <a:latin typeface="Poppins"/>
                  <a:ea typeface="Poppins"/>
                  <a:cs typeface="Poppins"/>
                  <a:sym typeface="Poppins"/>
                </a:rPr>
                <a:t>Climate risks build up unnoticed </a:t>
              </a:r>
            </a:p>
            <a:p>
              <a:pPr algn="ctr">
                <a:lnSpc>
                  <a:spcPts val="2799"/>
                </a:lnSpc>
              </a:pPr>
              <a:r>
                <a:rPr lang="en-US" sz="1999" dirty="0">
                  <a:solidFill>
                    <a:srgbClr val="FFFFFF"/>
                  </a:solidFill>
                  <a:latin typeface="Poppins"/>
                  <a:ea typeface="Poppins"/>
                  <a:cs typeface="Poppins"/>
                  <a:sym typeface="Poppins"/>
                </a:rPr>
                <a:t>→ Asset values can fall suddenly</a:t>
              </a:r>
            </a:p>
            <a:p>
              <a:pPr algn="ctr">
                <a:lnSpc>
                  <a:spcPts val="2799"/>
                </a:lnSpc>
              </a:pPr>
              <a:r>
                <a:rPr lang="en-US" sz="1999" dirty="0">
                  <a:solidFill>
                    <a:srgbClr val="FFFFFF"/>
                  </a:solidFill>
                  <a:latin typeface="Poppins"/>
                  <a:ea typeface="Poppins"/>
                  <a:cs typeface="Poppins"/>
                  <a:sym typeface="Poppins"/>
                </a:rPr>
                <a:t>→ Financial stability is weakened </a:t>
              </a:r>
            </a:p>
          </p:txBody>
        </p:sp>
      </p:grpSp>
      <p:grpSp>
        <p:nvGrpSpPr>
          <p:cNvPr id="6" name="Group 6"/>
          <p:cNvGrpSpPr/>
          <p:nvPr/>
        </p:nvGrpSpPr>
        <p:grpSpPr>
          <a:xfrm>
            <a:off x="6912697" y="1742301"/>
            <a:ext cx="4593503" cy="3373399"/>
            <a:chOff x="0" y="0"/>
            <a:chExt cx="1814717" cy="1332701"/>
          </a:xfrm>
        </p:grpSpPr>
        <p:sp>
          <p:nvSpPr>
            <p:cNvPr id="7" name="Freeform 7"/>
            <p:cNvSpPr/>
            <p:nvPr/>
          </p:nvSpPr>
          <p:spPr>
            <a:xfrm>
              <a:off x="0" y="0"/>
              <a:ext cx="1814717" cy="1332701"/>
            </a:xfrm>
            <a:custGeom>
              <a:avLst/>
              <a:gdLst/>
              <a:ahLst/>
              <a:cxnLst/>
              <a:rect l="l" t="t" r="r" b="b"/>
              <a:pathLst>
                <a:path w="1814717" h="1332701">
                  <a:moveTo>
                    <a:pt x="57304" y="0"/>
                  </a:moveTo>
                  <a:lnTo>
                    <a:pt x="1757413" y="0"/>
                  </a:lnTo>
                  <a:cubicBezTo>
                    <a:pt x="1772611" y="0"/>
                    <a:pt x="1787187" y="6037"/>
                    <a:pt x="1797933" y="16784"/>
                  </a:cubicBezTo>
                  <a:cubicBezTo>
                    <a:pt x="1808680" y="27530"/>
                    <a:pt x="1814717" y="42106"/>
                    <a:pt x="1814717" y="57304"/>
                  </a:cubicBezTo>
                  <a:lnTo>
                    <a:pt x="1814717" y="1275397"/>
                  </a:lnTo>
                  <a:cubicBezTo>
                    <a:pt x="1814717" y="1290595"/>
                    <a:pt x="1808680" y="1305171"/>
                    <a:pt x="1797933" y="1315917"/>
                  </a:cubicBezTo>
                  <a:cubicBezTo>
                    <a:pt x="1787187" y="1326664"/>
                    <a:pt x="1772611" y="1332701"/>
                    <a:pt x="1757413" y="1332701"/>
                  </a:cubicBezTo>
                  <a:lnTo>
                    <a:pt x="57304" y="1332701"/>
                  </a:lnTo>
                  <a:cubicBezTo>
                    <a:pt x="42106" y="1332701"/>
                    <a:pt x="27530" y="1326664"/>
                    <a:pt x="16784" y="1315917"/>
                  </a:cubicBezTo>
                  <a:cubicBezTo>
                    <a:pt x="6037" y="1305171"/>
                    <a:pt x="0" y="1290595"/>
                    <a:pt x="0" y="1275397"/>
                  </a:cubicBezTo>
                  <a:lnTo>
                    <a:pt x="0" y="57304"/>
                  </a:lnTo>
                  <a:cubicBezTo>
                    <a:pt x="0" y="42106"/>
                    <a:pt x="6037" y="27530"/>
                    <a:pt x="16784" y="16784"/>
                  </a:cubicBezTo>
                  <a:cubicBezTo>
                    <a:pt x="27530" y="6037"/>
                    <a:pt x="42106" y="0"/>
                    <a:pt x="57304" y="0"/>
                  </a:cubicBezTo>
                  <a:close/>
                </a:path>
              </a:pathLst>
            </a:custGeom>
            <a:solidFill>
              <a:srgbClr val="438E20"/>
            </a:solidFill>
          </p:spPr>
          <p:txBody>
            <a:bodyPr/>
            <a:lstStyle/>
            <a:p>
              <a:endParaRPr lang="fr-FR" sz="1200"/>
            </a:p>
          </p:txBody>
        </p:sp>
        <p:sp>
          <p:nvSpPr>
            <p:cNvPr id="8" name="TextBox 8"/>
            <p:cNvSpPr txBox="1"/>
            <p:nvPr/>
          </p:nvSpPr>
          <p:spPr>
            <a:xfrm>
              <a:off x="0" y="-76200"/>
              <a:ext cx="1814717" cy="1408901"/>
            </a:xfrm>
            <a:prstGeom prst="rect">
              <a:avLst/>
            </a:prstGeom>
          </p:spPr>
          <p:txBody>
            <a:bodyPr lIns="33867" tIns="33867" rIns="33867" bIns="33867" rtlCol="0" anchor="ctr"/>
            <a:lstStyle/>
            <a:p>
              <a:pPr algn="ctr">
                <a:lnSpc>
                  <a:spcPts val="2799"/>
                </a:lnSpc>
              </a:pPr>
              <a:r>
                <a:rPr lang="en-US" sz="1999" b="1">
                  <a:solidFill>
                    <a:srgbClr val="FFFFFF"/>
                  </a:solidFill>
                  <a:latin typeface="Poppins Bold"/>
                  <a:ea typeface="Poppins Bold"/>
                  <a:cs typeface="Poppins Bold"/>
                  <a:sym typeface="Poppins Bold"/>
                </a:rPr>
                <a:t>Too much regulation</a:t>
              </a:r>
            </a:p>
            <a:p>
              <a:pPr algn="ctr">
                <a:lnSpc>
                  <a:spcPts val="2799"/>
                </a:lnSpc>
              </a:pPr>
              <a:endParaRPr lang="en-US" sz="1999" b="1">
                <a:solidFill>
                  <a:srgbClr val="FFFFFF"/>
                </a:solidFill>
                <a:latin typeface="Poppins Bold"/>
                <a:ea typeface="Poppins Bold"/>
                <a:cs typeface="Poppins Bold"/>
                <a:sym typeface="Poppins Bold"/>
              </a:endParaRPr>
            </a:p>
            <a:p>
              <a:pPr algn="ctr">
                <a:lnSpc>
                  <a:spcPts val="2799"/>
                </a:lnSpc>
              </a:pPr>
              <a:r>
                <a:rPr lang="en-US" sz="1999">
                  <a:solidFill>
                    <a:srgbClr val="FFFFFF"/>
                  </a:solidFill>
                  <a:latin typeface="Poppins"/>
                  <a:ea typeface="Poppins"/>
                  <a:cs typeface="Poppins"/>
                  <a:sym typeface="Poppins"/>
                </a:rPr>
                <a:t>Lending may be restricted</a:t>
              </a:r>
            </a:p>
            <a:p>
              <a:pPr algn="ctr">
                <a:lnSpc>
                  <a:spcPts val="2799"/>
                </a:lnSpc>
              </a:pPr>
              <a:r>
                <a:rPr lang="en-US" sz="1999">
                  <a:solidFill>
                    <a:srgbClr val="FFFFFF"/>
                  </a:solidFill>
                  <a:latin typeface="Poppins"/>
                  <a:ea typeface="Poppins"/>
                  <a:cs typeface="Poppins"/>
                  <a:sym typeface="Poppins"/>
                </a:rPr>
                <a:t>→ Rules may become symbolic</a:t>
              </a:r>
            </a:p>
            <a:p>
              <a:pPr algn="ctr">
                <a:lnSpc>
                  <a:spcPts val="2799"/>
                </a:lnSpc>
              </a:pPr>
              <a:r>
                <a:rPr lang="en-US" sz="1999">
                  <a:solidFill>
                    <a:srgbClr val="FFFFFF"/>
                  </a:solidFill>
                  <a:latin typeface="Poppins"/>
                  <a:ea typeface="Poppins"/>
                  <a:cs typeface="Poppins"/>
                  <a:sym typeface="Poppins"/>
                </a:rPr>
                <a:t>→ Risk assessement becomes distorted</a:t>
              </a:r>
            </a:p>
          </p:txBody>
        </p:sp>
      </p:grpSp>
      <p:sp>
        <p:nvSpPr>
          <p:cNvPr id="9" name="Freeform 9"/>
          <p:cNvSpPr/>
          <p:nvPr/>
        </p:nvSpPr>
        <p:spPr>
          <a:xfrm>
            <a:off x="9688417" y="4360077"/>
            <a:ext cx="3635566" cy="2743200"/>
          </a:xfrm>
          <a:custGeom>
            <a:avLst/>
            <a:gdLst/>
            <a:ahLst/>
            <a:cxnLst/>
            <a:rect l="l" t="t" r="r" b="b"/>
            <a:pathLst>
              <a:path w="5453349" h="4114800">
                <a:moveTo>
                  <a:pt x="0" y="0"/>
                </a:moveTo>
                <a:lnTo>
                  <a:pt x="5453350" y="0"/>
                </a:lnTo>
                <a:lnTo>
                  <a:pt x="545335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fr-FR" sz="1200"/>
          </a:p>
        </p:txBody>
      </p:sp>
      <p:grpSp>
        <p:nvGrpSpPr>
          <p:cNvPr id="10" name="Group 10"/>
          <p:cNvGrpSpPr/>
          <p:nvPr/>
        </p:nvGrpSpPr>
        <p:grpSpPr>
          <a:xfrm>
            <a:off x="4839602" y="4676067"/>
            <a:ext cx="2504857" cy="950283"/>
            <a:chOff x="-1288" y="-49413"/>
            <a:chExt cx="812800" cy="308357"/>
          </a:xfrm>
        </p:grpSpPr>
        <p:sp>
          <p:nvSpPr>
            <p:cNvPr id="11" name="Freeform 11"/>
            <p:cNvSpPr/>
            <p:nvPr/>
          </p:nvSpPr>
          <p:spPr>
            <a:xfrm>
              <a:off x="-1288" y="-34554"/>
              <a:ext cx="812800" cy="285732"/>
            </a:xfrm>
            <a:custGeom>
              <a:avLst/>
              <a:gdLst/>
              <a:ahLst/>
              <a:cxnLst/>
              <a:rect l="l" t="t" r="r" b="b"/>
              <a:pathLst>
                <a:path w="812800" h="285732">
                  <a:moveTo>
                    <a:pt x="406400" y="0"/>
                  </a:moveTo>
                  <a:cubicBezTo>
                    <a:pt x="181951" y="0"/>
                    <a:pt x="0" y="63963"/>
                    <a:pt x="0" y="142866"/>
                  </a:cubicBezTo>
                  <a:cubicBezTo>
                    <a:pt x="0" y="221769"/>
                    <a:pt x="181951" y="285732"/>
                    <a:pt x="406400" y="285732"/>
                  </a:cubicBezTo>
                  <a:cubicBezTo>
                    <a:pt x="630849" y="285732"/>
                    <a:pt x="812800" y="221769"/>
                    <a:pt x="812800" y="142866"/>
                  </a:cubicBezTo>
                  <a:cubicBezTo>
                    <a:pt x="812800" y="63963"/>
                    <a:pt x="630849" y="0"/>
                    <a:pt x="406400" y="0"/>
                  </a:cubicBezTo>
                  <a:close/>
                </a:path>
              </a:pathLst>
            </a:custGeom>
            <a:solidFill>
              <a:srgbClr val="FFFFFF"/>
            </a:solidFill>
          </p:spPr>
          <p:txBody>
            <a:bodyPr/>
            <a:lstStyle/>
            <a:p>
              <a:endParaRPr lang="fr-FR" sz="1200"/>
            </a:p>
          </p:txBody>
        </p:sp>
        <p:sp>
          <p:nvSpPr>
            <p:cNvPr id="12" name="TextBox 12"/>
            <p:cNvSpPr txBox="1"/>
            <p:nvPr/>
          </p:nvSpPr>
          <p:spPr>
            <a:xfrm>
              <a:off x="76200" y="-49413"/>
              <a:ext cx="660400" cy="308357"/>
            </a:xfrm>
            <a:prstGeom prst="rect">
              <a:avLst/>
            </a:prstGeom>
          </p:spPr>
          <p:txBody>
            <a:bodyPr lIns="33867" tIns="33867" rIns="33867" bIns="33867" rtlCol="0" anchor="ctr"/>
            <a:lstStyle/>
            <a:p>
              <a:pPr algn="ctr">
                <a:lnSpc>
                  <a:spcPts val="2519"/>
                </a:lnSpc>
              </a:pPr>
              <a:r>
                <a:rPr lang="en-US" sz="1799" b="1" dirty="0">
                  <a:solidFill>
                    <a:srgbClr val="000000"/>
                  </a:solidFill>
                  <a:latin typeface="Poppins Bold"/>
                  <a:ea typeface="Poppins Bold"/>
                  <a:cs typeface="Poppins Bold"/>
                  <a:sym typeface="Poppins Bold"/>
                </a:rPr>
                <a:t>BALANCE</a:t>
              </a:r>
            </a:p>
          </p:txBody>
        </p:sp>
      </p:grpSp>
      <p:sp>
        <p:nvSpPr>
          <p:cNvPr id="13" name="TextBox 13"/>
          <p:cNvSpPr txBox="1"/>
          <p:nvPr/>
        </p:nvSpPr>
        <p:spPr>
          <a:xfrm>
            <a:off x="-3285130" y="736600"/>
            <a:ext cx="10633559" cy="414601"/>
          </a:xfrm>
          <a:prstGeom prst="rect">
            <a:avLst/>
          </a:prstGeom>
        </p:spPr>
        <p:txBody>
          <a:bodyPr lIns="0" tIns="0" rIns="0" bIns="0" rtlCol="0" anchor="t">
            <a:spAutoFit/>
          </a:bodyPr>
          <a:lstStyle/>
          <a:p>
            <a:pPr algn="ctr">
              <a:lnSpc>
                <a:spcPts val="3113"/>
              </a:lnSpc>
            </a:pPr>
            <a:r>
              <a:rPr lang="en-US" sz="3243" b="1" dirty="0">
                <a:latin typeface="Poppins Bold"/>
                <a:ea typeface="Poppins Bold"/>
                <a:cs typeface="Poppins Bold"/>
                <a:sym typeface="Poppins Bold"/>
              </a:rPr>
              <a:t>TAKEAWAYS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8575"/>
            <a:ext cx="12192000" cy="680085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8575"/>
            <a:ext cx="12192000" cy="680085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8575"/>
            <a:ext cx="12192000" cy="680085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8575"/>
            <a:ext cx="12192000" cy="680085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8575"/>
            <a:ext cx="12192000" cy="680085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28575"/>
            <a:ext cx="12192000" cy="68008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63F428-3B9F-61DE-3869-194CEB55D372}"/>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What is bank capital?</a:t>
            </a:r>
          </a:p>
        </p:txBody>
      </p:sp>
      <p:graphicFrame>
        <p:nvGraphicFramePr>
          <p:cNvPr id="5" name="Content Placeholder 2">
            <a:extLst>
              <a:ext uri="{FF2B5EF4-FFF2-40B4-BE49-F238E27FC236}">
                <a16:creationId xmlns:a16="http://schemas.microsoft.com/office/drawing/2014/main" id="{DA1441E5-F422-AAAE-4D23-AD6FA7300A40}"/>
              </a:ext>
            </a:extLst>
          </p:cNvPr>
          <p:cNvGraphicFramePr>
            <a:graphicFrameLocks noGrp="1"/>
          </p:cNvGraphicFramePr>
          <p:nvPr>
            <p:ph idx="1"/>
            <p:extLst>
              <p:ext uri="{D42A27DB-BD31-4B8C-83A1-F6EECF244321}">
                <p14:modId xmlns:p14="http://schemas.microsoft.com/office/powerpoint/2010/main" val="4031310455"/>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97552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AE95C-600F-5ADD-A4B7-DEB01A10B1BF}"/>
              </a:ext>
            </a:extLst>
          </p:cNvPr>
          <p:cNvSpPr>
            <a:spLocks noGrp="1"/>
          </p:cNvSpPr>
          <p:nvPr>
            <p:ph type="ctrTitle"/>
          </p:nvPr>
        </p:nvSpPr>
        <p:spPr>
          <a:xfrm>
            <a:off x="1524000" y="1122362"/>
            <a:ext cx="9144000" cy="3560473"/>
          </a:xfrm>
        </p:spPr>
        <p:txBody>
          <a:bodyPr>
            <a:noAutofit/>
          </a:bodyPr>
          <a:lstStyle/>
          <a:p>
            <a:r>
              <a:rPr lang="en-GB" sz="4800" noProof="0" dirty="0"/>
              <a:t>Capital requirements and risks in insurance companies and banks</a:t>
            </a:r>
          </a:p>
        </p:txBody>
      </p:sp>
      <p:sp>
        <p:nvSpPr>
          <p:cNvPr id="3" name="Untertitel 2">
            <a:extLst>
              <a:ext uri="{FF2B5EF4-FFF2-40B4-BE49-F238E27FC236}">
                <a16:creationId xmlns:a16="http://schemas.microsoft.com/office/drawing/2014/main" id="{1C5798A7-BD0B-A2AD-966D-4A495C10F531}"/>
              </a:ext>
            </a:extLst>
          </p:cNvPr>
          <p:cNvSpPr>
            <a:spLocks noGrp="1"/>
          </p:cNvSpPr>
          <p:nvPr>
            <p:ph type="subTitle" idx="1"/>
          </p:nvPr>
        </p:nvSpPr>
        <p:spPr>
          <a:xfrm>
            <a:off x="1524000" y="4779818"/>
            <a:ext cx="9144000" cy="1388364"/>
          </a:xfrm>
        </p:spPr>
        <p:txBody>
          <a:bodyPr/>
          <a:lstStyle/>
          <a:p>
            <a:r>
              <a:rPr lang="en-GB" noProof="0" dirty="0"/>
              <a:t>Fabio Häderli</a:t>
            </a:r>
          </a:p>
        </p:txBody>
      </p:sp>
      <p:grpSp>
        <p:nvGrpSpPr>
          <p:cNvPr id="4" name="Gruppieren 3">
            <a:extLst>
              <a:ext uri="{FF2B5EF4-FFF2-40B4-BE49-F238E27FC236}">
                <a16:creationId xmlns:a16="http://schemas.microsoft.com/office/drawing/2014/main" id="{6B071492-B13E-4EE1-0931-A4860D745D58}"/>
              </a:ext>
            </a:extLst>
          </p:cNvPr>
          <p:cNvGrpSpPr/>
          <p:nvPr/>
        </p:nvGrpSpPr>
        <p:grpSpPr>
          <a:xfrm>
            <a:off x="3798880" y="471054"/>
            <a:ext cx="4594240" cy="2535382"/>
            <a:chOff x="7002015" y="568036"/>
            <a:chExt cx="4031673" cy="2272146"/>
          </a:xfrm>
        </p:grpSpPr>
        <p:pic>
          <p:nvPicPr>
            <p:cNvPr id="5" name="Grafik 4" descr="Bank mit einfarbiger Füllung">
              <a:extLst>
                <a:ext uri="{FF2B5EF4-FFF2-40B4-BE49-F238E27FC236}">
                  <a16:creationId xmlns:a16="http://schemas.microsoft.com/office/drawing/2014/main" id="{65B1CAEF-E3C4-141A-19FB-2CF993D475C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41734" y="739612"/>
              <a:ext cx="1851648" cy="1794584"/>
            </a:xfrm>
            <a:prstGeom prst="rect">
              <a:avLst/>
            </a:prstGeom>
          </p:spPr>
        </p:pic>
        <p:pic>
          <p:nvPicPr>
            <p:cNvPr id="6" name="Grafik 5">
              <a:extLst>
                <a:ext uri="{FF2B5EF4-FFF2-40B4-BE49-F238E27FC236}">
                  <a16:creationId xmlns:a16="http://schemas.microsoft.com/office/drawing/2014/main" id="{24FCD688-4922-26A7-2880-22DD8D9C029F}"/>
                </a:ext>
              </a:extLst>
            </p:cNvPr>
            <p:cNvPicPr>
              <a:picLocks noChangeAspect="1"/>
            </p:cNvPicPr>
            <p:nvPr/>
          </p:nvPicPr>
          <p:blipFill>
            <a:blip r:embed="rId4"/>
            <a:stretch>
              <a:fillRect/>
            </a:stretch>
          </p:blipFill>
          <p:spPr>
            <a:xfrm>
              <a:off x="9017852" y="793727"/>
              <a:ext cx="1597429" cy="1597429"/>
            </a:xfrm>
            <a:prstGeom prst="rect">
              <a:avLst/>
            </a:prstGeom>
            <a:noFill/>
            <a:ln>
              <a:noFill/>
            </a:ln>
          </p:spPr>
        </p:pic>
        <p:sp>
          <p:nvSpPr>
            <p:cNvPr id="7" name="Ellipse 6">
              <a:extLst>
                <a:ext uri="{FF2B5EF4-FFF2-40B4-BE49-F238E27FC236}">
                  <a16:creationId xmlns:a16="http://schemas.microsoft.com/office/drawing/2014/main" id="{C5E68D9D-C68B-7C51-05B9-8FCB41EBEB58}"/>
                </a:ext>
              </a:extLst>
            </p:cNvPr>
            <p:cNvSpPr/>
            <p:nvPr/>
          </p:nvSpPr>
          <p:spPr>
            <a:xfrm>
              <a:off x="7002015" y="568036"/>
              <a:ext cx="4031673" cy="2272146"/>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35230459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EDEEC-16CC-D5FF-84ED-EAD90A19E66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CA2F163-EAE8-B491-573A-F0A3A2D87B78}"/>
              </a:ext>
            </a:extLst>
          </p:cNvPr>
          <p:cNvSpPr>
            <a:spLocks noGrp="1"/>
          </p:cNvSpPr>
          <p:nvPr>
            <p:ph type="title"/>
          </p:nvPr>
        </p:nvSpPr>
        <p:spPr>
          <a:xfrm>
            <a:off x="558800" y="792225"/>
            <a:ext cx="4818888" cy="1201770"/>
          </a:xfrm>
        </p:spPr>
        <p:txBody>
          <a:bodyPr anchor="b">
            <a:normAutofit/>
          </a:bodyPr>
          <a:lstStyle/>
          <a:p>
            <a:r>
              <a:rPr lang="en-GB" sz="3800" noProof="0" dirty="0"/>
              <a:t>Capital requirements: Banks</a:t>
            </a:r>
          </a:p>
        </p:txBody>
      </p:sp>
      <p:sp>
        <p:nvSpPr>
          <p:cNvPr id="4" name="Datumsplatzhalter 3">
            <a:extLst>
              <a:ext uri="{FF2B5EF4-FFF2-40B4-BE49-F238E27FC236}">
                <a16:creationId xmlns:a16="http://schemas.microsoft.com/office/drawing/2014/main" id="{BC8C7DD2-5311-D6B5-A1C2-139E25970DF0}"/>
              </a:ext>
            </a:extLst>
          </p:cNvPr>
          <p:cNvSpPr>
            <a:spLocks noGrp="1"/>
          </p:cNvSpPr>
          <p:nvPr>
            <p:ph type="dt" sz="half" idx="10"/>
          </p:nvPr>
        </p:nvSpPr>
        <p:spPr>
          <a:xfrm>
            <a:off x="838200" y="6356350"/>
            <a:ext cx="2743200" cy="365125"/>
          </a:xfrm>
        </p:spPr>
        <p:txBody>
          <a:bodyPr>
            <a:normAutofit/>
          </a:bodyPr>
          <a:lstStyle/>
          <a:p>
            <a:pPr>
              <a:spcAft>
                <a:spcPts val="600"/>
              </a:spcAft>
            </a:pPr>
            <a:r>
              <a:rPr lang="en-GB"/>
              <a:t>11 May 2026</a:t>
            </a:r>
            <a:endParaRPr lang="de-CH"/>
          </a:p>
        </p:txBody>
      </p:sp>
      <p:sp>
        <p:nvSpPr>
          <p:cNvPr id="5" name="Fußzeilenplatzhalter 4">
            <a:extLst>
              <a:ext uri="{FF2B5EF4-FFF2-40B4-BE49-F238E27FC236}">
                <a16:creationId xmlns:a16="http://schemas.microsoft.com/office/drawing/2014/main" id="{093797FA-6B37-79B6-F460-DA500B3032B8}"/>
              </a:ext>
            </a:extLst>
          </p:cNvPr>
          <p:cNvSpPr>
            <a:spLocks noGrp="1"/>
          </p:cNvSpPr>
          <p:nvPr>
            <p:ph type="ftr" sz="quarter" idx="11"/>
          </p:nvPr>
        </p:nvSpPr>
        <p:spPr>
          <a:xfrm>
            <a:off x="4038600" y="6356350"/>
            <a:ext cx="4114800" cy="365125"/>
          </a:xfrm>
        </p:spPr>
        <p:txBody>
          <a:bodyPr>
            <a:normAutofit/>
          </a:bodyPr>
          <a:lstStyle/>
          <a:p>
            <a:pPr>
              <a:spcAft>
                <a:spcPts val="600"/>
              </a:spcAft>
            </a:pPr>
            <a:r>
              <a:rPr lang="de-CH"/>
              <a:t>Fabio Häderli</a:t>
            </a:r>
          </a:p>
        </p:txBody>
      </p:sp>
      <p:sp>
        <p:nvSpPr>
          <p:cNvPr id="8" name="Inhaltsplatzhalter 2">
            <a:extLst>
              <a:ext uri="{FF2B5EF4-FFF2-40B4-BE49-F238E27FC236}">
                <a16:creationId xmlns:a16="http://schemas.microsoft.com/office/drawing/2014/main" id="{4E01D5DD-151C-B8B5-B322-1CD011208E5E}"/>
              </a:ext>
            </a:extLst>
          </p:cNvPr>
          <p:cNvSpPr txBox="1">
            <a:spLocks/>
          </p:cNvSpPr>
          <p:nvPr/>
        </p:nvSpPr>
        <p:spPr>
          <a:xfrm>
            <a:off x="558800" y="2506662"/>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t>Basel III:</a:t>
            </a:r>
          </a:p>
          <a:p>
            <a:r>
              <a:rPr lang="en-GB" dirty="0"/>
              <a:t>Capital requirements as percentage of RWA </a:t>
            </a:r>
          </a:p>
          <a:p>
            <a:pPr lvl="1"/>
            <a:r>
              <a:rPr lang="en-GB" dirty="0"/>
              <a:t>10.5-13% minimum, 11.5-15.5% for SIFIs</a:t>
            </a:r>
          </a:p>
          <a:p>
            <a:pPr lvl="1"/>
            <a:endParaRPr lang="en-GB" dirty="0"/>
          </a:p>
          <a:p>
            <a:r>
              <a:rPr lang="en-GB" dirty="0"/>
              <a:t>Leverage ratio: ≥ 3%,  ≥ 6% for SIBs</a:t>
            </a:r>
          </a:p>
          <a:p>
            <a:pPr lvl="1"/>
            <a:endParaRPr lang="en-GB" dirty="0"/>
          </a:p>
        </p:txBody>
      </p:sp>
      <p:pic>
        <p:nvPicPr>
          <p:cNvPr id="11" name="Grafik 10">
            <a:extLst>
              <a:ext uri="{FF2B5EF4-FFF2-40B4-BE49-F238E27FC236}">
                <a16:creationId xmlns:a16="http://schemas.microsoft.com/office/drawing/2014/main" id="{7680BC24-1E3D-D403-100E-B8014DBB20CA}"/>
              </a:ext>
            </a:extLst>
          </p:cNvPr>
          <p:cNvPicPr>
            <a:picLocks noChangeAspect="1"/>
          </p:cNvPicPr>
          <p:nvPr/>
        </p:nvPicPr>
        <p:blipFill>
          <a:blip r:embed="rId3"/>
          <a:stretch>
            <a:fillRect/>
          </a:stretch>
        </p:blipFill>
        <p:spPr>
          <a:xfrm>
            <a:off x="7820940" y="786013"/>
            <a:ext cx="2914650" cy="4105141"/>
          </a:xfrm>
          <a:prstGeom prst="rect">
            <a:avLst/>
          </a:prstGeom>
        </p:spPr>
      </p:pic>
      <p:grpSp>
        <p:nvGrpSpPr>
          <p:cNvPr id="13" name="Gruppieren 12">
            <a:extLst>
              <a:ext uri="{FF2B5EF4-FFF2-40B4-BE49-F238E27FC236}">
                <a16:creationId xmlns:a16="http://schemas.microsoft.com/office/drawing/2014/main" id="{4945C01C-4E8D-9AC1-4F0E-9369541325DF}"/>
              </a:ext>
            </a:extLst>
          </p:cNvPr>
          <p:cNvGrpSpPr>
            <a:grpSpLocks noChangeAspect="1"/>
          </p:cNvGrpSpPr>
          <p:nvPr/>
        </p:nvGrpSpPr>
        <p:grpSpPr>
          <a:xfrm>
            <a:off x="1973936" y="4811134"/>
            <a:ext cx="1128043" cy="1189749"/>
            <a:chOff x="1237686" y="4456280"/>
            <a:chExt cx="972114" cy="1025290"/>
          </a:xfrm>
        </p:grpSpPr>
        <p:grpSp>
          <p:nvGrpSpPr>
            <p:cNvPr id="15" name="Gruppieren 14">
              <a:extLst>
                <a:ext uri="{FF2B5EF4-FFF2-40B4-BE49-F238E27FC236}">
                  <a16:creationId xmlns:a16="http://schemas.microsoft.com/office/drawing/2014/main" id="{AD163515-B2B6-ADA0-B6BE-A02B7D464B7C}"/>
                </a:ext>
              </a:extLst>
            </p:cNvPr>
            <p:cNvGrpSpPr>
              <a:grpSpLocks noChangeAspect="1"/>
            </p:cNvGrpSpPr>
            <p:nvPr/>
          </p:nvGrpSpPr>
          <p:grpSpPr>
            <a:xfrm>
              <a:off x="1237686" y="4456280"/>
              <a:ext cx="972114" cy="1025290"/>
              <a:chOff x="4611237" y="4377982"/>
              <a:chExt cx="1663679" cy="1754685"/>
            </a:xfrm>
          </p:grpSpPr>
          <p:grpSp>
            <p:nvGrpSpPr>
              <p:cNvPr id="17" name="Gruppieren 16">
                <a:extLst>
                  <a:ext uri="{FF2B5EF4-FFF2-40B4-BE49-F238E27FC236}">
                    <a16:creationId xmlns:a16="http://schemas.microsoft.com/office/drawing/2014/main" id="{27587091-89FA-48C2-BBF6-2D6811335A57}"/>
                  </a:ext>
                </a:extLst>
              </p:cNvPr>
              <p:cNvGrpSpPr/>
              <p:nvPr/>
            </p:nvGrpSpPr>
            <p:grpSpPr>
              <a:xfrm>
                <a:off x="4611237" y="4377982"/>
                <a:ext cx="1663679" cy="494937"/>
                <a:chOff x="4611237" y="4377982"/>
                <a:chExt cx="1663679" cy="494937"/>
              </a:xfrm>
            </p:grpSpPr>
            <p:sp>
              <p:nvSpPr>
                <p:cNvPr id="41" name="Flussdiagramm: Prozess 40">
                  <a:extLst>
                    <a:ext uri="{FF2B5EF4-FFF2-40B4-BE49-F238E27FC236}">
                      <a16:creationId xmlns:a16="http://schemas.microsoft.com/office/drawing/2014/main" id="{02FF8C9C-8406-326B-6CBB-CADFB5682262}"/>
                    </a:ext>
                  </a:extLst>
                </p:cNvPr>
                <p:cNvSpPr/>
                <p:nvPr/>
              </p:nvSpPr>
              <p:spPr>
                <a:xfrm>
                  <a:off x="4611237" y="4377982"/>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Flussdiagramm: Prozess 41">
                  <a:extLst>
                    <a:ext uri="{FF2B5EF4-FFF2-40B4-BE49-F238E27FC236}">
                      <a16:creationId xmlns:a16="http://schemas.microsoft.com/office/drawing/2014/main" id="{0847D5B7-1916-CAD0-FF74-E7B3F16C6B68}"/>
                    </a:ext>
                  </a:extLst>
                </p:cNvPr>
                <p:cNvSpPr/>
                <p:nvPr/>
              </p:nvSpPr>
              <p:spPr>
                <a:xfrm>
                  <a:off x="4907973" y="4377982"/>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3" name="Flussdiagramm: Prozess 42">
                  <a:extLst>
                    <a:ext uri="{FF2B5EF4-FFF2-40B4-BE49-F238E27FC236}">
                      <a16:creationId xmlns:a16="http://schemas.microsoft.com/office/drawing/2014/main" id="{1548E4C9-C4D6-E99B-0F53-D81C662C08E8}"/>
                    </a:ext>
                  </a:extLst>
                </p:cNvPr>
                <p:cNvSpPr/>
                <p:nvPr/>
              </p:nvSpPr>
              <p:spPr>
                <a:xfrm>
                  <a:off x="5204709" y="4377982"/>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4" name="Flussdiagramm: Prozess 43">
                  <a:extLst>
                    <a:ext uri="{FF2B5EF4-FFF2-40B4-BE49-F238E27FC236}">
                      <a16:creationId xmlns:a16="http://schemas.microsoft.com/office/drawing/2014/main" id="{9D0329E5-1255-DB13-107E-A31194780619}"/>
                    </a:ext>
                  </a:extLst>
                </p:cNvPr>
                <p:cNvSpPr/>
                <p:nvPr/>
              </p:nvSpPr>
              <p:spPr>
                <a:xfrm>
                  <a:off x="5501444" y="4377982"/>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5" name="Flussdiagramm: Prozess 44">
                  <a:extLst>
                    <a:ext uri="{FF2B5EF4-FFF2-40B4-BE49-F238E27FC236}">
                      <a16:creationId xmlns:a16="http://schemas.microsoft.com/office/drawing/2014/main" id="{A4488C8B-7140-3E2E-E69F-678F9CF9FB6D}"/>
                    </a:ext>
                  </a:extLst>
                </p:cNvPr>
                <p:cNvSpPr/>
                <p:nvPr/>
              </p:nvSpPr>
              <p:spPr>
                <a:xfrm>
                  <a:off x="5798180" y="4377982"/>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6" name="Flussdiagramm: Prozess 45">
                  <a:extLst>
                    <a:ext uri="{FF2B5EF4-FFF2-40B4-BE49-F238E27FC236}">
                      <a16:creationId xmlns:a16="http://schemas.microsoft.com/office/drawing/2014/main" id="{01A1998C-DB06-BE7D-2BE4-087A01E122DD}"/>
                    </a:ext>
                  </a:extLst>
                </p:cNvPr>
                <p:cNvSpPr/>
                <p:nvPr/>
              </p:nvSpPr>
              <p:spPr>
                <a:xfrm>
                  <a:off x="6094916" y="4377982"/>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7" name="Flussdiagramm: Prozess 46">
                  <a:extLst>
                    <a:ext uri="{FF2B5EF4-FFF2-40B4-BE49-F238E27FC236}">
                      <a16:creationId xmlns:a16="http://schemas.microsoft.com/office/drawing/2014/main" id="{1D712A85-8C24-23D4-92B5-AFF87F963A85}"/>
                    </a:ext>
                  </a:extLst>
                </p:cNvPr>
                <p:cNvSpPr/>
                <p:nvPr/>
              </p:nvSpPr>
              <p:spPr>
                <a:xfrm>
                  <a:off x="4611237" y="4692919"/>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8" name="Flussdiagramm: Prozess 47">
                  <a:extLst>
                    <a:ext uri="{FF2B5EF4-FFF2-40B4-BE49-F238E27FC236}">
                      <a16:creationId xmlns:a16="http://schemas.microsoft.com/office/drawing/2014/main" id="{0F7AE06D-D81B-3D87-4141-13AF36FA736E}"/>
                    </a:ext>
                  </a:extLst>
                </p:cNvPr>
                <p:cNvSpPr/>
                <p:nvPr/>
              </p:nvSpPr>
              <p:spPr>
                <a:xfrm>
                  <a:off x="4907973" y="4692919"/>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9" name="Flussdiagramm: Prozess 48">
                  <a:extLst>
                    <a:ext uri="{FF2B5EF4-FFF2-40B4-BE49-F238E27FC236}">
                      <a16:creationId xmlns:a16="http://schemas.microsoft.com/office/drawing/2014/main" id="{48E7C7F3-3ED2-D595-5917-B3FDDAC55341}"/>
                    </a:ext>
                  </a:extLst>
                </p:cNvPr>
                <p:cNvSpPr/>
                <p:nvPr/>
              </p:nvSpPr>
              <p:spPr>
                <a:xfrm>
                  <a:off x="5204709" y="4692919"/>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0" name="Flussdiagramm: Prozess 49">
                  <a:extLst>
                    <a:ext uri="{FF2B5EF4-FFF2-40B4-BE49-F238E27FC236}">
                      <a16:creationId xmlns:a16="http://schemas.microsoft.com/office/drawing/2014/main" id="{881A84CB-2159-5F07-1A73-0DA10D0CF1D9}"/>
                    </a:ext>
                  </a:extLst>
                </p:cNvPr>
                <p:cNvSpPr/>
                <p:nvPr/>
              </p:nvSpPr>
              <p:spPr>
                <a:xfrm>
                  <a:off x="5501444" y="4692919"/>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1" name="Flussdiagramm: Prozess 50">
                  <a:extLst>
                    <a:ext uri="{FF2B5EF4-FFF2-40B4-BE49-F238E27FC236}">
                      <a16:creationId xmlns:a16="http://schemas.microsoft.com/office/drawing/2014/main" id="{F08ED26F-0CE5-25CC-2AE6-9667CFDB89C1}"/>
                    </a:ext>
                  </a:extLst>
                </p:cNvPr>
                <p:cNvSpPr/>
                <p:nvPr/>
              </p:nvSpPr>
              <p:spPr>
                <a:xfrm>
                  <a:off x="5798180" y="4692919"/>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2" name="Flussdiagramm: Prozess 51">
                  <a:extLst>
                    <a:ext uri="{FF2B5EF4-FFF2-40B4-BE49-F238E27FC236}">
                      <a16:creationId xmlns:a16="http://schemas.microsoft.com/office/drawing/2014/main" id="{20EDBF72-5856-8098-1893-FEA31CE7AA9F}"/>
                    </a:ext>
                  </a:extLst>
                </p:cNvPr>
                <p:cNvSpPr/>
                <p:nvPr/>
              </p:nvSpPr>
              <p:spPr>
                <a:xfrm>
                  <a:off x="6094916" y="4692919"/>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18" name="Gruppieren 17">
                <a:extLst>
                  <a:ext uri="{FF2B5EF4-FFF2-40B4-BE49-F238E27FC236}">
                    <a16:creationId xmlns:a16="http://schemas.microsoft.com/office/drawing/2014/main" id="{BE0CFF4E-FC8F-FF03-70CE-B56539FF276A}"/>
                  </a:ext>
                </a:extLst>
              </p:cNvPr>
              <p:cNvGrpSpPr/>
              <p:nvPr/>
            </p:nvGrpSpPr>
            <p:grpSpPr>
              <a:xfrm>
                <a:off x="4611237" y="5007856"/>
                <a:ext cx="1663679" cy="494937"/>
                <a:chOff x="4611237" y="5007856"/>
                <a:chExt cx="1663679" cy="494937"/>
              </a:xfrm>
            </p:grpSpPr>
            <p:sp>
              <p:nvSpPr>
                <p:cNvPr id="29" name="Flussdiagramm: Prozess 28">
                  <a:extLst>
                    <a:ext uri="{FF2B5EF4-FFF2-40B4-BE49-F238E27FC236}">
                      <a16:creationId xmlns:a16="http://schemas.microsoft.com/office/drawing/2014/main" id="{B0709A12-BE9E-FB4C-D800-9F37C6D19CFC}"/>
                    </a:ext>
                  </a:extLst>
                </p:cNvPr>
                <p:cNvSpPr/>
                <p:nvPr/>
              </p:nvSpPr>
              <p:spPr>
                <a:xfrm>
                  <a:off x="4611237" y="5007856"/>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0" name="Flussdiagramm: Prozess 29">
                  <a:extLst>
                    <a:ext uri="{FF2B5EF4-FFF2-40B4-BE49-F238E27FC236}">
                      <a16:creationId xmlns:a16="http://schemas.microsoft.com/office/drawing/2014/main" id="{4EF06CFB-A295-BCF3-A38C-088575E0936E}"/>
                    </a:ext>
                  </a:extLst>
                </p:cNvPr>
                <p:cNvSpPr/>
                <p:nvPr/>
              </p:nvSpPr>
              <p:spPr>
                <a:xfrm>
                  <a:off x="4907973" y="5007856"/>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1" name="Flussdiagramm: Prozess 30">
                  <a:extLst>
                    <a:ext uri="{FF2B5EF4-FFF2-40B4-BE49-F238E27FC236}">
                      <a16:creationId xmlns:a16="http://schemas.microsoft.com/office/drawing/2014/main" id="{F4E57893-5372-1754-C903-8C240694076D}"/>
                    </a:ext>
                  </a:extLst>
                </p:cNvPr>
                <p:cNvSpPr/>
                <p:nvPr/>
              </p:nvSpPr>
              <p:spPr>
                <a:xfrm>
                  <a:off x="5204709" y="5007856"/>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2" name="Flussdiagramm: Prozess 31">
                  <a:extLst>
                    <a:ext uri="{FF2B5EF4-FFF2-40B4-BE49-F238E27FC236}">
                      <a16:creationId xmlns:a16="http://schemas.microsoft.com/office/drawing/2014/main" id="{79703668-BAFE-50CD-3C68-19296E279398}"/>
                    </a:ext>
                  </a:extLst>
                </p:cNvPr>
                <p:cNvSpPr/>
                <p:nvPr/>
              </p:nvSpPr>
              <p:spPr>
                <a:xfrm>
                  <a:off x="5501444" y="5007856"/>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3" name="Flussdiagramm: Prozess 32">
                  <a:extLst>
                    <a:ext uri="{FF2B5EF4-FFF2-40B4-BE49-F238E27FC236}">
                      <a16:creationId xmlns:a16="http://schemas.microsoft.com/office/drawing/2014/main" id="{C0774D99-0289-AB29-A51F-5F25543E1B77}"/>
                    </a:ext>
                  </a:extLst>
                </p:cNvPr>
                <p:cNvSpPr/>
                <p:nvPr/>
              </p:nvSpPr>
              <p:spPr>
                <a:xfrm>
                  <a:off x="5798180" y="5007856"/>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4" name="Flussdiagramm: Prozess 33">
                  <a:extLst>
                    <a:ext uri="{FF2B5EF4-FFF2-40B4-BE49-F238E27FC236}">
                      <a16:creationId xmlns:a16="http://schemas.microsoft.com/office/drawing/2014/main" id="{D03CB1DA-8008-A191-ECDE-77DB6C7430C2}"/>
                    </a:ext>
                  </a:extLst>
                </p:cNvPr>
                <p:cNvSpPr/>
                <p:nvPr/>
              </p:nvSpPr>
              <p:spPr>
                <a:xfrm>
                  <a:off x="6094916" y="5007856"/>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5" name="Flussdiagramm: Prozess 34">
                  <a:extLst>
                    <a:ext uri="{FF2B5EF4-FFF2-40B4-BE49-F238E27FC236}">
                      <a16:creationId xmlns:a16="http://schemas.microsoft.com/office/drawing/2014/main" id="{B64D9929-DB7A-5601-718E-DECCA3E03BA8}"/>
                    </a:ext>
                  </a:extLst>
                </p:cNvPr>
                <p:cNvSpPr/>
                <p:nvPr/>
              </p:nvSpPr>
              <p:spPr>
                <a:xfrm>
                  <a:off x="4611237"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6" name="Flussdiagramm: Prozess 35">
                  <a:extLst>
                    <a:ext uri="{FF2B5EF4-FFF2-40B4-BE49-F238E27FC236}">
                      <a16:creationId xmlns:a16="http://schemas.microsoft.com/office/drawing/2014/main" id="{83809AEF-04D4-9CC7-CBB0-930FA7E9ACE9}"/>
                    </a:ext>
                  </a:extLst>
                </p:cNvPr>
                <p:cNvSpPr/>
                <p:nvPr/>
              </p:nvSpPr>
              <p:spPr>
                <a:xfrm>
                  <a:off x="4907973"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7" name="Flussdiagramm: Prozess 36">
                  <a:extLst>
                    <a:ext uri="{FF2B5EF4-FFF2-40B4-BE49-F238E27FC236}">
                      <a16:creationId xmlns:a16="http://schemas.microsoft.com/office/drawing/2014/main" id="{0C28A268-2EF8-91AF-4EE8-AC322FE1F350}"/>
                    </a:ext>
                  </a:extLst>
                </p:cNvPr>
                <p:cNvSpPr/>
                <p:nvPr/>
              </p:nvSpPr>
              <p:spPr>
                <a:xfrm>
                  <a:off x="5204709"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8" name="Flussdiagramm: Prozess 37">
                  <a:extLst>
                    <a:ext uri="{FF2B5EF4-FFF2-40B4-BE49-F238E27FC236}">
                      <a16:creationId xmlns:a16="http://schemas.microsoft.com/office/drawing/2014/main" id="{83E816CF-7F5D-9455-BAA8-1063C32EA61A}"/>
                    </a:ext>
                  </a:extLst>
                </p:cNvPr>
                <p:cNvSpPr/>
                <p:nvPr/>
              </p:nvSpPr>
              <p:spPr>
                <a:xfrm>
                  <a:off x="5501444"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9" name="Flussdiagramm: Prozess 38">
                  <a:extLst>
                    <a:ext uri="{FF2B5EF4-FFF2-40B4-BE49-F238E27FC236}">
                      <a16:creationId xmlns:a16="http://schemas.microsoft.com/office/drawing/2014/main" id="{42687E8A-2CE9-63DA-28C4-735991CFFAFB}"/>
                    </a:ext>
                  </a:extLst>
                </p:cNvPr>
                <p:cNvSpPr/>
                <p:nvPr/>
              </p:nvSpPr>
              <p:spPr>
                <a:xfrm>
                  <a:off x="5798180"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0" name="Flussdiagramm: Prozess 39">
                  <a:extLst>
                    <a:ext uri="{FF2B5EF4-FFF2-40B4-BE49-F238E27FC236}">
                      <a16:creationId xmlns:a16="http://schemas.microsoft.com/office/drawing/2014/main" id="{01DF6DC8-AE47-4573-47F5-BCAD4906CFEF}"/>
                    </a:ext>
                  </a:extLst>
                </p:cNvPr>
                <p:cNvSpPr/>
                <p:nvPr/>
              </p:nvSpPr>
              <p:spPr>
                <a:xfrm>
                  <a:off x="6094916"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19" name="Gruppieren 18">
                <a:extLst>
                  <a:ext uri="{FF2B5EF4-FFF2-40B4-BE49-F238E27FC236}">
                    <a16:creationId xmlns:a16="http://schemas.microsoft.com/office/drawing/2014/main" id="{31779864-FF81-7750-CAC9-C98C1709522A}"/>
                  </a:ext>
                </a:extLst>
              </p:cNvPr>
              <p:cNvGrpSpPr/>
              <p:nvPr/>
            </p:nvGrpSpPr>
            <p:grpSpPr>
              <a:xfrm>
                <a:off x="4611237" y="5637730"/>
                <a:ext cx="1663679" cy="494937"/>
                <a:chOff x="4611237" y="5637730"/>
                <a:chExt cx="1663679" cy="494937"/>
              </a:xfrm>
            </p:grpSpPr>
            <p:sp>
              <p:nvSpPr>
                <p:cNvPr id="20" name="Flussdiagramm: Prozess 19">
                  <a:extLst>
                    <a:ext uri="{FF2B5EF4-FFF2-40B4-BE49-F238E27FC236}">
                      <a16:creationId xmlns:a16="http://schemas.microsoft.com/office/drawing/2014/main" id="{90A4DD5D-D918-DEA6-D612-02D353A51FA4}"/>
                    </a:ext>
                  </a:extLst>
                </p:cNvPr>
                <p:cNvSpPr/>
                <p:nvPr/>
              </p:nvSpPr>
              <p:spPr>
                <a:xfrm>
                  <a:off x="4611237"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1" name="Flussdiagramm: Prozess 20">
                  <a:extLst>
                    <a:ext uri="{FF2B5EF4-FFF2-40B4-BE49-F238E27FC236}">
                      <a16:creationId xmlns:a16="http://schemas.microsoft.com/office/drawing/2014/main" id="{ACB5EC2F-60CF-EFD1-39C7-8946AC84C410}"/>
                    </a:ext>
                  </a:extLst>
                </p:cNvPr>
                <p:cNvSpPr/>
                <p:nvPr/>
              </p:nvSpPr>
              <p:spPr>
                <a:xfrm>
                  <a:off x="4907973"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Flussdiagramm: Prozess 21">
                  <a:extLst>
                    <a:ext uri="{FF2B5EF4-FFF2-40B4-BE49-F238E27FC236}">
                      <a16:creationId xmlns:a16="http://schemas.microsoft.com/office/drawing/2014/main" id="{DA824185-BA01-A541-FC0B-F9FFFC8AF53F}"/>
                    </a:ext>
                  </a:extLst>
                </p:cNvPr>
                <p:cNvSpPr/>
                <p:nvPr/>
              </p:nvSpPr>
              <p:spPr>
                <a:xfrm>
                  <a:off x="5204709"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3" name="Flussdiagramm: Prozess 22">
                  <a:extLst>
                    <a:ext uri="{FF2B5EF4-FFF2-40B4-BE49-F238E27FC236}">
                      <a16:creationId xmlns:a16="http://schemas.microsoft.com/office/drawing/2014/main" id="{F6776DDF-45FE-F69B-B6F7-557E6DA42D0F}"/>
                    </a:ext>
                  </a:extLst>
                </p:cNvPr>
                <p:cNvSpPr/>
                <p:nvPr/>
              </p:nvSpPr>
              <p:spPr>
                <a:xfrm>
                  <a:off x="5501444"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4" name="Flussdiagramm: Prozess 23">
                  <a:extLst>
                    <a:ext uri="{FF2B5EF4-FFF2-40B4-BE49-F238E27FC236}">
                      <a16:creationId xmlns:a16="http://schemas.microsoft.com/office/drawing/2014/main" id="{07E1F95D-C52B-29D0-0638-65A3AFD31ED8}"/>
                    </a:ext>
                  </a:extLst>
                </p:cNvPr>
                <p:cNvSpPr/>
                <p:nvPr/>
              </p:nvSpPr>
              <p:spPr>
                <a:xfrm>
                  <a:off x="5798180"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5" name="Flussdiagramm: Prozess 24">
                  <a:extLst>
                    <a:ext uri="{FF2B5EF4-FFF2-40B4-BE49-F238E27FC236}">
                      <a16:creationId xmlns:a16="http://schemas.microsoft.com/office/drawing/2014/main" id="{23DF528F-94EF-A2FC-FF61-C315A015E78F}"/>
                    </a:ext>
                  </a:extLst>
                </p:cNvPr>
                <p:cNvSpPr/>
                <p:nvPr/>
              </p:nvSpPr>
              <p:spPr>
                <a:xfrm>
                  <a:off x="6094916"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6" name="Flussdiagramm: Prozess 25">
                  <a:extLst>
                    <a:ext uri="{FF2B5EF4-FFF2-40B4-BE49-F238E27FC236}">
                      <a16:creationId xmlns:a16="http://schemas.microsoft.com/office/drawing/2014/main" id="{D1164383-B987-1D2B-73B8-54EC9F716E0A}"/>
                    </a:ext>
                  </a:extLst>
                </p:cNvPr>
                <p:cNvSpPr/>
                <p:nvPr/>
              </p:nvSpPr>
              <p:spPr>
                <a:xfrm>
                  <a:off x="4611237" y="5952667"/>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7" name="Flussdiagramm: Prozess 26">
                  <a:extLst>
                    <a:ext uri="{FF2B5EF4-FFF2-40B4-BE49-F238E27FC236}">
                      <a16:creationId xmlns:a16="http://schemas.microsoft.com/office/drawing/2014/main" id="{7E4AED54-51A4-B268-A0FC-BE00529DEA4D}"/>
                    </a:ext>
                  </a:extLst>
                </p:cNvPr>
                <p:cNvSpPr/>
                <p:nvPr/>
              </p:nvSpPr>
              <p:spPr>
                <a:xfrm>
                  <a:off x="4907973" y="5952667"/>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8" name="Flussdiagramm: Prozess 27">
                  <a:extLst>
                    <a:ext uri="{FF2B5EF4-FFF2-40B4-BE49-F238E27FC236}">
                      <a16:creationId xmlns:a16="http://schemas.microsoft.com/office/drawing/2014/main" id="{1A991345-EDDB-AB06-591B-BA015264C9AE}"/>
                    </a:ext>
                  </a:extLst>
                </p:cNvPr>
                <p:cNvSpPr/>
                <p:nvPr/>
              </p:nvSpPr>
              <p:spPr>
                <a:xfrm>
                  <a:off x="5204709" y="5952667"/>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grpSp>
        <p:sp>
          <p:nvSpPr>
            <p:cNvPr id="16" name="Flussdiagramm: Prozess 15">
              <a:extLst>
                <a:ext uri="{FF2B5EF4-FFF2-40B4-BE49-F238E27FC236}">
                  <a16:creationId xmlns:a16="http://schemas.microsoft.com/office/drawing/2014/main" id="{2769DB29-5764-BD3A-212A-7D1AC145BA2B}"/>
                </a:ext>
              </a:extLst>
            </p:cNvPr>
            <p:cNvSpPr/>
            <p:nvPr/>
          </p:nvSpPr>
          <p:spPr>
            <a:xfrm>
              <a:off x="1757848" y="5371758"/>
              <a:ext cx="105177" cy="105177"/>
            </a:xfrm>
            <a:prstGeom prst="flowChartProcess">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53" name="Gruppieren 52">
            <a:extLst>
              <a:ext uri="{FF2B5EF4-FFF2-40B4-BE49-F238E27FC236}">
                <a16:creationId xmlns:a16="http://schemas.microsoft.com/office/drawing/2014/main" id="{7893FA19-8F76-CC05-06D9-0A2E73A43132}"/>
              </a:ext>
            </a:extLst>
          </p:cNvPr>
          <p:cNvGrpSpPr>
            <a:grpSpLocks noChangeAspect="1"/>
          </p:cNvGrpSpPr>
          <p:nvPr/>
        </p:nvGrpSpPr>
        <p:grpSpPr>
          <a:xfrm>
            <a:off x="4809556" y="4805101"/>
            <a:ext cx="1136263" cy="555162"/>
            <a:chOff x="4401237" y="4456280"/>
            <a:chExt cx="979540" cy="478589"/>
          </a:xfrm>
        </p:grpSpPr>
        <p:grpSp>
          <p:nvGrpSpPr>
            <p:cNvPr id="54" name="Gruppieren 53">
              <a:extLst>
                <a:ext uri="{FF2B5EF4-FFF2-40B4-BE49-F238E27FC236}">
                  <a16:creationId xmlns:a16="http://schemas.microsoft.com/office/drawing/2014/main" id="{59EAA2E1-699F-2455-D6DC-6F71B18EDF9B}"/>
                </a:ext>
              </a:extLst>
            </p:cNvPr>
            <p:cNvGrpSpPr>
              <a:grpSpLocks noChangeAspect="1"/>
            </p:cNvGrpSpPr>
            <p:nvPr/>
          </p:nvGrpSpPr>
          <p:grpSpPr>
            <a:xfrm>
              <a:off x="4401237" y="4456280"/>
              <a:ext cx="979540" cy="478589"/>
              <a:chOff x="4318461" y="5380030"/>
              <a:chExt cx="2033848" cy="990071"/>
            </a:xfrm>
          </p:grpSpPr>
          <p:grpSp>
            <p:nvGrpSpPr>
              <p:cNvPr id="56" name="Gruppieren 55">
                <a:extLst>
                  <a:ext uri="{FF2B5EF4-FFF2-40B4-BE49-F238E27FC236}">
                    <a16:creationId xmlns:a16="http://schemas.microsoft.com/office/drawing/2014/main" id="{4D2CC26F-C258-F8D3-9C70-EAFEC7DE2056}"/>
                  </a:ext>
                </a:extLst>
              </p:cNvPr>
              <p:cNvGrpSpPr>
                <a:grpSpLocks noChangeAspect="1"/>
              </p:cNvGrpSpPr>
              <p:nvPr/>
            </p:nvGrpSpPr>
            <p:grpSpPr>
              <a:xfrm>
                <a:off x="4318461" y="5380030"/>
                <a:ext cx="2033848" cy="990071"/>
                <a:chOff x="4611237" y="5322793"/>
                <a:chExt cx="1663679" cy="809874"/>
              </a:xfrm>
            </p:grpSpPr>
            <p:grpSp>
              <p:nvGrpSpPr>
                <p:cNvPr id="58" name="Gruppieren 57">
                  <a:extLst>
                    <a:ext uri="{FF2B5EF4-FFF2-40B4-BE49-F238E27FC236}">
                      <a16:creationId xmlns:a16="http://schemas.microsoft.com/office/drawing/2014/main" id="{6ED7631E-4B79-5ADB-C49F-82E528A8EEED}"/>
                    </a:ext>
                  </a:extLst>
                </p:cNvPr>
                <p:cNvGrpSpPr/>
                <p:nvPr/>
              </p:nvGrpSpPr>
              <p:grpSpPr>
                <a:xfrm>
                  <a:off x="4611237" y="5322793"/>
                  <a:ext cx="1663679" cy="180000"/>
                  <a:chOff x="4611237" y="5322793"/>
                  <a:chExt cx="1663679" cy="180000"/>
                </a:xfrm>
              </p:grpSpPr>
              <p:sp>
                <p:nvSpPr>
                  <p:cNvPr id="69" name="Flussdiagramm: Prozess 68">
                    <a:extLst>
                      <a:ext uri="{FF2B5EF4-FFF2-40B4-BE49-F238E27FC236}">
                        <a16:creationId xmlns:a16="http://schemas.microsoft.com/office/drawing/2014/main" id="{CCC83FCA-E428-F5ED-797B-6F3C372107B2}"/>
                      </a:ext>
                    </a:extLst>
                  </p:cNvPr>
                  <p:cNvSpPr/>
                  <p:nvPr/>
                </p:nvSpPr>
                <p:spPr>
                  <a:xfrm>
                    <a:off x="4611237"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0" name="Flussdiagramm: Prozess 69">
                    <a:extLst>
                      <a:ext uri="{FF2B5EF4-FFF2-40B4-BE49-F238E27FC236}">
                        <a16:creationId xmlns:a16="http://schemas.microsoft.com/office/drawing/2014/main" id="{A8A83E22-A860-5B6D-26C9-02D2E2AC7B14}"/>
                      </a:ext>
                    </a:extLst>
                  </p:cNvPr>
                  <p:cNvSpPr/>
                  <p:nvPr/>
                </p:nvSpPr>
                <p:spPr>
                  <a:xfrm>
                    <a:off x="4907973"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1" name="Flussdiagramm: Prozess 70">
                    <a:extLst>
                      <a:ext uri="{FF2B5EF4-FFF2-40B4-BE49-F238E27FC236}">
                        <a16:creationId xmlns:a16="http://schemas.microsoft.com/office/drawing/2014/main" id="{E118D95D-842F-5A7D-4379-2BB448B41C92}"/>
                      </a:ext>
                    </a:extLst>
                  </p:cNvPr>
                  <p:cNvSpPr/>
                  <p:nvPr/>
                </p:nvSpPr>
                <p:spPr>
                  <a:xfrm>
                    <a:off x="5204709"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2" name="Flussdiagramm: Prozess 71">
                    <a:extLst>
                      <a:ext uri="{FF2B5EF4-FFF2-40B4-BE49-F238E27FC236}">
                        <a16:creationId xmlns:a16="http://schemas.microsoft.com/office/drawing/2014/main" id="{0399A8F8-FFFD-FBB7-FF43-85E7E37C07EF}"/>
                      </a:ext>
                    </a:extLst>
                  </p:cNvPr>
                  <p:cNvSpPr/>
                  <p:nvPr/>
                </p:nvSpPr>
                <p:spPr>
                  <a:xfrm>
                    <a:off x="5501444"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3" name="Flussdiagramm: Prozess 72">
                    <a:extLst>
                      <a:ext uri="{FF2B5EF4-FFF2-40B4-BE49-F238E27FC236}">
                        <a16:creationId xmlns:a16="http://schemas.microsoft.com/office/drawing/2014/main" id="{F9535C44-7997-C441-77A5-61F565FD4044}"/>
                      </a:ext>
                    </a:extLst>
                  </p:cNvPr>
                  <p:cNvSpPr/>
                  <p:nvPr/>
                </p:nvSpPr>
                <p:spPr>
                  <a:xfrm>
                    <a:off x="5798180"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4" name="Flussdiagramm: Prozess 73">
                    <a:extLst>
                      <a:ext uri="{FF2B5EF4-FFF2-40B4-BE49-F238E27FC236}">
                        <a16:creationId xmlns:a16="http://schemas.microsoft.com/office/drawing/2014/main" id="{35561286-B165-25D7-85E6-F710DFF8A9BA}"/>
                      </a:ext>
                    </a:extLst>
                  </p:cNvPr>
                  <p:cNvSpPr/>
                  <p:nvPr/>
                </p:nvSpPr>
                <p:spPr>
                  <a:xfrm>
                    <a:off x="6094916" y="5322793"/>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59" name="Gruppieren 58">
                  <a:extLst>
                    <a:ext uri="{FF2B5EF4-FFF2-40B4-BE49-F238E27FC236}">
                      <a16:creationId xmlns:a16="http://schemas.microsoft.com/office/drawing/2014/main" id="{5F019F25-CBFC-FB1A-7BA8-90B1C2BCEE72}"/>
                    </a:ext>
                  </a:extLst>
                </p:cNvPr>
                <p:cNvGrpSpPr/>
                <p:nvPr/>
              </p:nvGrpSpPr>
              <p:grpSpPr>
                <a:xfrm>
                  <a:off x="4611237" y="5637730"/>
                  <a:ext cx="1663679" cy="494937"/>
                  <a:chOff x="4611237" y="5637730"/>
                  <a:chExt cx="1663679" cy="494937"/>
                </a:xfrm>
              </p:grpSpPr>
              <p:sp>
                <p:nvSpPr>
                  <p:cNvPr id="60" name="Flussdiagramm: Prozess 59">
                    <a:extLst>
                      <a:ext uri="{FF2B5EF4-FFF2-40B4-BE49-F238E27FC236}">
                        <a16:creationId xmlns:a16="http://schemas.microsoft.com/office/drawing/2014/main" id="{891DA07F-7A1F-9EB2-22DD-23E240A2F170}"/>
                      </a:ext>
                    </a:extLst>
                  </p:cNvPr>
                  <p:cNvSpPr/>
                  <p:nvPr/>
                </p:nvSpPr>
                <p:spPr>
                  <a:xfrm>
                    <a:off x="4611237"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1" name="Flussdiagramm: Prozess 60">
                    <a:extLst>
                      <a:ext uri="{FF2B5EF4-FFF2-40B4-BE49-F238E27FC236}">
                        <a16:creationId xmlns:a16="http://schemas.microsoft.com/office/drawing/2014/main" id="{1444CC42-B2FB-1229-7A95-880F7E6D67BF}"/>
                      </a:ext>
                    </a:extLst>
                  </p:cNvPr>
                  <p:cNvSpPr/>
                  <p:nvPr/>
                </p:nvSpPr>
                <p:spPr>
                  <a:xfrm>
                    <a:off x="4907973"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2" name="Flussdiagramm: Prozess 61">
                    <a:extLst>
                      <a:ext uri="{FF2B5EF4-FFF2-40B4-BE49-F238E27FC236}">
                        <a16:creationId xmlns:a16="http://schemas.microsoft.com/office/drawing/2014/main" id="{47B6644B-F5F6-DC4B-B1B6-8F81A9C5D12F}"/>
                      </a:ext>
                    </a:extLst>
                  </p:cNvPr>
                  <p:cNvSpPr/>
                  <p:nvPr/>
                </p:nvSpPr>
                <p:spPr>
                  <a:xfrm>
                    <a:off x="5204709"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3" name="Flussdiagramm: Prozess 62">
                    <a:extLst>
                      <a:ext uri="{FF2B5EF4-FFF2-40B4-BE49-F238E27FC236}">
                        <a16:creationId xmlns:a16="http://schemas.microsoft.com/office/drawing/2014/main" id="{99B0ED9F-8213-DD72-D3B7-7BC807BFA8D4}"/>
                      </a:ext>
                    </a:extLst>
                  </p:cNvPr>
                  <p:cNvSpPr/>
                  <p:nvPr/>
                </p:nvSpPr>
                <p:spPr>
                  <a:xfrm>
                    <a:off x="5501444"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4" name="Flussdiagramm: Prozess 63">
                    <a:extLst>
                      <a:ext uri="{FF2B5EF4-FFF2-40B4-BE49-F238E27FC236}">
                        <a16:creationId xmlns:a16="http://schemas.microsoft.com/office/drawing/2014/main" id="{9F9175F6-AA9A-BD6F-6380-548282CB8D8D}"/>
                      </a:ext>
                    </a:extLst>
                  </p:cNvPr>
                  <p:cNvSpPr/>
                  <p:nvPr/>
                </p:nvSpPr>
                <p:spPr>
                  <a:xfrm>
                    <a:off x="5798180"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5" name="Flussdiagramm: Prozess 64">
                    <a:extLst>
                      <a:ext uri="{FF2B5EF4-FFF2-40B4-BE49-F238E27FC236}">
                        <a16:creationId xmlns:a16="http://schemas.microsoft.com/office/drawing/2014/main" id="{5148F0E7-EF72-3227-EA31-86D62B074B0A}"/>
                      </a:ext>
                    </a:extLst>
                  </p:cNvPr>
                  <p:cNvSpPr/>
                  <p:nvPr/>
                </p:nvSpPr>
                <p:spPr>
                  <a:xfrm>
                    <a:off x="6094916" y="5637730"/>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6" name="Flussdiagramm: Prozess 65">
                    <a:extLst>
                      <a:ext uri="{FF2B5EF4-FFF2-40B4-BE49-F238E27FC236}">
                        <a16:creationId xmlns:a16="http://schemas.microsoft.com/office/drawing/2014/main" id="{00C509B5-21C6-3B9B-1CCB-997F44623453}"/>
                      </a:ext>
                    </a:extLst>
                  </p:cNvPr>
                  <p:cNvSpPr/>
                  <p:nvPr/>
                </p:nvSpPr>
                <p:spPr>
                  <a:xfrm>
                    <a:off x="4611237" y="5952667"/>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7" name="Flussdiagramm: Prozess 66">
                    <a:extLst>
                      <a:ext uri="{FF2B5EF4-FFF2-40B4-BE49-F238E27FC236}">
                        <a16:creationId xmlns:a16="http://schemas.microsoft.com/office/drawing/2014/main" id="{74A92C26-0324-6073-F211-DF1CBDE72F21}"/>
                      </a:ext>
                    </a:extLst>
                  </p:cNvPr>
                  <p:cNvSpPr/>
                  <p:nvPr/>
                </p:nvSpPr>
                <p:spPr>
                  <a:xfrm>
                    <a:off x="4907973" y="5952667"/>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8" name="Flussdiagramm: Prozess 67">
                    <a:extLst>
                      <a:ext uri="{FF2B5EF4-FFF2-40B4-BE49-F238E27FC236}">
                        <a16:creationId xmlns:a16="http://schemas.microsoft.com/office/drawing/2014/main" id="{06AB9BB7-2716-88EC-1C79-FA3BDE9DB1C4}"/>
                      </a:ext>
                    </a:extLst>
                  </p:cNvPr>
                  <p:cNvSpPr/>
                  <p:nvPr/>
                </p:nvSpPr>
                <p:spPr>
                  <a:xfrm>
                    <a:off x="5204709" y="5952667"/>
                    <a:ext cx="180000" cy="180000"/>
                  </a:xfrm>
                  <a:prstGeom prst="flowChartProcess">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grpSp>
          <p:sp>
            <p:nvSpPr>
              <p:cNvPr id="57" name="Flussdiagramm: Prozess 56">
                <a:extLst>
                  <a:ext uri="{FF2B5EF4-FFF2-40B4-BE49-F238E27FC236}">
                    <a16:creationId xmlns:a16="http://schemas.microsoft.com/office/drawing/2014/main" id="{1F7E9616-0F93-27B6-4444-8DDF91FBFDCC}"/>
                  </a:ext>
                </a:extLst>
              </p:cNvPr>
              <p:cNvSpPr/>
              <p:nvPr/>
            </p:nvSpPr>
            <p:spPr>
              <a:xfrm>
                <a:off x="5406739" y="6149418"/>
                <a:ext cx="220050" cy="220050"/>
              </a:xfrm>
              <a:prstGeom prst="flowChartProcess">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55" name="Flussdiagramm: Prozess 54">
              <a:extLst>
                <a:ext uri="{FF2B5EF4-FFF2-40B4-BE49-F238E27FC236}">
                  <a16:creationId xmlns:a16="http://schemas.microsoft.com/office/drawing/2014/main" id="{9C3079EF-DFED-2D79-6229-522EABE6FB58}"/>
                </a:ext>
              </a:extLst>
            </p:cNvPr>
            <p:cNvSpPr/>
            <p:nvPr/>
          </p:nvSpPr>
          <p:spPr>
            <a:xfrm>
              <a:off x="5100085" y="4821777"/>
              <a:ext cx="105980" cy="106370"/>
            </a:xfrm>
            <a:prstGeom prst="flowChartProcess">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31664735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43EC6-A37C-DD6B-1F3D-31904EE8D19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D5B0618-5DC3-752E-E24C-178A1B1C1C6D}"/>
              </a:ext>
            </a:extLst>
          </p:cNvPr>
          <p:cNvSpPr>
            <a:spLocks noGrp="1"/>
          </p:cNvSpPr>
          <p:nvPr>
            <p:ph type="title"/>
          </p:nvPr>
        </p:nvSpPr>
        <p:spPr>
          <a:xfrm>
            <a:off x="630936" y="640080"/>
            <a:ext cx="4818888" cy="1481328"/>
          </a:xfrm>
        </p:spPr>
        <p:txBody>
          <a:bodyPr anchor="b">
            <a:normAutofit/>
          </a:bodyPr>
          <a:lstStyle/>
          <a:p>
            <a:r>
              <a:rPr lang="en-GB" sz="3800" noProof="0" dirty="0"/>
              <a:t>Capital requirements: Insurances</a:t>
            </a:r>
          </a:p>
        </p:txBody>
      </p:sp>
      <p:sp>
        <p:nvSpPr>
          <p:cNvPr id="3" name="Inhaltsplatzhalter 2">
            <a:extLst>
              <a:ext uri="{FF2B5EF4-FFF2-40B4-BE49-F238E27FC236}">
                <a16:creationId xmlns:a16="http://schemas.microsoft.com/office/drawing/2014/main" id="{1AF6B502-257D-7916-551A-4E65F6F84FDE}"/>
              </a:ext>
            </a:extLst>
          </p:cNvPr>
          <p:cNvSpPr>
            <a:spLocks noGrp="1"/>
          </p:cNvSpPr>
          <p:nvPr>
            <p:ph idx="1"/>
          </p:nvPr>
        </p:nvSpPr>
        <p:spPr>
          <a:xfrm>
            <a:off x="630936" y="2660904"/>
            <a:ext cx="8252714" cy="3547872"/>
          </a:xfrm>
        </p:spPr>
        <p:txBody>
          <a:bodyPr anchor="t">
            <a:normAutofit/>
          </a:bodyPr>
          <a:lstStyle/>
          <a:p>
            <a:r>
              <a:rPr lang="en-GB" sz="2000" b="1" noProof="0" dirty="0"/>
              <a:t>Insurance Capital Standard (ICS) / Solvency II:</a:t>
            </a:r>
          </a:p>
          <a:p>
            <a:r>
              <a:rPr lang="en-GB" sz="2000" noProof="0" dirty="0"/>
              <a:t>99.5% Value at Risk (VaR) over 1 year</a:t>
            </a:r>
          </a:p>
          <a:p>
            <a:pPr lvl="1"/>
            <a:r>
              <a:rPr lang="en-GB" sz="2000" noProof="0" dirty="0"/>
              <a:t>= hold enough capital to survive a 1-in-200 years loss </a:t>
            </a:r>
          </a:p>
          <a:p>
            <a:pPr lvl="1"/>
            <a:endParaRPr lang="en-GB" sz="2000" noProof="0" dirty="0"/>
          </a:p>
          <a:p>
            <a:r>
              <a:rPr lang="en-GB" sz="2000" noProof="0" dirty="0"/>
              <a:t>Solvency Capital Requirement (SCR) is 100% of VaR</a:t>
            </a:r>
          </a:p>
          <a:p>
            <a:pPr lvl="1"/>
            <a:r>
              <a:rPr lang="en-GB" sz="2000" noProof="0" dirty="0"/>
              <a:t>Insurances typically hold well above 100%</a:t>
            </a:r>
          </a:p>
          <a:p>
            <a:endParaRPr lang="en-GB" sz="2000" noProof="0" dirty="0"/>
          </a:p>
        </p:txBody>
      </p:sp>
      <p:pic>
        <p:nvPicPr>
          <p:cNvPr id="7" name="Grafik 6">
            <a:extLst>
              <a:ext uri="{FF2B5EF4-FFF2-40B4-BE49-F238E27FC236}">
                <a16:creationId xmlns:a16="http://schemas.microsoft.com/office/drawing/2014/main" id="{E7DD65B1-E0B8-5153-85E4-CFC359793EA1}"/>
              </a:ext>
            </a:extLst>
          </p:cNvPr>
          <p:cNvPicPr>
            <a:picLocks noChangeAspect="1"/>
          </p:cNvPicPr>
          <p:nvPr/>
        </p:nvPicPr>
        <p:blipFill>
          <a:blip r:embed="rId3"/>
          <a:stretch>
            <a:fillRect/>
          </a:stretch>
        </p:blipFill>
        <p:spPr>
          <a:xfrm>
            <a:off x="8256905" y="687832"/>
            <a:ext cx="2515362" cy="2515362"/>
          </a:xfrm>
          <a:prstGeom prst="rect">
            <a:avLst/>
          </a:prstGeom>
          <a:noFill/>
          <a:ln>
            <a:noFill/>
          </a:ln>
        </p:spPr>
      </p:pic>
      <p:sp>
        <p:nvSpPr>
          <p:cNvPr id="4" name="Datumsplatzhalter 3">
            <a:extLst>
              <a:ext uri="{FF2B5EF4-FFF2-40B4-BE49-F238E27FC236}">
                <a16:creationId xmlns:a16="http://schemas.microsoft.com/office/drawing/2014/main" id="{4EF95E1A-BEAE-C460-398F-0698E5630597}"/>
              </a:ext>
            </a:extLst>
          </p:cNvPr>
          <p:cNvSpPr>
            <a:spLocks noGrp="1"/>
          </p:cNvSpPr>
          <p:nvPr>
            <p:ph type="dt" sz="half" idx="10"/>
          </p:nvPr>
        </p:nvSpPr>
        <p:spPr>
          <a:xfrm>
            <a:off x="838200" y="6356350"/>
            <a:ext cx="2743200" cy="365125"/>
          </a:xfrm>
        </p:spPr>
        <p:txBody>
          <a:bodyPr>
            <a:normAutofit/>
          </a:bodyPr>
          <a:lstStyle/>
          <a:p>
            <a:pPr>
              <a:spcAft>
                <a:spcPts val="600"/>
              </a:spcAft>
            </a:pPr>
            <a:r>
              <a:rPr lang="en-GB"/>
              <a:t>11 May 2026</a:t>
            </a:r>
            <a:endParaRPr lang="de-CH"/>
          </a:p>
        </p:txBody>
      </p:sp>
      <p:sp>
        <p:nvSpPr>
          <p:cNvPr id="5" name="Fußzeilenplatzhalter 4">
            <a:extLst>
              <a:ext uri="{FF2B5EF4-FFF2-40B4-BE49-F238E27FC236}">
                <a16:creationId xmlns:a16="http://schemas.microsoft.com/office/drawing/2014/main" id="{35309906-37F7-32A4-5BB0-1B2FBC0FDB96}"/>
              </a:ext>
            </a:extLst>
          </p:cNvPr>
          <p:cNvSpPr>
            <a:spLocks noGrp="1"/>
          </p:cNvSpPr>
          <p:nvPr>
            <p:ph type="ftr" sz="quarter" idx="11"/>
          </p:nvPr>
        </p:nvSpPr>
        <p:spPr>
          <a:xfrm>
            <a:off x="4038600" y="6356350"/>
            <a:ext cx="4114800" cy="365125"/>
          </a:xfrm>
        </p:spPr>
        <p:txBody>
          <a:bodyPr>
            <a:normAutofit/>
          </a:bodyPr>
          <a:lstStyle/>
          <a:p>
            <a:pPr>
              <a:spcAft>
                <a:spcPts val="600"/>
              </a:spcAft>
            </a:pPr>
            <a:r>
              <a:rPr lang="de-CH"/>
              <a:t>Fabio Häderli</a:t>
            </a:r>
          </a:p>
        </p:txBody>
      </p:sp>
    </p:spTree>
    <p:extLst>
      <p:ext uri="{BB962C8B-B14F-4D97-AF65-F5344CB8AC3E}">
        <p14:creationId xmlns:p14="http://schemas.microsoft.com/office/powerpoint/2010/main" val="37857722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710D7-A2E0-AEE4-FA1E-BF9D918BE88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6D4C75C-A37B-3CFE-01A4-FB21BAF3B10D}"/>
              </a:ext>
            </a:extLst>
          </p:cNvPr>
          <p:cNvSpPr>
            <a:spLocks noGrp="1"/>
          </p:cNvSpPr>
          <p:nvPr>
            <p:ph type="title"/>
          </p:nvPr>
        </p:nvSpPr>
        <p:spPr>
          <a:xfrm>
            <a:off x="643278" y="568036"/>
            <a:ext cx="5712714" cy="1553707"/>
          </a:xfrm>
        </p:spPr>
        <p:txBody>
          <a:bodyPr anchor="b">
            <a:normAutofit/>
          </a:bodyPr>
          <a:lstStyle/>
          <a:p>
            <a:r>
              <a:rPr lang="en-GB" sz="4000" dirty="0"/>
              <a:t>Liquidity</a:t>
            </a:r>
            <a:br>
              <a:rPr lang="en-GB" sz="4000" dirty="0"/>
            </a:br>
            <a:r>
              <a:rPr lang="en-GB" sz="4000" dirty="0"/>
              <a:t>requirements?</a:t>
            </a:r>
            <a:endParaRPr lang="en-GB" sz="3800" noProof="0" dirty="0"/>
          </a:p>
        </p:txBody>
      </p:sp>
      <p:sp>
        <p:nvSpPr>
          <p:cNvPr id="4" name="Datumsplatzhalter 3">
            <a:extLst>
              <a:ext uri="{FF2B5EF4-FFF2-40B4-BE49-F238E27FC236}">
                <a16:creationId xmlns:a16="http://schemas.microsoft.com/office/drawing/2014/main" id="{4B13F9CD-E200-1496-91EF-226586F4C279}"/>
              </a:ext>
            </a:extLst>
          </p:cNvPr>
          <p:cNvSpPr>
            <a:spLocks noGrp="1"/>
          </p:cNvSpPr>
          <p:nvPr>
            <p:ph type="dt" sz="half" idx="10"/>
          </p:nvPr>
        </p:nvSpPr>
        <p:spPr>
          <a:xfrm>
            <a:off x="838200" y="6356350"/>
            <a:ext cx="2743200" cy="365125"/>
          </a:xfrm>
        </p:spPr>
        <p:txBody>
          <a:bodyPr>
            <a:normAutofit/>
          </a:bodyPr>
          <a:lstStyle/>
          <a:p>
            <a:pPr>
              <a:spcAft>
                <a:spcPts val="600"/>
              </a:spcAft>
            </a:pPr>
            <a:r>
              <a:rPr lang="en-GB"/>
              <a:t>11 May 2026</a:t>
            </a:r>
            <a:endParaRPr lang="de-CH"/>
          </a:p>
        </p:txBody>
      </p:sp>
      <p:sp>
        <p:nvSpPr>
          <p:cNvPr id="5" name="Fußzeilenplatzhalter 4">
            <a:extLst>
              <a:ext uri="{FF2B5EF4-FFF2-40B4-BE49-F238E27FC236}">
                <a16:creationId xmlns:a16="http://schemas.microsoft.com/office/drawing/2014/main" id="{5DC64830-F8B5-D817-538E-3C88FF1C67D2}"/>
              </a:ext>
            </a:extLst>
          </p:cNvPr>
          <p:cNvSpPr>
            <a:spLocks noGrp="1"/>
          </p:cNvSpPr>
          <p:nvPr>
            <p:ph type="ftr" sz="quarter" idx="11"/>
          </p:nvPr>
        </p:nvSpPr>
        <p:spPr>
          <a:xfrm>
            <a:off x="4038600" y="6356350"/>
            <a:ext cx="4114800" cy="365125"/>
          </a:xfrm>
        </p:spPr>
        <p:txBody>
          <a:bodyPr>
            <a:normAutofit/>
          </a:bodyPr>
          <a:lstStyle/>
          <a:p>
            <a:pPr>
              <a:spcAft>
                <a:spcPts val="600"/>
              </a:spcAft>
            </a:pPr>
            <a:r>
              <a:rPr lang="de-CH"/>
              <a:t>Fabio Häderli</a:t>
            </a:r>
          </a:p>
        </p:txBody>
      </p:sp>
      <p:grpSp>
        <p:nvGrpSpPr>
          <p:cNvPr id="9" name="Gruppieren 8">
            <a:extLst>
              <a:ext uri="{FF2B5EF4-FFF2-40B4-BE49-F238E27FC236}">
                <a16:creationId xmlns:a16="http://schemas.microsoft.com/office/drawing/2014/main" id="{D643E83B-62E8-B468-12FF-48A11E566C8F}"/>
              </a:ext>
            </a:extLst>
          </p:cNvPr>
          <p:cNvGrpSpPr/>
          <p:nvPr/>
        </p:nvGrpSpPr>
        <p:grpSpPr>
          <a:xfrm>
            <a:off x="933708" y="2564733"/>
            <a:ext cx="5929329" cy="3476643"/>
            <a:chOff x="318863" y="1624698"/>
            <a:chExt cx="7739384" cy="4682259"/>
          </a:xfrm>
        </p:grpSpPr>
        <p:pic>
          <p:nvPicPr>
            <p:cNvPr id="10" name="Grafik 9" descr="Bank mit einfarbiger Füllung">
              <a:extLst>
                <a:ext uri="{FF2B5EF4-FFF2-40B4-BE49-F238E27FC236}">
                  <a16:creationId xmlns:a16="http://schemas.microsoft.com/office/drawing/2014/main" id="{9463D966-0EF4-A0A4-0EAA-D6E639949C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24084" y="1624698"/>
              <a:ext cx="1536590" cy="1536591"/>
            </a:xfrm>
            <a:prstGeom prst="rect">
              <a:avLst/>
            </a:prstGeom>
          </p:spPr>
        </p:pic>
        <p:sp>
          <p:nvSpPr>
            <p:cNvPr id="11" name="Textfeld 10">
              <a:extLst>
                <a:ext uri="{FF2B5EF4-FFF2-40B4-BE49-F238E27FC236}">
                  <a16:creationId xmlns:a16="http://schemas.microsoft.com/office/drawing/2014/main" id="{9D19DD2A-99E8-5309-9B3F-74659C678E52}"/>
                </a:ext>
              </a:extLst>
            </p:cNvPr>
            <p:cNvSpPr txBox="1"/>
            <p:nvPr/>
          </p:nvSpPr>
          <p:spPr>
            <a:xfrm>
              <a:off x="318863" y="3073810"/>
              <a:ext cx="7739384" cy="3233147"/>
            </a:xfrm>
            <a:prstGeom prst="rect">
              <a:avLst/>
            </a:prstGeom>
            <a:noFill/>
          </p:spPr>
          <p:txBody>
            <a:bodyPr wrap="square" rtlCol="0">
              <a:spAutoFit/>
            </a:bodyPr>
            <a:lstStyle/>
            <a:p>
              <a:pPr algn="ctr"/>
              <a:r>
                <a:rPr lang="en-GB" sz="2400" b="1" dirty="0"/>
                <a:t>Banks:</a:t>
              </a:r>
            </a:p>
            <a:p>
              <a:pPr algn="ctr"/>
              <a:endParaRPr lang="en-GB" sz="1600" b="1" dirty="0"/>
            </a:p>
            <a:p>
              <a:pPr marL="342900" indent="-342900">
                <a:buFont typeface="Arial" panose="020B0604020202020204" pitchFamily="34" charset="0"/>
                <a:buChar char="•"/>
              </a:pPr>
              <a:r>
                <a:rPr lang="en-GB" sz="2400" dirty="0"/>
                <a:t>Liquidity Coverage Ratio (LCR) &gt;100%</a:t>
              </a:r>
            </a:p>
            <a:p>
              <a:endParaRPr lang="en-GB" sz="2000" dirty="0"/>
            </a:p>
            <a:p>
              <a:pPr marL="342900" indent="-342900">
                <a:buFont typeface="Arial" panose="020B0604020202020204" pitchFamily="34" charset="0"/>
                <a:buChar char="•"/>
              </a:pPr>
              <a:r>
                <a:rPr lang="en-GB" sz="2400" dirty="0"/>
                <a:t>Net Stable Funding Ratio (NSFR) &gt;100% over 1 year</a:t>
              </a:r>
            </a:p>
            <a:p>
              <a:endParaRPr lang="de-CH" dirty="0"/>
            </a:p>
          </p:txBody>
        </p:sp>
      </p:grpSp>
      <p:grpSp>
        <p:nvGrpSpPr>
          <p:cNvPr id="13" name="Gruppieren 12">
            <a:extLst>
              <a:ext uri="{FF2B5EF4-FFF2-40B4-BE49-F238E27FC236}">
                <a16:creationId xmlns:a16="http://schemas.microsoft.com/office/drawing/2014/main" id="{CFB19D46-4536-05FA-E8F0-16A35A14D253}"/>
              </a:ext>
            </a:extLst>
          </p:cNvPr>
          <p:cNvGrpSpPr/>
          <p:nvPr/>
        </p:nvGrpSpPr>
        <p:grpSpPr>
          <a:xfrm>
            <a:off x="7749947" y="2753512"/>
            <a:ext cx="2997200" cy="3133976"/>
            <a:chOff x="6535039" y="2211535"/>
            <a:chExt cx="2997200" cy="3133976"/>
          </a:xfrm>
        </p:grpSpPr>
        <p:pic>
          <p:nvPicPr>
            <p:cNvPr id="15" name="Grafik 14">
              <a:extLst>
                <a:ext uri="{FF2B5EF4-FFF2-40B4-BE49-F238E27FC236}">
                  <a16:creationId xmlns:a16="http://schemas.microsoft.com/office/drawing/2014/main" id="{5DDD5976-250C-4C63-6C59-610BD2292934}"/>
                </a:ext>
              </a:extLst>
            </p:cNvPr>
            <p:cNvPicPr>
              <a:picLocks noChangeAspect="1"/>
            </p:cNvPicPr>
            <p:nvPr/>
          </p:nvPicPr>
          <p:blipFill>
            <a:blip r:embed="rId5"/>
            <a:stretch>
              <a:fillRect/>
            </a:stretch>
          </p:blipFill>
          <p:spPr>
            <a:xfrm>
              <a:off x="7664400" y="2211535"/>
              <a:ext cx="849314" cy="849314"/>
            </a:xfrm>
            <a:prstGeom prst="rect">
              <a:avLst/>
            </a:prstGeom>
            <a:noFill/>
            <a:ln>
              <a:noFill/>
            </a:ln>
          </p:spPr>
        </p:pic>
        <p:sp>
          <p:nvSpPr>
            <p:cNvPr id="16" name="Textfeld 15">
              <a:extLst>
                <a:ext uri="{FF2B5EF4-FFF2-40B4-BE49-F238E27FC236}">
                  <a16:creationId xmlns:a16="http://schemas.microsoft.com/office/drawing/2014/main" id="{4DEC5086-A883-A5D5-3A7F-4AB37F9EC7BA}"/>
                </a:ext>
              </a:extLst>
            </p:cNvPr>
            <p:cNvSpPr txBox="1"/>
            <p:nvPr/>
          </p:nvSpPr>
          <p:spPr>
            <a:xfrm>
              <a:off x="6535039" y="3098742"/>
              <a:ext cx="2997200" cy="2246769"/>
            </a:xfrm>
            <a:prstGeom prst="rect">
              <a:avLst/>
            </a:prstGeom>
            <a:noFill/>
          </p:spPr>
          <p:txBody>
            <a:bodyPr wrap="square" rtlCol="0">
              <a:spAutoFit/>
            </a:bodyPr>
            <a:lstStyle/>
            <a:p>
              <a:pPr algn="ctr"/>
              <a:r>
                <a:rPr lang="en-GB" sz="2400" b="1" dirty="0"/>
                <a:t>Insurances:</a:t>
              </a:r>
            </a:p>
            <a:p>
              <a:endParaRPr lang="en-GB" sz="1600" dirty="0"/>
            </a:p>
            <a:p>
              <a:pPr marL="342900" indent="-342900">
                <a:buFont typeface="Arial" panose="020B0604020202020204" pitchFamily="34" charset="0"/>
                <a:buChar char="•"/>
              </a:pPr>
              <a:r>
                <a:rPr lang="en-GB" sz="2400" dirty="0"/>
                <a:t>None</a:t>
              </a:r>
            </a:p>
            <a:p>
              <a:pPr marL="800100" lvl="1" indent="-342900">
                <a:buSzPct val="70000"/>
                <a:buFont typeface="Courier New" panose="02070309020205020404" pitchFamily="49" charset="0"/>
                <a:buChar char="o"/>
              </a:pPr>
              <a:r>
                <a:rPr lang="en-GB" sz="2400" dirty="0"/>
                <a:t>Long-term liabilities</a:t>
              </a:r>
            </a:p>
            <a:p>
              <a:endParaRPr lang="de-CH" sz="2400" dirty="0"/>
            </a:p>
          </p:txBody>
        </p:sp>
      </p:grpSp>
    </p:spTree>
    <p:extLst>
      <p:ext uri="{BB962C8B-B14F-4D97-AF65-F5344CB8AC3E}">
        <p14:creationId xmlns:p14="http://schemas.microsoft.com/office/powerpoint/2010/main" val="2532057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8D90C-9018-7DE4-4986-8873FE50E5A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D451173-D459-865E-94FE-F8F6944FD620}"/>
              </a:ext>
            </a:extLst>
          </p:cNvPr>
          <p:cNvSpPr>
            <a:spLocks noGrp="1"/>
          </p:cNvSpPr>
          <p:nvPr>
            <p:ph type="title"/>
          </p:nvPr>
        </p:nvSpPr>
        <p:spPr>
          <a:xfrm>
            <a:off x="643278" y="568036"/>
            <a:ext cx="5712714" cy="1553707"/>
          </a:xfrm>
        </p:spPr>
        <p:txBody>
          <a:bodyPr anchor="b">
            <a:normAutofit/>
          </a:bodyPr>
          <a:lstStyle/>
          <a:p>
            <a:r>
              <a:rPr lang="en-GB" sz="4000" dirty="0"/>
              <a:t>Risks </a:t>
            </a:r>
            <a:endParaRPr lang="en-GB" sz="3800" noProof="0" dirty="0"/>
          </a:p>
        </p:txBody>
      </p:sp>
      <p:sp>
        <p:nvSpPr>
          <p:cNvPr id="4" name="Datumsplatzhalter 3">
            <a:extLst>
              <a:ext uri="{FF2B5EF4-FFF2-40B4-BE49-F238E27FC236}">
                <a16:creationId xmlns:a16="http://schemas.microsoft.com/office/drawing/2014/main" id="{365D2BBD-67DD-3E6F-4966-8FB4EA81CB51}"/>
              </a:ext>
            </a:extLst>
          </p:cNvPr>
          <p:cNvSpPr>
            <a:spLocks noGrp="1"/>
          </p:cNvSpPr>
          <p:nvPr>
            <p:ph type="dt" sz="half" idx="10"/>
          </p:nvPr>
        </p:nvSpPr>
        <p:spPr>
          <a:xfrm>
            <a:off x="838200" y="6356350"/>
            <a:ext cx="2743200" cy="365125"/>
          </a:xfrm>
        </p:spPr>
        <p:txBody>
          <a:bodyPr>
            <a:normAutofit/>
          </a:bodyPr>
          <a:lstStyle/>
          <a:p>
            <a:pPr>
              <a:spcAft>
                <a:spcPts val="600"/>
              </a:spcAft>
            </a:pPr>
            <a:r>
              <a:rPr lang="en-GB"/>
              <a:t>11 May 2026</a:t>
            </a:r>
            <a:endParaRPr lang="de-CH"/>
          </a:p>
        </p:txBody>
      </p:sp>
      <p:sp>
        <p:nvSpPr>
          <p:cNvPr id="5" name="Fußzeilenplatzhalter 4">
            <a:extLst>
              <a:ext uri="{FF2B5EF4-FFF2-40B4-BE49-F238E27FC236}">
                <a16:creationId xmlns:a16="http://schemas.microsoft.com/office/drawing/2014/main" id="{B4E7949E-B60E-F121-7CA7-7C814EB59788}"/>
              </a:ext>
            </a:extLst>
          </p:cNvPr>
          <p:cNvSpPr>
            <a:spLocks noGrp="1"/>
          </p:cNvSpPr>
          <p:nvPr>
            <p:ph type="ftr" sz="quarter" idx="11"/>
          </p:nvPr>
        </p:nvSpPr>
        <p:spPr>
          <a:xfrm>
            <a:off x="4038600" y="6356350"/>
            <a:ext cx="4114800" cy="365125"/>
          </a:xfrm>
        </p:spPr>
        <p:txBody>
          <a:bodyPr>
            <a:normAutofit/>
          </a:bodyPr>
          <a:lstStyle/>
          <a:p>
            <a:pPr>
              <a:spcAft>
                <a:spcPts val="600"/>
              </a:spcAft>
            </a:pPr>
            <a:r>
              <a:rPr lang="de-CH"/>
              <a:t>Fabio Häderli</a:t>
            </a:r>
          </a:p>
        </p:txBody>
      </p:sp>
      <p:graphicFrame>
        <p:nvGraphicFramePr>
          <p:cNvPr id="3" name="Tabelle 2">
            <a:extLst>
              <a:ext uri="{FF2B5EF4-FFF2-40B4-BE49-F238E27FC236}">
                <a16:creationId xmlns:a16="http://schemas.microsoft.com/office/drawing/2014/main" id="{C37B9BB6-78CA-C0AA-B6D1-3AF2EFECF46B}"/>
              </a:ext>
            </a:extLst>
          </p:cNvPr>
          <p:cNvGraphicFramePr>
            <a:graphicFrameLocks noGrp="1"/>
          </p:cNvGraphicFramePr>
          <p:nvPr/>
        </p:nvGraphicFramePr>
        <p:xfrm>
          <a:off x="1160318" y="4086303"/>
          <a:ext cx="9871364" cy="1597429"/>
        </p:xfrm>
        <a:graphic>
          <a:graphicData uri="http://schemas.openxmlformats.org/drawingml/2006/table">
            <a:tbl>
              <a:tblPr firstRow="1" bandRow="1">
                <a:tableStyleId>{5C22544A-7EE6-4342-B048-85BDC9FD1C3A}</a:tableStyleId>
              </a:tblPr>
              <a:tblGrid>
                <a:gridCol w="4935682">
                  <a:extLst>
                    <a:ext uri="{9D8B030D-6E8A-4147-A177-3AD203B41FA5}">
                      <a16:colId xmlns:a16="http://schemas.microsoft.com/office/drawing/2014/main" val="724281896"/>
                    </a:ext>
                  </a:extLst>
                </a:gridCol>
                <a:gridCol w="4935682">
                  <a:extLst>
                    <a:ext uri="{9D8B030D-6E8A-4147-A177-3AD203B41FA5}">
                      <a16:colId xmlns:a16="http://schemas.microsoft.com/office/drawing/2014/main" val="3817685262"/>
                    </a:ext>
                  </a:extLst>
                </a:gridCol>
              </a:tblGrid>
              <a:tr h="408709">
                <a:tc>
                  <a:txBody>
                    <a:bodyPr/>
                    <a:lstStyle/>
                    <a:p>
                      <a:pPr algn="ctr"/>
                      <a:r>
                        <a:rPr lang="en-GB" noProof="0" dirty="0">
                          <a:solidFill>
                            <a:schemeClr val="tx1"/>
                          </a:solidFill>
                        </a:rPr>
                        <a:t>Banks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noProof="0" dirty="0">
                          <a:solidFill>
                            <a:schemeClr val="tx1"/>
                          </a:solidFill>
                        </a:rPr>
                        <a:t>Insurances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9664267"/>
                  </a:ext>
                </a:extLst>
              </a:tr>
              <a:tr h="614714">
                <a:tc>
                  <a:txBody>
                    <a:bodyPr/>
                    <a:lstStyle/>
                    <a:p>
                      <a:pPr marL="285750" indent="-285750">
                        <a:buFont typeface="Courier New" panose="02070309020205020404" pitchFamily="49" charset="0"/>
                        <a:buChar char="o"/>
                      </a:pPr>
                      <a:endParaRPr lang="en-GB" noProof="0" dirty="0">
                        <a:solidFill>
                          <a:schemeClr val="tx1"/>
                        </a:solidFill>
                      </a:endParaRPr>
                    </a:p>
                    <a:p>
                      <a:pPr marL="285750" indent="-285750">
                        <a:buFont typeface="Courier New" panose="02070309020205020404" pitchFamily="49" charset="0"/>
                        <a:buChar char="o"/>
                      </a:pPr>
                      <a:r>
                        <a:rPr lang="en-GB" noProof="0" dirty="0">
                          <a:solidFill>
                            <a:schemeClr val="tx1"/>
                          </a:solidFill>
                        </a:rPr>
                        <a:t>Risk of bank run </a:t>
                      </a:r>
                    </a:p>
                    <a:p>
                      <a:pPr marL="720725" indent="-269875">
                        <a:buFont typeface="Arial" panose="020B0604020202020204" pitchFamily="34" charset="0"/>
                        <a:buChar char="•"/>
                      </a:pPr>
                      <a:r>
                        <a:rPr lang="en-GB" noProof="0" dirty="0">
                          <a:solidFill>
                            <a:schemeClr val="tx1"/>
                          </a:solidFill>
                        </a:rPr>
                        <a:t>Customers withdraw funds due to loss of confidence in bank</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Courier New" panose="02070309020205020404" pitchFamily="49" charset="0"/>
                        <a:buChar char="o"/>
                      </a:pPr>
                      <a:endParaRPr lang="en-GB" noProof="0" dirty="0">
                        <a:solidFill>
                          <a:schemeClr val="tx1"/>
                        </a:solidFill>
                      </a:endParaRPr>
                    </a:p>
                    <a:p>
                      <a:pPr marL="285750" indent="-285750">
                        <a:buFont typeface="Courier New" panose="02070309020205020404" pitchFamily="49" charset="0"/>
                        <a:buChar char="o"/>
                      </a:pPr>
                      <a:r>
                        <a:rPr lang="en-GB" noProof="0" dirty="0">
                          <a:solidFill>
                            <a:schemeClr val="tx1"/>
                          </a:solidFill>
                        </a:rPr>
                        <a:t>Risk of overwhelming amount of claims </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13274984"/>
                  </a:ext>
                </a:extLst>
              </a:tr>
            </a:tbl>
          </a:graphicData>
        </a:graphic>
      </p:graphicFrame>
      <p:sp>
        <p:nvSpPr>
          <p:cNvPr id="7" name="Textfeld 6">
            <a:extLst>
              <a:ext uri="{FF2B5EF4-FFF2-40B4-BE49-F238E27FC236}">
                <a16:creationId xmlns:a16="http://schemas.microsoft.com/office/drawing/2014/main" id="{DCD9CE46-5970-2054-720E-7DCD2A19132A}"/>
              </a:ext>
            </a:extLst>
          </p:cNvPr>
          <p:cNvSpPr txBox="1"/>
          <p:nvPr/>
        </p:nvSpPr>
        <p:spPr>
          <a:xfrm>
            <a:off x="587860" y="2689779"/>
            <a:ext cx="6484886" cy="830997"/>
          </a:xfrm>
          <a:prstGeom prst="rect">
            <a:avLst/>
          </a:prstGeom>
          <a:noFill/>
        </p:spPr>
        <p:txBody>
          <a:bodyPr wrap="square">
            <a:spAutoFit/>
          </a:bodyPr>
          <a:lstStyle/>
          <a:p>
            <a:pPr marL="285750" indent="-285750">
              <a:buFont typeface="Arial" panose="020B0604020202020204" pitchFamily="34" charset="0"/>
              <a:buChar char="•"/>
            </a:pPr>
            <a:r>
              <a:rPr lang="en-GB" sz="2400" noProof="0" dirty="0"/>
              <a:t>Solvency</a:t>
            </a:r>
          </a:p>
          <a:p>
            <a:pPr marL="285750" indent="-285750">
              <a:buFont typeface="Arial" panose="020B0604020202020204" pitchFamily="34" charset="0"/>
              <a:buChar char="•"/>
            </a:pPr>
            <a:r>
              <a:rPr lang="en-GB" sz="2400" noProof="0" dirty="0"/>
              <a:t>Market risk from investments</a:t>
            </a:r>
          </a:p>
        </p:txBody>
      </p:sp>
      <p:grpSp>
        <p:nvGrpSpPr>
          <p:cNvPr id="19" name="Gruppieren 18">
            <a:extLst>
              <a:ext uri="{FF2B5EF4-FFF2-40B4-BE49-F238E27FC236}">
                <a16:creationId xmlns:a16="http://schemas.microsoft.com/office/drawing/2014/main" id="{D1504C2D-03A6-78A5-1FAD-AE023A713798}"/>
              </a:ext>
            </a:extLst>
          </p:cNvPr>
          <p:cNvGrpSpPr/>
          <p:nvPr/>
        </p:nvGrpSpPr>
        <p:grpSpPr>
          <a:xfrm>
            <a:off x="7002015" y="568036"/>
            <a:ext cx="4031673" cy="2272146"/>
            <a:chOff x="7002015" y="568036"/>
            <a:chExt cx="4031673" cy="2272146"/>
          </a:xfrm>
        </p:grpSpPr>
        <p:pic>
          <p:nvPicPr>
            <p:cNvPr id="8" name="Grafik 7" descr="Bank mit einfarbiger Füllung">
              <a:extLst>
                <a:ext uri="{FF2B5EF4-FFF2-40B4-BE49-F238E27FC236}">
                  <a16:creationId xmlns:a16="http://schemas.microsoft.com/office/drawing/2014/main" id="{51678455-7476-6806-597A-5493E96593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41734" y="739612"/>
              <a:ext cx="1851648" cy="1794584"/>
            </a:xfrm>
            <a:prstGeom prst="rect">
              <a:avLst/>
            </a:prstGeom>
          </p:spPr>
        </p:pic>
        <p:pic>
          <p:nvPicPr>
            <p:cNvPr id="17" name="Grafik 16">
              <a:extLst>
                <a:ext uri="{FF2B5EF4-FFF2-40B4-BE49-F238E27FC236}">
                  <a16:creationId xmlns:a16="http://schemas.microsoft.com/office/drawing/2014/main" id="{669A4CFE-3398-DCF5-10B0-9C660F904511}"/>
                </a:ext>
              </a:extLst>
            </p:cNvPr>
            <p:cNvPicPr>
              <a:picLocks noChangeAspect="1"/>
            </p:cNvPicPr>
            <p:nvPr/>
          </p:nvPicPr>
          <p:blipFill>
            <a:blip r:embed="rId5"/>
            <a:stretch>
              <a:fillRect/>
            </a:stretch>
          </p:blipFill>
          <p:spPr>
            <a:xfrm>
              <a:off x="9017852" y="793727"/>
              <a:ext cx="1597429" cy="1597429"/>
            </a:xfrm>
            <a:prstGeom prst="rect">
              <a:avLst/>
            </a:prstGeom>
            <a:noFill/>
            <a:ln>
              <a:noFill/>
            </a:ln>
          </p:spPr>
        </p:pic>
        <p:sp>
          <p:nvSpPr>
            <p:cNvPr id="18" name="Ellipse 17">
              <a:extLst>
                <a:ext uri="{FF2B5EF4-FFF2-40B4-BE49-F238E27FC236}">
                  <a16:creationId xmlns:a16="http://schemas.microsoft.com/office/drawing/2014/main" id="{CB552EBE-24E4-C232-3AED-AFCAA2A99AC1}"/>
                </a:ext>
              </a:extLst>
            </p:cNvPr>
            <p:cNvSpPr/>
            <p:nvPr/>
          </p:nvSpPr>
          <p:spPr>
            <a:xfrm>
              <a:off x="7002015" y="568036"/>
              <a:ext cx="4031673" cy="2272146"/>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4238985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89E47C-B285-68F3-F871-2BDCF4D02E37}"/>
              </a:ext>
            </a:extLst>
          </p:cNvPr>
          <p:cNvSpPr>
            <a:spLocks noGrp="1"/>
          </p:cNvSpPr>
          <p:nvPr>
            <p:ph type="title"/>
          </p:nvPr>
        </p:nvSpPr>
        <p:spPr/>
        <p:txBody>
          <a:bodyPr/>
          <a:lstStyle/>
          <a:p>
            <a:r>
              <a:rPr lang="en-GB" noProof="0" dirty="0"/>
              <a:t>Main takeaways</a:t>
            </a:r>
          </a:p>
        </p:txBody>
      </p:sp>
      <p:sp>
        <p:nvSpPr>
          <p:cNvPr id="3" name="Inhaltsplatzhalter 2">
            <a:extLst>
              <a:ext uri="{FF2B5EF4-FFF2-40B4-BE49-F238E27FC236}">
                <a16:creationId xmlns:a16="http://schemas.microsoft.com/office/drawing/2014/main" id="{5DD05BE9-8F78-5F95-EA55-540576A8C3DC}"/>
              </a:ext>
            </a:extLst>
          </p:cNvPr>
          <p:cNvSpPr>
            <a:spLocks noGrp="1"/>
          </p:cNvSpPr>
          <p:nvPr>
            <p:ph idx="1"/>
          </p:nvPr>
        </p:nvSpPr>
        <p:spPr/>
        <p:txBody>
          <a:bodyPr/>
          <a:lstStyle/>
          <a:p>
            <a:r>
              <a:rPr lang="en-GB" noProof="0" dirty="0">
                <a:sym typeface="Wingdings" panose="05000000000000000000" pitchFamily="2" charset="2"/>
              </a:rPr>
              <a:t>Both banks and insurances have certain capital requirements, but different calculation methods</a:t>
            </a:r>
          </a:p>
          <a:p>
            <a:r>
              <a:rPr lang="en-GB" noProof="0" dirty="0"/>
              <a:t>Both are exposed to solvency and market risks</a:t>
            </a:r>
          </a:p>
          <a:p>
            <a:r>
              <a:rPr lang="en-GB" noProof="0" dirty="0"/>
              <a:t>Banks mainly affected by loss of confidence</a:t>
            </a:r>
          </a:p>
          <a:p>
            <a:r>
              <a:rPr lang="en-GB" noProof="0" dirty="0"/>
              <a:t>Insurances more at risk of claims</a:t>
            </a:r>
          </a:p>
          <a:p>
            <a:pPr lvl="1"/>
            <a:r>
              <a:rPr lang="en-GB" noProof="0" dirty="0"/>
              <a:t>esp.  Catastrophes (but: instruments such as CAT bonds used)</a:t>
            </a:r>
          </a:p>
          <a:p>
            <a:endParaRPr lang="en-GB" noProof="0" dirty="0"/>
          </a:p>
        </p:txBody>
      </p:sp>
      <p:sp>
        <p:nvSpPr>
          <p:cNvPr id="4" name="Datumsplatzhalter 3">
            <a:extLst>
              <a:ext uri="{FF2B5EF4-FFF2-40B4-BE49-F238E27FC236}">
                <a16:creationId xmlns:a16="http://schemas.microsoft.com/office/drawing/2014/main" id="{6B339F9A-824F-D1CE-70EE-A0CE65145F50}"/>
              </a:ext>
            </a:extLst>
          </p:cNvPr>
          <p:cNvSpPr>
            <a:spLocks noGrp="1"/>
          </p:cNvSpPr>
          <p:nvPr>
            <p:ph type="dt" sz="half" idx="10"/>
          </p:nvPr>
        </p:nvSpPr>
        <p:spPr/>
        <p:txBody>
          <a:bodyPr/>
          <a:lstStyle/>
          <a:p>
            <a:r>
              <a:rPr lang="en-GB"/>
              <a:t>11 May 2026</a:t>
            </a:r>
            <a:endParaRPr lang="de-CH"/>
          </a:p>
        </p:txBody>
      </p:sp>
      <p:sp>
        <p:nvSpPr>
          <p:cNvPr id="5" name="Fußzeilenplatzhalter 4">
            <a:extLst>
              <a:ext uri="{FF2B5EF4-FFF2-40B4-BE49-F238E27FC236}">
                <a16:creationId xmlns:a16="http://schemas.microsoft.com/office/drawing/2014/main" id="{0126CAEB-4D43-B0B6-A6C0-6FA934D64A8C}"/>
              </a:ext>
            </a:extLst>
          </p:cNvPr>
          <p:cNvSpPr>
            <a:spLocks noGrp="1"/>
          </p:cNvSpPr>
          <p:nvPr>
            <p:ph type="ftr" sz="quarter" idx="11"/>
          </p:nvPr>
        </p:nvSpPr>
        <p:spPr/>
        <p:txBody>
          <a:bodyPr/>
          <a:lstStyle/>
          <a:p>
            <a:r>
              <a:rPr lang="de-CH"/>
              <a:t>Fabio Häderli</a:t>
            </a:r>
          </a:p>
        </p:txBody>
      </p:sp>
    </p:spTree>
    <p:extLst>
      <p:ext uri="{BB962C8B-B14F-4D97-AF65-F5344CB8AC3E}">
        <p14:creationId xmlns:p14="http://schemas.microsoft.com/office/powerpoint/2010/main" val="17642804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E9E101-2AE6-9D25-E548-A9C8895D3A26}"/>
              </a:ext>
            </a:extLst>
          </p:cNvPr>
          <p:cNvPicPr>
            <a:picLocks noChangeAspect="1"/>
          </p:cNvPicPr>
          <p:nvPr/>
        </p:nvPicPr>
        <p:blipFill>
          <a:blip r:embed="rId3"/>
          <a:stretch>
            <a:fillRect/>
          </a:stretch>
        </p:blipFill>
        <p:spPr>
          <a:xfrm>
            <a:off x="704097" y="461548"/>
            <a:ext cx="10783805" cy="5934903"/>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09600" y="426720"/>
            <a:ext cx="11216640" cy="548640"/>
          </a:xfrm>
          <a:prstGeom prst="rect">
            <a:avLst/>
          </a:prstGeom>
          <a:noFill/>
          <a:ln/>
        </p:spPr>
        <p:txBody>
          <a:bodyPr wrap="square" lIns="0" tIns="0" rIns="0" bIns="0" rtlCol="0" anchor="ctr"/>
          <a:lstStyle/>
          <a:p>
            <a:pPr algn="ctr"/>
            <a:r>
              <a:rPr lang="en-US" sz="3200" dirty="0">
                <a:solidFill>
                  <a:srgbClr val="0D1F3C"/>
                </a:solidFill>
                <a:latin typeface="Georgia" pitchFamily="34" charset="0"/>
                <a:ea typeface="Georgia" pitchFamily="34" charset="-122"/>
                <a:cs typeface="Georgia" pitchFamily="34" charset="-120"/>
              </a:rPr>
              <a:t>The Central Question</a:t>
            </a:r>
            <a:endParaRPr lang="en-US" sz="3200" dirty="0"/>
          </a:p>
        </p:txBody>
      </p:sp>
      <p:sp>
        <p:nvSpPr>
          <p:cNvPr id="5" name="Shape 3"/>
          <p:cNvSpPr/>
          <p:nvPr/>
        </p:nvSpPr>
        <p:spPr>
          <a:xfrm>
            <a:off x="426720" y="1219200"/>
            <a:ext cx="11338560" cy="0"/>
          </a:xfrm>
          <a:prstGeom prst="line">
            <a:avLst/>
          </a:prstGeom>
          <a:noFill/>
          <a:ln w="12700">
            <a:solidFill>
              <a:srgbClr val="D0DAE6"/>
            </a:solidFill>
            <a:prstDash val="solid"/>
          </a:ln>
        </p:spPr>
        <p:txBody>
          <a:bodyPr/>
          <a:lstStyle/>
          <a:p>
            <a:endParaRPr lang="it-IT" sz="2400"/>
          </a:p>
        </p:txBody>
      </p:sp>
      <p:sp>
        <p:nvSpPr>
          <p:cNvPr id="8" name="Text 6"/>
          <p:cNvSpPr/>
          <p:nvPr/>
        </p:nvSpPr>
        <p:spPr>
          <a:xfrm>
            <a:off x="670560" y="1889762"/>
            <a:ext cx="10850880" cy="1396271"/>
          </a:xfrm>
          <a:prstGeom prst="rect">
            <a:avLst/>
          </a:prstGeom>
          <a:noFill/>
          <a:ln/>
        </p:spPr>
        <p:txBody>
          <a:bodyPr wrap="square" rtlCol="0" anchor="ctr"/>
          <a:lstStyle/>
          <a:p>
            <a:pPr algn="ctr"/>
            <a:r>
              <a:rPr lang="en-US" sz="2133" b="1" dirty="0">
                <a:latin typeface="Georgia" pitchFamily="34" charset="0"/>
                <a:ea typeface="Georgia" pitchFamily="34" charset="-122"/>
                <a:cs typeface="Georgia" pitchFamily="34" charset="-120"/>
              </a:rPr>
              <a:t>How does a Basel III-compliant bank</a:t>
            </a:r>
            <a:r>
              <a:rPr lang="en-US" sz="2133" dirty="0"/>
              <a:t> </a:t>
            </a:r>
            <a:r>
              <a:rPr lang="en-US" sz="2133" b="1" dirty="0">
                <a:latin typeface="Georgia" pitchFamily="34" charset="0"/>
                <a:ea typeface="Georgia" pitchFamily="34" charset="-122"/>
                <a:cs typeface="Georgia" pitchFamily="34" charset="-120"/>
              </a:rPr>
              <a:t>fail within 72 hours?</a:t>
            </a:r>
            <a:endParaRPr lang="en-US" sz="2133" dirty="0"/>
          </a:p>
        </p:txBody>
      </p:sp>
      <p:sp>
        <p:nvSpPr>
          <p:cNvPr id="10" name="Shape 8"/>
          <p:cNvSpPr/>
          <p:nvPr/>
        </p:nvSpPr>
        <p:spPr>
          <a:xfrm>
            <a:off x="670560" y="3814359"/>
            <a:ext cx="3474720" cy="1950720"/>
          </a:xfrm>
          <a:prstGeom prst="rect">
            <a:avLst/>
          </a:prstGeom>
          <a:solidFill>
            <a:srgbClr val="FFFFFF"/>
          </a:solidFill>
          <a:ln w="1270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11" name="Text 9"/>
          <p:cNvSpPr/>
          <p:nvPr/>
        </p:nvSpPr>
        <p:spPr>
          <a:xfrm>
            <a:off x="670560" y="5155479"/>
            <a:ext cx="3474720" cy="609600"/>
          </a:xfrm>
          <a:prstGeom prst="rect">
            <a:avLst/>
          </a:prstGeom>
          <a:noFill/>
          <a:ln/>
        </p:spPr>
        <p:txBody>
          <a:bodyPr wrap="square" rtlCol="0" anchor="ctr"/>
          <a:lstStyle/>
          <a:p>
            <a:pPr algn="ctr"/>
            <a:r>
              <a:rPr lang="en-US" sz="2933" b="1" dirty="0">
                <a:solidFill>
                  <a:srgbClr val="1C4E80"/>
                </a:solidFill>
              </a:rPr>
              <a:t>✓</a:t>
            </a:r>
            <a:endParaRPr lang="en-US" sz="2933" dirty="0"/>
          </a:p>
        </p:txBody>
      </p:sp>
      <p:sp>
        <p:nvSpPr>
          <p:cNvPr id="12" name="Text 10"/>
          <p:cNvSpPr/>
          <p:nvPr/>
        </p:nvSpPr>
        <p:spPr>
          <a:xfrm>
            <a:off x="670560" y="4058199"/>
            <a:ext cx="3474720" cy="426720"/>
          </a:xfrm>
          <a:prstGeom prst="rect">
            <a:avLst/>
          </a:prstGeom>
          <a:noFill/>
          <a:ln/>
        </p:spPr>
        <p:txBody>
          <a:bodyPr wrap="square" rtlCol="0" anchor="ctr"/>
          <a:lstStyle/>
          <a:p>
            <a:pPr algn="ctr"/>
            <a:r>
              <a:rPr lang="en-US" sz="1600" b="1" dirty="0">
                <a:solidFill>
                  <a:srgbClr val="0D1F3C"/>
                </a:solidFill>
                <a:latin typeface="Calibri" pitchFamily="34" charset="0"/>
                <a:ea typeface="Calibri" pitchFamily="34" charset="-122"/>
                <a:cs typeface="Calibri" pitchFamily="34" charset="-120"/>
              </a:rPr>
              <a:t>Capital Ratios Met</a:t>
            </a:r>
            <a:endParaRPr lang="en-US" sz="1600" dirty="0"/>
          </a:p>
        </p:txBody>
      </p:sp>
      <p:sp>
        <p:nvSpPr>
          <p:cNvPr id="13" name="Text 11"/>
          <p:cNvSpPr/>
          <p:nvPr/>
        </p:nvSpPr>
        <p:spPr>
          <a:xfrm>
            <a:off x="670560" y="4454439"/>
            <a:ext cx="3474720" cy="365760"/>
          </a:xfrm>
          <a:prstGeom prst="rect">
            <a:avLst/>
          </a:prstGeom>
          <a:noFill/>
          <a:ln/>
        </p:spPr>
        <p:txBody>
          <a:bodyPr wrap="square" rtlCol="0" anchor="ctr"/>
          <a:lstStyle/>
          <a:p>
            <a:pPr algn="ctr"/>
            <a:r>
              <a:rPr lang="en-US" sz="1333" i="1" dirty="0">
                <a:solidFill>
                  <a:srgbClr val="8E9DB3"/>
                </a:solidFill>
                <a:latin typeface="Calibri" pitchFamily="34" charset="0"/>
                <a:ea typeface="Calibri" pitchFamily="34" charset="-122"/>
                <a:cs typeface="Calibri" pitchFamily="34" charset="-120"/>
              </a:rPr>
              <a:t>CET1 above minimums</a:t>
            </a:r>
            <a:endParaRPr lang="en-US" sz="1333" dirty="0"/>
          </a:p>
        </p:txBody>
      </p:sp>
      <p:sp>
        <p:nvSpPr>
          <p:cNvPr id="14" name="Shape 12"/>
          <p:cNvSpPr/>
          <p:nvPr/>
        </p:nvSpPr>
        <p:spPr>
          <a:xfrm>
            <a:off x="4389120" y="3814359"/>
            <a:ext cx="3474720" cy="1950720"/>
          </a:xfrm>
          <a:prstGeom prst="rect">
            <a:avLst/>
          </a:prstGeom>
          <a:solidFill>
            <a:srgbClr val="FFFFFF"/>
          </a:solidFill>
          <a:ln w="1270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15" name="Text 13"/>
          <p:cNvSpPr/>
          <p:nvPr/>
        </p:nvSpPr>
        <p:spPr>
          <a:xfrm>
            <a:off x="4450080" y="5155479"/>
            <a:ext cx="3474720" cy="609600"/>
          </a:xfrm>
          <a:prstGeom prst="rect">
            <a:avLst/>
          </a:prstGeom>
          <a:noFill/>
          <a:ln/>
        </p:spPr>
        <p:txBody>
          <a:bodyPr wrap="square" rtlCol="0" anchor="ctr"/>
          <a:lstStyle/>
          <a:p>
            <a:pPr algn="ctr"/>
            <a:r>
              <a:rPr lang="en-US" sz="2933" b="1" dirty="0">
                <a:solidFill>
                  <a:srgbClr val="1C4E80"/>
                </a:solidFill>
              </a:rPr>
              <a:t>✓</a:t>
            </a:r>
            <a:endParaRPr lang="en-US" sz="2933" dirty="0"/>
          </a:p>
        </p:txBody>
      </p:sp>
      <p:sp>
        <p:nvSpPr>
          <p:cNvPr id="16" name="Text 14"/>
          <p:cNvSpPr/>
          <p:nvPr/>
        </p:nvSpPr>
        <p:spPr>
          <a:xfrm>
            <a:off x="4389120" y="4058199"/>
            <a:ext cx="3474720" cy="426720"/>
          </a:xfrm>
          <a:prstGeom prst="rect">
            <a:avLst/>
          </a:prstGeom>
          <a:noFill/>
          <a:ln/>
        </p:spPr>
        <p:txBody>
          <a:bodyPr wrap="square" rtlCol="0" anchor="ctr"/>
          <a:lstStyle/>
          <a:p>
            <a:pPr algn="ctr"/>
            <a:r>
              <a:rPr lang="en-US" sz="1600" b="1" dirty="0">
                <a:solidFill>
                  <a:srgbClr val="0D1F3C"/>
                </a:solidFill>
                <a:latin typeface="Calibri" pitchFamily="34" charset="0"/>
                <a:ea typeface="Calibri" pitchFamily="34" charset="-122"/>
                <a:cs typeface="Calibri" pitchFamily="34" charset="-120"/>
              </a:rPr>
              <a:t>Disclosures Filed</a:t>
            </a:r>
            <a:endParaRPr lang="en-US" sz="1600" dirty="0"/>
          </a:p>
        </p:txBody>
      </p:sp>
      <p:sp>
        <p:nvSpPr>
          <p:cNvPr id="17" name="Text 15"/>
          <p:cNvSpPr/>
          <p:nvPr/>
        </p:nvSpPr>
        <p:spPr>
          <a:xfrm>
            <a:off x="4389120" y="4454439"/>
            <a:ext cx="3474720" cy="365760"/>
          </a:xfrm>
          <a:prstGeom prst="rect">
            <a:avLst/>
          </a:prstGeom>
          <a:noFill/>
          <a:ln/>
        </p:spPr>
        <p:txBody>
          <a:bodyPr wrap="square" rtlCol="0" anchor="ctr"/>
          <a:lstStyle/>
          <a:p>
            <a:pPr algn="ctr"/>
            <a:r>
              <a:rPr lang="en-US" sz="1333" i="1" dirty="0">
                <a:solidFill>
                  <a:srgbClr val="8E9DB3"/>
                </a:solidFill>
                <a:latin typeface="Calibri" pitchFamily="34" charset="0"/>
                <a:ea typeface="Calibri" pitchFamily="34" charset="-122"/>
                <a:cs typeface="Calibri" pitchFamily="34" charset="-120"/>
              </a:rPr>
              <a:t>Pillar 3 published</a:t>
            </a:r>
            <a:endParaRPr lang="en-US" sz="1333" dirty="0"/>
          </a:p>
        </p:txBody>
      </p:sp>
      <p:sp>
        <p:nvSpPr>
          <p:cNvPr id="18" name="Shape 16"/>
          <p:cNvSpPr/>
          <p:nvPr/>
        </p:nvSpPr>
        <p:spPr>
          <a:xfrm>
            <a:off x="8168640" y="3814359"/>
            <a:ext cx="3474720" cy="1950720"/>
          </a:xfrm>
          <a:prstGeom prst="rect">
            <a:avLst/>
          </a:prstGeom>
          <a:solidFill>
            <a:srgbClr val="C0392B"/>
          </a:solidFill>
          <a:ln w="12700">
            <a:solidFill>
              <a:srgbClr val="C0392B"/>
            </a:solidFill>
            <a:prstDash val="solid"/>
          </a:ln>
          <a:effectLst>
            <a:outerShdw blurRad="76200" dist="38100" dir="8100000" algn="bl" rotWithShape="0">
              <a:srgbClr val="000000">
                <a:alpha val="12000"/>
              </a:srgbClr>
            </a:outerShdw>
          </a:effectLst>
        </p:spPr>
        <p:txBody>
          <a:bodyPr/>
          <a:lstStyle/>
          <a:p>
            <a:endParaRPr lang="it-IT" sz="2400"/>
          </a:p>
        </p:txBody>
      </p:sp>
      <p:sp>
        <p:nvSpPr>
          <p:cNvPr id="19" name="Text 17"/>
          <p:cNvSpPr/>
          <p:nvPr/>
        </p:nvSpPr>
        <p:spPr>
          <a:xfrm>
            <a:off x="8229600" y="5155479"/>
            <a:ext cx="3474720" cy="609600"/>
          </a:xfrm>
          <a:prstGeom prst="rect">
            <a:avLst/>
          </a:prstGeom>
          <a:noFill/>
          <a:ln/>
        </p:spPr>
        <p:txBody>
          <a:bodyPr wrap="square" rtlCol="0" anchor="ctr"/>
          <a:lstStyle/>
          <a:p>
            <a:pPr algn="ctr"/>
            <a:r>
              <a:rPr lang="en-US" sz="2933" b="1" dirty="0">
                <a:solidFill>
                  <a:srgbClr val="FFFFFF"/>
                </a:solidFill>
              </a:rPr>
              <a:t>✗</a:t>
            </a:r>
            <a:endParaRPr lang="en-US" sz="2933" dirty="0"/>
          </a:p>
        </p:txBody>
      </p:sp>
      <p:sp>
        <p:nvSpPr>
          <p:cNvPr id="20" name="Text 18"/>
          <p:cNvSpPr/>
          <p:nvPr/>
        </p:nvSpPr>
        <p:spPr>
          <a:xfrm>
            <a:off x="8168640" y="4058199"/>
            <a:ext cx="3474720" cy="426720"/>
          </a:xfrm>
          <a:prstGeom prst="rect">
            <a:avLst/>
          </a:prstGeom>
          <a:noFill/>
          <a:ln/>
        </p:spPr>
        <p:txBody>
          <a:bodyPr wrap="square" rtlCol="0" anchor="ctr"/>
          <a:lstStyle/>
          <a:p>
            <a:pPr algn="ctr"/>
            <a:r>
              <a:rPr lang="en-US" sz="1600" b="1" dirty="0">
                <a:solidFill>
                  <a:srgbClr val="FFFFFF"/>
                </a:solidFill>
                <a:latin typeface="Calibri" pitchFamily="34" charset="0"/>
                <a:ea typeface="Calibri" pitchFamily="34" charset="-122"/>
                <a:cs typeface="Calibri" pitchFamily="34" charset="-120"/>
              </a:rPr>
              <a:t>Still Collapsed</a:t>
            </a:r>
            <a:endParaRPr lang="en-US" sz="1600" dirty="0"/>
          </a:p>
        </p:txBody>
      </p:sp>
      <p:sp>
        <p:nvSpPr>
          <p:cNvPr id="21" name="Text 19"/>
          <p:cNvSpPr/>
          <p:nvPr/>
        </p:nvSpPr>
        <p:spPr>
          <a:xfrm>
            <a:off x="8229600" y="4448637"/>
            <a:ext cx="3474720" cy="365760"/>
          </a:xfrm>
          <a:prstGeom prst="rect">
            <a:avLst/>
          </a:prstGeom>
          <a:noFill/>
          <a:ln/>
        </p:spPr>
        <p:txBody>
          <a:bodyPr wrap="square" rtlCol="0" anchor="ctr"/>
          <a:lstStyle/>
          <a:p>
            <a:pPr algn="ctr"/>
            <a:r>
              <a:rPr lang="en-US" sz="1333" i="1" dirty="0">
                <a:solidFill>
                  <a:srgbClr val="FADBD8"/>
                </a:solidFill>
                <a:latin typeface="Calibri" pitchFamily="34" charset="0"/>
                <a:ea typeface="Calibri" pitchFamily="34" charset="-122"/>
                <a:cs typeface="Calibri" pitchFamily="34" charset="-120"/>
              </a:rPr>
              <a:t>Forced UBS merger @ CHF 3bn</a:t>
            </a:r>
            <a:endParaRPr lang="en-US" sz="1333"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33984" y="243840"/>
            <a:ext cx="11216640" cy="548640"/>
          </a:xfrm>
          <a:prstGeom prst="rect">
            <a:avLst/>
          </a:prstGeom>
          <a:noFill/>
          <a:ln/>
        </p:spPr>
        <p:txBody>
          <a:bodyPr wrap="square" lIns="0" tIns="0" rIns="0" bIns="0" rtlCol="0" anchor="ctr"/>
          <a:lstStyle/>
          <a:p>
            <a:pPr algn="ctr"/>
            <a:r>
              <a:rPr lang="en-US" sz="3200" dirty="0">
                <a:solidFill>
                  <a:srgbClr val="0D1F3C"/>
                </a:solidFill>
                <a:latin typeface="Georgia" pitchFamily="34" charset="0"/>
                <a:ea typeface="Georgia" pitchFamily="34" charset="-122"/>
                <a:cs typeface="Georgia" pitchFamily="34" charset="-120"/>
              </a:rPr>
              <a:t>Basel III: The Framework</a:t>
            </a:r>
            <a:endParaRPr lang="en-US" sz="3200" dirty="0"/>
          </a:p>
        </p:txBody>
      </p:sp>
      <p:sp>
        <p:nvSpPr>
          <p:cNvPr id="4" name="Text 2"/>
          <p:cNvSpPr/>
          <p:nvPr/>
        </p:nvSpPr>
        <p:spPr>
          <a:xfrm>
            <a:off x="633984" y="932404"/>
            <a:ext cx="11216640" cy="341376"/>
          </a:xfrm>
          <a:prstGeom prst="rect">
            <a:avLst/>
          </a:prstGeom>
          <a:noFill/>
          <a:ln/>
        </p:spPr>
        <p:txBody>
          <a:bodyPr wrap="square" lIns="0" tIns="0" rIns="0" bIns="0" rtlCol="0" anchor="ctr"/>
          <a:lstStyle/>
          <a:p>
            <a:r>
              <a:rPr lang="en-US" sz="1600" i="1" dirty="0">
                <a:latin typeface="Calibri" pitchFamily="34" charset="0"/>
                <a:ea typeface="Calibri" pitchFamily="34" charset="-122"/>
                <a:cs typeface="Calibri" pitchFamily="34" charset="-120"/>
              </a:rPr>
              <a:t>Soft law with hard consequences: three interlocking pillars</a:t>
            </a:r>
            <a:endParaRPr lang="en-US" sz="1600" dirty="0"/>
          </a:p>
        </p:txBody>
      </p:sp>
      <p:sp>
        <p:nvSpPr>
          <p:cNvPr id="5" name="Shape 3"/>
          <p:cNvSpPr/>
          <p:nvPr/>
        </p:nvSpPr>
        <p:spPr>
          <a:xfrm>
            <a:off x="426720" y="1346932"/>
            <a:ext cx="11338560" cy="0"/>
          </a:xfrm>
          <a:prstGeom prst="line">
            <a:avLst/>
          </a:prstGeom>
          <a:noFill/>
          <a:ln w="12700">
            <a:solidFill>
              <a:srgbClr val="D0DAE6"/>
            </a:solidFill>
            <a:prstDash val="solid"/>
          </a:ln>
        </p:spPr>
        <p:txBody>
          <a:bodyPr/>
          <a:lstStyle/>
          <a:p>
            <a:endParaRPr lang="it-IT" sz="2400"/>
          </a:p>
        </p:txBody>
      </p:sp>
      <p:sp>
        <p:nvSpPr>
          <p:cNvPr id="8" name="Shape 6"/>
          <p:cNvSpPr/>
          <p:nvPr/>
        </p:nvSpPr>
        <p:spPr>
          <a:xfrm>
            <a:off x="2064514" y="2310600"/>
            <a:ext cx="1116439" cy="1118400"/>
          </a:xfrm>
          <a:prstGeom prst="ellipse">
            <a:avLst/>
          </a:prstGeom>
          <a:solidFill>
            <a:srgbClr val="A8C9ED"/>
          </a:solidFill>
          <a:ln w="12700">
            <a:solidFill>
              <a:srgbClr val="A8C9ED"/>
            </a:solidFill>
            <a:prstDash val="solid"/>
          </a:ln>
        </p:spPr>
        <p:txBody>
          <a:bodyPr/>
          <a:lstStyle/>
          <a:p>
            <a:endParaRPr lang="it-IT" sz="2400"/>
          </a:p>
        </p:txBody>
      </p:sp>
      <p:sp>
        <p:nvSpPr>
          <p:cNvPr id="9" name="Text 7"/>
          <p:cNvSpPr/>
          <p:nvPr/>
        </p:nvSpPr>
        <p:spPr>
          <a:xfrm>
            <a:off x="2201093" y="2468617"/>
            <a:ext cx="843279" cy="853440"/>
          </a:xfrm>
          <a:prstGeom prst="rect">
            <a:avLst/>
          </a:prstGeom>
          <a:noFill/>
          <a:ln/>
        </p:spPr>
        <p:txBody>
          <a:bodyPr wrap="square" rtlCol="0" anchor="ctr"/>
          <a:lstStyle/>
          <a:p>
            <a:pPr algn="ctr"/>
            <a:r>
              <a:rPr lang="en-US" sz="1600" b="1" dirty="0">
                <a:solidFill>
                  <a:srgbClr val="FFFFFF"/>
                </a:solidFill>
                <a:latin typeface="Georgia" pitchFamily="34" charset="0"/>
                <a:ea typeface="Georgia" pitchFamily="34" charset="-122"/>
                <a:cs typeface="Georgia" pitchFamily="34" charset="-120"/>
              </a:rPr>
              <a:t>Pillar I</a:t>
            </a:r>
            <a:endParaRPr lang="en-US" sz="1600" dirty="0"/>
          </a:p>
        </p:txBody>
      </p:sp>
      <p:sp>
        <p:nvSpPr>
          <p:cNvPr id="10" name="Text 8"/>
          <p:cNvSpPr/>
          <p:nvPr/>
        </p:nvSpPr>
        <p:spPr>
          <a:xfrm>
            <a:off x="976812" y="3449791"/>
            <a:ext cx="3291840" cy="426720"/>
          </a:xfrm>
          <a:prstGeom prst="rect">
            <a:avLst/>
          </a:prstGeom>
          <a:solidFill>
            <a:schemeClr val="bg1"/>
          </a:solidFill>
          <a:ln>
            <a:noFill/>
          </a:ln>
        </p:spPr>
        <p:txBody>
          <a:bodyPr wrap="square" rtlCol="0" anchor="ctr"/>
          <a:lstStyle/>
          <a:p>
            <a:pPr algn="ctr"/>
            <a:r>
              <a:rPr lang="en-US" sz="1600" b="1" dirty="0">
                <a:solidFill>
                  <a:srgbClr val="A8C9ED"/>
                </a:solidFill>
                <a:latin typeface="Calibri" pitchFamily="34" charset="0"/>
                <a:ea typeface="Calibri" pitchFamily="34" charset="-122"/>
                <a:cs typeface="Calibri" pitchFamily="34" charset="-120"/>
              </a:rPr>
              <a:t>Minimum Capital</a:t>
            </a:r>
            <a:endParaRPr lang="en-US" sz="1600" dirty="0">
              <a:solidFill>
                <a:srgbClr val="A8C9ED"/>
              </a:solidFill>
            </a:endParaRPr>
          </a:p>
        </p:txBody>
      </p:sp>
      <p:sp>
        <p:nvSpPr>
          <p:cNvPr id="11" name="Text 9"/>
          <p:cNvSpPr/>
          <p:nvPr/>
        </p:nvSpPr>
        <p:spPr>
          <a:xfrm>
            <a:off x="1098731" y="3867333"/>
            <a:ext cx="3048000" cy="1277243"/>
          </a:xfrm>
          <a:prstGeom prst="rect">
            <a:avLst/>
          </a:prstGeom>
          <a:noFill/>
          <a:ln/>
        </p:spPr>
        <p:txBody>
          <a:bodyPr wrap="square" rtlCol="0" anchor="t"/>
          <a:lstStyle/>
          <a:p>
            <a:pPr algn="ctr">
              <a:lnSpc>
                <a:spcPct val="140000"/>
              </a:lnSpc>
            </a:pPr>
            <a:r>
              <a:rPr lang="en-US" sz="1400" dirty="0">
                <a:solidFill>
                  <a:srgbClr val="0D1F3C"/>
                </a:solidFill>
                <a:latin typeface="Calibri" pitchFamily="34" charset="0"/>
                <a:ea typeface="Calibri" pitchFamily="34" charset="-122"/>
                <a:cs typeface="Calibri" pitchFamily="34" charset="-120"/>
              </a:rPr>
              <a:t>CET1 ≥ 4.5%</a:t>
            </a:r>
            <a:endParaRPr lang="en-US" sz="1400" dirty="0"/>
          </a:p>
          <a:p>
            <a:pPr algn="ctr">
              <a:lnSpc>
                <a:spcPct val="140000"/>
              </a:lnSpc>
            </a:pPr>
            <a:r>
              <a:rPr lang="en-US" sz="1400" dirty="0">
                <a:solidFill>
                  <a:srgbClr val="0D1F3C"/>
                </a:solidFill>
                <a:latin typeface="Calibri" pitchFamily="34" charset="0"/>
                <a:ea typeface="Calibri" pitchFamily="34" charset="-122"/>
                <a:cs typeface="Calibri" pitchFamily="34" charset="-120"/>
              </a:rPr>
              <a:t>Total Capital ≥ 8%</a:t>
            </a:r>
            <a:endParaRPr lang="en-US" sz="1400" dirty="0"/>
          </a:p>
          <a:p>
            <a:pPr algn="ctr">
              <a:lnSpc>
                <a:spcPct val="140000"/>
              </a:lnSpc>
            </a:pPr>
            <a:r>
              <a:rPr lang="en-US" sz="1400" dirty="0">
                <a:solidFill>
                  <a:srgbClr val="0D1F3C"/>
                </a:solidFill>
                <a:latin typeface="Calibri" pitchFamily="34" charset="0"/>
                <a:ea typeface="Calibri" pitchFamily="34" charset="-122"/>
                <a:cs typeface="Calibri" pitchFamily="34" charset="-120"/>
              </a:rPr>
              <a:t>Leverage Ratio</a:t>
            </a:r>
            <a:endParaRPr lang="en-US" sz="1400" dirty="0"/>
          </a:p>
          <a:p>
            <a:pPr algn="ctr">
              <a:lnSpc>
                <a:spcPct val="140000"/>
              </a:lnSpc>
            </a:pPr>
            <a:r>
              <a:rPr lang="en-US" sz="1400" dirty="0">
                <a:solidFill>
                  <a:srgbClr val="0D1F3C"/>
                </a:solidFill>
                <a:latin typeface="Calibri" pitchFamily="34" charset="0"/>
                <a:ea typeface="Calibri" pitchFamily="34" charset="-122"/>
                <a:cs typeface="Calibri" pitchFamily="34" charset="-120"/>
              </a:rPr>
              <a:t>LCR &amp; NSFR (liquidity)</a:t>
            </a:r>
            <a:endParaRPr lang="en-US" sz="1400" dirty="0"/>
          </a:p>
        </p:txBody>
      </p:sp>
      <p:sp>
        <p:nvSpPr>
          <p:cNvPr id="15" name="Shape 13"/>
          <p:cNvSpPr/>
          <p:nvPr/>
        </p:nvSpPr>
        <p:spPr>
          <a:xfrm>
            <a:off x="5536800" y="2310600"/>
            <a:ext cx="1118400" cy="1118400"/>
          </a:xfrm>
          <a:prstGeom prst="ellipse">
            <a:avLst/>
          </a:prstGeom>
          <a:solidFill>
            <a:srgbClr val="A8C9ED"/>
          </a:solidFill>
          <a:ln w="12700">
            <a:noFill/>
            <a:prstDash val="solid"/>
          </a:ln>
        </p:spPr>
        <p:txBody>
          <a:bodyPr/>
          <a:lstStyle/>
          <a:p>
            <a:endParaRPr lang="it-IT" sz="2400"/>
          </a:p>
        </p:txBody>
      </p:sp>
      <p:sp>
        <p:nvSpPr>
          <p:cNvPr id="16" name="Text 14"/>
          <p:cNvSpPr/>
          <p:nvPr/>
        </p:nvSpPr>
        <p:spPr>
          <a:xfrm>
            <a:off x="5650992" y="2448887"/>
            <a:ext cx="890016" cy="853440"/>
          </a:xfrm>
          <a:prstGeom prst="rect">
            <a:avLst/>
          </a:prstGeom>
          <a:noFill/>
          <a:ln/>
        </p:spPr>
        <p:txBody>
          <a:bodyPr wrap="square" rtlCol="0" anchor="ctr"/>
          <a:lstStyle/>
          <a:p>
            <a:pPr algn="ctr"/>
            <a:r>
              <a:rPr lang="en-US" sz="1600" b="1" dirty="0">
                <a:solidFill>
                  <a:srgbClr val="FFFFFF"/>
                </a:solidFill>
                <a:latin typeface="Georgia" pitchFamily="34" charset="0"/>
                <a:ea typeface="Georgia" pitchFamily="34" charset="-122"/>
                <a:cs typeface="Georgia" pitchFamily="34" charset="-120"/>
              </a:rPr>
              <a:t>Pillar II</a:t>
            </a:r>
            <a:endParaRPr lang="en-US" sz="1600" dirty="0"/>
          </a:p>
        </p:txBody>
      </p:sp>
      <p:sp>
        <p:nvSpPr>
          <p:cNvPr id="17" name="Text 15"/>
          <p:cNvSpPr/>
          <p:nvPr/>
        </p:nvSpPr>
        <p:spPr>
          <a:xfrm>
            <a:off x="4486656" y="3440613"/>
            <a:ext cx="3291840" cy="426720"/>
          </a:xfrm>
          <a:prstGeom prst="rect">
            <a:avLst/>
          </a:prstGeom>
          <a:noFill/>
          <a:ln/>
        </p:spPr>
        <p:txBody>
          <a:bodyPr wrap="square" rtlCol="0" anchor="ctr"/>
          <a:lstStyle/>
          <a:p>
            <a:pPr algn="ctr"/>
            <a:r>
              <a:rPr lang="en-US" sz="1600" b="1" dirty="0">
                <a:solidFill>
                  <a:srgbClr val="A8C9ED"/>
                </a:solidFill>
                <a:latin typeface="Calibri" pitchFamily="34" charset="0"/>
                <a:ea typeface="Calibri" pitchFamily="34" charset="-122"/>
                <a:cs typeface="Calibri" pitchFamily="34" charset="-120"/>
              </a:rPr>
              <a:t>Supervisory Review</a:t>
            </a:r>
            <a:endParaRPr lang="en-US" sz="1600" dirty="0">
              <a:solidFill>
                <a:srgbClr val="A8C9ED"/>
              </a:solidFill>
            </a:endParaRPr>
          </a:p>
        </p:txBody>
      </p:sp>
      <p:sp>
        <p:nvSpPr>
          <p:cNvPr id="18" name="Text 16"/>
          <p:cNvSpPr/>
          <p:nvPr/>
        </p:nvSpPr>
        <p:spPr>
          <a:xfrm>
            <a:off x="4609377" y="3867333"/>
            <a:ext cx="3048000" cy="1378843"/>
          </a:xfrm>
          <a:prstGeom prst="rect">
            <a:avLst/>
          </a:prstGeom>
          <a:noFill/>
          <a:ln/>
        </p:spPr>
        <p:txBody>
          <a:bodyPr wrap="square" rtlCol="0" anchor="t"/>
          <a:lstStyle/>
          <a:p>
            <a:pPr algn="ctr">
              <a:lnSpc>
                <a:spcPct val="140000"/>
              </a:lnSpc>
            </a:pPr>
            <a:r>
              <a:rPr lang="en-US" sz="1400" dirty="0">
                <a:solidFill>
                  <a:srgbClr val="0D1F3C"/>
                </a:solidFill>
                <a:latin typeface="Calibri" pitchFamily="34" charset="0"/>
                <a:ea typeface="Calibri" pitchFamily="34" charset="-122"/>
                <a:cs typeface="Calibri" pitchFamily="34" charset="-120"/>
              </a:rPr>
              <a:t>Internal risk governance</a:t>
            </a:r>
            <a:endParaRPr lang="en-US" sz="1400" dirty="0"/>
          </a:p>
          <a:p>
            <a:pPr algn="ctr">
              <a:lnSpc>
                <a:spcPct val="140000"/>
              </a:lnSpc>
            </a:pPr>
            <a:r>
              <a:rPr lang="en-US" sz="1400" dirty="0">
                <a:solidFill>
                  <a:srgbClr val="0D1F3C"/>
                </a:solidFill>
                <a:latin typeface="Calibri" pitchFamily="34" charset="0"/>
                <a:ea typeface="Calibri" pitchFamily="34" charset="-122"/>
                <a:cs typeface="Calibri" pitchFamily="34" charset="-120"/>
              </a:rPr>
              <a:t>Supervisory assessment</a:t>
            </a:r>
            <a:endParaRPr lang="en-US" sz="1400" dirty="0"/>
          </a:p>
          <a:p>
            <a:pPr algn="ctr">
              <a:lnSpc>
                <a:spcPct val="140000"/>
              </a:lnSpc>
            </a:pPr>
            <a:r>
              <a:rPr lang="en-US" sz="1400" dirty="0">
                <a:solidFill>
                  <a:srgbClr val="0D1F3C"/>
                </a:solidFill>
                <a:latin typeface="Calibri" pitchFamily="34" charset="0"/>
                <a:ea typeface="Calibri" pitchFamily="34" charset="-122"/>
                <a:cs typeface="Calibri" pitchFamily="34" charset="-120"/>
              </a:rPr>
              <a:t>Pillar 2 add-ons</a:t>
            </a:r>
            <a:endParaRPr lang="en-US" sz="1400" dirty="0"/>
          </a:p>
          <a:p>
            <a:pPr algn="ctr">
              <a:lnSpc>
                <a:spcPct val="140000"/>
              </a:lnSpc>
            </a:pPr>
            <a:r>
              <a:rPr lang="en-US" sz="1400" dirty="0">
                <a:solidFill>
                  <a:srgbClr val="0D1F3C"/>
                </a:solidFill>
                <a:latin typeface="Calibri" pitchFamily="34" charset="0"/>
                <a:ea typeface="Calibri" pitchFamily="34" charset="-122"/>
                <a:cs typeface="Calibri" pitchFamily="34" charset="-120"/>
              </a:rPr>
              <a:t>Stress testing</a:t>
            </a:r>
            <a:endParaRPr lang="en-US" sz="1400" dirty="0"/>
          </a:p>
        </p:txBody>
      </p:sp>
      <p:sp>
        <p:nvSpPr>
          <p:cNvPr id="22" name="Shape 20"/>
          <p:cNvSpPr/>
          <p:nvPr/>
        </p:nvSpPr>
        <p:spPr>
          <a:xfrm>
            <a:off x="9084825" y="2312425"/>
            <a:ext cx="1118400" cy="1118400"/>
          </a:xfrm>
          <a:prstGeom prst="ellipse">
            <a:avLst/>
          </a:prstGeom>
          <a:solidFill>
            <a:srgbClr val="A8C9ED"/>
          </a:solidFill>
          <a:ln w="12700">
            <a:noFill/>
            <a:prstDash val="solid"/>
          </a:ln>
        </p:spPr>
        <p:txBody>
          <a:bodyPr/>
          <a:lstStyle/>
          <a:p>
            <a:endParaRPr lang="it-IT" sz="2400" dirty="0"/>
          </a:p>
        </p:txBody>
      </p:sp>
      <p:sp>
        <p:nvSpPr>
          <p:cNvPr id="23" name="Text 21"/>
          <p:cNvSpPr/>
          <p:nvPr/>
        </p:nvSpPr>
        <p:spPr>
          <a:xfrm>
            <a:off x="9084825" y="2456529"/>
            <a:ext cx="1118400" cy="853440"/>
          </a:xfrm>
          <a:prstGeom prst="rect">
            <a:avLst/>
          </a:prstGeom>
          <a:noFill/>
          <a:ln/>
        </p:spPr>
        <p:txBody>
          <a:bodyPr wrap="square" rtlCol="0" anchor="ctr"/>
          <a:lstStyle/>
          <a:p>
            <a:pPr algn="ctr"/>
            <a:r>
              <a:rPr lang="en-US" sz="1600" b="1" dirty="0">
                <a:solidFill>
                  <a:srgbClr val="FFFFFF"/>
                </a:solidFill>
                <a:latin typeface="Georgia" pitchFamily="34" charset="0"/>
                <a:ea typeface="Georgia" pitchFamily="34" charset="-122"/>
                <a:cs typeface="Georgia" pitchFamily="34" charset="-120"/>
              </a:rPr>
              <a:t>Pillar III</a:t>
            </a:r>
            <a:endParaRPr lang="en-US" sz="1600" dirty="0"/>
          </a:p>
        </p:txBody>
      </p:sp>
      <p:sp>
        <p:nvSpPr>
          <p:cNvPr id="24" name="Text 22"/>
          <p:cNvSpPr/>
          <p:nvPr/>
        </p:nvSpPr>
        <p:spPr>
          <a:xfrm>
            <a:off x="7998105" y="3460944"/>
            <a:ext cx="3291840" cy="426720"/>
          </a:xfrm>
          <a:prstGeom prst="rect">
            <a:avLst/>
          </a:prstGeom>
          <a:noFill/>
          <a:ln/>
        </p:spPr>
        <p:txBody>
          <a:bodyPr wrap="square" rtlCol="0" anchor="ctr"/>
          <a:lstStyle/>
          <a:p>
            <a:pPr algn="ctr"/>
            <a:r>
              <a:rPr lang="en-US" sz="1600" b="1" dirty="0">
                <a:solidFill>
                  <a:srgbClr val="A8C9ED"/>
                </a:solidFill>
                <a:latin typeface="Calibri" pitchFamily="34" charset="0"/>
                <a:ea typeface="Calibri" pitchFamily="34" charset="-122"/>
                <a:cs typeface="Calibri" pitchFamily="34" charset="-120"/>
              </a:rPr>
              <a:t>Market Discipline</a:t>
            </a:r>
            <a:endParaRPr lang="en-US" sz="1600" dirty="0">
              <a:solidFill>
                <a:srgbClr val="A8C9ED"/>
              </a:solidFill>
            </a:endParaRPr>
          </a:p>
        </p:txBody>
      </p:sp>
      <p:sp>
        <p:nvSpPr>
          <p:cNvPr id="25" name="Text 23"/>
          <p:cNvSpPr/>
          <p:nvPr/>
        </p:nvSpPr>
        <p:spPr>
          <a:xfrm>
            <a:off x="8120025" y="3876511"/>
            <a:ext cx="3048000" cy="1378843"/>
          </a:xfrm>
          <a:prstGeom prst="rect">
            <a:avLst/>
          </a:prstGeom>
          <a:noFill/>
          <a:ln/>
        </p:spPr>
        <p:txBody>
          <a:bodyPr wrap="square" rtlCol="0" anchor="t"/>
          <a:lstStyle/>
          <a:p>
            <a:pPr algn="ctr">
              <a:lnSpc>
                <a:spcPct val="140000"/>
              </a:lnSpc>
            </a:pPr>
            <a:r>
              <a:rPr lang="en-US" sz="1400" dirty="0">
                <a:solidFill>
                  <a:srgbClr val="0D1F3C"/>
                </a:solidFill>
                <a:latin typeface="Calibri" pitchFamily="34" charset="0"/>
                <a:ea typeface="Calibri" pitchFamily="34" charset="-122"/>
                <a:cs typeface="Calibri" pitchFamily="34" charset="-120"/>
              </a:rPr>
              <a:t>Public disclosure</a:t>
            </a:r>
            <a:endParaRPr lang="en-US" sz="1400" dirty="0"/>
          </a:p>
          <a:p>
            <a:pPr algn="ctr">
              <a:lnSpc>
                <a:spcPct val="140000"/>
              </a:lnSpc>
            </a:pPr>
            <a:r>
              <a:rPr lang="en-US" sz="1400" dirty="0">
                <a:solidFill>
                  <a:srgbClr val="0D1F3C"/>
                </a:solidFill>
                <a:latin typeface="Calibri" pitchFamily="34" charset="0"/>
                <a:ea typeface="Calibri" pitchFamily="34" charset="-122"/>
                <a:cs typeface="Calibri" pitchFamily="34" charset="-120"/>
              </a:rPr>
              <a:t>Risk transparency</a:t>
            </a:r>
            <a:endParaRPr lang="en-US" sz="1400" dirty="0"/>
          </a:p>
          <a:p>
            <a:pPr algn="ctr">
              <a:lnSpc>
                <a:spcPct val="140000"/>
              </a:lnSpc>
            </a:pPr>
            <a:r>
              <a:rPr lang="en-US" sz="1400" dirty="0">
                <a:solidFill>
                  <a:srgbClr val="0D1F3C"/>
                </a:solidFill>
                <a:latin typeface="Calibri" pitchFamily="34" charset="0"/>
                <a:ea typeface="Calibri" pitchFamily="34" charset="-122"/>
                <a:cs typeface="Calibri" pitchFamily="34" charset="-120"/>
              </a:rPr>
              <a:t>Market pricing</a:t>
            </a:r>
            <a:endParaRPr lang="en-US" sz="1400" dirty="0"/>
          </a:p>
          <a:p>
            <a:pPr algn="ctr">
              <a:lnSpc>
                <a:spcPct val="140000"/>
              </a:lnSpc>
            </a:pPr>
            <a:r>
              <a:rPr lang="en-US" sz="1400" dirty="0">
                <a:solidFill>
                  <a:srgbClr val="0D1F3C"/>
                </a:solidFill>
                <a:latin typeface="Calibri" pitchFamily="34" charset="0"/>
                <a:ea typeface="Calibri" pitchFamily="34" charset="-122"/>
                <a:cs typeface="Calibri" pitchFamily="34" charset="-120"/>
              </a:rPr>
              <a:t>Investor oversight</a:t>
            </a:r>
            <a:endParaRPr lang="en-US" sz="1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33984" y="243840"/>
            <a:ext cx="11216640" cy="548640"/>
          </a:xfrm>
          <a:prstGeom prst="rect">
            <a:avLst/>
          </a:prstGeom>
          <a:noFill/>
          <a:ln/>
        </p:spPr>
        <p:txBody>
          <a:bodyPr wrap="square" lIns="0" tIns="0" rIns="0" bIns="0" rtlCol="0" anchor="ctr"/>
          <a:lstStyle/>
          <a:p>
            <a:pPr algn="ctr"/>
            <a:r>
              <a:rPr lang="en-US" sz="3200" dirty="0">
                <a:solidFill>
                  <a:srgbClr val="0D1F3C"/>
                </a:solidFill>
                <a:latin typeface="Georgia" pitchFamily="34" charset="0"/>
                <a:ea typeface="Georgia" pitchFamily="34" charset="-122"/>
                <a:cs typeface="Georgia" pitchFamily="34" charset="-120"/>
              </a:rPr>
              <a:t>Credit Suisse: A Slow-Motion Collapse</a:t>
            </a:r>
            <a:endParaRPr lang="en-US" sz="3200" dirty="0"/>
          </a:p>
        </p:txBody>
      </p:sp>
      <p:sp>
        <p:nvSpPr>
          <p:cNvPr id="4" name="Text 2"/>
          <p:cNvSpPr/>
          <p:nvPr/>
        </p:nvSpPr>
        <p:spPr>
          <a:xfrm>
            <a:off x="633984" y="833701"/>
            <a:ext cx="11216640" cy="341376"/>
          </a:xfrm>
          <a:prstGeom prst="rect">
            <a:avLst/>
          </a:prstGeom>
          <a:noFill/>
          <a:ln/>
        </p:spPr>
        <p:txBody>
          <a:bodyPr wrap="square" lIns="0" tIns="0" rIns="0" bIns="0" rtlCol="0" anchor="ctr"/>
          <a:lstStyle/>
          <a:p>
            <a:r>
              <a:rPr lang="en-US" sz="1600" i="1" dirty="0">
                <a:latin typeface="Calibri" pitchFamily="34" charset="0"/>
                <a:ea typeface="Calibri" pitchFamily="34" charset="-122"/>
                <a:cs typeface="Calibri" pitchFamily="34" charset="-120"/>
              </a:rPr>
              <a:t>2021 – 2023 timeline of governance failures</a:t>
            </a:r>
            <a:endParaRPr lang="en-US" sz="1600" dirty="0"/>
          </a:p>
        </p:txBody>
      </p:sp>
      <p:sp>
        <p:nvSpPr>
          <p:cNvPr id="5" name="Shape 3"/>
          <p:cNvSpPr/>
          <p:nvPr/>
        </p:nvSpPr>
        <p:spPr>
          <a:xfrm>
            <a:off x="426720" y="1248229"/>
            <a:ext cx="11338560" cy="0"/>
          </a:xfrm>
          <a:prstGeom prst="line">
            <a:avLst/>
          </a:prstGeom>
          <a:noFill/>
          <a:ln w="12700">
            <a:solidFill>
              <a:srgbClr val="D0DAE6"/>
            </a:solidFill>
            <a:prstDash val="solid"/>
          </a:ln>
        </p:spPr>
        <p:txBody>
          <a:bodyPr/>
          <a:lstStyle/>
          <a:p>
            <a:endParaRPr lang="it-IT" sz="2400"/>
          </a:p>
        </p:txBody>
      </p:sp>
      <p:sp>
        <p:nvSpPr>
          <p:cNvPr id="6" name="Shape 4"/>
          <p:cNvSpPr/>
          <p:nvPr/>
        </p:nvSpPr>
        <p:spPr>
          <a:xfrm>
            <a:off x="882469" y="3468917"/>
            <a:ext cx="10607040" cy="0"/>
          </a:xfrm>
          <a:prstGeom prst="line">
            <a:avLst/>
          </a:prstGeom>
          <a:noFill/>
          <a:ln w="31750">
            <a:solidFill>
              <a:srgbClr val="B0BEC5"/>
            </a:solidFill>
            <a:prstDash val="solid"/>
          </a:ln>
        </p:spPr>
        <p:txBody>
          <a:bodyPr/>
          <a:lstStyle/>
          <a:p>
            <a:endParaRPr lang="it-IT" sz="2400"/>
          </a:p>
        </p:txBody>
      </p:sp>
      <p:sp>
        <p:nvSpPr>
          <p:cNvPr id="7" name="Shape 5"/>
          <p:cNvSpPr/>
          <p:nvPr/>
        </p:nvSpPr>
        <p:spPr>
          <a:xfrm>
            <a:off x="1431109" y="3249461"/>
            <a:ext cx="438912" cy="438912"/>
          </a:xfrm>
          <a:prstGeom prst="ellipse">
            <a:avLst/>
          </a:prstGeom>
          <a:solidFill>
            <a:srgbClr val="A8C9ED"/>
          </a:solidFill>
          <a:ln w="12700">
            <a:solidFill>
              <a:srgbClr val="A8C9ED"/>
            </a:solidFill>
            <a:prstDash val="solid"/>
          </a:ln>
        </p:spPr>
        <p:txBody>
          <a:bodyPr/>
          <a:lstStyle/>
          <a:p>
            <a:endParaRPr lang="it-IT" sz="2400"/>
          </a:p>
        </p:txBody>
      </p:sp>
      <p:sp>
        <p:nvSpPr>
          <p:cNvPr id="8" name="Text 6"/>
          <p:cNvSpPr/>
          <p:nvPr/>
        </p:nvSpPr>
        <p:spPr>
          <a:xfrm>
            <a:off x="706557" y="3773717"/>
            <a:ext cx="1942011" cy="548640"/>
          </a:xfrm>
          <a:prstGeom prst="rect">
            <a:avLst/>
          </a:prstGeom>
          <a:noFill/>
          <a:ln/>
        </p:spPr>
        <p:txBody>
          <a:bodyPr wrap="square" rtlCol="0" anchor="ctr"/>
          <a:lstStyle/>
          <a:p>
            <a:pPr algn="ctr"/>
            <a:r>
              <a:rPr lang="en-US" sz="1467" b="1" dirty="0">
                <a:solidFill>
                  <a:srgbClr val="A8C9ED"/>
                </a:solidFill>
                <a:latin typeface="Georgia" pitchFamily="34" charset="0"/>
                <a:ea typeface="Georgia" pitchFamily="34" charset="-122"/>
                <a:cs typeface="Georgia" pitchFamily="34" charset="-120"/>
              </a:rPr>
              <a:t>2021</a:t>
            </a:r>
            <a:endParaRPr lang="en-US" sz="1467" dirty="0">
              <a:solidFill>
                <a:srgbClr val="A8C9ED"/>
              </a:solidFill>
            </a:endParaRPr>
          </a:p>
        </p:txBody>
      </p:sp>
      <p:sp>
        <p:nvSpPr>
          <p:cNvPr id="9" name="Shape 7"/>
          <p:cNvSpPr/>
          <p:nvPr/>
        </p:nvSpPr>
        <p:spPr>
          <a:xfrm>
            <a:off x="750101" y="1490912"/>
            <a:ext cx="1942011" cy="1645920"/>
          </a:xfrm>
          <a:prstGeom prst="rect">
            <a:avLst/>
          </a:prstGeom>
          <a:solidFill>
            <a:srgbClr val="FFFFFF"/>
          </a:solidFill>
          <a:ln w="1905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10" name="Shape 8"/>
          <p:cNvSpPr/>
          <p:nvPr/>
        </p:nvSpPr>
        <p:spPr>
          <a:xfrm>
            <a:off x="750101" y="1490912"/>
            <a:ext cx="1942011" cy="390144"/>
          </a:xfrm>
          <a:prstGeom prst="rect">
            <a:avLst/>
          </a:prstGeom>
          <a:solidFill>
            <a:srgbClr val="A8C9ED"/>
          </a:solidFill>
          <a:ln w="12700">
            <a:solidFill>
              <a:srgbClr val="A8C9ED"/>
            </a:solidFill>
            <a:prstDash val="solid"/>
          </a:ln>
        </p:spPr>
        <p:txBody>
          <a:bodyPr/>
          <a:lstStyle/>
          <a:p>
            <a:endParaRPr lang="it-IT" sz="2400"/>
          </a:p>
        </p:txBody>
      </p:sp>
      <p:sp>
        <p:nvSpPr>
          <p:cNvPr id="11" name="Text 9"/>
          <p:cNvSpPr/>
          <p:nvPr/>
        </p:nvSpPr>
        <p:spPr>
          <a:xfrm>
            <a:off x="750101" y="1490912"/>
            <a:ext cx="1942011" cy="390144"/>
          </a:xfrm>
          <a:prstGeom prst="rect">
            <a:avLst/>
          </a:prstGeom>
          <a:noFill/>
          <a:ln/>
        </p:spPr>
        <p:txBody>
          <a:bodyPr wrap="square" rtlCol="0" anchor="ctr"/>
          <a:lstStyle/>
          <a:p>
            <a:pPr algn="ctr"/>
            <a:r>
              <a:rPr lang="en-US" sz="1333" b="1" dirty="0">
                <a:solidFill>
                  <a:srgbClr val="FFFFFF"/>
                </a:solidFill>
                <a:latin typeface="Calibri" pitchFamily="34" charset="0"/>
                <a:ea typeface="Calibri" pitchFamily="34" charset="-122"/>
                <a:cs typeface="Calibri" pitchFamily="34" charset="-120"/>
              </a:rPr>
              <a:t>Archegos &amp; Greensill</a:t>
            </a:r>
            <a:endParaRPr lang="en-US" sz="1333" dirty="0"/>
          </a:p>
        </p:txBody>
      </p:sp>
      <p:sp>
        <p:nvSpPr>
          <p:cNvPr id="12" name="Text 10"/>
          <p:cNvSpPr/>
          <p:nvPr/>
        </p:nvSpPr>
        <p:spPr>
          <a:xfrm>
            <a:off x="811062" y="1917632"/>
            <a:ext cx="1849533" cy="1158240"/>
          </a:xfrm>
          <a:prstGeom prst="rect">
            <a:avLst/>
          </a:prstGeom>
          <a:noFill/>
          <a:ln/>
        </p:spPr>
        <p:txBody>
          <a:bodyPr wrap="square" rtlCol="0" anchor="ctr"/>
          <a:lstStyle/>
          <a:p>
            <a:pPr>
              <a:lnSpc>
                <a:spcPct val="135000"/>
              </a:lnSpc>
            </a:pPr>
            <a:r>
              <a:rPr lang="en-US" sz="1333" dirty="0">
                <a:solidFill>
                  <a:srgbClr val="0D1F3C"/>
                </a:solidFill>
                <a:latin typeface="Calibri" pitchFamily="34" charset="0"/>
                <a:ea typeface="Calibri" pitchFamily="34" charset="-122"/>
                <a:cs typeface="Calibri" pitchFamily="34" charset="-120"/>
              </a:rPr>
              <a:t>$5.5bn loss</a:t>
            </a:r>
            <a:endParaRPr lang="en-US" sz="1333" dirty="0"/>
          </a:p>
          <a:p>
            <a:pPr>
              <a:lnSpc>
                <a:spcPct val="135000"/>
              </a:lnSpc>
            </a:pPr>
            <a:r>
              <a:rPr lang="en-US" sz="1333" dirty="0">
                <a:solidFill>
                  <a:srgbClr val="0D1F3C"/>
                </a:solidFill>
                <a:latin typeface="Calibri" pitchFamily="34" charset="0"/>
                <a:ea typeface="Calibri" pitchFamily="34" charset="-122"/>
                <a:cs typeface="Calibri" pitchFamily="34" charset="-120"/>
              </a:rPr>
              <a:t>Risk control failure</a:t>
            </a:r>
            <a:endParaRPr lang="en-US" sz="1333" dirty="0"/>
          </a:p>
        </p:txBody>
      </p:sp>
      <p:sp>
        <p:nvSpPr>
          <p:cNvPr id="13" name="Shape 11"/>
          <p:cNvSpPr/>
          <p:nvPr/>
        </p:nvSpPr>
        <p:spPr>
          <a:xfrm>
            <a:off x="4235269" y="3249461"/>
            <a:ext cx="438912" cy="438912"/>
          </a:xfrm>
          <a:prstGeom prst="ellipse">
            <a:avLst/>
          </a:prstGeom>
          <a:solidFill>
            <a:srgbClr val="A8C9ED"/>
          </a:solidFill>
          <a:ln w="12700">
            <a:solidFill>
              <a:srgbClr val="A8C9ED"/>
            </a:solidFill>
            <a:prstDash val="solid"/>
          </a:ln>
        </p:spPr>
        <p:txBody>
          <a:bodyPr/>
          <a:lstStyle/>
          <a:p>
            <a:endParaRPr lang="it-IT" sz="2400"/>
          </a:p>
        </p:txBody>
      </p:sp>
      <p:sp>
        <p:nvSpPr>
          <p:cNvPr id="14" name="Text 12"/>
          <p:cNvSpPr/>
          <p:nvPr/>
        </p:nvSpPr>
        <p:spPr>
          <a:xfrm>
            <a:off x="3366859" y="3773717"/>
            <a:ext cx="2072640" cy="548640"/>
          </a:xfrm>
          <a:prstGeom prst="rect">
            <a:avLst/>
          </a:prstGeom>
          <a:noFill/>
          <a:ln/>
        </p:spPr>
        <p:txBody>
          <a:bodyPr wrap="square" rtlCol="0" anchor="ctr"/>
          <a:lstStyle/>
          <a:p>
            <a:pPr algn="ctr"/>
            <a:r>
              <a:rPr lang="en-US" sz="1467" b="1" dirty="0">
                <a:solidFill>
                  <a:srgbClr val="A8C9ED"/>
                </a:solidFill>
                <a:latin typeface="Georgia" pitchFamily="34" charset="0"/>
                <a:ea typeface="Georgia" pitchFamily="34" charset="-122"/>
                <a:cs typeface="Georgia" pitchFamily="34" charset="-120"/>
              </a:rPr>
              <a:t>2022</a:t>
            </a:r>
            <a:endParaRPr lang="en-US" sz="1467" dirty="0">
              <a:solidFill>
                <a:srgbClr val="A8C9ED"/>
              </a:solidFill>
            </a:endParaRPr>
          </a:p>
        </p:txBody>
      </p:sp>
      <p:sp>
        <p:nvSpPr>
          <p:cNvPr id="15" name="Shape 13"/>
          <p:cNvSpPr/>
          <p:nvPr/>
        </p:nvSpPr>
        <p:spPr>
          <a:xfrm>
            <a:off x="3529005" y="1475525"/>
            <a:ext cx="1942011" cy="1645920"/>
          </a:xfrm>
          <a:prstGeom prst="rect">
            <a:avLst/>
          </a:prstGeom>
          <a:solidFill>
            <a:srgbClr val="FFFFFF"/>
          </a:solidFill>
          <a:ln w="1905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16" name="Shape 14"/>
          <p:cNvSpPr/>
          <p:nvPr/>
        </p:nvSpPr>
        <p:spPr>
          <a:xfrm>
            <a:off x="3529005" y="1475525"/>
            <a:ext cx="1942011" cy="390144"/>
          </a:xfrm>
          <a:prstGeom prst="rect">
            <a:avLst/>
          </a:prstGeom>
          <a:solidFill>
            <a:srgbClr val="A8C9ED"/>
          </a:solidFill>
          <a:ln w="12700">
            <a:solidFill>
              <a:srgbClr val="A8C9ED"/>
            </a:solidFill>
            <a:prstDash val="solid"/>
          </a:ln>
        </p:spPr>
        <p:txBody>
          <a:bodyPr/>
          <a:lstStyle/>
          <a:p>
            <a:endParaRPr lang="it-IT" sz="2400"/>
          </a:p>
        </p:txBody>
      </p:sp>
      <p:sp>
        <p:nvSpPr>
          <p:cNvPr id="17" name="Text 15"/>
          <p:cNvSpPr/>
          <p:nvPr/>
        </p:nvSpPr>
        <p:spPr>
          <a:xfrm>
            <a:off x="3529005" y="1475525"/>
            <a:ext cx="1942011" cy="390144"/>
          </a:xfrm>
          <a:prstGeom prst="rect">
            <a:avLst/>
          </a:prstGeom>
          <a:noFill/>
          <a:ln/>
        </p:spPr>
        <p:txBody>
          <a:bodyPr wrap="square" rtlCol="0" anchor="ctr"/>
          <a:lstStyle/>
          <a:p>
            <a:pPr algn="ctr"/>
            <a:r>
              <a:rPr lang="en-US" sz="1333" b="1" dirty="0">
                <a:solidFill>
                  <a:srgbClr val="FFFFFF"/>
                </a:solidFill>
                <a:latin typeface="Calibri" pitchFamily="34" charset="0"/>
                <a:ea typeface="Calibri" pitchFamily="34" charset="-122"/>
                <a:cs typeface="Calibri" pitchFamily="34" charset="-120"/>
              </a:rPr>
              <a:t>Espionage Scandal</a:t>
            </a:r>
            <a:endParaRPr lang="en-US" sz="1333" dirty="0"/>
          </a:p>
        </p:txBody>
      </p:sp>
      <p:sp>
        <p:nvSpPr>
          <p:cNvPr id="18" name="Text 16"/>
          <p:cNvSpPr/>
          <p:nvPr/>
        </p:nvSpPr>
        <p:spPr>
          <a:xfrm>
            <a:off x="3589966" y="1902245"/>
            <a:ext cx="1849533" cy="1158240"/>
          </a:xfrm>
          <a:prstGeom prst="rect">
            <a:avLst/>
          </a:prstGeom>
          <a:noFill/>
          <a:ln/>
        </p:spPr>
        <p:txBody>
          <a:bodyPr wrap="square" rtlCol="0" anchor="ctr"/>
          <a:lstStyle/>
          <a:p>
            <a:pPr>
              <a:lnSpc>
                <a:spcPct val="135000"/>
              </a:lnSpc>
            </a:pPr>
            <a:r>
              <a:rPr lang="en-US" sz="1333" dirty="0">
                <a:solidFill>
                  <a:srgbClr val="0D1F3C"/>
                </a:solidFill>
                <a:latin typeface="Calibri" pitchFamily="34" charset="0"/>
                <a:ea typeface="Calibri" pitchFamily="34" charset="-122"/>
                <a:cs typeface="Calibri" pitchFamily="34" charset="-120"/>
              </a:rPr>
              <a:t>Mgmt turnover</a:t>
            </a:r>
            <a:endParaRPr lang="en-US" sz="1333" dirty="0"/>
          </a:p>
          <a:p>
            <a:pPr>
              <a:lnSpc>
                <a:spcPct val="135000"/>
              </a:lnSpc>
            </a:pPr>
            <a:r>
              <a:rPr lang="en-US" sz="1333" dirty="0">
                <a:solidFill>
                  <a:srgbClr val="0D1F3C"/>
                </a:solidFill>
                <a:latin typeface="Calibri" pitchFamily="34" charset="0"/>
                <a:ea typeface="Calibri" pitchFamily="34" charset="-122"/>
                <a:cs typeface="Calibri" pitchFamily="34" charset="-120"/>
              </a:rPr>
              <a:t>Client outflows accelerate</a:t>
            </a:r>
            <a:endParaRPr lang="en-US" sz="1333" dirty="0"/>
          </a:p>
        </p:txBody>
      </p:sp>
      <p:sp>
        <p:nvSpPr>
          <p:cNvPr id="19" name="Shape 17"/>
          <p:cNvSpPr/>
          <p:nvPr/>
        </p:nvSpPr>
        <p:spPr>
          <a:xfrm>
            <a:off x="7039429" y="3249461"/>
            <a:ext cx="438912" cy="438912"/>
          </a:xfrm>
          <a:prstGeom prst="ellipse">
            <a:avLst/>
          </a:prstGeom>
          <a:solidFill>
            <a:srgbClr val="A8C9ED"/>
          </a:solidFill>
          <a:ln w="12700">
            <a:solidFill>
              <a:srgbClr val="A8C9ED"/>
            </a:solidFill>
            <a:prstDash val="solid"/>
          </a:ln>
        </p:spPr>
        <p:txBody>
          <a:bodyPr/>
          <a:lstStyle/>
          <a:p>
            <a:endParaRPr lang="it-IT" sz="2400"/>
          </a:p>
        </p:txBody>
      </p:sp>
      <p:sp>
        <p:nvSpPr>
          <p:cNvPr id="20" name="Text 18"/>
          <p:cNvSpPr/>
          <p:nvPr/>
        </p:nvSpPr>
        <p:spPr>
          <a:xfrm>
            <a:off x="6246949" y="3773717"/>
            <a:ext cx="2072640" cy="548640"/>
          </a:xfrm>
          <a:prstGeom prst="rect">
            <a:avLst/>
          </a:prstGeom>
          <a:noFill/>
          <a:ln/>
        </p:spPr>
        <p:txBody>
          <a:bodyPr wrap="square" rtlCol="0" anchor="ctr"/>
          <a:lstStyle/>
          <a:p>
            <a:pPr algn="ctr"/>
            <a:r>
              <a:rPr lang="en-US" sz="1467" b="1" dirty="0">
                <a:solidFill>
                  <a:srgbClr val="A8C9ED"/>
                </a:solidFill>
                <a:latin typeface="Georgia" pitchFamily="34" charset="0"/>
                <a:ea typeface="Georgia" pitchFamily="34" charset="-122"/>
                <a:cs typeface="Georgia" pitchFamily="34" charset="-120"/>
              </a:rPr>
              <a:t>Jan</a:t>
            </a:r>
            <a:endParaRPr lang="en-US" sz="1467" dirty="0">
              <a:solidFill>
                <a:srgbClr val="A8C9ED"/>
              </a:solidFill>
            </a:endParaRPr>
          </a:p>
          <a:p>
            <a:pPr algn="ctr"/>
            <a:r>
              <a:rPr lang="en-US" sz="1467" b="1" dirty="0">
                <a:solidFill>
                  <a:srgbClr val="A8C9ED"/>
                </a:solidFill>
                <a:latin typeface="Georgia" pitchFamily="34" charset="0"/>
                <a:ea typeface="Georgia" pitchFamily="34" charset="-122"/>
                <a:cs typeface="Georgia" pitchFamily="34" charset="-120"/>
              </a:rPr>
              <a:t>2023</a:t>
            </a:r>
            <a:endParaRPr lang="en-US" sz="1467" dirty="0">
              <a:solidFill>
                <a:srgbClr val="A8C9ED"/>
              </a:solidFill>
            </a:endParaRPr>
          </a:p>
        </p:txBody>
      </p:sp>
      <p:sp>
        <p:nvSpPr>
          <p:cNvPr id="21" name="Shape 19"/>
          <p:cNvSpPr/>
          <p:nvPr/>
        </p:nvSpPr>
        <p:spPr>
          <a:xfrm>
            <a:off x="6278880" y="1489461"/>
            <a:ext cx="1942011" cy="1645920"/>
          </a:xfrm>
          <a:prstGeom prst="rect">
            <a:avLst/>
          </a:prstGeom>
          <a:solidFill>
            <a:srgbClr val="FFFFFF"/>
          </a:solidFill>
          <a:ln w="1905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22" name="Shape 20"/>
          <p:cNvSpPr/>
          <p:nvPr/>
        </p:nvSpPr>
        <p:spPr>
          <a:xfrm>
            <a:off x="6278880" y="1489461"/>
            <a:ext cx="1942011" cy="390144"/>
          </a:xfrm>
          <a:prstGeom prst="rect">
            <a:avLst/>
          </a:prstGeom>
          <a:solidFill>
            <a:srgbClr val="A8C9ED"/>
          </a:solidFill>
          <a:ln w="12700">
            <a:solidFill>
              <a:srgbClr val="A8C9ED"/>
            </a:solidFill>
            <a:prstDash val="solid"/>
          </a:ln>
        </p:spPr>
        <p:txBody>
          <a:bodyPr/>
          <a:lstStyle/>
          <a:p>
            <a:endParaRPr lang="it-IT" sz="2400"/>
          </a:p>
        </p:txBody>
      </p:sp>
      <p:sp>
        <p:nvSpPr>
          <p:cNvPr id="23" name="Text 21"/>
          <p:cNvSpPr/>
          <p:nvPr/>
        </p:nvSpPr>
        <p:spPr>
          <a:xfrm>
            <a:off x="6278880" y="1489461"/>
            <a:ext cx="1942011" cy="390144"/>
          </a:xfrm>
          <a:prstGeom prst="rect">
            <a:avLst/>
          </a:prstGeom>
          <a:noFill/>
          <a:ln/>
        </p:spPr>
        <p:txBody>
          <a:bodyPr wrap="square" rtlCol="0" anchor="ctr"/>
          <a:lstStyle/>
          <a:p>
            <a:pPr algn="ctr"/>
            <a:r>
              <a:rPr lang="en-US" sz="1333" b="1" dirty="0">
                <a:solidFill>
                  <a:srgbClr val="FFFFFF"/>
                </a:solidFill>
                <a:latin typeface="Calibri" pitchFamily="34" charset="0"/>
                <a:ea typeface="Calibri" pitchFamily="34" charset="-122"/>
                <a:cs typeface="Calibri" pitchFamily="34" charset="-120"/>
              </a:rPr>
              <a:t>SNB Backstop</a:t>
            </a:r>
            <a:endParaRPr lang="en-US" sz="1333" dirty="0"/>
          </a:p>
        </p:txBody>
      </p:sp>
      <p:sp>
        <p:nvSpPr>
          <p:cNvPr id="24" name="Text 22"/>
          <p:cNvSpPr/>
          <p:nvPr/>
        </p:nvSpPr>
        <p:spPr>
          <a:xfrm>
            <a:off x="6339840" y="1916181"/>
            <a:ext cx="1849533" cy="1158240"/>
          </a:xfrm>
          <a:prstGeom prst="rect">
            <a:avLst/>
          </a:prstGeom>
          <a:noFill/>
          <a:ln/>
        </p:spPr>
        <p:txBody>
          <a:bodyPr wrap="square" rtlCol="0" anchor="ctr"/>
          <a:lstStyle/>
          <a:p>
            <a:pPr>
              <a:lnSpc>
                <a:spcPct val="135000"/>
              </a:lnSpc>
            </a:pPr>
            <a:r>
              <a:rPr lang="en-US" sz="1333" dirty="0">
                <a:solidFill>
                  <a:srgbClr val="0D1F3C"/>
                </a:solidFill>
                <a:latin typeface="Calibri" pitchFamily="34" charset="0"/>
                <a:ea typeface="Calibri" pitchFamily="34" charset="-122"/>
                <a:cs typeface="Calibri" pitchFamily="34" charset="-120"/>
              </a:rPr>
              <a:t>CHF 50bn liquidity</a:t>
            </a:r>
            <a:endParaRPr lang="en-US" sz="1333" dirty="0"/>
          </a:p>
          <a:p>
            <a:pPr>
              <a:lnSpc>
                <a:spcPct val="135000"/>
              </a:lnSpc>
            </a:pPr>
            <a:r>
              <a:rPr lang="en-US" sz="1333" dirty="0">
                <a:solidFill>
                  <a:srgbClr val="0D1F3C"/>
                </a:solidFill>
                <a:latin typeface="Calibri" pitchFamily="34" charset="0"/>
                <a:ea typeface="Calibri" pitchFamily="34" charset="-122"/>
                <a:cs typeface="Calibri" pitchFamily="34" charset="-120"/>
              </a:rPr>
              <a:t>Markets unnerved</a:t>
            </a:r>
            <a:endParaRPr lang="en-US" sz="1333" dirty="0"/>
          </a:p>
        </p:txBody>
      </p:sp>
      <p:sp>
        <p:nvSpPr>
          <p:cNvPr id="25" name="Shape 23"/>
          <p:cNvSpPr/>
          <p:nvPr/>
        </p:nvSpPr>
        <p:spPr>
          <a:xfrm>
            <a:off x="9843589" y="3249461"/>
            <a:ext cx="438912" cy="438912"/>
          </a:xfrm>
          <a:prstGeom prst="ellipse">
            <a:avLst/>
          </a:prstGeom>
          <a:solidFill>
            <a:srgbClr val="A8C9ED"/>
          </a:solidFill>
          <a:ln w="12700">
            <a:solidFill>
              <a:srgbClr val="A8C9ED"/>
            </a:solidFill>
            <a:prstDash val="solid"/>
          </a:ln>
        </p:spPr>
        <p:txBody>
          <a:bodyPr/>
          <a:lstStyle/>
          <a:p>
            <a:endParaRPr lang="it-IT" sz="2400"/>
          </a:p>
        </p:txBody>
      </p:sp>
      <p:sp>
        <p:nvSpPr>
          <p:cNvPr id="26" name="Text 24"/>
          <p:cNvSpPr/>
          <p:nvPr/>
        </p:nvSpPr>
        <p:spPr>
          <a:xfrm>
            <a:off x="9051109" y="3773717"/>
            <a:ext cx="2072640" cy="548640"/>
          </a:xfrm>
          <a:prstGeom prst="rect">
            <a:avLst/>
          </a:prstGeom>
          <a:noFill/>
          <a:ln/>
        </p:spPr>
        <p:txBody>
          <a:bodyPr wrap="square" rtlCol="0" anchor="ctr"/>
          <a:lstStyle/>
          <a:p>
            <a:pPr algn="ctr"/>
            <a:r>
              <a:rPr lang="en-US" sz="1467" b="1" dirty="0">
                <a:solidFill>
                  <a:srgbClr val="A8C9ED"/>
                </a:solidFill>
                <a:latin typeface="Georgia" pitchFamily="34" charset="0"/>
                <a:ea typeface="Georgia" pitchFamily="34" charset="-122"/>
                <a:cs typeface="Georgia" pitchFamily="34" charset="-120"/>
              </a:rPr>
              <a:t>Mar</a:t>
            </a:r>
            <a:endParaRPr lang="en-US" sz="1467" dirty="0">
              <a:solidFill>
                <a:srgbClr val="A8C9ED"/>
              </a:solidFill>
            </a:endParaRPr>
          </a:p>
          <a:p>
            <a:pPr algn="ctr"/>
            <a:r>
              <a:rPr lang="en-US" sz="1467" b="1" dirty="0">
                <a:solidFill>
                  <a:srgbClr val="A8C9ED"/>
                </a:solidFill>
                <a:latin typeface="Georgia" pitchFamily="34" charset="0"/>
                <a:ea typeface="Georgia" pitchFamily="34" charset="-122"/>
                <a:cs typeface="Georgia" pitchFamily="34" charset="-120"/>
              </a:rPr>
              <a:t>2023</a:t>
            </a:r>
            <a:endParaRPr lang="en-US" sz="1467" dirty="0">
              <a:solidFill>
                <a:srgbClr val="A8C9ED"/>
              </a:solidFill>
            </a:endParaRPr>
          </a:p>
        </p:txBody>
      </p:sp>
      <p:sp>
        <p:nvSpPr>
          <p:cNvPr id="27" name="Shape 25"/>
          <p:cNvSpPr/>
          <p:nvPr/>
        </p:nvSpPr>
        <p:spPr>
          <a:xfrm>
            <a:off x="9099441" y="1490912"/>
            <a:ext cx="1942011" cy="1645920"/>
          </a:xfrm>
          <a:prstGeom prst="rect">
            <a:avLst/>
          </a:prstGeom>
          <a:solidFill>
            <a:srgbClr val="FFFFFF"/>
          </a:solidFill>
          <a:ln w="1905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28" name="Shape 26"/>
          <p:cNvSpPr/>
          <p:nvPr/>
        </p:nvSpPr>
        <p:spPr>
          <a:xfrm>
            <a:off x="9099441" y="1490912"/>
            <a:ext cx="1942011" cy="390144"/>
          </a:xfrm>
          <a:prstGeom prst="rect">
            <a:avLst/>
          </a:prstGeom>
          <a:solidFill>
            <a:srgbClr val="A8C9ED"/>
          </a:solidFill>
          <a:ln w="12700">
            <a:solidFill>
              <a:srgbClr val="A8C9ED"/>
            </a:solidFill>
            <a:prstDash val="solid"/>
          </a:ln>
        </p:spPr>
        <p:txBody>
          <a:bodyPr/>
          <a:lstStyle/>
          <a:p>
            <a:endParaRPr lang="it-IT" sz="2400"/>
          </a:p>
        </p:txBody>
      </p:sp>
      <p:sp>
        <p:nvSpPr>
          <p:cNvPr id="29" name="Text 27"/>
          <p:cNvSpPr/>
          <p:nvPr/>
        </p:nvSpPr>
        <p:spPr>
          <a:xfrm>
            <a:off x="9099441" y="1490912"/>
            <a:ext cx="1942011" cy="390144"/>
          </a:xfrm>
          <a:prstGeom prst="rect">
            <a:avLst/>
          </a:prstGeom>
          <a:noFill/>
          <a:ln/>
        </p:spPr>
        <p:txBody>
          <a:bodyPr wrap="square" rtlCol="0" anchor="ctr"/>
          <a:lstStyle/>
          <a:p>
            <a:pPr algn="ctr"/>
            <a:r>
              <a:rPr lang="en-US" sz="1333" b="1" dirty="0">
                <a:solidFill>
                  <a:srgbClr val="FFFFFF"/>
                </a:solidFill>
                <a:latin typeface="Calibri" pitchFamily="34" charset="0"/>
                <a:ea typeface="Calibri" pitchFamily="34" charset="-122"/>
                <a:cs typeface="Calibri" pitchFamily="34" charset="-120"/>
              </a:rPr>
              <a:t>UBS Merger</a:t>
            </a:r>
            <a:endParaRPr lang="en-US" sz="1333" dirty="0"/>
          </a:p>
        </p:txBody>
      </p:sp>
      <p:sp>
        <p:nvSpPr>
          <p:cNvPr id="30" name="Text 28"/>
          <p:cNvSpPr/>
          <p:nvPr/>
        </p:nvSpPr>
        <p:spPr>
          <a:xfrm>
            <a:off x="9160402" y="1917632"/>
            <a:ext cx="1849533" cy="1158240"/>
          </a:xfrm>
          <a:prstGeom prst="rect">
            <a:avLst/>
          </a:prstGeom>
          <a:noFill/>
          <a:ln/>
        </p:spPr>
        <p:txBody>
          <a:bodyPr wrap="square" rtlCol="0" anchor="ctr"/>
          <a:lstStyle/>
          <a:p>
            <a:pPr>
              <a:lnSpc>
                <a:spcPct val="135000"/>
              </a:lnSpc>
            </a:pPr>
            <a:r>
              <a:rPr lang="en-US" sz="1333" dirty="0">
                <a:solidFill>
                  <a:srgbClr val="0D1F3C"/>
                </a:solidFill>
                <a:latin typeface="Calibri" pitchFamily="34" charset="0"/>
                <a:ea typeface="Calibri" pitchFamily="34" charset="-122"/>
                <a:cs typeface="Calibri" pitchFamily="34" charset="-120"/>
              </a:rPr>
              <a:t>Forced deal @ CHF 3bn</a:t>
            </a:r>
            <a:endParaRPr lang="en-US" sz="1333" dirty="0"/>
          </a:p>
          <a:p>
            <a:pPr>
              <a:lnSpc>
                <a:spcPct val="135000"/>
              </a:lnSpc>
            </a:pPr>
            <a:r>
              <a:rPr lang="en-US" sz="1333" dirty="0">
                <a:solidFill>
                  <a:srgbClr val="0D1F3C"/>
                </a:solidFill>
                <a:latin typeface="Calibri" pitchFamily="34" charset="0"/>
                <a:ea typeface="Calibri" pitchFamily="34" charset="-122"/>
                <a:cs typeface="Calibri" pitchFamily="34" charset="-120"/>
              </a:rPr>
              <a:t>Far below book value</a:t>
            </a:r>
            <a:endParaRPr lang="en-US" sz="1333" dirty="0"/>
          </a:p>
        </p:txBody>
      </p:sp>
      <p:sp>
        <p:nvSpPr>
          <p:cNvPr id="31" name="Shape 29"/>
          <p:cNvSpPr/>
          <p:nvPr/>
        </p:nvSpPr>
        <p:spPr>
          <a:xfrm>
            <a:off x="609600" y="4511040"/>
            <a:ext cx="3535680" cy="1828800"/>
          </a:xfrm>
          <a:prstGeom prst="rect">
            <a:avLst/>
          </a:prstGeom>
          <a:solidFill>
            <a:srgbClr val="A8C9ED"/>
          </a:solidFill>
          <a:ln w="1270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32" name="Text 30"/>
          <p:cNvSpPr/>
          <p:nvPr/>
        </p:nvSpPr>
        <p:spPr>
          <a:xfrm>
            <a:off x="609600" y="4632960"/>
            <a:ext cx="3535680" cy="853440"/>
          </a:xfrm>
          <a:prstGeom prst="rect">
            <a:avLst/>
          </a:prstGeom>
          <a:noFill/>
          <a:ln/>
        </p:spPr>
        <p:txBody>
          <a:bodyPr wrap="square" rtlCol="0" anchor="ctr"/>
          <a:lstStyle/>
          <a:p>
            <a:pPr algn="ctr"/>
            <a:r>
              <a:rPr lang="en-US" sz="3467" b="1" dirty="0">
                <a:latin typeface="Georgia" pitchFamily="34" charset="0"/>
                <a:ea typeface="Georgia" pitchFamily="34" charset="-122"/>
                <a:cs typeface="Georgia" pitchFamily="34" charset="-120"/>
              </a:rPr>
              <a:t>CHF 50bn</a:t>
            </a:r>
            <a:endParaRPr lang="en-US" sz="3467" dirty="0"/>
          </a:p>
        </p:txBody>
      </p:sp>
      <p:sp>
        <p:nvSpPr>
          <p:cNvPr id="33" name="Text 31"/>
          <p:cNvSpPr/>
          <p:nvPr/>
        </p:nvSpPr>
        <p:spPr>
          <a:xfrm>
            <a:off x="609600" y="5486400"/>
            <a:ext cx="3535680" cy="670560"/>
          </a:xfrm>
          <a:prstGeom prst="rect">
            <a:avLst/>
          </a:prstGeom>
          <a:noFill/>
          <a:ln/>
        </p:spPr>
        <p:txBody>
          <a:bodyPr wrap="square" rtlCol="0" anchor="ctr"/>
          <a:lstStyle/>
          <a:p>
            <a:pPr algn="ctr"/>
            <a:r>
              <a:rPr lang="en-US" sz="1333" i="1" dirty="0">
                <a:solidFill>
                  <a:schemeClr val="bg1"/>
                </a:solidFill>
                <a:latin typeface="Calibri" pitchFamily="34" charset="0"/>
                <a:ea typeface="Calibri" pitchFamily="34" charset="-122"/>
                <a:cs typeface="Calibri" pitchFamily="34" charset="-120"/>
              </a:rPr>
              <a:t>Emergency liquidity (SNB)</a:t>
            </a:r>
            <a:endParaRPr lang="en-US" sz="1333" dirty="0">
              <a:solidFill>
                <a:schemeClr val="bg1"/>
              </a:solidFill>
            </a:endParaRPr>
          </a:p>
        </p:txBody>
      </p:sp>
      <p:sp>
        <p:nvSpPr>
          <p:cNvPr id="34" name="Shape 32"/>
          <p:cNvSpPr/>
          <p:nvPr/>
        </p:nvSpPr>
        <p:spPr>
          <a:xfrm>
            <a:off x="4511040" y="4511040"/>
            <a:ext cx="3535680" cy="1828800"/>
          </a:xfrm>
          <a:prstGeom prst="rect">
            <a:avLst/>
          </a:prstGeom>
          <a:solidFill>
            <a:srgbClr val="A8C9ED"/>
          </a:solidFill>
          <a:ln w="1270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35" name="Text 33"/>
          <p:cNvSpPr/>
          <p:nvPr/>
        </p:nvSpPr>
        <p:spPr>
          <a:xfrm>
            <a:off x="4511040" y="4632960"/>
            <a:ext cx="3535680" cy="853440"/>
          </a:xfrm>
          <a:prstGeom prst="rect">
            <a:avLst/>
          </a:prstGeom>
          <a:noFill/>
          <a:ln/>
        </p:spPr>
        <p:txBody>
          <a:bodyPr wrap="square" rtlCol="0" anchor="ctr"/>
          <a:lstStyle/>
          <a:p>
            <a:pPr algn="ctr"/>
            <a:r>
              <a:rPr lang="en-US" sz="3467" b="1" dirty="0">
                <a:latin typeface="Georgia" pitchFamily="34" charset="0"/>
                <a:ea typeface="Georgia" pitchFamily="34" charset="-122"/>
                <a:cs typeface="Georgia" pitchFamily="34" charset="-120"/>
              </a:rPr>
              <a:t>72 hrs</a:t>
            </a:r>
            <a:endParaRPr lang="en-US" sz="3467" dirty="0"/>
          </a:p>
        </p:txBody>
      </p:sp>
      <p:sp>
        <p:nvSpPr>
          <p:cNvPr id="36" name="Text 34"/>
          <p:cNvSpPr/>
          <p:nvPr/>
        </p:nvSpPr>
        <p:spPr>
          <a:xfrm>
            <a:off x="4511040" y="5486400"/>
            <a:ext cx="3535680" cy="670560"/>
          </a:xfrm>
          <a:prstGeom prst="rect">
            <a:avLst/>
          </a:prstGeom>
          <a:noFill/>
          <a:ln/>
        </p:spPr>
        <p:txBody>
          <a:bodyPr wrap="square" rtlCol="0" anchor="ctr"/>
          <a:lstStyle/>
          <a:p>
            <a:pPr algn="ctr"/>
            <a:r>
              <a:rPr lang="en-US" sz="1333" i="1" dirty="0">
                <a:solidFill>
                  <a:schemeClr val="bg1"/>
                </a:solidFill>
                <a:latin typeface="Calibri" pitchFamily="34" charset="0"/>
                <a:ea typeface="Calibri" pitchFamily="34" charset="-122"/>
                <a:cs typeface="Calibri" pitchFamily="34" charset="-120"/>
              </a:rPr>
              <a:t>From backstop to collapse</a:t>
            </a:r>
            <a:endParaRPr lang="en-US" sz="1333" dirty="0">
              <a:solidFill>
                <a:schemeClr val="bg1"/>
              </a:solidFill>
            </a:endParaRPr>
          </a:p>
        </p:txBody>
      </p:sp>
      <p:sp>
        <p:nvSpPr>
          <p:cNvPr id="37" name="Shape 35"/>
          <p:cNvSpPr/>
          <p:nvPr/>
        </p:nvSpPr>
        <p:spPr>
          <a:xfrm>
            <a:off x="8412480" y="4511040"/>
            <a:ext cx="3535680" cy="1828800"/>
          </a:xfrm>
          <a:prstGeom prst="rect">
            <a:avLst/>
          </a:prstGeom>
          <a:solidFill>
            <a:srgbClr val="A8C9ED"/>
          </a:solidFill>
          <a:ln w="1270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38" name="Text 36"/>
          <p:cNvSpPr/>
          <p:nvPr/>
        </p:nvSpPr>
        <p:spPr>
          <a:xfrm>
            <a:off x="8412480" y="4632960"/>
            <a:ext cx="3535680" cy="853440"/>
          </a:xfrm>
          <a:prstGeom prst="rect">
            <a:avLst/>
          </a:prstGeom>
          <a:noFill/>
          <a:ln/>
        </p:spPr>
        <p:txBody>
          <a:bodyPr wrap="square" rtlCol="0" anchor="ctr"/>
          <a:lstStyle/>
          <a:p>
            <a:pPr algn="ctr"/>
            <a:r>
              <a:rPr lang="en-US" sz="3467" b="1" dirty="0">
                <a:latin typeface="Georgia" pitchFamily="34" charset="0"/>
                <a:ea typeface="Georgia" pitchFamily="34" charset="-122"/>
                <a:cs typeface="Georgia" pitchFamily="34" charset="-120"/>
              </a:rPr>
              <a:t>CHF 3bn</a:t>
            </a:r>
            <a:endParaRPr lang="en-US" sz="3467" dirty="0"/>
          </a:p>
        </p:txBody>
      </p:sp>
      <p:sp>
        <p:nvSpPr>
          <p:cNvPr id="39" name="Text 37"/>
          <p:cNvSpPr/>
          <p:nvPr/>
        </p:nvSpPr>
        <p:spPr>
          <a:xfrm>
            <a:off x="8412480" y="5486400"/>
            <a:ext cx="3535680" cy="670560"/>
          </a:xfrm>
          <a:prstGeom prst="rect">
            <a:avLst/>
          </a:prstGeom>
          <a:noFill/>
          <a:ln/>
        </p:spPr>
        <p:txBody>
          <a:bodyPr wrap="square" rtlCol="0" anchor="ctr"/>
          <a:lstStyle/>
          <a:p>
            <a:pPr algn="ctr"/>
            <a:r>
              <a:rPr lang="en-US" sz="1333" i="1" dirty="0">
                <a:solidFill>
                  <a:schemeClr val="bg1"/>
                </a:solidFill>
                <a:latin typeface="Calibri" pitchFamily="34" charset="0"/>
                <a:ea typeface="Calibri" pitchFamily="34" charset="-122"/>
                <a:cs typeface="Calibri" pitchFamily="34" charset="-120"/>
              </a:rPr>
              <a:t>vs ~CHF 7bn book value</a:t>
            </a:r>
            <a:endParaRPr lang="en-US" sz="1333"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513F9-1C5B-18BA-268A-92CBC209C41B}"/>
              </a:ext>
            </a:extLst>
          </p:cNvPr>
          <p:cNvSpPr>
            <a:spLocks noGrp="1"/>
          </p:cNvSpPr>
          <p:nvPr>
            <p:ph type="title"/>
          </p:nvPr>
        </p:nvSpPr>
        <p:spPr>
          <a:xfrm>
            <a:off x="556847" y="365125"/>
            <a:ext cx="10515600" cy="1325563"/>
          </a:xfrm>
        </p:spPr>
        <p:txBody>
          <a:bodyPr/>
          <a:lstStyle/>
          <a:p>
            <a:r>
              <a:rPr lang="en-US" dirty="0"/>
              <a:t>The Global Financial Crisis</a:t>
            </a:r>
            <a:endParaRPr dirty="0"/>
          </a:p>
        </p:txBody>
      </p:sp>
      <p:sp>
        <p:nvSpPr>
          <p:cNvPr id="3" name="Content Placeholder 2">
            <a:extLst>
              <a:ext uri="{FF2B5EF4-FFF2-40B4-BE49-F238E27FC236}">
                <a16:creationId xmlns:a16="http://schemas.microsoft.com/office/drawing/2014/main" id="{AFBECFAB-4921-CD4E-1A14-313BB74CD18A}"/>
              </a:ext>
            </a:extLst>
          </p:cNvPr>
          <p:cNvSpPr>
            <a:spLocks noGrp="1"/>
          </p:cNvSpPr>
          <p:nvPr>
            <p:ph idx="1"/>
          </p:nvPr>
        </p:nvSpPr>
        <p:spPr>
          <a:xfrm>
            <a:off x="556847" y="1549854"/>
            <a:ext cx="5398477" cy="4351338"/>
          </a:xfrm>
        </p:spPr>
        <p:txBody>
          <a:bodyPr>
            <a:normAutofit/>
          </a:bodyPr>
          <a:lstStyle/>
          <a:p>
            <a:pPr marL="0" indent="0">
              <a:buNone/>
            </a:pPr>
            <a:r>
              <a:rPr lang="en-GB" b="1" dirty="0"/>
              <a:t>Main causes:</a:t>
            </a:r>
          </a:p>
          <a:p>
            <a:r>
              <a:rPr lang="en-GB" dirty="0"/>
              <a:t>Excessive leverage</a:t>
            </a:r>
          </a:p>
          <a:p>
            <a:r>
              <a:rPr lang="en-GB" dirty="0"/>
              <a:t>Weak regulation</a:t>
            </a:r>
          </a:p>
          <a:p>
            <a:r>
              <a:rPr lang="en-GB" dirty="0"/>
              <a:t>Poor risk management</a:t>
            </a:r>
          </a:p>
          <a:p>
            <a:r>
              <a:rPr lang="en-GB" dirty="0"/>
              <a:t>Liquidity shortages</a:t>
            </a:r>
          </a:p>
          <a:p>
            <a:r>
              <a:rPr lang="en-GB" dirty="0"/>
              <a:t>Growth of complex financial products</a:t>
            </a:r>
          </a:p>
          <a:p>
            <a:endParaRPr dirty="0"/>
          </a:p>
        </p:txBody>
      </p:sp>
      <p:sp>
        <p:nvSpPr>
          <p:cNvPr id="4" name="TextBox 3">
            <a:extLst>
              <a:ext uri="{FF2B5EF4-FFF2-40B4-BE49-F238E27FC236}">
                <a16:creationId xmlns:a16="http://schemas.microsoft.com/office/drawing/2014/main" id="{3A3909C1-C387-F9A7-637A-8B020C3B8C31}"/>
              </a:ext>
            </a:extLst>
          </p:cNvPr>
          <p:cNvSpPr txBox="1"/>
          <p:nvPr/>
        </p:nvSpPr>
        <p:spPr>
          <a:xfrm>
            <a:off x="6394380" y="3903345"/>
            <a:ext cx="4407877" cy="2954655"/>
          </a:xfrm>
          <a:prstGeom prst="rect">
            <a:avLst/>
          </a:prstGeom>
          <a:noFill/>
        </p:spPr>
        <p:txBody>
          <a:bodyPr wrap="square" rtlCol="0">
            <a:spAutoFit/>
          </a:bodyPr>
          <a:lstStyle/>
          <a:p>
            <a:r>
              <a:rPr lang="en-GB" sz="2800" b="1" dirty="0"/>
              <a:t>Consequences:</a:t>
            </a:r>
          </a:p>
          <a:p>
            <a:pPr marL="457200" indent="-457200">
              <a:buFont typeface="Arial" panose="020B0604020202020204" pitchFamily="34" charset="0"/>
              <a:buChar char="•"/>
            </a:pPr>
            <a:r>
              <a:rPr lang="en-GB" sz="2800" dirty="0"/>
              <a:t>Collapse of major banks</a:t>
            </a:r>
          </a:p>
          <a:p>
            <a:pPr marL="457200" indent="-457200">
              <a:buFont typeface="Arial" panose="020B0604020202020204" pitchFamily="34" charset="0"/>
              <a:buChar char="•"/>
            </a:pPr>
            <a:r>
              <a:rPr lang="en-GB" sz="2800" dirty="0"/>
              <a:t>Government bailouts</a:t>
            </a:r>
          </a:p>
          <a:p>
            <a:pPr marL="457200" indent="-457200">
              <a:buFont typeface="Arial" panose="020B0604020202020204" pitchFamily="34" charset="0"/>
              <a:buChar char="•"/>
            </a:pPr>
            <a:r>
              <a:rPr lang="en-GB" sz="2800" dirty="0"/>
              <a:t>Global recession</a:t>
            </a:r>
          </a:p>
          <a:p>
            <a:pPr marL="457200" indent="-457200">
              <a:buFont typeface="Arial" panose="020B0604020202020204" pitchFamily="34" charset="0"/>
              <a:buChar char="•"/>
            </a:pPr>
            <a:r>
              <a:rPr lang="en-GB" sz="2800" dirty="0"/>
              <a:t>Loss of trust in financial markets</a:t>
            </a:r>
          </a:p>
          <a:p>
            <a:endParaRPr dirty="0"/>
          </a:p>
        </p:txBody>
      </p:sp>
      <p:pic>
        <p:nvPicPr>
          <p:cNvPr id="3074" name="Picture 2" descr="Lehman Brothers est sortie de faillite">
            <a:extLst>
              <a:ext uri="{FF2B5EF4-FFF2-40B4-BE49-F238E27FC236}">
                <a16:creationId xmlns:a16="http://schemas.microsoft.com/office/drawing/2014/main" id="{B67B968C-7607-FFC9-0AD3-DB99680321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8204" y="365125"/>
            <a:ext cx="5025291" cy="3242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2218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0431" y="408433"/>
            <a:ext cx="11216640" cy="548640"/>
          </a:xfrm>
          <a:prstGeom prst="rect">
            <a:avLst/>
          </a:prstGeom>
          <a:noFill/>
          <a:ln/>
        </p:spPr>
        <p:txBody>
          <a:bodyPr wrap="square" lIns="0" tIns="0" rIns="0" bIns="0" rtlCol="0" anchor="ctr"/>
          <a:lstStyle/>
          <a:p>
            <a:pPr algn="ctr"/>
            <a:r>
              <a:rPr lang="en-US" sz="3200" dirty="0">
                <a:solidFill>
                  <a:srgbClr val="0D1F3C"/>
                </a:solidFill>
                <a:latin typeface="Georgia" pitchFamily="34" charset="0"/>
                <a:ea typeface="Georgia" pitchFamily="34" charset="-122"/>
                <a:cs typeface="Georgia" pitchFamily="34" charset="-120"/>
              </a:rPr>
              <a:t>Where Basel III Met Its Limits</a:t>
            </a:r>
            <a:endParaRPr lang="en-US" sz="3200" dirty="0"/>
          </a:p>
        </p:txBody>
      </p:sp>
      <p:sp>
        <p:nvSpPr>
          <p:cNvPr id="5" name="Shape 3"/>
          <p:cNvSpPr/>
          <p:nvPr/>
        </p:nvSpPr>
        <p:spPr>
          <a:xfrm>
            <a:off x="426720" y="1219200"/>
            <a:ext cx="11338560" cy="0"/>
          </a:xfrm>
          <a:prstGeom prst="line">
            <a:avLst/>
          </a:prstGeom>
          <a:noFill/>
          <a:ln w="12700">
            <a:solidFill>
              <a:srgbClr val="D0DAE6"/>
            </a:solidFill>
            <a:prstDash val="solid"/>
          </a:ln>
        </p:spPr>
        <p:txBody>
          <a:bodyPr/>
          <a:lstStyle/>
          <a:p>
            <a:endParaRPr lang="it-IT" sz="2400"/>
          </a:p>
        </p:txBody>
      </p:sp>
      <p:sp>
        <p:nvSpPr>
          <p:cNvPr id="6" name="Shape 4"/>
          <p:cNvSpPr/>
          <p:nvPr/>
        </p:nvSpPr>
        <p:spPr>
          <a:xfrm>
            <a:off x="426720" y="1341120"/>
            <a:ext cx="11338560" cy="463296"/>
          </a:xfrm>
          <a:prstGeom prst="rect">
            <a:avLst/>
          </a:prstGeom>
          <a:solidFill>
            <a:srgbClr val="A8C9ED"/>
          </a:solidFill>
          <a:ln w="12700">
            <a:solidFill>
              <a:srgbClr val="A8C9ED"/>
            </a:solidFill>
            <a:prstDash val="solid"/>
          </a:ln>
        </p:spPr>
        <p:txBody>
          <a:bodyPr/>
          <a:lstStyle/>
          <a:p>
            <a:endParaRPr lang="it-IT" sz="2400"/>
          </a:p>
        </p:txBody>
      </p:sp>
      <p:sp>
        <p:nvSpPr>
          <p:cNvPr id="7" name="Text 5"/>
          <p:cNvSpPr/>
          <p:nvPr/>
        </p:nvSpPr>
        <p:spPr>
          <a:xfrm>
            <a:off x="487680" y="1365504"/>
            <a:ext cx="2438400" cy="414528"/>
          </a:xfrm>
          <a:prstGeom prst="rect">
            <a:avLst/>
          </a:prstGeom>
          <a:noFill/>
          <a:ln/>
        </p:spPr>
        <p:txBody>
          <a:bodyPr wrap="square" rtlCol="0" anchor="ctr"/>
          <a:lstStyle/>
          <a:p>
            <a:r>
              <a:rPr lang="en-US" sz="1333" b="1" dirty="0">
                <a:latin typeface="Calibri" pitchFamily="34" charset="0"/>
                <a:ea typeface="Calibri" pitchFamily="34" charset="-122"/>
                <a:cs typeface="Calibri" pitchFamily="34" charset="-120"/>
              </a:rPr>
              <a:t>Pillar</a:t>
            </a:r>
            <a:endParaRPr lang="en-US" sz="1333" dirty="0"/>
          </a:p>
        </p:txBody>
      </p:sp>
      <p:sp>
        <p:nvSpPr>
          <p:cNvPr id="8" name="Text 6"/>
          <p:cNvSpPr/>
          <p:nvPr/>
        </p:nvSpPr>
        <p:spPr>
          <a:xfrm>
            <a:off x="3048000" y="1365504"/>
            <a:ext cx="2438400" cy="414528"/>
          </a:xfrm>
          <a:prstGeom prst="rect">
            <a:avLst/>
          </a:prstGeom>
          <a:noFill/>
          <a:ln/>
        </p:spPr>
        <p:txBody>
          <a:bodyPr wrap="square" rtlCol="0" anchor="ctr"/>
          <a:lstStyle/>
          <a:p>
            <a:r>
              <a:rPr lang="en-US" sz="1333" b="1" dirty="0">
                <a:latin typeface="Calibri" pitchFamily="34" charset="0"/>
                <a:ea typeface="Calibri" pitchFamily="34" charset="-122"/>
                <a:cs typeface="Calibri" pitchFamily="34" charset="-120"/>
              </a:rPr>
              <a:t>Requirement</a:t>
            </a:r>
            <a:endParaRPr lang="en-US" sz="1333" dirty="0"/>
          </a:p>
        </p:txBody>
      </p:sp>
      <p:sp>
        <p:nvSpPr>
          <p:cNvPr id="9" name="Text 7"/>
          <p:cNvSpPr/>
          <p:nvPr/>
        </p:nvSpPr>
        <p:spPr>
          <a:xfrm>
            <a:off x="5608320" y="1365504"/>
            <a:ext cx="2072640" cy="414528"/>
          </a:xfrm>
          <a:prstGeom prst="rect">
            <a:avLst/>
          </a:prstGeom>
          <a:noFill/>
          <a:ln/>
        </p:spPr>
        <p:txBody>
          <a:bodyPr wrap="square" rtlCol="0" anchor="ctr"/>
          <a:lstStyle/>
          <a:p>
            <a:r>
              <a:rPr lang="en-US" sz="1333" b="1" dirty="0">
                <a:latin typeface="Calibri" pitchFamily="34" charset="0"/>
                <a:ea typeface="Calibri" pitchFamily="34" charset="-122"/>
                <a:cs typeface="Calibri" pitchFamily="34" charset="-120"/>
              </a:rPr>
              <a:t>CS Position</a:t>
            </a:r>
            <a:endParaRPr lang="en-US" sz="1333" dirty="0"/>
          </a:p>
        </p:txBody>
      </p:sp>
      <p:sp>
        <p:nvSpPr>
          <p:cNvPr id="10" name="Text 8"/>
          <p:cNvSpPr/>
          <p:nvPr/>
        </p:nvSpPr>
        <p:spPr>
          <a:xfrm>
            <a:off x="7802880" y="1365504"/>
            <a:ext cx="3474720" cy="414528"/>
          </a:xfrm>
          <a:prstGeom prst="rect">
            <a:avLst/>
          </a:prstGeom>
          <a:noFill/>
          <a:ln/>
        </p:spPr>
        <p:txBody>
          <a:bodyPr wrap="square" rtlCol="0" anchor="ctr"/>
          <a:lstStyle/>
          <a:p>
            <a:r>
              <a:rPr lang="en-US" sz="1333" b="1" dirty="0">
                <a:latin typeface="Calibri" pitchFamily="34" charset="0"/>
                <a:ea typeface="Calibri" pitchFamily="34" charset="-122"/>
                <a:cs typeface="Calibri" pitchFamily="34" charset="-120"/>
              </a:rPr>
              <a:t>Gap</a:t>
            </a:r>
            <a:endParaRPr lang="en-US" sz="1333" dirty="0"/>
          </a:p>
        </p:txBody>
      </p:sp>
      <p:sp>
        <p:nvSpPr>
          <p:cNvPr id="11" name="Shape 9"/>
          <p:cNvSpPr/>
          <p:nvPr/>
        </p:nvSpPr>
        <p:spPr>
          <a:xfrm>
            <a:off x="426720" y="1889760"/>
            <a:ext cx="11338560" cy="1072896"/>
          </a:xfrm>
          <a:prstGeom prst="rect">
            <a:avLst/>
          </a:prstGeom>
          <a:solidFill>
            <a:schemeClr val="bg1"/>
          </a:solidFill>
          <a:ln w="6350">
            <a:solidFill>
              <a:srgbClr val="D8E4EE"/>
            </a:solidFill>
            <a:prstDash val="solid"/>
          </a:ln>
        </p:spPr>
        <p:txBody>
          <a:bodyPr/>
          <a:lstStyle/>
          <a:p>
            <a:endParaRPr lang="it-IT" sz="2400"/>
          </a:p>
        </p:txBody>
      </p:sp>
      <p:sp>
        <p:nvSpPr>
          <p:cNvPr id="12" name="Shape 10"/>
          <p:cNvSpPr/>
          <p:nvPr/>
        </p:nvSpPr>
        <p:spPr>
          <a:xfrm>
            <a:off x="7863840" y="2267712"/>
            <a:ext cx="316992" cy="316992"/>
          </a:xfrm>
          <a:prstGeom prst="ellipse">
            <a:avLst/>
          </a:prstGeom>
          <a:solidFill>
            <a:srgbClr val="E67E22"/>
          </a:solidFill>
          <a:ln w="12700">
            <a:solidFill>
              <a:srgbClr val="E67E22"/>
            </a:solidFill>
            <a:prstDash val="solid"/>
          </a:ln>
        </p:spPr>
        <p:txBody>
          <a:bodyPr/>
          <a:lstStyle/>
          <a:p>
            <a:endParaRPr lang="it-IT" sz="2400"/>
          </a:p>
        </p:txBody>
      </p:sp>
      <p:sp>
        <p:nvSpPr>
          <p:cNvPr id="13" name="Text 11"/>
          <p:cNvSpPr/>
          <p:nvPr/>
        </p:nvSpPr>
        <p:spPr>
          <a:xfrm>
            <a:off x="487680" y="1950720"/>
            <a:ext cx="2438400" cy="950976"/>
          </a:xfrm>
          <a:prstGeom prst="rect">
            <a:avLst/>
          </a:prstGeom>
          <a:noFill/>
          <a:ln/>
        </p:spPr>
        <p:txBody>
          <a:bodyPr wrap="square" rtlCol="0" anchor="ctr"/>
          <a:lstStyle/>
          <a:p>
            <a:r>
              <a:rPr lang="en-US" sz="1267" b="1" dirty="0">
                <a:solidFill>
                  <a:srgbClr val="A8C9ED"/>
                </a:solidFill>
                <a:latin typeface="Calibri" pitchFamily="34" charset="0"/>
                <a:ea typeface="Calibri" pitchFamily="34" charset="-122"/>
                <a:cs typeface="Calibri" pitchFamily="34" charset="-120"/>
              </a:rPr>
              <a:t>Pillar I — Capital</a:t>
            </a:r>
            <a:endParaRPr lang="en-US" sz="1267" dirty="0">
              <a:solidFill>
                <a:srgbClr val="A8C9ED"/>
              </a:solidFill>
            </a:endParaRPr>
          </a:p>
        </p:txBody>
      </p:sp>
      <p:sp>
        <p:nvSpPr>
          <p:cNvPr id="14" name="Text 12"/>
          <p:cNvSpPr/>
          <p:nvPr/>
        </p:nvSpPr>
        <p:spPr>
          <a:xfrm>
            <a:off x="3048000" y="1950720"/>
            <a:ext cx="2438400" cy="950976"/>
          </a:xfrm>
          <a:prstGeom prst="rect">
            <a:avLst/>
          </a:prstGeom>
          <a:noFill/>
          <a:ln/>
        </p:spPr>
        <p:txBody>
          <a:bodyPr wrap="square" rtlCol="0" anchor="ctr"/>
          <a:lstStyle/>
          <a:p>
            <a:r>
              <a:rPr lang="en-US" sz="1200" dirty="0">
                <a:solidFill>
                  <a:srgbClr val="0D1F3C"/>
                </a:solidFill>
                <a:latin typeface="Calibri" pitchFamily="34" charset="0"/>
                <a:ea typeface="Calibri" pitchFamily="34" charset="-122"/>
                <a:cs typeface="Calibri" pitchFamily="34" charset="-120"/>
              </a:rPr>
              <a:t>CET1 ≥ 4.5%; Conservation Buffer +2.5%</a:t>
            </a:r>
            <a:endParaRPr lang="en-US" sz="1200" dirty="0"/>
          </a:p>
        </p:txBody>
      </p:sp>
      <p:sp>
        <p:nvSpPr>
          <p:cNvPr id="15" name="Text 13"/>
          <p:cNvSpPr/>
          <p:nvPr/>
        </p:nvSpPr>
        <p:spPr>
          <a:xfrm>
            <a:off x="5608320" y="1950720"/>
            <a:ext cx="2072640" cy="950976"/>
          </a:xfrm>
          <a:prstGeom prst="rect">
            <a:avLst/>
          </a:prstGeom>
          <a:noFill/>
          <a:ln/>
        </p:spPr>
        <p:txBody>
          <a:bodyPr wrap="square" rtlCol="0" anchor="ctr"/>
          <a:lstStyle/>
          <a:p>
            <a:r>
              <a:rPr lang="en-US" sz="1200" b="1" dirty="0">
                <a:solidFill>
                  <a:srgbClr val="1A6E52"/>
                </a:solidFill>
                <a:latin typeface="Calibri" pitchFamily="34" charset="0"/>
                <a:ea typeface="Calibri" pitchFamily="34" charset="-122"/>
                <a:cs typeface="Calibri" pitchFamily="34" charset="-120"/>
              </a:rPr>
              <a:t>Ratios technically met</a:t>
            </a:r>
            <a:endParaRPr lang="en-US" sz="1200" dirty="0"/>
          </a:p>
        </p:txBody>
      </p:sp>
      <p:sp>
        <p:nvSpPr>
          <p:cNvPr id="16" name="Text 14"/>
          <p:cNvSpPr/>
          <p:nvPr/>
        </p:nvSpPr>
        <p:spPr>
          <a:xfrm>
            <a:off x="8253984" y="1950720"/>
            <a:ext cx="2926080" cy="950976"/>
          </a:xfrm>
          <a:prstGeom prst="rect">
            <a:avLst/>
          </a:prstGeom>
          <a:noFill/>
          <a:ln/>
        </p:spPr>
        <p:txBody>
          <a:bodyPr wrap="square" rtlCol="0" anchor="ctr"/>
          <a:lstStyle/>
          <a:p>
            <a:r>
              <a:rPr lang="en-US" sz="1200" dirty="0">
                <a:solidFill>
                  <a:srgbClr val="C0392B"/>
                </a:solidFill>
                <a:latin typeface="Calibri" pitchFamily="34" charset="0"/>
                <a:ea typeface="Calibri" pitchFamily="34" charset="-122"/>
                <a:cs typeface="Calibri" pitchFamily="34" charset="-120"/>
              </a:rPr>
              <a:t>Buffers eroded by years of operating losses</a:t>
            </a:r>
            <a:endParaRPr lang="en-US" sz="1200" dirty="0"/>
          </a:p>
        </p:txBody>
      </p:sp>
      <p:sp>
        <p:nvSpPr>
          <p:cNvPr id="17" name="Shape 15"/>
          <p:cNvSpPr/>
          <p:nvPr/>
        </p:nvSpPr>
        <p:spPr>
          <a:xfrm>
            <a:off x="426720" y="3011424"/>
            <a:ext cx="11338560" cy="1072896"/>
          </a:xfrm>
          <a:prstGeom prst="rect">
            <a:avLst/>
          </a:prstGeom>
          <a:solidFill>
            <a:srgbClr val="FFFFFF"/>
          </a:solidFill>
          <a:ln w="6350">
            <a:solidFill>
              <a:srgbClr val="D8E4EE"/>
            </a:solidFill>
            <a:prstDash val="solid"/>
          </a:ln>
        </p:spPr>
        <p:txBody>
          <a:bodyPr/>
          <a:lstStyle/>
          <a:p>
            <a:endParaRPr lang="it-IT" sz="2400"/>
          </a:p>
        </p:txBody>
      </p:sp>
      <p:sp>
        <p:nvSpPr>
          <p:cNvPr id="18" name="Shape 16"/>
          <p:cNvSpPr/>
          <p:nvPr/>
        </p:nvSpPr>
        <p:spPr>
          <a:xfrm>
            <a:off x="7863840" y="3389376"/>
            <a:ext cx="316992" cy="316992"/>
          </a:xfrm>
          <a:prstGeom prst="ellipse">
            <a:avLst/>
          </a:prstGeom>
          <a:solidFill>
            <a:srgbClr val="C0392B"/>
          </a:solidFill>
          <a:ln w="12700">
            <a:solidFill>
              <a:srgbClr val="C0392B"/>
            </a:solidFill>
            <a:prstDash val="solid"/>
          </a:ln>
        </p:spPr>
        <p:txBody>
          <a:bodyPr/>
          <a:lstStyle/>
          <a:p>
            <a:endParaRPr lang="it-IT" sz="2400"/>
          </a:p>
        </p:txBody>
      </p:sp>
      <p:sp>
        <p:nvSpPr>
          <p:cNvPr id="19" name="Text 17"/>
          <p:cNvSpPr/>
          <p:nvPr/>
        </p:nvSpPr>
        <p:spPr>
          <a:xfrm>
            <a:off x="487680" y="3072384"/>
            <a:ext cx="2438400" cy="950976"/>
          </a:xfrm>
          <a:prstGeom prst="rect">
            <a:avLst/>
          </a:prstGeom>
          <a:noFill/>
          <a:ln/>
        </p:spPr>
        <p:txBody>
          <a:bodyPr wrap="square" rtlCol="0" anchor="ctr"/>
          <a:lstStyle/>
          <a:p>
            <a:r>
              <a:rPr lang="en-US" sz="1267" b="1" dirty="0">
                <a:solidFill>
                  <a:srgbClr val="A8C9ED"/>
                </a:solidFill>
                <a:latin typeface="Calibri" pitchFamily="34" charset="0"/>
                <a:ea typeface="Calibri" pitchFamily="34" charset="-122"/>
                <a:cs typeface="Calibri" pitchFamily="34" charset="-120"/>
              </a:rPr>
              <a:t>Pillar I — Liquidity</a:t>
            </a:r>
            <a:endParaRPr lang="en-US" sz="1267" dirty="0">
              <a:solidFill>
                <a:srgbClr val="A8C9ED"/>
              </a:solidFill>
            </a:endParaRPr>
          </a:p>
        </p:txBody>
      </p:sp>
      <p:sp>
        <p:nvSpPr>
          <p:cNvPr id="20" name="Text 18"/>
          <p:cNvSpPr/>
          <p:nvPr/>
        </p:nvSpPr>
        <p:spPr>
          <a:xfrm>
            <a:off x="3048000" y="3072384"/>
            <a:ext cx="2438400" cy="950976"/>
          </a:xfrm>
          <a:prstGeom prst="rect">
            <a:avLst/>
          </a:prstGeom>
          <a:noFill/>
          <a:ln/>
        </p:spPr>
        <p:txBody>
          <a:bodyPr wrap="square" rtlCol="0" anchor="ctr"/>
          <a:lstStyle/>
          <a:p>
            <a:r>
              <a:rPr lang="en-US" sz="1200" dirty="0">
                <a:solidFill>
                  <a:srgbClr val="0D1F3C"/>
                </a:solidFill>
                <a:latin typeface="Calibri" pitchFamily="34" charset="0"/>
                <a:ea typeface="Calibri" pitchFamily="34" charset="-122"/>
                <a:cs typeface="Calibri" pitchFamily="34" charset="-120"/>
              </a:rPr>
              <a:t>LCR: 30-day stress survival</a:t>
            </a:r>
            <a:endParaRPr lang="en-US" sz="1200" dirty="0"/>
          </a:p>
          <a:p>
            <a:r>
              <a:rPr lang="en-US" sz="1200" dirty="0">
                <a:solidFill>
                  <a:srgbClr val="0D1F3C"/>
                </a:solidFill>
                <a:latin typeface="Calibri" pitchFamily="34" charset="0"/>
                <a:ea typeface="Calibri" pitchFamily="34" charset="-122"/>
                <a:cs typeface="Calibri" pitchFamily="34" charset="-120"/>
              </a:rPr>
              <a:t>NSFR: stable long-term funding</a:t>
            </a:r>
            <a:endParaRPr lang="en-US" sz="1200" dirty="0"/>
          </a:p>
        </p:txBody>
      </p:sp>
      <p:sp>
        <p:nvSpPr>
          <p:cNvPr id="21" name="Text 19"/>
          <p:cNvSpPr/>
          <p:nvPr/>
        </p:nvSpPr>
        <p:spPr>
          <a:xfrm>
            <a:off x="5608320" y="3072384"/>
            <a:ext cx="2072640" cy="950976"/>
          </a:xfrm>
          <a:prstGeom prst="rect">
            <a:avLst/>
          </a:prstGeom>
          <a:noFill/>
          <a:ln/>
        </p:spPr>
        <p:txBody>
          <a:bodyPr wrap="square" rtlCol="0" anchor="ctr"/>
          <a:lstStyle/>
          <a:p>
            <a:r>
              <a:rPr lang="en-US" sz="1200" b="1" dirty="0">
                <a:solidFill>
                  <a:srgbClr val="1A6E52"/>
                </a:solidFill>
                <a:latin typeface="Calibri" pitchFamily="34" charset="0"/>
                <a:ea typeface="Calibri" pitchFamily="34" charset="-122"/>
                <a:cs typeface="Calibri" pitchFamily="34" charset="-120"/>
              </a:rPr>
              <a:t>LCR reported compliant</a:t>
            </a:r>
            <a:endParaRPr lang="en-US" sz="1200" dirty="0"/>
          </a:p>
        </p:txBody>
      </p:sp>
      <p:sp>
        <p:nvSpPr>
          <p:cNvPr id="22" name="Text 20"/>
          <p:cNvSpPr/>
          <p:nvPr/>
        </p:nvSpPr>
        <p:spPr>
          <a:xfrm>
            <a:off x="8253984" y="3072384"/>
            <a:ext cx="2926080" cy="950976"/>
          </a:xfrm>
          <a:prstGeom prst="rect">
            <a:avLst/>
          </a:prstGeom>
          <a:noFill/>
          <a:ln/>
        </p:spPr>
        <p:txBody>
          <a:bodyPr wrap="square" rtlCol="0" anchor="ctr"/>
          <a:lstStyle/>
          <a:p>
            <a:r>
              <a:rPr lang="en-US" sz="1200" dirty="0">
                <a:solidFill>
                  <a:srgbClr val="C0392B"/>
                </a:solidFill>
                <a:latin typeface="Calibri" pitchFamily="34" charset="0"/>
                <a:ea typeface="Calibri" pitchFamily="34" charset="-122"/>
                <a:cs typeface="Calibri" pitchFamily="34" charset="-120"/>
              </a:rPr>
              <a:t>Large institutional deposits — flighty, near-instant withdrawal</a:t>
            </a:r>
            <a:endParaRPr lang="en-US" sz="1200" dirty="0"/>
          </a:p>
        </p:txBody>
      </p:sp>
      <p:sp>
        <p:nvSpPr>
          <p:cNvPr id="23" name="Shape 21"/>
          <p:cNvSpPr/>
          <p:nvPr/>
        </p:nvSpPr>
        <p:spPr>
          <a:xfrm>
            <a:off x="426720" y="4133088"/>
            <a:ext cx="11338560" cy="1072896"/>
          </a:xfrm>
          <a:prstGeom prst="rect">
            <a:avLst/>
          </a:prstGeom>
          <a:solidFill>
            <a:schemeClr val="bg1"/>
          </a:solidFill>
          <a:ln w="6350">
            <a:solidFill>
              <a:srgbClr val="D8E4EE"/>
            </a:solidFill>
            <a:prstDash val="solid"/>
          </a:ln>
        </p:spPr>
        <p:txBody>
          <a:bodyPr/>
          <a:lstStyle/>
          <a:p>
            <a:endParaRPr lang="it-IT" sz="2400"/>
          </a:p>
        </p:txBody>
      </p:sp>
      <p:sp>
        <p:nvSpPr>
          <p:cNvPr id="24" name="Shape 22"/>
          <p:cNvSpPr/>
          <p:nvPr/>
        </p:nvSpPr>
        <p:spPr>
          <a:xfrm>
            <a:off x="7863840" y="4511040"/>
            <a:ext cx="316992" cy="316992"/>
          </a:xfrm>
          <a:prstGeom prst="ellipse">
            <a:avLst/>
          </a:prstGeom>
          <a:solidFill>
            <a:srgbClr val="C0392B"/>
          </a:solidFill>
          <a:ln w="12700">
            <a:solidFill>
              <a:srgbClr val="C0392B"/>
            </a:solidFill>
            <a:prstDash val="solid"/>
          </a:ln>
        </p:spPr>
        <p:txBody>
          <a:bodyPr/>
          <a:lstStyle/>
          <a:p>
            <a:endParaRPr lang="it-IT" sz="2400"/>
          </a:p>
        </p:txBody>
      </p:sp>
      <p:sp>
        <p:nvSpPr>
          <p:cNvPr id="25" name="Text 23"/>
          <p:cNvSpPr/>
          <p:nvPr/>
        </p:nvSpPr>
        <p:spPr>
          <a:xfrm>
            <a:off x="487680" y="4194048"/>
            <a:ext cx="2438400" cy="950976"/>
          </a:xfrm>
          <a:prstGeom prst="rect">
            <a:avLst/>
          </a:prstGeom>
          <a:noFill/>
          <a:ln/>
        </p:spPr>
        <p:txBody>
          <a:bodyPr wrap="square" rtlCol="0" anchor="ctr"/>
          <a:lstStyle/>
          <a:p>
            <a:r>
              <a:rPr lang="en-US" sz="1267" b="1" dirty="0">
                <a:solidFill>
                  <a:srgbClr val="A8C9ED"/>
                </a:solidFill>
                <a:latin typeface="Calibri" pitchFamily="34" charset="0"/>
                <a:ea typeface="Calibri" pitchFamily="34" charset="-122"/>
                <a:cs typeface="Calibri" pitchFamily="34" charset="-120"/>
              </a:rPr>
              <a:t>Pillar II — Governance</a:t>
            </a:r>
            <a:endParaRPr lang="en-US" sz="1267" dirty="0">
              <a:solidFill>
                <a:srgbClr val="A8C9ED"/>
              </a:solidFill>
            </a:endParaRPr>
          </a:p>
        </p:txBody>
      </p:sp>
      <p:sp>
        <p:nvSpPr>
          <p:cNvPr id="26" name="Text 24"/>
          <p:cNvSpPr/>
          <p:nvPr/>
        </p:nvSpPr>
        <p:spPr>
          <a:xfrm>
            <a:off x="3048000" y="4194048"/>
            <a:ext cx="2438400" cy="950976"/>
          </a:xfrm>
          <a:prstGeom prst="rect">
            <a:avLst/>
          </a:prstGeom>
          <a:noFill/>
          <a:ln/>
        </p:spPr>
        <p:txBody>
          <a:bodyPr wrap="square" rtlCol="0" anchor="ctr"/>
          <a:lstStyle/>
          <a:p>
            <a:r>
              <a:rPr lang="en-US" sz="1200" dirty="0">
                <a:solidFill>
                  <a:srgbClr val="0D1F3C"/>
                </a:solidFill>
                <a:latin typeface="Calibri" pitchFamily="34" charset="0"/>
                <a:ea typeface="Calibri" pitchFamily="34" charset="-122"/>
                <a:cs typeface="Calibri" pitchFamily="34" charset="-120"/>
              </a:rPr>
              <a:t>Supervisors must act on culture &amp; risk failures</a:t>
            </a:r>
            <a:endParaRPr lang="en-US" sz="1200" dirty="0"/>
          </a:p>
        </p:txBody>
      </p:sp>
      <p:sp>
        <p:nvSpPr>
          <p:cNvPr id="27" name="Text 25"/>
          <p:cNvSpPr/>
          <p:nvPr/>
        </p:nvSpPr>
        <p:spPr>
          <a:xfrm>
            <a:off x="5608320" y="4194048"/>
            <a:ext cx="2072640" cy="950976"/>
          </a:xfrm>
          <a:prstGeom prst="rect">
            <a:avLst/>
          </a:prstGeom>
          <a:noFill/>
          <a:ln/>
        </p:spPr>
        <p:txBody>
          <a:bodyPr wrap="square" rtlCol="0" anchor="ctr"/>
          <a:lstStyle/>
          <a:p>
            <a:r>
              <a:rPr lang="en-US" sz="1200" b="1" dirty="0">
                <a:solidFill>
                  <a:srgbClr val="1A6E52"/>
                </a:solidFill>
                <a:latin typeface="Calibri" pitchFamily="34" charset="0"/>
                <a:ea typeface="Calibri" pitchFamily="34" charset="-122"/>
                <a:cs typeface="Calibri" pitchFamily="34" charset="-120"/>
              </a:rPr>
              <a:t>Scandals visible for years</a:t>
            </a:r>
            <a:endParaRPr lang="en-US" sz="1200" dirty="0"/>
          </a:p>
        </p:txBody>
      </p:sp>
      <p:sp>
        <p:nvSpPr>
          <p:cNvPr id="28" name="Text 26"/>
          <p:cNvSpPr/>
          <p:nvPr/>
        </p:nvSpPr>
        <p:spPr>
          <a:xfrm>
            <a:off x="8253984" y="4194048"/>
            <a:ext cx="2926080" cy="950976"/>
          </a:xfrm>
          <a:prstGeom prst="rect">
            <a:avLst/>
          </a:prstGeom>
          <a:noFill/>
          <a:ln/>
        </p:spPr>
        <p:txBody>
          <a:bodyPr wrap="square" rtlCol="0" anchor="ctr"/>
          <a:lstStyle/>
          <a:p>
            <a:r>
              <a:rPr lang="en-US" sz="1200" dirty="0">
                <a:solidFill>
                  <a:srgbClr val="C0392B"/>
                </a:solidFill>
                <a:latin typeface="Calibri" pitchFamily="34" charset="0"/>
                <a:ea typeface="Calibri" pitchFamily="34" charset="-122"/>
                <a:cs typeface="Calibri" pitchFamily="34" charset="-120"/>
              </a:rPr>
              <a:t>Pillar 2 tools not deployed with force or speed</a:t>
            </a:r>
            <a:endParaRPr lang="en-US" sz="1200" dirty="0"/>
          </a:p>
        </p:txBody>
      </p:sp>
      <p:sp>
        <p:nvSpPr>
          <p:cNvPr id="29" name="Shape 27"/>
          <p:cNvSpPr/>
          <p:nvPr/>
        </p:nvSpPr>
        <p:spPr>
          <a:xfrm>
            <a:off x="426720" y="5254752"/>
            <a:ext cx="11338560" cy="1072896"/>
          </a:xfrm>
          <a:prstGeom prst="rect">
            <a:avLst/>
          </a:prstGeom>
          <a:solidFill>
            <a:srgbClr val="FFFFFF"/>
          </a:solidFill>
          <a:ln w="6350">
            <a:solidFill>
              <a:srgbClr val="D8E4EE"/>
            </a:solidFill>
            <a:prstDash val="solid"/>
          </a:ln>
        </p:spPr>
        <p:txBody>
          <a:bodyPr/>
          <a:lstStyle/>
          <a:p>
            <a:endParaRPr lang="it-IT" sz="2400"/>
          </a:p>
        </p:txBody>
      </p:sp>
      <p:sp>
        <p:nvSpPr>
          <p:cNvPr id="30" name="Shape 28"/>
          <p:cNvSpPr/>
          <p:nvPr/>
        </p:nvSpPr>
        <p:spPr>
          <a:xfrm>
            <a:off x="7863840" y="5632704"/>
            <a:ext cx="316992" cy="316992"/>
          </a:xfrm>
          <a:prstGeom prst="ellipse">
            <a:avLst/>
          </a:prstGeom>
          <a:solidFill>
            <a:srgbClr val="E67E22"/>
          </a:solidFill>
          <a:ln w="12700">
            <a:solidFill>
              <a:srgbClr val="E67E22"/>
            </a:solidFill>
            <a:prstDash val="solid"/>
          </a:ln>
        </p:spPr>
        <p:txBody>
          <a:bodyPr/>
          <a:lstStyle/>
          <a:p>
            <a:endParaRPr lang="it-IT" sz="2400"/>
          </a:p>
        </p:txBody>
      </p:sp>
      <p:sp>
        <p:nvSpPr>
          <p:cNvPr id="31" name="Text 29"/>
          <p:cNvSpPr/>
          <p:nvPr/>
        </p:nvSpPr>
        <p:spPr>
          <a:xfrm>
            <a:off x="487680" y="5315712"/>
            <a:ext cx="2438400" cy="950976"/>
          </a:xfrm>
          <a:prstGeom prst="rect">
            <a:avLst/>
          </a:prstGeom>
          <a:noFill/>
          <a:ln/>
        </p:spPr>
        <p:txBody>
          <a:bodyPr wrap="square" rtlCol="0" anchor="ctr"/>
          <a:lstStyle/>
          <a:p>
            <a:r>
              <a:rPr lang="en-US" sz="1267" b="1" dirty="0">
                <a:solidFill>
                  <a:srgbClr val="A8C9ED"/>
                </a:solidFill>
                <a:latin typeface="Calibri" pitchFamily="34" charset="0"/>
                <a:ea typeface="Calibri" pitchFamily="34" charset="-122"/>
                <a:cs typeface="Calibri" pitchFamily="34" charset="-120"/>
              </a:rPr>
              <a:t>Pillar III — Disclosure</a:t>
            </a:r>
            <a:endParaRPr lang="en-US" sz="1267" dirty="0">
              <a:solidFill>
                <a:srgbClr val="A8C9ED"/>
              </a:solidFill>
            </a:endParaRPr>
          </a:p>
        </p:txBody>
      </p:sp>
      <p:sp>
        <p:nvSpPr>
          <p:cNvPr id="32" name="Text 30"/>
          <p:cNvSpPr/>
          <p:nvPr/>
        </p:nvSpPr>
        <p:spPr>
          <a:xfrm>
            <a:off x="3048000" y="5315712"/>
            <a:ext cx="2438400" cy="950976"/>
          </a:xfrm>
          <a:prstGeom prst="rect">
            <a:avLst/>
          </a:prstGeom>
          <a:noFill/>
          <a:ln/>
        </p:spPr>
        <p:txBody>
          <a:bodyPr wrap="square" rtlCol="0" anchor="ctr"/>
          <a:lstStyle/>
          <a:p>
            <a:r>
              <a:rPr lang="en-US" sz="1200" dirty="0">
                <a:solidFill>
                  <a:srgbClr val="0D1F3C"/>
                </a:solidFill>
                <a:latin typeface="Calibri" pitchFamily="34" charset="0"/>
                <a:ea typeface="Calibri" pitchFamily="34" charset="-122"/>
                <a:cs typeface="Calibri" pitchFamily="34" charset="-120"/>
              </a:rPr>
              <a:t>Market must be able to price risk</a:t>
            </a:r>
            <a:endParaRPr lang="en-US" sz="1200" dirty="0"/>
          </a:p>
        </p:txBody>
      </p:sp>
      <p:sp>
        <p:nvSpPr>
          <p:cNvPr id="33" name="Text 31"/>
          <p:cNvSpPr/>
          <p:nvPr/>
        </p:nvSpPr>
        <p:spPr>
          <a:xfrm>
            <a:off x="5608320" y="5315712"/>
            <a:ext cx="2072640" cy="950976"/>
          </a:xfrm>
          <a:prstGeom prst="rect">
            <a:avLst/>
          </a:prstGeom>
          <a:noFill/>
          <a:ln/>
        </p:spPr>
        <p:txBody>
          <a:bodyPr wrap="square" rtlCol="0" anchor="ctr"/>
          <a:lstStyle/>
          <a:p>
            <a:r>
              <a:rPr lang="en-US" sz="1200" b="1" dirty="0">
                <a:solidFill>
                  <a:srgbClr val="1A6E52"/>
                </a:solidFill>
                <a:latin typeface="Calibri" pitchFamily="34" charset="0"/>
                <a:ea typeface="Calibri" pitchFamily="34" charset="-122"/>
                <a:cs typeface="Calibri" pitchFamily="34" charset="-120"/>
              </a:rPr>
              <a:t>Disclosures published</a:t>
            </a:r>
            <a:endParaRPr lang="en-US" sz="1200" dirty="0"/>
          </a:p>
        </p:txBody>
      </p:sp>
      <p:sp>
        <p:nvSpPr>
          <p:cNvPr id="34" name="Text 32"/>
          <p:cNvSpPr/>
          <p:nvPr/>
        </p:nvSpPr>
        <p:spPr>
          <a:xfrm>
            <a:off x="8253984" y="5315712"/>
            <a:ext cx="2926080" cy="950976"/>
          </a:xfrm>
          <a:prstGeom prst="rect">
            <a:avLst/>
          </a:prstGeom>
          <a:noFill/>
          <a:ln/>
        </p:spPr>
        <p:txBody>
          <a:bodyPr wrap="square" rtlCol="0" anchor="ctr"/>
          <a:lstStyle/>
          <a:p>
            <a:r>
              <a:rPr lang="en-US" sz="1200" dirty="0">
                <a:solidFill>
                  <a:srgbClr val="C0392B"/>
                </a:solidFill>
                <a:latin typeface="Calibri" pitchFamily="34" charset="0"/>
                <a:ea typeface="Calibri" pitchFamily="34" charset="-122"/>
                <a:cs typeface="Calibri" pitchFamily="34" charset="-120"/>
              </a:rPr>
              <a:t>By the time markets priced it in, the bank run had begun</a:t>
            </a:r>
            <a:endParaRPr lang="en-US" sz="12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487680" y="566928"/>
            <a:ext cx="5364480" cy="670560"/>
          </a:xfrm>
          <a:prstGeom prst="rect">
            <a:avLst/>
          </a:prstGeom>
          <a:noFill/>
          <a:ln/>
        </p:spPr>
        <p:txBody>
          <a:bodyPr wrap="square" rtlCol="0" anchor="ctr"/>
          <a:lstStyle/>
          <a:p>
            <a:r>
              <a:rPr lang="en-US" sz="3467" dirty="0">
                <a:latin typeface="Georgia" pitchFamily="34" charset="0"/>
                <a:ea typeface="Georgia" pitchFamily="34" charset="-122"/>
                <a:cs typeface="Georgia" pitchFamily="34" charset="-120"/>
              </a:rPr>
              <a:t>Four Conclusions</a:t>
            </a:r>
            <a:endParaRPr lang="en-US" sz="3467" dirty="0"/>
          </a:p>
        </p:txBody>
      </p:sp>
      <p:sp>
        <p:nvSpPr>
          <p:cNvPr id="6" name="Shape 4"/>
          <p:cNvSpPr/>
          <p:nvPr/>
        </p:nvSpPr>
        <p:spPr>
          <a:xfrm>
            <a:off x="487680" y="1676400"/>
            <a:ext cx="548640" cy="548640"/>
          </a:xfrm>
          <a:prstGeom prst="ellipse">
            <a:avLst/>
          </a:prstGeom>
          <a:solidFill>
            <a:srgbClr val="A8C9ED"/>
          </a:solidFill>
          <a:ln w="12700">
            <a:solidFill>
              <a:srgbClr val="A8C9ED"/>
            </a:solidFill>
            <a:prstDash val="solid"/>
          </a:ln>
        </p:spPr>
        <p:txBody>
          <a:bodyPr/>
          <a:lstStyle/>
          <a:p>
            <a:endParaRPr lang="it-IT" sz="2400"/>
          </a:p>
        </p:txBody>
      </p:sp>
      <p:sp>
        <p:nvSpPr>
          <p:cNvPr id="7" name="Text 5"/>
          <p:cNvSpPr/>
          <p:nvPr/>
        </p:nvSpPr>
        <p:spPr>
          <a:xfrm>
            <a:off x="487680" y="1676400"/>
            <a:ext cx="548640" cy="548640"/>
          </a:xfrm>
          <a:prstGeom prst="rect">
            <a:avLst/>
          </a:prstGeom>
          <a:noFill/>
          <a:ln/>
        </p:spPr>
        <p:txBody>
          <a:bodyPr wrap="square" rtlCol="0" anchor="ctr"/>
          <a:lstStyle/>
          <a:p>
            <a:pPr algn="ctr"/>
            <a:r>
              <a:rPr lang="en-US" sz="1467" b="1" dirty="0">
                <a:latin typeface="Georgia" pitchFamily="34" charset="0"/>
                <a:ea typeface="Georgia" pitchFamily="34" charset="-122"/>
                <a:cs typeface="Georgia" pitchFamily="34" charset="-120"/>
              </a:rPr>
              <a:t>01</a:t>
            </a:r>
            <a:endParaRPr lang="en-US" sz="1467" dirty="0"/>
          </a:p>
        </p:txBody>
      </p:sp>
      <p:sp>
        <p:nvSpPr>
          <p:cNvPr id="8" name="Text 6"/>
          <p:cNvSpPr/>
          <p:nvPr/>
        </p:nvSpPr>
        <p:spPr>
          <a:xfrm>
            <a:off x="1219200" y="1493520"/>
            <a:ext cx="4632960" cy="1072896"/>
          </a:xfrm>
          <a:prstGeom prst="rect">
            <a:avLst/>
          </a:prstGeom>
          <a:noFill/>
          <a:ln/>
        </p:spPr>
        <p:txBody>
          <a:bodyPr wrap="square" rtlCol="0" anchor="ctr"/>
          <a:lstStyle/>
          <a:p>
            <a:pPr>
              <a:lnSpc>
                <a:spcPct val="130000"/>
              </a:lnSpc>
            </a:pPr>
            <a:r>
              <a:rPr lang="en-US" sz="1400" dirty="0">
                <a:latin typeface="Calibri" pitchFamily="34" charset="0"/>
                <a:ea typeface="Calibri" pitchFamily="34" charset="-122"/>
                <a:cs typeface="Calibri" pitchFamily="34" charset="-120"/>
              </a:rPr>
              <a:t>Capital ratios measure resilience, not confidence, and it is confidence that keeps a bank alive.</a:t>
            </a:r>
            <a:endParaRPr lang="en-US" sz="1400" dirty="0"/>
          </a:p>
        </p:txBody>
      </p:sp>
      <p:sp>
        <p:nvSpPr>
          <p:cNvPr id="9" name="Shape 7"/>
          <p:cNvSpPr/>
          <p:nvPr/>
        </p:nvSpPr>
        <p:spPr>
          <a:xfrm>
            <a:off x="487680" y="2919984"/>
            <a:ext cx="548640" cy="548640"/>
          </a:xfrm>
          <a:prstGeom prst="ellipse">
            <a:avLst/>
          </a:prstGeom>
          <a:solidFill>
            <a:srgbClr val="A8C9ED"/>
          </a:solidFill>
          <a:ln w="12700">
            <a:solidFill>
              <a:srgbClr val="A8C9ED"/>
            </a:solidFill>
            <a:prstDash val="solid"/>
          </a:ln>
        </p:spPr>
        <p:txBody>
          <a:bodyPr/>
          <a:lstStyle/>
          <a:p>
            <a:endParaRPr lang="it-IT" sz="2400"/>
          </a:p>
        </p:txBody>
      </p:sp>
      <p:sp>
        <p:nvSpPr>
          <p:cNvPr id="10" name="Text 8"/>
          <p:cNvSpPr/>
          <p:nvPr/>
        </p:nvSpPr>
        <p:spPr>
          <a:xfrm>
            <a:off x="487680" y="2919984"/>
            <a:ext cx="548640" cy="548640"/>
          </a:xfrm>
          <a:prstGeom prst="rect">
            <a:avLst/>
          </a:prstGeom>
          <a:noFill/>
          <a:ln/>
        </p:spPr>
        <p:txBody>
          <a:bodyPr wrap="square" rtlCol="0" anchor="ctr"/>
          <a:lstStyle/>
          <a:p>
            <a:pPr algn="ctr"/>
            <a:r>
              <a:rPr lang="en-US" sz="1467" b="1" dirty="0">
                <a:latin typeface="Georgia" pitchFamily="34" charset="0"/>
                <a:ea typeface="Georgia" pitchFamily="34" charset="-122"/>
                <a:cs typeface="Georgia" pitchFamily="34" charset="-120"/>
              </a:rPr>
              <a:t>02</a:t>
            </a:r>
            <a:endParaRPr lang="en-US" sz="1467" dirty="0"/>
          </a:p>
        </p:txBody>
      </p:sp>
      <p:sp>
        <p:nvSpPr>
          <p:cNvPr id="11" name="Text 9"/>
          <p:cNvSpPr/>
          <p:nvPr/>
        </p:nvSpPr>
        <p:spPr>
          <a:xfrm>
            <a:off x="1219200" y="2761488"/>
            <a:ext cx="4632960" cy="1072896"/>
          </a:xfrm>
          <a:prstGeom prst="rect">
            <a:avLst/>
          </a:prstGeom>
          <a:noFill/>
          <a:ln/>
        </p:spPr>
        <p:txBody>
          <a:bodyPr wrap="square" rtlCol="0" anchor="ctr"/>
          <a:lstStyle/>
          <a:p>
            <a:pPr>
              <a:lnSpc>
                <a:spcPct val="130000"/>
              </a:lnSpc>
            </a:pPr>
            <a:r>
              <a:rPr lang="en-US" sz="1400" dirty="0">
                <a:latin typeface="Calibri" pitchFamily="34" charset="0"/>
                <a:ea typeface="Calibri" pitchFamily="34" charset="-122"/>
                <a:cs typeface="Calibri" pitchFamily="34" charset="-120"/>
              </a:rPr>
              <a:t>Liquidity crises move far faster than regulatory intervention can respond.</a:t>
            </a:r>
            <a:endParaRPr lang="en-US" sz="1400" dirty="0"/>
          </a:p>
        </p:txBody>
      </p:sp>
      <p:sp>
        <p:nvSpPr>
          <p:cNvPr id="12" name="Shape 10"/>
          <p:cNvSpPr/>
          <p:nvPr/>
        </p:nvSpPr>
        <p:spPr>
          <a:xfrm>
            <a:off x="487680" y="4163568"/>
            <a:ext cx="548640" cy="548640"/>
          </a:xfrm>
          <a:prstGeom prst="ellipse">
            <a:avLst/>
          </a:prstGeom>
          <a:solidFill>
            <a:srgbClr val="A8C9ED"/>
          </a:solidFill>
          <a:ln w="12700">
            <a:solidFill>
              <a:srgbClr val="A8C9ED"/>
            </a:solidFill>
            <a:prstDash val="solid"/>
          </a:ln>
        </p:spPr>
        <p:txBody>
          <a:bodyPr/>
          <a:lstStyle/>
          <a:p>
            <a:endParaRPr lang="it-IT" sz="2400"/>
          </a:p>
        </p:txBody>
      </p:sp>
      <p:sp>
        <p:nvSpPr>
          <p:cNvPr id="13" name="Text 11"/>
          <p:cNvSpPr/>
          <p:nvPr/>
        </p:nvSpPr>
        <p:spPr>
          <a:xfrm>
            <a:off x="487680" y="4163568"/>
            <a:ext cx="548640" cy="548640"/>
          </a:xfrm>
          <a:prstGeom prst="rect">
            <a:avLst/>
          </a:prstGeom>
          <a:noFill/>
          <a:ln/>
        </p:spPr>
        <p:txBody>
          <a:bodyPr wrap="square" rtlCol="0" anchor="ctr"/>
          <a:lstStyle/>
          <a:p>
            <a:pPr algn="ctr"/>
            <a:r>
              <a:rPr lang="en-US" sz="1467" b="1" dirty="0">
                <a:latin typeface="Georgia" pitchFamily="34" charset="0"/>
                <a:ea typeface="Georgia" pitchFamily="34" charset="-122"/>
                <a:cs typeface="Georgia" pitchFamily="34" charset="-120"/>
              </a:rPr>
              <a:t>03</a:t>
            </a:r>
            <a:endParaRPr lang="en-US" sz="1467" dirty="0"/>
          </a:p>
        </p:txBody>
      </p:sp>
      <p:sp>
        <p:nvSpPr>
          <p:cNvPr id="14" name="Text 12"/>
          <p:cNvSpPr/>
          <p:nvPr/>
        </p:nvSpPr>
        <p:spPr>
          <a:xfrm>
            <a:off x="1219200" y="3948176"/>
            <a:ext cx="4632960" cy="1072896"/>
          </a:xfrm>
          <a:prstGeom prst="rect">
            <a:avLst/>
          </a:prstGeom>
          <a:noFill/>
          <a:ln/>
        </p:spPr>
        <p:txBody>
          <a:bodyPr wrap="square" rtlCol="0" anchor="ctr"/>
          <a:lstStyle/>
          <a:p>
            <a:pPr>
              <a:lnSpc>
                <a:spcPct val="130000"/>
              </a:lnSpc>
            </a:pPr>
            <a:r>
              <a:rPr lang="en-US" sz="1400" dirty="0">
                <a:latin typeface="Calibri" pitchFamily="34" charset="0"/>
                <a:ea typeface="Calibri" pitchFamily="34" charset="-122"/>
                <a:cs typeface="Calibri" pitchFamily="34" charset="-120"/>
              </a:rPr>
              <a:t>Governance is not a soft afterthought, serial failures destroyed market trust that no buffer could restore.</a:t>
            </a:r>
            <a:endParaRPr lang="en-US" sz="1400" dirty="0"/>
          </a:p>
        </p:txBody>
      </p:sp>
      <p:sp>
        <p:nvSpPr>
          <p:cNvPr id="15" name="Shape 13"/>
          <p:cNvSpPr/>
          <p:nvPr/>
        </p:nvSpPr>
        <p:spPr>
          <a:xfrm>
            <a:off x="487680" y="5407152"/>
            <a:ext cx="548640" cy="548640"/>
          </a:xfrm>
          <a:prstGeom prst="ellipse">
            <a:avLst/>
          </a:prstGeom>
          <a:solidFill>
            <a:srgbClr val="A8C9ED"/>
          </a:solidFill>
          <a:ln w="12700">
            <a:solidFill>
              <a:srgbClr val="A8C9ED"/>
            </a:solidFill>
            <a:prstDash val="solid"/>
          </a:ln>
        </p:spPr>
        <p:txBody>
          <a:bodyPr/>
          <a:lstStyle/>
          <a:p>
            <a:endParaRPr lang="it-IT" sz="2400"/>
          </a:p>
        </p:txBody>
      </p:sp>
      <p:sp>
        <p:nvSpPr>
          <p:cNvPr id="16" name="Text 14"/>
          <p:cNvSpPr/>
          <p:nvPr/>
        </p:nvSpPr>
        <p:spPr>
          <a:xfrm>
            <a:off x="487680" y="5407152"/>
            <a:ext cx="548640" cy="548640"/>
          </a:xfrm>
          <a:prstGeom prst="rect">
            <a:avLst/>
          </a:prstGeom>
          <a:noFill/>
          <a:ln/>
        </p:spPr>
        <p:txBody>
          <a:bodyPr wrap="square" rtlCol="0" anchor="ctr"/>
          <a:lstStyle/>
          <a:p>
            <a:pPr algn="ctr"/>
            <a:r>
              <a:rPr lang="en-US" sz="1467" b="1" dirty="0">
                <a:latin typeface="Georgia" pitchFamily="34" charset="0"/>
                <a:ea typeface="Georgia" pitchFamily="34" charset="-122"/>
                <a:cs typeface="Georgia" pitchFamily="34" charset="-120"/>
              </a:rPr>
              <a:t>04</a:t>
            </a:r>
            <a:endParaRPr lang="en-US" sz="1467" dirty="0"/>
          </a:p>
        </p:txBody>
      </p:sp>
      <p:sp>
        <p:nvSpPr>
          <p:cNvPr id="17" name="Text 15"/>
          <p:cNvSpPr/>
          <p:nvPr/>
        </p:nvSpPr>
        <p:spPr>
          <a:xfrm>
            <a:off x="1219200" y="5205984"/>
            <a:ext cx="4632960" cy="1072896"/>
          </a:xfrm>
          <a:prstGeom prst="rect">
            <a:avLst/>
          </a:prstGeom>
          <a:noFill/>
          <a:ln/>
        </p:spPr>
        <p:txBody>
          <a:bodyPr wrap="square" rtlCol="0" anchor="ctr"/>
          <a:lstStyle/>
          <a:p>
            <a:pPr>
              <a:lnSpc>
                <a:spcPct val="130000"/>
              </a:lnSpc>
            </a:pPr>
            <a:r>
              <a:rPr lang="en-US" sz="1400" dirty="0">
                <a:latin typeface="Calibri" pitchFamily="34" charset="0"/>
                <a:ea typeface="Calibri" pitchFamily="34" charset="-122"/>
                <a:cs typeface="Calibri" pitchFamily="34" charset="-120"/>
              </a:rPr>
              <a:t>Too-big-to-fail remains unsolved. Government intervention persists, therefore moral hazard persists.</a:t>
            </a:r>
            <a:endParaRPr lang="en-US" sz="1400" dirty="0"/>
          </a:p>
        </p:txBody>
      </p:sp>
      <p:sp>
        <p:nvSpPr>
          <p:cNvPr id="18" name="Text 16"/>
          <p:cNvSpPr/>
          <p:nvPr/>
        </p:nvSpPr>
        <p:spPr>
          <a:xfrm>
            <a:off x="6461760" y="384048"/>
            <a:ext cx="5486400" cy="1036320"/>
          </a:xfrm>
          <a:prstGeom prst="rect">
            <a:avLst/>
          </a:prstGeom>
          <a:noFill/>
          <a:ln/>
        </p:spPr>
        <p:txBody>
          <a:bodyPr wrap="square" rtlCol="0" anchor="ctr"/>
          <a:lstStyle/>
          <a:p>
            <a:r>
              <a:rPr lang="en-US" sz="2267" dirty="0">
                <a:latin typeface="Georgia" pitchFamily="34" charset="0"/>
                <a:ea typeface="Georgia" pitchFamily="34" charset="-122"/>
                <a:cs typeface="Georgia" pitchFamily="34" charset="-120"/>
              </a:rPr>
              <a:t>Swiss Federal Council</a:t>
            </a:r>
            <a:endParaRPr lang="en-US" sz="2267" dirty="0"/>
          </a:p>
          <a:p>
            <a:r>
              <a:rPr lang="en-US" sz="2267" dirty="0">
                <a:latin typeface="Georgia" pitchFamily="34" charset="0"/>
                <a:ea typeface="Georgia" pitchFamily="34" charset="-122"/>
                <a:cs typeface="Georgia" pitchFamily="34" charset="-120"/>
              </a:rPr>
              <a:t>Reform Package 2025</a:t>
            </a:r>
            <a:endParaRPr lang="en-US" sz="2267" dirty="0"/>
          </a:p>
        </p:txBody>
      </p:sp>
      <p:sp>
        <p:nvSpPr>
          <p:cNvPr id="19" name="Shape 17"/>
          <p:cNvSpPr/>
          <p:nvPr/>
        </p:nvSpPr>
        <p:spPr>
          <a:xfrm>
            <a:off x="6461760" y="1524000"/>
            <a:ext cx="5364480" cy="1487424"/>
          </a:xfrm>
          <a:prstGeom prst="rect">
            <a:avLst/>
          </a:prstGeom>
          <a:solidFill>
            <a:srgbClr val="A8C9ED"/>
          </a:solidFill>
          <a:ln w="1270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21" name="Text 19"/>
          <p:cNvSpPr/>
          <p:nvPr/>
        </p:nvSpPr>
        <p:spPr>
          <a:xfrm>
            <a:off x="6705600" y="1597152"/>
            <a:ext cx="4998720" cy="426720"/>
          </a:xfrm>
          <a:prstGeom prst="rect">
            <a:avLst/>
          </a:prstGeom>
          <a:noFill/>
          <a:ln/>
        </p:spPr>
        <p:txBody>
          <a:bodyPr wrap="square" rtlCol="0" anchor="ctr"/>
          <a:lstStyle/>
          <a:p>
            <a:r>
              <a:rPr lang="en-US" sz="1600" b="1" dirty="0">
                <a:latin typeface="Calibri" pitchFamily="34" charset="0"/>
                <a:ea typeface="Calibri" pitchFamily="34" charset="-122"/>
                <a:cs typeface="Calibri" pitchFamily="34" charset="-120"/>
              </a:rPr>
              <a:t>Capital Uplift</a:t>
            </a:r>
            <a:endParaRPr lang="en-US" sz="1600" dirty="0"/>
          </a:p>
        </p:txBody>
      </p:sp>
      <p:sp>
        <p:nvSpPr>
          <p:cNvPr id="22" name="Text 20"/>
          <p:cNvSpPr/>
          <p:nvPr/>
        </p:nvSpPr>
        <p:spPr>
          <a:xfrm>
            <a:off x="6705600" y="2036064"/>
            <a:ext cx="4998720" cy="877824"/>
          </a:xfrm>
          <a:prstGeom prst="rect">
            <a:avLst/>
          </a:prstGeom>
          <a:noFill/>
          <a:ln/>
        </p:spPr>
        <p:txBody>
          <a:bodyPr wrap="square" rtlCol="0" anchor="ctr"/>
          <a:lstStyle/>
          <a:p>
            <a:pPr>
              <a:lnSpc>
                <a:spcPct val="130000"/>
              </a:lnSpc>
            </a:pPr>
            <a:r>
              <a:rPr lang="en-US" sz="1333" dirty="0">
                <a:solidFill>
                  <a:schemeClr val="bg1"/>
                </a:solidFill>
                <a:latin typeface="Calibri" pitchFamily="34" charset="0"/>
                <a:ea typeface="Calibri" pitchFamily="34" charset="-122"/>
                <a:cs typeface="Calibri" pitchFamily="34" charset="-120"/>
              </a:rPr>
              <a:t>UBS foreign subsidiaries: CET1 backing raised from 60% → 100%</a:t>
            </a:r>
            <a:endParaRPr lang="en-US" sz="1333" dirty="0">
              <a:solidFill>
                <a:schemeClr val="bg1"/>
              </a:solidFill>
            </a:endParaRPr>
          </a:p>
          <a:p>
            <a:pPr>
              <a:lnSpc>
                <a:spcPct val="130000"/>
              </a:lnSpc>
            </a:pPr>
            <a:r>
              <a:rPr lang="en-US" sz="1333" dirty="0">
                <a:solidFill>
                  <a:schemeClr val="bg1"/>
                </a:solidFill>
                <a:latin typeface="Calibri" pitchFamily="34" charset="0"/>
                <a:ea typeface="Calibri" pitchFamily="34" charset="-122"/>
                <a:cs typeface="Calibri" pitchFamily="34" charset="-120"/>
              </a:rPr>
              <a:t>+$24bn estimated capital requirement</a:t>
            </a:r>
            <a:endParaRPr lang="en-US" sz="1333" dirty="0">
              <a:solidFill>
                <a:schemeClr val="bg1"/>
              </a:solidFill>
            </a:endParaRPr>
          </a:p>
        </p:txBody>
      </p:sp>
      <p:sp>
        <p:nvSpPr>
          <p:cNvPr id="23" name="Shape 21"/>
          <p:cNvSpPr/>
          <p:nvPr/>
        </p:nvSpPr>
        <p:spPr>
          <a:xfrm>
            <a:off x="6461760" y="3206496"/>
            <a:ext cx="5364480" cy="1487424"/>
          </a:xfrm>
          <a:prstGeom prst="rect">
            <a:avLst/>
          </a:prstGeom>
          <a:solidFill>
            <a:srgbClr val="A8C9ED"/>
          </a:solidFill>
          <a:ln w="1270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25" name="Text 23"/>
          <p:cNvSpPr/>
          <p:nvPr/>
        </p:nvSpPr>
        <p:spPr>
          <a:xfrm>
            <a:off x="6705600" y="3279648"/>
            <a:ext cx="4998720" cy="426720"/>
          </a:xfrm>
          <a:prstGeom prst="rect">
            <a:avLst/>
          </a:prstGeom>
          <a:noFill/>
          <a:ln/>
        </p:spPr>
        <p:txBody>
          <a:bodyPr wrap="square" rtlCol="0" anchor="ctr"/>
          <a:lstStyle/>
          <a:p>
            <a:r>
              <a:rPr lang="en-US" sz="1600" b="1" dirty="0">
                <a:latin typeface="Calibri" pitchFamily="34" charset="0"/>
                <a:ea typeface="Calibri" pitchFamily="34" charset="-122"/>
                <a:cs typeface="Calibri" pitchFamily="34" charset="-120"/>
              </a:rPr>
              <a:t>Senior Managers Regime</a:t>
            </a:r>
            <a:endParaRPr lang="en-US" sz="1600" dirty="0"/>
          </a:p>
        </p:txBody>
      </p:sp>
      <p:sp>
        <p:nvSpPr>
          <p:cNvPr id="26" name="Text 24"/>
          <p:cNvSpPr/>
          <p:nvPr/>
        </p:nvSpPr>
        <p:spPr>
          <a:xfrm>
            <a:off x="6705600" y="3718560"/>
            <a:ext cx="4998720" cy="877824"/>
          </a:xfrm>
          <a:prstGeom prst="rect">
            <a:avLst/>
          </a:prstGeom>
          <a:noFill/>
          <a:ln/>
        </p:spPr>
        <p:txBody>
          <a:bodyPr wrap="square" rtlCol="0" anchor="ctr"/>
          <a:lstStyle/>
          <a:p>
            <a:pPr>
              <a:lnSpc>
                <a:spcPct val="130000"/>
              </a:lnSpc>
            </a:pPr>
            <a:r>
              <a:rPr lang="en-US" sz="1333" dirty="0">
                <a:solidFill>
                  <a:schemeClr val="bg1"/>
                </a:solidFill>
                <a:latin typeface="Calibri" pitchFamily="34" charset="0"/>
                <a:ea typeface="Calibri" pitchFamily="34" charset="-122"/>
                <a:cs typeface="Calibri" pitchFamily="34" charset="-120"/>
              </a:rPr>
              <a:t>Named executive accountability</a:t>
            </a:r>
            <a:endParaRPr lang="en-US" sz="1333" dirty="0">
              <a:solidFill>
                <a:schemeClr val="bg1"/>
              </a:solidFill>
            </a:endParaRPr>
          </a:p>
          <a:p>
            <a:pPr>
              <a:lnSpc>
                <a:spcPct val="130000"/>
              </a:lnSpc>
            </a:pPr>
            <a:r>
              <a:rPr lang="en-US" sz="1333" dirty="0">
                <a:solidFill>
                  <a:schemeClr val="bg1"/>
                </a:solidFill>
                <a:latin typeface="Calibri" pitchFamily="34" charset="0"/>
                <a:ea typeface="Calibri" pitchFamily="34" charset="-122"/>
                <a:cs typeface="Calibri" pitchFamily="34" charset="-120"/>
              </a:rPr>
              <a:t>Bonus clawback powers</a:t>
            </a:r>
            <a:endParaRPr lang="en-US" sz="1333" dirty="0">
              <a:solidFill>
                <a:schemeClr val="bg1"/>
              </a:solidFill>
            </a:endParaRPr>
          </a:p>
          <a:p>
            <a:pPr>
              <a:lnSpc>
                <a:spcPct val="130000"/>
              </a:lnSpc>
            </a:pPr>
            <a:r>
              <a:rPr lang="en-US" sz="1333" dirty="0">
                <a:solidFill>
                  <a:schemeClr val="bg1"/>
                </a:solidFill>
                <a:latin typeface="Calibri" pitchFamily="34" charset="0"/>
                <a:ea typeface="Calibri" pitchFamily="34" charset="-122"/>
                <a:cs typeface="Calibri" pitchFamily="34" charset="-120"/>
              </a:rPr>
              <a:t>Individual legal responsibility</a:t>
            </a:r>
            <a:endParaRPr lang="en-US" sz="1333" dirty="0">
              <a:solidFill>
                <a:schemeClr val="bg1"/>
              </a:solidFill>
            </a:endParaRPr>
          </a:p>
        </p:txBody>
      </p:sp>
      <p:sp>
        <p:nvSpPr>
          <p:cNvPr id="27" name="Shape 25"/>
          <p:cNvSpPr/>
          <p:nvPr/>
        </p:nvSpPr>
        <p:spPr>
          <a:xfrm>
            <a:off x="6461760" y="4888992"/>
            <a:ext cx="5364480" cy="1487424"/>
          </a:xfrm>
          <a:prstGeom prst="rect">
            <a:avLst/>
          </a:prstGeom>
          <a:solidFill>
            <a:srgbClr val="A8C9ED"/>
          </a:solidFill>
          <a:ln w="12700">
            <a:solidFill>
              <a:srgbClr val="A8C9ED"/>
            </a:solidFill>
            <a:prstDash val="solid"/>
          </a:ln>
          <a:effectLst>
            <a:outerShdw blurRad="76200" dist="38100" dir="8100000" algn="bl" rotWithShape="0">
              <a:srgbClr val="000000">
                <a:alpha val="12000"/>
              </a:srgbClr>
            </a:outerShdw>
          </a:effectLst>
        </p:spPr>
        <p:txBody>
          <a:bodyPr/>
          <a:lstStyle/>
          <a:p>
            <a:endParaRPr lang="it-IT" sz="2400"/>
          </a:p>
        </p:txBody>
      </p:sp>
      <p:sp>
        <p:nvSpPr>
          <p:cNvPr id="29" name="Text 27"/>
          <p:cNvSpPr/>
          <p:nvPr/>
        </p:nvSpPr>
        <p:spPr>
          <a:xfrm>
            <a:off x="6705600" y="4962144"/>
            <a:ext cx="4998720" cy="426720"/>
          </a:xfrm>
          <a:prstGeom prst="rect">
            <a:avLst/>
          </a:prstGeom>
          <a:noFill/>
          <a:ln/>
        </p:spPr>
        <p:txBody>
          <a:bodyPr wrap="square" rtlCol="0" anchor="ctr"/>
          <a:lstStyle/>
          <a:p>
            <a:r>
              <a:rPr lang="en-US" sz="1600" b="1" dirty="0">
                <a:latin typeface="Calibri" pitchFamily="34" charset="0"/>
                <a:ea typeface="Calibri" pitchFamily="34" charset="-122"/>
                <a:cs typeface="Calibri" pitchFamily="34" charset="-120"/>
              </a:rPr>
              <a:t>Timeline</a:t>
            </a:r>
            <a:endParaRPr lang="en-US" sz="1600" dirty="0"/>
          </a:p>
        </p:txBody>
      </p:sp>
      <p:sp>
        <p:nvSpPr>
          <p:cNvPr id="30" name="Text 28"/>
          <p:cNvSpPr/>
          <p:nvPr/>
        </p:nvSpPr>
        <p:spPr>
          <a:xfrm>
            <a:off x="6705600" y="5401056"/>
            <a:ext cx="4998720" cy="877824"/>
          </a:xfrm>
          <a:prstGeom prst="rect">
            <a:avLst/>
          </a:prstGeom>
          <a:noFill/>
          <a:ln/>
        </p:spPr>
        <p:txBody>
          <a:bodyPr wrap="square" rtlCol="0" anchor="ctr"/>
          <a:lstStyle/>
          <a:p>
            <a:pPr>
              <a:lnSpc>
                <a:spcPct val="130000"/>
              </a:lnSpc>
            </a:pPr>
            <a:r>
              <a:rPr lang="en-US" sz="1333" dirty="0">
                <a:solidFill>
                  <a:schemeClr val="bg1"/>
                </a:solidFill>
                <a:latin typeface="Calibri" pitchFamily="34" charset="0"/>
                <a:ea typeface="Calibri" pitchFamily="34" charset="-122"/>
                <a:cs typeface="Calibri" pitchFamily="34" charset="-120"/>
              </a:rPr>
              <a:t>Implementation expected 2028</a:t>
            </a:r>
            <a:endParaRPr lang="en-US" sz="1333" dirty="0">
              <a:solidFill>
                <a:schemeClr val="bg1"/>
              </a:solidFill>
            </a:endParaRPr>
          </a:p>
          <a:p>
            <a:pPr>
              <a:lnSpc>
                <a:spcPct val="130000"/>
              </a:lnSpc>
            </a:pPr>
            <a:r>
              <a:rPr lang="en-US" sz="1333" dirty="0">
                <a:solidFill>
                  <a:schemeClr val="bg1"/>
                </a:solidFill>
                <a:latin typeface="Calibri" pitchFamily="34" charset="0"/>
                <a:ea typeface="Calibri" pitchFamily="34" charset="-122"/>
                <a:cs typeface="Calibri" pitchFamily="34" charset="-120"/>
              </a:rPr>
              <a:t>Legislative process ongoing</a:t>
            </a:r>
            <a:endParaRPr lang="en-US" sz="1333" dirty="0">
              <a:solidFill>
                <a:schemeClr val="bg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EB404-5DCB-5175-71F2-7CAB7BE434E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D1774FE-9630-C9DD-B6F3-E3BE60AEABD4}"/>
              </a:ext>
            </a:extLst>
          </p:cNvPr>
          <p:cNvPicPr>
            <a:picLocks noChangeAspect="1"/>
          </p:cNvPicPr>
          <p:nvPr/>
        </p:nvPicPr>
        <p:blipFill>
          <a:blip r:embed="rId3"/>
          <a:stretch>
            <a:fillRect/>
          </a:stretch>
        </p:blipFill>
        <p:spPr>
          <a:xfrm>
            <a:off x="704097" y="461548"/>
            <a:ext cx="10783805" cy="5934903"/>
          </a:xfrm>
          <a:prstGeom prst="rect">
            <a:avLst/>
          </a:prstGeom>
        </p:spPr>
      </p:pic>
    </p:spTree>
    <p:extLst>
      <p:ext uri="{BB962C8B-B14F-4D97-AF65-F5344CB8AC3E}">
        <p14:creationId xmlns:p14="http://schemas.microsoft.com/office/powerpoint/2010/main" val="1507211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8778240" y="-1463040"/>
            <a:ext cx="6705600" cy="6705600"/>
          </a:xfrm>
          <a:prstGeom prst="ellipse">
            <a:avLst/>
          </a:prstGeom>
          <a:solidFill>
            <a:srgbClr val="4A90D9">
              <a:alpha val="20000"/>
            </a:srgbClr>
          </a:solidFill>
          <a:ln w="12700">
            <a:solidFill>
              <a:srgbClr val="4A90D9">
                <a:alpha val="20000"/>
              </a:srgbClr>
            </a:solidFill>
            <a:prstDash val="solid"/>
          </a:ln>
        </p:spPr>
        <p:txBody>
          <a:bodyPr/>
          <a:lstStyle/>
          <a:p>
            <a:endParaRPr lang="de-DE" sz="2400"/>
          </a:p>
        </p:txBody>
      </p:sp>
      <p:sp>
        <p:nvSpPr>
          <p:cNvPr id="3" name="Shape 1"/>
          <p:cNvSpPr/>
          <p:nvPr/>
        </p:nvSpPr>
        <p:spPr>
          <a:xfrm>
            <a:off x="10728960" y="4267200"/>
            <a:ext cx="2682240" cy="2682240"/>
          </a:xfrm>
          <a:prstGeom prst="ellipse">
            <a:avLst/>
          </a:prstGeom>
          <a:solidFill>
            <a:srgbClr val="CADCFC">
              <a:alpha val="12000"/>
            </a:srgbClr>
          </a:solidFill>
          <a:ln w="12700">
            <a:solidFill>
              <a:srgbClr val="CADCFC">
                <a:alpha val="12000"/>
              </a:srgbClr>
            </a:solidFill>
            <a:prstDash val="solid"/>
          </a:ln>
        </p:spPr>
        <p:txBody>
          <a:bodyPr/>
          <a:lstStyle/>
          <a:p>
            <a:endParaRPr lang="de-DE" sz="2400"/>
          </a:p>
        </p:txBody>
      </p:sp>
      <p:sp>
        <p:nvSpPr>
          <p:cNvPr id="4" name="Shape 2"/>
          <p:cNvSpPr/>
          <p:nvPr/>
        </p:nvSpPr>
        <p:spPr>
          <a:xfrm>
            <a:off x="731520" y="853440"/>
            <a:ext cx="2194560" cy="463296"/>
          </a:xfrm>
          <a:prstGeom prst="rect">
            <a:avLst/>
          </a:prstGeom>
          <a:solidFill>
            <a:srgbClr val="4A90D9"/>
          </a:solidFill>
          <a:ln w="12700">
            <a:solidFill>
              <a:srgbClr val="4A90D9"/>
            </a:solidFill>
            <a:prstDash val="solid"/>
          </a:ln>
        </p:spPr>
        <p:txBody>
          <a:bodyPr/>
          <a:lstStyle/>
          <a:p>
            <a:endParaRPr lang="de-DE" sz="2400"/>
          </a:p>
        </p:txBody>
      </p:sp>
      <p:sp>
        <p:nvSpPr>
          <p:cNvPr id="5" name="Text 3"/>
          <p:cNvSpPr/>
          <p:nvPr/>
        </p:nvSpPr>
        <p:spPr>
          <a:xfrm>
            <a:off x="731520" y="853440"/>
            <a:ext cx="2194560" cy="463296"/>
          </a:xfrm>
          <a:prstGeom prst="rect">
            <a:avLst/>
          </a:prstGeom>
          <a:noFill/>
          <a:ln/>
        </p:spPr>
        <p:txBody>
          <a:bodyPr wrap="square" lIns="0" tIns="0" rIns="0" bIns="0" rtlCol="0" anchor="ctr"/>
          <a:lstStyle/>
          <a:p>
            <a:pPr algn="ctr"/>
            <a:r>
              <a:rPr lang="en-US" sz="1600" b="1" dirty="0">
                <a:solidFill>
                  <a:srgbClr val="FFFFFF"/>
                </a:solidFill>
              </a:rPr>
              <a:t>Elena Pugliese</a:t>
            </a:r>
            <a:endParaRPr lang="en-US" sz="1600" dirty="0"/>
          </a:p>
        </p:txBody>
      </p:sp>
      <p:sp>
        <p:nvSpPr>
          <p:cNvPr id="6" name="Text 4"/>
          <p:cNvSpPr/>
          <p:nvPr/>
        </p:nvSpPr>
        <p:spPr>
          <a:xfrm>
            <a:off x="731520" y="1584960"/>
            <a:ext cx="10363200" cy="1036320"/>
          </a:xfrm>
          <a:prstGeom prst="rect">
            <a:avLst/>
          </a:prstGeom>
          <a:noFill/>
          <a:ln/>
        </p:spPr>
        <p:txBody>
          <a:bodyPr wrap="square" rtlCol="0" anchor="ctr"/>
          <a:lstStyle/>
          <a:p>
            <a:r>
              <a:rPr lang="en-US" sz="5333" b="1" dirty="0">
                <a:latin typeface="Calibri" pitchFamily="34" charset="0"/>
                <a:ea typeface="Calibri" pitchFamily="34" charset="-122"/>
                <a:cs typeface="Calibri" pitchFamily="34" charset="-120"/>
              </a:rPr>
              <a:t>Are IOSCO Standards</a:t>
            </a:r>
            <a:endParaRPr lang="en-US" sz="5333" dirty="0"/>
          </a:p>
        </p:txBody>
      </p:sp>
      <p:sp>
        <p:nvSpPr>
          <p:cNvPr id="7" name="Text 5"/>
          <p:cNvSpPr/>
          <p:nvPr/>
        </p:nvSpPr>
        <p:spPr>
          <a:xfrm>
            <a:off x="731520" y="2560320"/>
            <a:ext cx="10363200" cy="1036320"/>
          </a:xfrm>
          <a:prstGeom prst="rect">
            <a:avLst/>
          </a:prstGeom>
          <a:noFill/>
          <a:ln/>
        </p:spPr>
        <p:txBody>
          <a:bodyPr wrap="square" rtlCol="0" anchor="ctr"/>
          <a:lstStyle/>
          <a:p>
            <a:r>
              <a:rPr lang="en-US" sz="5333" b="1" dirty="0">
                <a:latin typeface="Calibri" pitchFamily="34" charset="0"/>
                <a:ea typeface="Calibri" pitchFamily="34" charset="-122"/>
                <a:cs typeface="Calibri" pitchFamily="34" charset="-120"/>
              </a:rPr>
              <a:t>Effective in Regulating</a:t>
            </a:r>
            <a:endParaRPr lang="en-US" sz="5333" dirty="0"/>
          </a:p>
        </p:txBody>
      </p:sp>
      <p:sp>
        <p:nvSpPr>
          <p:cNvPr id="8" name="Text 6"/>
          <p:cNvSpPr/>
          <p:nvPr/>
        </p:nvSpPr>
        <p:spPr>
          <a:xfrm>
            <a:off x="731520" y="3535680"/>
            <a:ext cx="10363200" cy="1036320"/>
          </a:xfrm>
          <a:prstGeom prst="rect">
            <a:avLst/>
          </a:prstGeom>
          <a:noFill/>
          <a:ln/>
        </p:spPr>
        <p:txBody>
          <a:bodyPr wrap="square" rtlCol="0" anchor="ctr"/>
          <a:lstStyle/>
          <a:p>
            <a:r>
              <a:rPr lang="en-US" sz="5333" b="1" dirty="0">
                <a:latin typeface="Calibri" pitchFamily="34" charset="0"/>
                <a:ea typeface="Calibri" pitchFamily="34" charset="-122"/>
                <a:cs typeface="Calibri" pitchFamily="34" charset="-120"/>
              </a:rPr>
              <a:t>Capital Markets?</a:t>
            </a:r>
            <a:endParaRPr lang="en-US" sz="5333" dirty="0"/>
          </a:p>
        </p:txBody>
      </p:sp>
      <p:sp>
        <p:nvSpPr>
          <p:cNvPr id="9" name="Text 7"/>
          <p:cNvSpPr/>
          <p:nvPr/>
        </p:nvSpPr>
        <p:spPr>
          <a:xfrm>
            <a:off x="731520" y="4754880"/>
            <a:ext cx="9144000" cy="670560"/>
          </a:xfrm>
          <a:prstGeom prst="rect">
            <a:avLst/>
          </a:prstGeom>
          <a:noFill/>
          <a:ln/>
        </p:spPr>
        <p:txBody>
          <a:bodyPr wrap="square" rtlCol="0" anchor="ctr"/>
          <a:lstStyle/>
          <a:p>
            <a:r>
              <a:rPr lang="en-US" sz="2000" i="1" dirty="0">
                <a:solidFill>
                  <a:srgbClr val="CADCFC"/>
                </a:solidFill>
                <a:latin typeface="Calibri" pitchFamily="34" charset="0"/>
                <a:ea typeface="Calibri" pitchFamily="34" charset="-122"/>
                <a:cs typeface="Calibri" pitchFamily="34" charset="-120"/>
              </a:rPr>
              <a:t>An Analysis of IOSCO Principles implementation by global jurisdictions and effect on capital markets</a:t>
            </a:r>
            <a:endParaRPr lang="en-US" sz="2000" dirty="0"/>
          </a:p>
        </p:txBody>
      </p:sp>
      <p:sp>
        <p:nvSpPr>
          <p:cNvPr id="10" name="Shape 8"/>
          <p:cNvSpPr/>
          <p:nvPr/>
        </p:nvSpPr>
        <p:spPr>
          <a:xfrm>
            <a:off x="0" y="6339840"/>
            <a:ext cx="12192000" cy="518160"/>
          </a:xfrm>
          <a:prstGeom prst="rect">
            <a:avLst/>
          </a:prstGeom>
          <a:solidFill>
            <a:srgbClr val="4A90D9">
              <a:alpha val="70000"/>
            </a:srgbClr>
          </a:solidFill>
          <a:ln w="12700">
            <a:solidFill>
              <a:srgbClr val="4A90D9">
                <a:alpha val="70000"/>
              </a:srgbClr>
            </a:solidFill>
            <a:prstDash val="solid"/>
          </a:ln>
        </p:spPr>
        <p:txBody>
          <a:bodyPr/>
          <a:lstStyle/>
          <a:p>
            <a:endParaRPr lang="de-DE" sz="2400" dirty="0"/>
          </a:p>
        </p:txBody>
      </p:sp>
      <p:sp>
        <p:nvSpPr>
          <p:cNvPr id="11" name="Text 9"/>
          <p:cNvSpPr/>
          <p:nvPr/>
        </p:nvSpPr>
        <p:spPr>
          <a:xfrm>
            <a:off x="341376" y="6339840"/>
            <a:ext cx="11509248" cy="518160"/>
          </a:xfrm>
          <a:prstGeom prst="rect">
            <a:avLst/>
          </a:prstGeom>
          <a:noFill/>
          <a:ln/>
        </p:spPr>
        <p:txBody>
          <a:bodyPr wrap="square" lIns="0" tIns="0" rIns="0" bIns="0" rtlCol="0" anchor="ctr"/>
          <a:lstStyle/>
          <a:p>
            <a:pPr algn="r"/>
            <a:r>
              <a:rPr lang="en-US" sz="1467" dirty="0">
                <a:solidFill>
                  <a:srgbClr val="FFFFFF"/>
                </a:solidFill>
              </a:rPr>
              <a:t>International Financial Law, University of Zürich - 2026</a:t>
            </a:r>
            <a:endParaRPr lang="en-US" sz="1467"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1E2761"/>
          </a:solidFill>
          <a:ln w="12700">
            <a:solidFill>
              <a:srgbClr val="1E2761"/>
            </a:solidFill>
            <a:prstDash val="solid"/>
          </a:ln>
        </p:spPr>
        <p:txBody>
          <a:bodyPr/>
          <a:lstStyle/>
          <a:p>
            <a:endParaRPr lang="de-DE" sz="2400"/>
          </a:p>
        </p:txBody>
      </p:sp>
      <p:sp>
        <p:nvSpPr>
          <p:cNvPr id="3" name="Text 1"/>
          <p:cNvSpPr/>
          <p:nvPr/>
        </p:nvSpPr>
        <p:spPr>
          <a:xfrm>
            <a:off x="609600" y="0"/>
            <a:ext cx="10972800" cy="1341120"/>
          </a:xfrm>
          <a:prstGeom prst="rect">
            <a:avLst/>
          </a:prstGeom>
          <a:noFill/>
          <a:ln/>
        </p:spPr>
        <p:txBody>
          <a:bodyPr wrap="square" lIns="0" tIns="0" rIns="0" bIns="0" rtlCol="0" anchor="ctr"/>
          <a:lstStyle/>
          <a:p>
            <a:r>
              <a:rPr lang="en-US" sz="2667" b="1" dirty="0">
                <a:solidFill>
                  <a:srgbClr val="FFFFFF"/>
                </a:solidFill>
                <a:latin typeface="Calibri" pitchFamily="34" charset="0"/>
                <a:ea typeface="Calibri" pitchFamily="34" charset="-122"/>
                <a:cs typeface="Calibri" pitchFamily="34" charset="-120"/>
              </a:rPr>
              <a:t>01  |  Introduction: What is IOSCO and Why Does it Matter?</a:t>
            </a:r>
            <a:endParaRPr lang="en-US" sz="2667" dirty="0"/>
          </a:p>
        </p:txBody>
      </p:sp>
      <p:sp>
        <p:nvSpPr>
          <p:cNvPr id="4" name="Shape 2"/>
          <p:cNvSpPr/>
          <p:nvPr/>
        </p:nvSpPr>
        <p:spPr>
          <a:xfrm>
            <a:off x="487680" y="1524000"/>
            <a:ext cx="5364480" cy="4754880"/>
          </a:xfrm>
          <a:prstGeom prst="rect">
            <a:avLst/>
          </a:prstGeom>
          <a:solidFill>
            <a:srgbClr val="F4F7FF"/>
          </a:solidFill>
          <a:ln w="12700">
            <a:solidFill>
              <a:srgbClr val="CADCFC"/>
            </a:solidFill>
            <a:prstDash val="solid"/>
          </a:ln>
        </p:spPr>
        <p:txBody>
          <a:bodyPr/>
          <a:lstStyle/>
          <a:p>
            <a:endParaRPr lang="de-DE" sz="2400"/>
          </a:p>
        </p:txBody>
      </p:sp>
      <p:sp>
        <p:nvSpPr>
          <p:cNvPr id="5" name="Shape 3"/>
          <p:cNvSpPr/>
          <p:nvPr/>
        </p:nvSpPr>
        <p:spPr>
          <a:xfrm>
            <a:off x="487680" y="1524000"/>
            <a:ext cx="5364480" cy="548640"/>
          </a:xfrm>
          <a:prstGeom prst="rect">
            <a:avLst/>
          </a:prstGeom>
          <a:solidFill>
            <a:srgbClr val="1E2761"/>
          </a:solidFill>
          <a:ln w="12700">
            <a:solidFill>
              <a:srgbClr val="1E2761"/>
            </a:solidFill>
            <a:prstDash val="solid"/>
          </a:ln>
        </p:spPr>
        <p:txBody>
          <a:bodyPr/>
          <a:lstStyle/>
          <a:p>
            <a:endParaRPr lang="de-DE" sz="2400"/>
          </a:p>
        </p:txBody>
      </p:sp>
      <p:sp>
        <p:nvSpPr>
          <p:cNvPr id="6" name="Text 4"/>
          <p:cNvSpPr/>
          <p:nvPr/>
        </p:nvSpPr>
        <p:spPr>
          <a:xfrm>
            <a:off x="487680" y="1524000"/>
            <a:ext cx="5364480" cy="548640"/>
          </a:xfrm>
          <a:prstGeom prst="rect">
            <a:avLst/>
          </a:prstGeom>
          <a:noFill/>
          <a:ln/>
        </p:spPr>
        <p:txBody>
          <a:bodyPr wrap="square" lIns="0" tIns="0" rIns="0" bIns="0" rtlCol="0" anchor="ctr"/>
          <a:lstStyle/>
          <a:p>
            <a:pPr algn="ctr"/>
            <a:r>
              <a:rPr lang="en-US" sz="1467" b="1" dirty="0">
                <a:solidFill>
                  <a:srgbClr val="FFFFFF"/>
                </a:solidFill>
              </a:rPr>
              <a:t>WHAT IS IOSCO?</a:t>
            </a:r>
            <a:endParaRPr lang="en-US" sz="1467" dirty="0"/>
          </a:p>
        </p:txBody>
      </p:sp>
      <p:sp>
        <p:nvSpPr>
          <p:cNvPr id="7" name="Text 5"/>
          <p:cNvSpPr/>
          <p:nvPr/>
        </p:nvSpPr>
        <p:spPr>
          <a:xfrm>
            <a:off x="658144" y="2160693"/>
            <a:ext cx="4950177" cy="3873219"/>
          </a:xfrm>
          <a:prstGeom prst="rect">
            <a:avLst/>
          </a:prstGeom>
          <a:noFill/>
          <a:ln/>
        </p:spPr>
        <p:txBody>
          <a:bodyPr wrap="square" lIns="121920" tIns="60960" rIns="121920" bIns="60960" rtlCol="0" anchor="t"/>
          <a:lstStyle/>
          <a:p>
            <a:pPr marL="380990" indent="-380990">
              <a:buFont typeface="Arial" pitchFamily="2" charset="2"/>
              <a:buChar char="•"/>
            </a:pPr>
            <a:r>
              <a:rPr lang="en-US" sz="1733" b="1" dirty="0">
                <a:solidFill>
                  <a:srgbClr val="1A1A2E"/>
                </a:solidFill>
                <a:latin typeface="Calibri" pitchFamily="34" charset="0"/>
                <a:ea typeface="Calibri" pitchFamily="34" charset="-122"/>
                <a:cs typeface="Calibri" pitchFamily="34" charset="-120"/>
              </a:rPr>
              <a:t>Global standard-setting body for securities regulation</a:t>
            </a:r>
            <a:endParaRPr lang="de-DE" sz="2400"/>
          </a:p>
          <a:p>
            <a:pPr marL="380990" indent="-380990">
              <a:buFont typeface="Arial" pitchFamily="2" charset="2"/>
              <a:buChar char="•"/>
            </a:pPr>
            <a:r>
              <a:rPr lang="en-US" sz="1733" dirty="0">
                <a:solidFill>
                  <a:srgbClr val="1A1A2E"/>
                </a:solidFill>
                <a:latin typeface="Calibri" pitchFamily="34" charset="0"/>
                <a:ea typeface="Calibri" pitchFamily="34" charset="-122"/>
                <a:cs typeface="Calibri" pitchFamily="34" charset="-120"/>
              </a:rPr>
              <a:t>Founded in </a:t>
            </a:r>
            <a:r>
              <a:rPr lang="en-US" sz="1733" b="1" dirty="0">
                <a:solidFill>
                  <a:srgbClr val="1A1A2E"/>
                </a:solidFill>
                <a:latin typeface="Calibri" pitchFamily="34" charset="0"/>
                <a:ea typeface="Calibri" pitchFamily="34" charset="-122"/>
                <a:cs typeface="Calibri" pitchFamily="34" charset="-120"/>
              </a:rPr>
              <a:t>1983</a:t>
            </a:r>
            <a:r>
              <a:rPr lang="en-US" sz="1733" dirty="0">
                <a:solidFill>
                  <a:srgbClr val="1A1A2E"/>
                </a:solidFill>
                <a:latin typeface="Calibri" pitchFamily="34" charset="0"/>
                <a:ea typeface="Calibri" pitchFamily="34" charset="-122"/>
                <a:cs typeface="Calibri" pitchFamily="34" charset="-120"/>
              </a:rPr>
              <a:t>, succeeding the Inter-American Association of Securities Commission</a:t>
            </a:r>
          </a:p>
          <a:p>
            <a:pPr marL="380990" indent="-380990">
              <a:buFont typeface="Arial" pitchFamily="2" charset="2"/>
              <a:buChar char="•"/>
            </a:pPr>
            <a:r>
              <a:rPr lang="en-US" sz="1733" dirty="0">
                <a:solidFill>
                  <a:srgbClr val="1A1A2E"/>
                </a:solidFill>
                <a:latin typeface="Calibri"/>
                <a:ea typeface="Calibri"/>
                <a:cs typeface="Calibri"/>
              </a:rPr>
              <a:t>It counts </a:t>
            </a:r>
            <a:r>
              <a:rPr lang="en-US" sz="1733" b="1" dirty="0">
                <a:solidFill>
                  <a:srgbClr val="1A1A2E"/>
                </a:solidFill>
                <a:latin typeface="Calibri"/>
                <a:ea typeface="Calibri"/>
                <a:cs typeface="Calibri"/>
              </a:rPr>
              <a:t>241 members</a:t>
            </a:r>
            <a:r>
              <a:rPr lang="en-US" sz="1733" dirty="0">
                <a:solidFill>
                  <a:srgbClr val="1A1A2E"/>
                </a:solidFill>
                <a:latin typeface="Calibri"/>
                <a:ea typeface="Calibri"/>
                <a:cs typeface="Calibri"/>
              </a:rPr>
              <a:t>, including </a:t>
            </a:r>
            <a:r>
              <a:rPr lang="en-US" sz="1733" b="1" dirty="0">
                <a:solidFill>
                  <a:srgbClr val="1A1A2E"/>
                </a:solidFill>
                <a:latin typeface="Calibri"/>
                <a:ea typeface="Calibri"/>
                <a:cs typeface="Calibri"/>
              </a:rPr>
              <a:t>regulatory authorities from more than 130 jurisdictions </a:t>
            </a:r>
            <a:r>
              <a:rPr lang="en-US" sz="1733" dirty="0">
                <a:solidFill>
                  <a:srgbClr val="1A1A2E"/>
                </a:solidFill>
                <a:latin typeface="Calibri"/>
                <a:ea typeface="Calibri"/>
                <a:cs typeface="Calibri"/>
              </a:rPr>
              <a:t>and covering 95% of global financial markets</a:t>
            </a:r>
          </a:p>
          <a:p>
            <a:endParaRPr lang="en-US" sz="1733" b="1" dirty="0">
              <a:solidFill>
                <a:srgbClr val="1A1A2E"/>
              </a:solidFill>
              <a:latin typeface="Calibri" pitchFamily="34" charset="0"/>
              <a:ea typeface="Calibri" pitchFamily="34" charset="-122"/>
              <a:cs typeface="Calibri" pitchFamily="34" charset="-120"/>
            </a:endParaRPr>
          </a:p>
          <a:p>
            <a:r>
              <a:rPr lang="en-US" sz="1733" b="1" dirty="0">
                <a:solidFill>
                  <a:srgbClr val="1A1A2E"/>
                </a:solidFill>
                <a:latin typeface="Calibri" pitchFamily="34" charset="0"/>
                <a:ea typeface="Calibri" pitchFamily="34" charset="-122"/>
                <a:cs typeface="Calibri" pitchFamily="34" charset="-120"/>
              </a:rPr>
              <a:t>Key Members Include:</a:t>
            </a:r>
            <a:endParaRPr lang="en-US" sz="1733" dirty="0"/>
          </a:p>
          <a:p>
            <a:pPr marL="380990" indent="-380990">
              <a:buFont typeface="Arial"/>
              <a:buChar char="•"/>
            </a:pPr>
            <a:r>
              <a:rPr lang="en-US" sz="1733">
                <a:solidFill>
                  <a:srgbClr val="1A1A2E"/>
                </a:solidFill>
                <a:latin typeface="Calibri"/>
                <a:ea typeface="Calibri"/>
                <a:cs typeface="Calibri"/>
              </a:rPr>
              <a:t>SEC (USA)</a:t>
            </a:r>
            <a:endParaRPr lang="en-US" sz="1733">
              <a:latin typeface="Calibri"/>
              <a:ea typeface="Calibri"/>
              <a:cs typeface="Calibri"/>
            </a:endParaRPr>
          </a:p>
          <a:p>
            <a:pPr marL="380990" indent="-380990">
              <a:buFont typeface="Arial"/>
              <a:buChar char="•"/>
            </a:pPr>
            <a:r>
              <a:rPr lang="en-US" sz="1733">
                <a:solidFill>
                  <a:srgbClr val="1A1A2E"/>
                </a:solidFill>
                <a:latin typeface="Calibri"/>
                <a:ea typeface="Calibri"/>
                <a:cs typeface="Calibri"/>
              </a:rPr>
              <a:t>FCA (United Kingdom)</a:t>
            </a:r>
            <a:endParaRPr lang="en-US" sz="1733">
              <a:latin typeface="Calibri"/>
              <a:ea typeface="Calibri"/>
              <a:cs typeface="Calibri"/>
            </a:endParaRPr>
          </a:p>
          <a:p>
            <a:pPr marL="380990" indent="-380990">
              <a:buFont typeface="Arial"/>
              <a:buChar char="•"/>
            </a:pPr>
            <a:r>
              <a:rPr lang="en-US" sz="1733">
                <a:solidFill>
                  <a:srgbClr val="1A1A2E"/>
                </a:solidFill>
                <a:latin typeface="Calibri"/>
                <a:ea typeface="Calibri"/>
                <a:cs typeface="Calibri"/>
              </a:rPr>
              <a:t>CONSOB (Italy)</a:t>
            </a:r>
            <a:endParaRPr lang="en-US" sz="1733" dirty="0">
              <a:solidFill>
                <a:srgbClr val="000000"/>
              </a:solidFill>
              <a:latin typeface="Calibri"/>
              <a:ea typeface="Calibri"/>
              <a:cs typeface="Calibri"/>
            </a:endParaRPr>
          </a:p>
          <a:p>
            <a:pPr marL="380990" indent="-380990">
              <a:buFont typeface="Arial"/>
              <a:buChar char="•"/>
            </a:pPr>
            <a:r>
              <a:rPr lang="en-US" sz="1733">
                <a:solidFill>
                  <a:srgbClr val="1A1A2E"/>
                </a:solidFill>
                <a:latin typeface="Calibri"/>
                <a:ea typeface="Calibri"/>
                <a:cs typeface="Calibri"/>
              </a:rPr>
              <a:t>FINMA (Switzerland)</a:t>
            </a:r>
            <a:endParaRPr lang="en-US" sz="1733" dirty="0">
              <a:latin typeface="Calibri"/>
              <a:ea typeface="Calibri"/>
              <a:cs typeface="Calibri"/>
            </a:endParaRPr>
          </a:p>
          <a:p>
            <a:pPr marL="380990" indent="-380990">
              <a:buFont typeface="Arial"/>
              <a:buChar char="•"/>
            </a:pPr>
            <a:r>
              <a:rPr lang="en-US" sz="1733">
                <a:solidFill>
                  <a:srgbClr val="1A1A2E"/>
                </a:solidFill>
                <a:latin typeface="Calibri"/>
                <a:ea typeface="Calibri"/>
                <a:cs typeface="Calibri"/>
              </a:rPr>
              <a:t>SEBI (India)</a:t>
            </a:r>
            <a:endParaRPr lang="en-US" sz="1733" dirty="0">
              <a:latin typeface="Calibri"/>
              <a:ea typeface="Calibri"/>
              <a:cs typeface="Calibri"/>
            </a:endParaRPr>
          </a:p>
          <a:p>
            <a:pPr marL="380990" indent="-380990">
              <a:buFont typeface="Arial"/>
              <a:buChar char="•"/>
            </a:pPr>
            <a:r>
              <a:rPr lang="en-US" sz="1733">
                <a:solidFill>
                  <a:srgbClr val="1A1A2E"/>
                </a:solidFill>
                <a:latin typeface="Calibri"/>
                <a:ea typeface="Calibri"/>
                <a:cs typeface="Calibri"/>
              </a:rPr>
              <a:t>CVM (Brazil)</a:t>
            </a:r>
            <a:endParaRPr lang="en-US" sz="1733" dirty="0">
              <a:latin typeface="Calibri"/>
              <a:ea typeface="Calibri"/>
              <a:cs typeface="Calibri"/>
            </a:endParaRPr>
          </a:p>
        </p:txBody>
      </p:sp>
      <p:sp>
        <p:nvSpPr>
          <p:cNvPr id="8" name="Text 6"/>
          <p:cNvSpPr/>
          <p:nvPr/>
        </p:nvSpPr>
        <p:spPr>
          <a:xfrm>
            <a:off x="6339840" y="1524000"/>
            <a:ext cx="5364480" cy="487680"/>
          </a:xfrm>
          <a:prstGeom prst="rect">
            <a:avLst/>
          </a:prstGeom>
          <a:noFill/>
          <a:ln/>
        </p:spPr>
        <p:txBody>
          <a:bodyPr wrap="square" rtlCol="0" anchor="ctr"/>
          <a:lstStyle/>
          <a:p>
            <a:r>
              <a:rPr lang="en-US" sz="1467" b="1" dirty="0">
                <a:solidFill>
                  <a:srgbClr val="1E2761"/>
                </a:solidFill>
                <a:latin typeface="Calibri" pitchFamily="34" charset="0"/>
                <a:ea typeface="Calibri" pitchFamily="34" charset="-122"/>
                <a:cs typeface="Calibri" pitchFamily="34" charset="-120"/>
              </a:rPr>
              <a:t>THE 3 CORE OBJECTIVES</a:t>
            </a:r>
            <a:endParaRPr lang="en-US" sz="1467" dirty="0"/>
          </a:p>
        </p:txBody>
      </p:sp>
      <p:sp>
        <p:nvSpPr>
          <p:cNvPr id="9" name="Shape 7"/>
          <p:cNvSpPr/>
          <p:nvPr/>
        </p:nvSpPr>
        <p:spPr>
          <a:xfrm>
            <a:off x="6339840" y="2012583"/>
            <a:ext cx="5364480" cy="1341120"/>
          </a:xfrm>
          <a:prstGeom prst="rect">
            <a:avLst/>
          </a:prstGeom>
          <a:solidFill>
            <a:srgbClr val="1E2761"/>
          </a:solidFill>
          <a:ln w="12700">
            <a:solidFill>
              <a:srgbClr val="1E2761"/>
            </a:solidFill>
            <a:prstDash val="solid"/>
          </a:ln>
        </p:spPr>
        <p:txBody>
          <a:bodyPr/>
          <a:lstStyle/>
          <a:p>
            <a:endParaRPr lang="de-DE" sz="2400"/>
          </a:p>
        </p:txBody>
      </p:sp>
      <p:sp>
        <p:nvSpPr>
          <p:cNvPr id="10" name="Text 8"/>
          <p:cNvSpPr/>
          <p:nvPr/>
        </p:nvSpPr>
        <p:spPr>
          <a:xfrm>
            <a:off x="6400800" y="2077156"/>
            <a:ext cx="609600" cy="487680"/>
          </a:xfrm>
          <a:prstGeom prst="rect">
            <a:avLst/>
          </a:prstGeom>
          <a:noFill/>
          <a:ln/>
        </p:spPr>
        <p:txBody>
          <a:bodyPr wrap="square" rtlCol="0" anchor="ctr"/>
          <a:lstStyle/>
          <a:p>
            <a:r>
              <a:rPr lang="en-US" sz="2667" b="1" dirty="0">
                <a:solidFill>
                  <a:srgbClr val="FFFFFF"/>
                </a:solidFill>
                <a:latin typeface="Calibri" pitchFamily="34" charset="0"/>
                <a:ea typeface="Calibri" pitchFamily="34" charset="-122"/>
                <a:cs typeface="Calibri" pitchFamily="34" charset="-120"/>
              </a:rPr>
              <a:t>01</a:t>
            </a:r>
            <a:endParaRPr lang="en-US" sz="2667" dirty="0"/>
          </a:p>
        </p:txBody>
      </p:sp>
      <p:sp>
        <p:nvSpPr>
          <p:cNvPr id="11" name="Text 9"/>
          <p:cNvSpPr/>
          <p:nvPr/>
        </p:nvSpPr>
        <p:spPr>
          <a:xfrm>
            <a:off x="7010400" y="2121408"/>
            <a:ext cx="4389120" cy="426720"/>
          </a:xfrm>
          <a:prstGeom prst="rect">
            <a:avLst/>
          </a:prstGeom>
          <a:noFill/>
          <a:ln/>
        </p:spPr>
        <p:txBody>
          <a:bodyPr wrap="square" lIns="0" tIns="0" rIns="0" bIns="0" rtlCol="0" anchor="ctr"/>
          <a:lstStyle/>
          <a:p>
            <a:r>
              <a:rPr lang="en-US" sz="1733" b="1" dirty="0">
                <a:solidFill>
                  <a:srgbClr val="FFFFFF"/>
                </a:solidFill>
                <a:latin typeface="Calibri" pitchFamily="34" charset="0"/>
                <a:ea typeface="Calibri" pitchFamily="34" charset="-122"/>
                <a:cs typeface="Calibri" pitchFamily="34" charset="-120"/>
              </a:rPr>
              <a:t>Investor Protection</a:t>
            </a:r>
            <a:endParaRPr lang="en-US" sz="1733" dirty="0"/>
          </a:p>
        </p:txBody>
      </p:sp>
      <p:sp>
        <p:nvSpPr>
          <p:cNvPr id="12" name="Text 10"/>
          <p:cNvSpPr/>
          <p:nvPr/>
        </p:nvSpPr>
        <p:spPr>
          <a:xfrm>
            <a:off x="7010400" y="2514035"/>
            <a:ext cx="4389120" cy="707136"/>
          </a:xfrm>
          <a:prstGeom prst="rect">
            <a:avLst/>
          </a:prstGeom>
          <a:noFill/>
          <a:ln/>
        </p:spPr>
        <p:txBody>
          <a:bodyPr wrap="square" lIns="0" tIns="0" rIns="0" bIns="0" rtlCol="0" anchor="ctr"/>
          <a:lstStyle/>
          <a:p>
            <a:r>
              <a:rPr lang="en-US" sz="1400" dirty="0">
                <a:solidFill>
                  <a:srgbClr val="FFFFFF"/>
                </a:solidFill>
                <a:latin typeface="Calibri" pitchFamily="34" charset="0"/>
                <a:ea typeface="Calibri" pitchFamily="34" charset="-122"/>
                <a:cs typeface="Calibri" pitchFamily="34" charset="-120"/>
              </a:rPr>
              <a:t>Ensure investors have accurate, timely information and are shielded from fraud, manipulation, and insider trading.</a:t>
            </a:r>
            <a:endParaRPr lang="en-US" sz="1400" dirty="0"/>
          </a:p>
        </p:txBody>
      </p:sp>
      <p:sp>
        <p:nvSpPr>
          <p:cNvPr id="13" name="Shape 11"/>
          <p:cNvSpPr/>
          <p:nvPr/>
        </p:nvSpPr>
        <p:spPr>
          <a:xfrm>
            <a:off x="6339840" y="3474720"/>
            <a:ext cx="5364480" cy="1341120"/>
          </a:xfrm>
          <a:prstGeom prst="rect">
            <a:avLst/>
          </a:prstGeom>
          <a:solidFill>
            <a:srgbClr val="4A90D9"/>
          </a:solidFill>
          <a:ln w="12700">
            <a:solidFill>
              <a:srgbClr val="4A90D9"/>
            </a:solidFill>
            <a:prstDash val="solid"/>
          </a:ln>
        </p:spPr>
        <p:txBody>
          <a:bodyPr/>
          <a:lstStyle/>
          <a:p>
            <a:endParaRPr lang="de-DE" sz="2400"/>
          </a:p>
        </p:txBody>
      </p:sp>
      <p:sp>
        <p:nvSpPr>
          <p:cNvPr id="14" name="Text 12"/>
          <p:cNvSpPr/>
          <p:nvPr/>
        </p:nvSpPr>
        <p:spPr>
          <a:xfrm>
            <a:off x="6400800" y="3524391"/>
            <a:ext cx="609600" cy="487680"/>
          </a:xfrm>
          <a:prstGeom prst="rect">
            <a:avLst/>
          </a:prstGeom>
          <a:noFill/>
          <a:ln/>
        </p:spPr>
        <p:txBody>
          <a:bodyPr wrap="square" rtlCol="0" anchor="ctr"/>
          <a:lstStyle/>
          <a:p>
            <a:r>
              <a:rPr lang="en-US" sz="2667" b="1" dirty="0">
                <a:solidFill>
                  <a:srgbClr val="FFFFFF"/>
                </a:solidFill>
                <a:latin typeface="Calibri" pitchFamily="34" charset="0"/>
                <a:ea typeface="Calibri" pitchFamily="34" charset="-122"/>
                <a:cs typeface="Calibri" pitchFamily="34" charset="-120"/>
              </a:rPr>
              <a:t>02</a:t>
            </a:r>
            <a:endParaRPr lang="en-US" sz="2667" dirty="0"/>
          </a:p>
        </p:txBody>
      </p:sp>
      <p:sp>
        <p:nvSpPr>
          <p:cNvPr id="15" name="Text 13"/>
          <p:cNvSpPr/>
          <p:nvPr/>
        </p:nvSpPr>
        <p:spPr>
          <a:xfrm>
            <a:off x="7010400" y="3554193"/>
            <a:ext cx="4511040" cy="426720"/>
          </a:xfrm>
          <a:prstGeom prst="rect">
            <a:avLst/>
          </a:prstGeom>
          <a:noFill/>
          <a:ln/>
        </p:spPr>
        <p:txBody>
          <a:bodyPr wrap="square" lIns="0" tIns="0" rIns="0" bIns="0" rtlCol="0" anchor="ctr"/>
          <a:lstStyle/>
          <a:p>
            <a:r>
              <a:rPr lang="en-US" sz="1733" b="1" dirty="0">
                <a:solidFill>
                  <a:srgbClr val="FFFFFF"/>
                </a:solidFill>
                <a:latin typeface="Calibri" pitchFamily="34" charset="0"/>
                <a:ea typeface="Calibri" pitchFamily="34" charset="-122"/>
                <a:cs typeface="Calibri" pitchFamily="34" charset="-120"/>
              </a:rPr>
              <a:t>Fair and Transparent Markets</a:t>
            </a:r>
            <a:endParaRPr lang="en-US" sz="1733" dirty="0"/>
          </a:p>
        </p:txBody>
      </p:sp>
      <p:sp>
        <p:nvSpPr>
          <p:cNvPr id="16" name="Text 14"/>
          <p:cNvSpPr/>
          <p:nvPr/>
        </p:nvSpPr>
        <p:spPr>
          <a:xfrm>
            <a:off x="7010400" y="3974817"/>
            <a:ext cx="4450080" cy="707136"/>
          </a:xfrm>
          <a:prstGeom prst="rect">
            <a:avLst/>
          </a:prstGeom>
          <a:noFill/>
          <a:ln/>
        </p:spPr>
        <p:txBody>
          <a:bodyPr wrap="square" lIns="0" tIns="0" rIns="0" bIns="0" rtlCol="0" anchor="ctr"/>
          <a:lstStyle/>
          <a:p>
            <a:r>
              <a:rPr lang="en-US" sz="1400" dirty="0">
                <a:solidFill>
                  <a:srgbClr val="FFFFFF"/>
                </a:solidFill>
                <a:latin typeface="Calibri" pitchFamily="34" charset="0"/>
                <a:ea typeface="Calibri" pitchFamily="34" charset="-122"/>
                <a:cs typeface="Calibri" pitchFamily="34" charset="-120"/>
              </a:rPr>
              <a:t>Guarantee prices reflect all available information and all participants compete on equal terms.</a:t>
            </a:r>
            <a:endParaRPr lang="en-US" sz="1400" dirty="0"/>
          </a:p>
        </p:txBody>
      </p:sp>
      <p:sp>
        <p:nvSpPr>
          <p:cNvPr id="17" name="Shape 15"/>
          <p:cNvSpPr/>
          <p:nvPr/>
        </p:nvSpPr>
        <p:spPr>
          <a:xfrm>
            <a:off x="6339840" y="4937760"/>
            <a:ext cx="5364480" cy="1341120"/>
          </a:xfrm>
          <a:prstGeom prst="rect">
            <a:avLst/>
          </a:prstGeom>
          <a:solidFill>
            <a:srgbClr val="1C7293"/>
          </a:solidFill>
          <a:ln w="12700">
            <a:solidFill>
              <a:srgbClr val="1C7293"/>
            </a:solidFill>
            <a:prstDash val="solid"/>
          </a:ln>
        </p:spPr>
        <p:txBody>
          <a:bodyPr/>
          <a:lstStyle/>
          <a:p>
            <a:endParaRPr lang="de-DE" sz="2400"/>
          </a:p>
        </p:txBody>
      </p:sp>
      <p:sp>
        <p:nvSpPr>
          <p:cNvPr id="18" name="Text 16"/>
          <p:cNvSpPr/>
          <p:nvPr/>
        </p:nvSpPr>
        <p:spPr>
          <a:xfrm>
            <a:off x="6400800" y="4978625"/>
            <a:ext cx="609600" cy="487680"/>
          </a:xfrm>
          <a:prstGeom prst="rect">
            <a:avLst/>
          </a:prstGeom>
          <a:noFill/>
          <a:ln/>
        </p:spPr>
        <p:txBody>
          <a:bodyPr wrap="square" rtlCol="0" anchor="ctr"/>
          <a:lstStyle/>
          <a:p>
            <a:r>
              <a:rPr lang="en-US" sz="2667" b="1" dirty="0">
                <a:solidFill>
                  <a:srgbClr val="FFFFFF"/>
                </a:solidFill>
                <a:latin typeface="Calibri" pitchFamily="34" charset="0"/>
                <a:ea typeface="Calibri" pitchFamily="34" charset="-122"/>
                <a:cs typeface="Calibri" pitchFamily="34" charset="-120"/>
              </a:rPr>
              <a:t>03</a:t>
            </a:r>
            <a:endParaRPr lang="en-US" sz="2667" dirty="0"/>
          </a:p>
        </p:txBody>
      </p:sp>
      <p:sp>
        <p:nvSpPr>
          <p:cNvPr id="19" name="Text 17"/>
          <p:cNvSpPr/>
          <p:nvPr/>
        </p:nvSpPr>
        <p:spPr>
          <a:xfrm>
            <a:off x="7132320" y="5038231"/>
            <a:ext cx="4389120" cy="426720"/>
          </a:xfrm>
          <a:prstGeom prst="rect">
            <a:avLst/>
          </a:prstGeom>
          <a:noFill/>
          <a:ln/>
        </p:spPr>
        <p:txBody>
          <a:bodyPr wrap="square" lIns="0" tIns="0" rIns="0" bIns="0" rtlCol="0" anchor="ctr"/>
          <a:lstStyle/>
          <a:p>
            <a:r>
              <a:rPr lang="en-US" sz="1733" b="1" dirty="0">
                <a:solidFill>
                  <a:srgbClr val="FFFFFF"/>
                </a:solidFill>
                <a:latin typeface="Calibri" pitchFamily="34" charset="0"/>
                <a:ea typeface="Calibri" pitchFamily="34" charset="-122"/>
                <a:cs typeface="Calibri" pitchFamily="34" charset="-120"/>
              </a:rPr>
              <a:t>Reduce Systemic Risk</a:t>
            </a:r>
            <a:endParaRPr lang="en-US" sz="1733" dirty="0"/>
          </a:p>
        </p:txBody>
      </p:sp>
      <p:sp>
        <p:nvSpPr>
          <p:cNvPr id="20" name="Text 18"/>
          <p:cNvSpPr/>
          <p:nvPr/>
        </p:nvSpPr>
        <p:spPr>
          <a:xfrm>
            <a:off x="7132320" y="5464951"/>
            <a:ext cx="4389120" cy="707136"/>
          </a:xfrm>
          <a:prstGeom prst="rect">
            <a:avLst/>
          </a:prstGeom>
          <a:noFill/>
          <a:ln/>
        </p:spPr>
        <p:txBody>
          <a:bodyPr wrap="square" lIns="0" tIns="0" rIns="0" bIns="0" rtlCol="0" anchor="ctr"/>
          <a:lstStyle/>
          <a:p>
            <a:r>
              <a:rPr lang="en-US" sz="1400" dirty="0">
                <a:solidFill>
                  <a:srgbClr val="FFFFFF"/>
                </a:solidFill>
                <a:latin typeface="Calibri" pitchFamily="34" charset="0"/>
                <a:ea typeface="Calibri" pitchFamily="34" charset="-122"/>
                <a:cs typeface="Calibri" pitchFamily="34" charset="-120"/>
              </a:rPr>
              <a:t>Prevent localized failures from spreading into full-scale financial crises across the global system.</a:t>
            </a:r>
            <a:endParaRPr lang="en-US" sz="14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1E2761"/>
          </a:solidFill>
          <a:ln w="12700">
            <a:solidFill>
              <a:srgbClr val="1E2761"/>
            </a:solidFill>
            <a:prstDash val="solid"/>
          </a:ln>
        </p:spPr>
        <p:txBody>
          <a:bodyPr/>
          <a:lstStyle/>
          <a:p>
            <a:endParaRPr lang="de-DE" sz="2400"/>
          </a:p>
        </p:txBody>
      </p:sp>
      <p:sp>
        <p:nvSpPr>
          <p:cNvPr id="3" name="Text 1"/>
          <p:cNvSpPr/>
          <p:nvPr/>
        </p:nvSpPr>
        <p:spPr>
          <a:xfrm>
            <a:off x="609600" y="0"/>
            <a:ext cx="10972800" cy="1341120"/>
          </a:xfrm>
          <a:prstGeom prst="rect">
            <a:avLst/>
          </a:prstGeom>
          <a:noFill/>
          <a:ln/>
        </p:spPr>
        <p:txBody>
          <a:bodyPr wrap="square" lIns="0" tIns="0" rIns="0" bIns="0" rtlCol="0" anchor="ctr"/>
          <a:lstStyle/>
          <a:p>
            <a:r>
              <a:rPr lang="en-US" sz="2667" b="1" dirty="0">
                <a:solidFill>
                  <a:srgbClr val="FFFFFF"/>
                </a:solidFill>
                <a:latin typeface="Calibri" pitchFamily="34" charset="0"/>
                <a:ea typeface="Calibri" pitchFamily="34" charset="-122"/>
                <a:cs typeface="Calibri" pitchFamily="34" charset="-120"/>
              </a:rPr>
              <a:t>02  |  The 38 Standards: Structure and Content</a:t>
            </a:r>
            <a:endParaRPr lang="en-US" sz="2667" dirty="0"/>
          </a:p>
        </p:txBody>
      </p:sp>
      <p:sp>
        <p:nvSpPr>
          <p:cNvPr id="4" name="Text 2"/>
          <p:cNvSpPr/>
          <p:nvPr/>
        </p:nvSpPr>
        <p:spPr>
          <a:xfrm>
            <a:off x="487680" y="1402080"/>
            <a:ext cx="11094720" cy="426720"/>
          </a:xfrm>
          <a:prstGeom prst="rect">
            <a:avLst/>
          </a:prstGeom>
          <a:noFill/>
          <a:ln/>
        </p:spPr>
        <p:txBody>
          <a:bodyPr wrap="square" rtlCol="0" anchor="ctr"/>
          <a:lstStyle/>
          <a:p>
            <a:r>
              <a:rPr lang="en-US" sz="1733" dirty="0">
                <a:solidFill>
                  <a:srgbClr val="1A1A2E"/>
                </a:solidFill>
                <a:latin typeface="Calibri" pitchFamily="34" charset="0"/>
                <a:ea typeface="Calibri" pitchFamily="34" charset="-122"/>
                <a:cs typeface="Calibri" pitchFamily="34" charset="-120"/>
              </a:rPr>
              <a:t>Organized across 10 key areas covering every dimension of securities market oversight:</a:t>
            </a:r>
            <a:endParaRPr lang="en-US" sz="1733" dirty="0"/>
          </a:p>
        </p:txBody>
      </p:sp>
      <p:graphicFrame>
        <p:nvGraphicFramePr>
          <p:cNvPr id="5" name="Table 0"/>
          <p:cNvGraphicFramePr>
            <a:graphicFrameLocks noGrp="1"/>
          </p:cNvGraphicFramePr>
          <p:nvPr/>
        </p:nvGraphicFramePr>
        <p:xfrm>
          <a:off x="487680" y="1828800"/>
          <a:ext cx="11216640" cy="4425696"/>
        </p:xfrm>
        <a:graphic>
          <a:graphicData uri="http://schemas.openxmlformats.org/drawingml/2006/table">
            <a:tbl>
              <a:tblPr/>
              <a:tblGrid>
                <a:gridCol w="3901440">
                  <a:extLst>
                    <a:ext uri="{9D8B030D-6E8A-4147-A177-3AD203B41FA5}">
                      <a16:colId xmlns:a16="http://schemas.microsoft.com/office/drawing/2014/main" val="20000"/>
                    </a:ext>
                  </a:extLst>
                </a:gridCol>
                <a:gridCol w="7315200">
                  <a:extLst>
                    <a:ext uri="{9D8B030D-6E8A-4147-A177-3AD203B41FA5}">
                      <a16:colId xmlns:a16="http://schemas.microsoft.com/office/drawing/2014/main" val="20001"/>
                    </a:ext>
                  </a:extLst>
                </a:gridCol>
              </a:tblGrid>
              <a:tr h="402336">
                <a:tc>
                  <a:txBody>
                    <a:bodyPr/>
                    <a:lstStyle/>
                    <a:p>
                      <a:pPr marL="0" indent="0" algn="l">
                        <a:buNone/>
                      </a:pPr>
                      <a:r>
                        <a:rPr lang="en-US" sz="1500" b="1" dirty="0">
                          <a:solidFill>
                            <a:srgbClr val="FFFFFF"/>
                          </a:solidFill>
                          <a:latin typeface="Calibri" pitchFamily="34" charset="0"/>
                          <a:ea typeface="Calibri" pitchFamily="34" charset="-122"/>
                          <a:cs typeface="Calibri" pitchFamily="34" charset="-120"/>
                        </a:rPr>
                        <a:t>Area</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1E2761"/>
                    </a:solidFill>
                  </a:tcPr>
                </a:tc>
                <a:tc>
                  <a:txBody>
                    <a:bodyPr/>
                    <a:lstStyle/>
                    <a:p>
                      <a:pPr marL="0" indent="0" algn="l">
                        <a:buNone/>
                      </a:pPr>
                      <a:r>
                        <a:rPr lang="en-US" sz="1500" b="1" dirty="0">
                          <a:solidFill>
                            <a:srgbClr val="FFFFFF"/>
                          </a:solidFill>
                          <a:latin typeface="Calibri" pitchFamily="34" charset="0"/>
                          <a:ea typeface="Calibri" pitchFamily="34" charset="-122"/>
                          <a:cs typeface="Calibri" pitchFamily="34" charset="-120"/>
                        </a:rPr>
                        <a:t>Focus</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402336">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Regulator</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A1A2E"/>
                          </a:solidFill>
                          <a:latin typeface="Calibri"/>
                          <a:ea typeface="Calibri"/>
                          <a:cs typeface="Calibri"/>
                        </a:rPr>
                        <a:t>Independence, accountability, adequate resources and powers</a:t>
                      </a:r>
                      <a:endParaRPr lang="en-US" sz="1500" dirty="0">
                        <a:latin typeface="Calibri"/>
                        <a:ea typeface="Calibri"/>
                        <a:cs typeface="Calibri"/>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02336">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Self-Regulation</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Role of exchanges and industry bodies in supervision</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02336">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Enforcement</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Powers to investigate, sanction and deter violations</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02336">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International Cooperation</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Information sharing between national regulators</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02336">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Issuers</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Disclosure obligations, financial transparency, governance</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02336">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Auditors &amp; Rating Agencies</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Standards for third-party oversight providers</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402336">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Fund Managers</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a:solidFill>
                            <a:srgbClr val="1A1A2E"/>
                          </a:solidFill>
                          <a:latin typeface="Calibri"/>
                          <a:ea typeface="Calibri"/>
                          <a:cs typeface="Calibri"/>
                        </a:rPr>
                        <a:t>Requirements for asset managers and collective investments</a:t>
                      </a:r>
                      <a:endParaRPr lang="en-US" sz="1500">
                        <a:latin typeface="Calibri"/>
                        <a:ea typeface="Calibri"/>
                        <a:cs typeface="Calibri"/>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402336">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Market Intermediaries</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Capital, conduct and risk standards for brokers/dealers</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8"/>
                  </a:ext>
                </a:extLst>
              </a:tr>
              <a:tr h="402336">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Secondary Markets</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Rules for exchanges, trading platforms, market surveillance</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402336">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Clearing &amp; Settlement</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A1A2E"/>
                          </a:solidFill>
                          <a:latin typeface="Calibri" pitchFamily="34" charset="0"/>
                          <a:ea typeface="Calibri" pitchFamily="34" charset="-122"/>
                          <a:cs typeface="Calibri" pitchFamily="34" charset="-120"/>
                        </a:rPr>
                        <a:t>Post-trade infrastructure and CCP risk management</a:t>
                      </a:r>
                      <a:endParaRPr lang="en-US" sz="1500" dirty="0">
                        <a:latin typeface="Calibri" charset="0"/>
                        <a:ea typeface="Calibri" charset="0"/>
                        <a:cs typeface="Calibri" charset="0"/>
                      </a:endParaRPr>
                    </a:p>
                  </a:txBody>
                  <a:tcPr marL="121920" marR="121920" marT="60960" marB="60960" anchor="ctr">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10"/>
                  </a:ext>
                </a:extLst>
              </a:tr>
            </a:tbl>
          </a:graphicData>
        </a:graphic>
      </p:graphicFrame>
      <p:sp>
        <p:nvSpPr>
          <p:cNvPr id="6" name="Shape 3"/>
          <p:cNvSpPr/>
          <p:nvPr/>
        </p:nvSpPr>
        <p:spPr>
          <a:xfrm>
            <a:off x="487680" y="6364224"/>
            <a:ext cx="11216640" cy="402336"/>
          </a:xfrm>
          <a:prstGeom prst="rect">
            <a:avLst/>
          </a:prstGeom>
          <a:solidFill>
            <a:srgbClr val="FFF7ED"/>
          </a:solidFill>
          <a:ln w="12700">
            <a:solidFill>
              <a:srgbClr val="FED7AA"/>
            </a:solidFill>
            <a:prstDash val="solid"/>
          </a:ln>
        </p:spPr>
        <p:txBody>
          <a:bodyPr/>
          <a:lstStyle/>
          <a:p>
            <a:endParaRPr lang="de-DE" sz="2400"/>
          </a:p>
        </p:txBody>
      </p:sp>
      <p:sp>
        <p:nvSpPr>
          <p:cNvPr id="7" name="Text 4"/>
          <p:cNvSpPr/>
          <p:nvPr/>
        </p:nvSpPr>
        <p:spPr>
          <a:xfrm>
            <a:off x="609600" y="6364224"/>
            <a:ext cx="10972800" cy="402336"/>
          </a:xfrm>
          <a:prstGeom prst="rect">
            <a:avLst/>
          </a:prstGeom>
          <a:noFill/>
          <a:ln/>
        </p:spPr>
        <p:txBody>
          <a:bodyPr wrap="square" lIns="0" tIns="0" rIns="0" bIns="0" rtlCol="0" anchor="ctr"/>
          <a:lstStyle/>
          <a:p>
            <a:r>
              <a:rPr lang="en-US" sz="1400" dirty="0">
                <a:solidFill>
                  <a:srgbClr val="92400E"/>
                </a:solidFill>
                <a:latin typeface="Calibri" pitchFamily="34" charset="0"/>
                <a:ea typeface="Calibri" pitchFamily="34" charset="-122"/>
                <a:cs typeface="Calibri" pitchFamily="34" charset="-120"/>
              </a:rPr>
              <a:t>The 38 principles are soft law, best practices expected to be adopted into national legislation, not legally binding international obligations.</a:t>
            </a:r>
            <a:endParaRPr lang="en-US" sz="14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341120"/>
          </a:xfrm>
          <a:prstGeom prst="rect">
            <a:avLst/>
          </a:prstGeom>
          <a:solidFill>
            <a:srgbClr val="1E2761"/>
          </a:solidFill>
          <a:ln w="12700">
            <a:solidFill>
              <a:srgbClr val="1E2761"/>
            </a:solidFill>
            <a:prstDash val="solid"/>
          </a:ln>
        </p:spPr>
        <p:txBody>
          <a:bodyPr/>
          <a:lstStyle/>
          <a:p>
            <a:endParaRPr lang="de-DE" sz="2400"/>
          </a:p>
        </p:txBody>
      </p:sp>
      <p:sp>
        <p:nvSpPr>
          <p:cNvPr id="3" name="Text 1"/>
          <p:cNvSpPr/>
          <p:nvPr/>
        </p:nvSpPr>
        <p:spPr>
          <a:xfrm>
            <a:off x="609600" y="0"/>
            <a:ext cx="10972800" cy="1341120"/>
          </a:xfrm>
          <a:prstGeom prst="rect">
            <a:avLst/>
          </a:prstGeom>
          <a:noFill/>
          <a:ln/>
        </p:spPr>
        <p:txBody>
          <a:bodyPr wrap="square" lIns="0" tIns="0" rIns="0" bIns="0" rtlCol="0" anchor="ctr"/>
          <a:lstStyle/>
          <a:p>
            <a:r>
              <a:rPr lang="en-US" sz="2667" b="1" dirty="0">
                <a:solidFill>
                  <a:srgbClr val="FFFFFF"/>
                </a:solidFill>
                <a:latin typeface="Calibri" pitchFamily="34" charset="0"/>
                <a:ea typeface="Calibri" pitchFamily="34" charset="-122"/>
                <a:cs typeface="Calibri" pitchFamily="34" charset="-120"/>
              </a:rPr>
              <a:t>03  |  Strengths and Limitations</a:t>
            </a:r>
            <a:endParaRPr lang="en-US" sz="2667" dirty="0"/>
          </a:p>
        </p:txBody>
      </p:sp>
      <p:sp>
        <p:nvSpPr>
          <p:cNvPr id="4" name="Shape 2"/>
          <p:cNvSpPr/>
          <p:nvPr/>
        </p:nvSpPr>
        <p:spPr>
          <a:xfrm>
            <a:off x="426720" y="1463040"/>
            <a:ext cx="5486400" cy="487680"/>
          </a:xfrm>
          <a:prstGeom prst="rect">
            <a:avLst/>
          </a:prstGeom>
          <a:solidFill>
            <a:srgbClr val="16A34A"/>
          </a:solidFill>
          <a:ln w="12700">
            <a:solidFill>
              <a:schemeClr val="tx1"/>
            </a:solidFill>
            <a:prstDash val="solid"/>
          </a:ln>
        </p:spPr>
        <p:txBody>
          <a:bodyPr/>
          <a:lstStyle/>
          <a:p>
            <a:endParaRPr lang="de-DE" sz="2400"/>
          </a:p>
        </p:txBody>
      </p:sp>
      <p:sp>
        <p:nvSpPr>
          <p:cNvPr id="5" name="Text 3"/>
          <p:cNvSpPr/>
          <p:nvPr/>
        </p:nvSpPr>
        <p:spPr>
          <a:xfrm>
            <a:off x="426720" y="1463040"/>
            <a:ext cx="5486400" cy="487680"/>
          </a:xfrm>
          <a:prstGeom prst="rect">
            <a:avLst/>
          </a:prstGeom>
          <a:noFill/>
          <a:ln/>
        </p:spPr>
        <p:txBody>
          <a:bodyPr wrap="square" lIns="0" tIns="0" rIns="0" bIns="0" rtlCol="0" anchor="ctr"/>
          <a:lstStyle/>
          <a:p>
            <a:pPr algn="ctr"/>
            <a:r>
              <a:rPr lang="en-US" sz="1733" b="1" dirty="0">
                <a:solidFill>
                  <a:srgbClr val="FFFFFF"/>
                </a:solidFill>
              </a:rPr>
              <a:t>STRENGTHS</a:t>
            </a:r>
            <a:endParaRPr lang="en-US" sz="1733" dirty="0"/>
          </a:p>
        </p:txBody>
      </p:sp>
      <p:sp>
        <p:nvSpPr>
          <p:cNvPr id="6" name="Shape 4"/>
          <p:cNvSpPr/>
          <p:nvPr/>
        </p:nvSpPr>
        <p:spPr>
          <a:xfrm>
            <a:off x="426720" y="2048256"/>
            <a:ext cx="5486400" cy="755904"/>
          </a:xfrm>
          <a:prstGeom prst="rect">
            <a:avLst/>
          </a:prstGeom>
          <a:solidFill>
            <a:srgbClr val="F0FDF4"/>
          </a:solidFill>
          <a:ln w="12700">
            <a:solidFill>
              <a:srgbClr val="BBF7D0"/>
            </a:solidFill>
            <a:prstDash val="solid"/>
          </a:ln>
        </p:spPr>
        <p:txBody>
          <a:bodyPr/>
          <a:lstStyle/>
          <a:p>
            <a:endParaRPr lang="de-DE" sz="2400"/>
          </a:p>
        </p:txBody>
      </p:sp>
      <p:sp>
        <p:nvSpPr>
          <p:cNvPr id="7" name="Shape 5"/>
          <p:cNvSpPr/>
          <p:nvPr/>
        </p:nvSpPr>
        <p:spPr>
          <a:xfrm>
            <a:off x="426720" y="2048256"/>
            <a:ext cx="73152" cy="755904"/>
          </a:xfrm>
          <a:prstGeom prst="rect">
            <a:avLst/>
          </a:prstGeom>
          <a:solidFill>
            <a:srgbClr val="16A34A"/>
          </a:solidFill>
          <a:ln w="12700">
            <a:solidFill>
              <a:srgbClr val="16A34A"/>
            </a:solidFill>
            <a:prstDash val="solid"/>
          </a:ln>
        </p:spPr>
        <p:txBody>
          <a:bodyPr/>
          <a:lstStyle/>
          <a:p>
            <a:endParaRPr lang="de-DE" sz="2400"/>
          </a:p>
        </p:txBody>
      </p:sp>
      <p:sp>
        <p:nvSpPr>
          <p:cNvPr id="8" name="Text 6"/>
          <p:cNvSpPr/>
          <p:nvPr/>
        </p:nvSpPr>
        <p:spPr>
          <a:xfrm>
            <a:off x="609600" y="2084832"/>
            <a:ext cx="5120640" cy="304800"/>
          </a:xfrm>
          <a:prstGeom prst="rect">
            <a:avLst/>
          </a:prstGeom>
          <a:noFill/>
          <a:ln/>
        </p:spPr>
        <p:txBody>
          <a:bodyPr wrap="square" lIns="0" tIns="0" rIns="0" bIns="0" rtlCol="0" anchor="ctr"/>
          <a:lstStyle/>
          <a:p>
            <a:r>
              <a:rPr lang="en-US" sz="1467" b="1" dirty="0">
                <a:solidFill>
                  <a:srgbClr val="166534"/>
                </a:solidFill>
                <a:latin typeface="Calibri" pitchFamily="34" charset="0"/>
                <a:ea typeface="Calibri" pitchFamily="34" charset="-122"/>
                <a:cs typeface="Calibri" pitchFamily="34" charset="-120"/>
              </a:rPr>
              <a:t>Common language</a:t>
            </a:r>
            <a:endParaRPr lang="en-US" sz="1467" dirty="0"/>
          </a:p>
        </p:txBody>
      </p:sp>
      <p:sp>
        <p:nvSpPr>
          <p:cNvPr id="9" name="Text 7"/>
          <p:cNvSpPr/>
          <p:nvPr/>
        </p:nvSpPr>
        <p:spPr>
          <a:xfrm>
            <a:off x="609600" y="2389632"/>
            <a:ext cx="5120640" cy="365760"/>
          </a:xfrm>
          <a:prstGeom prst="rect">
            <a:avLst/>
          </a:prstGeom>
          <a:noFill/>
          <a:ln/>
        </p:spPr>
        <p:txBody>
          <a:bodyPr wrap="square" lIns="0" tIns="0" rIns="0" bIns="0" rtlCol="0" anchor="ctr"/>
          <a:lstStyle/>
          <a:p>
            <a:r>
              <a:rPr lang="en-US" sz="1333" dirty="0">
                <a:solidFill>
                  <a:srgbClr val="1A1A2E"/>
                </a:solidFill>
                <a:latin typeface="Calibri" pitchFamily="34" charset="0"/>
                <a:ea typeface="Calibri" pitchFamily="34" charset="-122"/>
                <a:cs typeface="Calibri" pitchFamily="34" charset="-120"/>
              </a:rPr>
              <a:t>Created a shared regulatory language across 130+ jurisdictions worldwide</a:t>
            </a:r>
            <a:endParaRPr lang="en-US" sz="1333" dirty="0"/>
          </a:p>
        </p:txBody>
      </p:sp>
      <p:sp>
        <p:nvSpPr>
          <p:cNvPr id="10" name="Shape 8"/>
          <p:cNvSpPr/>
          <p:nvPr/>
        </p:nvSpPr>
        <p:spPr>
          <a:xfrm>
            <a:off x="426720" y="2877312"/>
            <a:ext cx="5486400" cy="755904"/>
          </a:xfrm>
          <a:prstGeom prst="rect">
            <a:avLst/>
          </a:prstGeom>
          <a:solidFill>
            <a:srgbClr val="F0FDF4"/>
          </a:solidFill>
          <a:ln w="12700">
            <a:solidFill>
              <a:srgbClr val="BBF7D0"/>
            </a:solidFill>
            <a:prstDash val="solid"/>
          </a:ln>
        </p:spPr>
        <p:txBody>
          <a:bodyPr/>
          <a:lstStyle/>
          <a:p>
            <a:endParaRPr lang="de-DE" sz="2400"/>
          </a:p>
        </p:txBody>
      </p:sp>
      <p:sp>
        <p:nvSpPr>
          <p:cNvPr id="11" name="Shape 9"/>
          <p:cNvSpPr/>
          <p:nvPr/>
        </p:nvSpPr>
        <p:spPr>
          <a:xfrm>
            <a:off x="426720" y="2877312"/>
            <a:ext cx="73152" cy="755904"/>
          </a:xfrm>
          <a:prstGeom prst="rect">
            <a:avLst/>
          </a:prstGeom>
          <a:solidFill>
            <a:srgbClr val="16A34A"/>
          </a:solidFill>
          <a:ln w="12700">
            <a:solidFill>
              <a:srgbClr val="16A34A"/>
            </a:solidFill>
            <a:prstDash val="solid"/>
          </a:ln>
        </p:spPr>
        <p:txBody>
          <a:bodyPr/>
          <a:lstStyle/>
          <a:p>
            <a:endParaRPr lang="de-DE" sz="2400" dirty="0"/>
          </a:p>
        </p:txBody>
      </p:sp>
      <p:sp>
        <p:nvSpPr>
          <p:cNvPr id="12" name="Text 10"/>
          <p:cNvSpPr/>
          <p:nvPr/>
        </p:nvSpPr>
        <p:spPr>
          <a:xfrm>
            <a:off x="609600" y="2913888"/>
            <a:ext cx="5120640" cy="304800"/>
          </a:xfrm>
          <a:prstGeom prst="rect">
            <a:avLst/>
          </a:prstGeom>
          <a:noFill/>
          <a:ln/>
        </p:spPr>
        <p:txBody>
          <a:bodyPr wrap="square" lIns="0" tIns="0" rIns="0" bIns="0" rtlCol="0" anchor="ctr"/>
          <a:lstStyle/>
          <a:p>
            <a:r>
              <a:rPr lang="en-US" sz="1467" b="1" dirty="0">
                <a:solidFill>
                  <a:srgbClr val="166534"/>
                </a:solidFill>
                <a:latin typeface="Calibri" pitchFamily="34" charset="0"/>
                <a:ea typeface="Calibri" pitchFamily="34" charset="-122"/>
                <a:cs typeface="Calibri" pitchFamily="34" charset="-120"/>
              </a:rPr>
              <a:t>Cross-border cooperation</a:t>
            </a:r>
            <a:endParaRPr lang="en-US" sz="1467" dirty="0"/>
          </a:p>
        </p:txBody>
      </p:sp>
      <p:sp>
        <p:nvSpPr>
          <p:cNvPr id="13" name="Text 11"/>
          <p:cNvSpPr/>
          <p:nvPr/>
        </p:nvSpPr>
        <p:spPr>
          <a:xfrm>
            <a:off x="609600" y="3218688"/>
            <a:ext cx="5120640" cy="365760"/>
          </a:xfrm>
          <a:prstGeom prst="rect">
            <a:avLst/>
          </a:prstGeom>
          <a:noFill/>
          <a:ln/>
        </p:spPr>
        <p:txBody>
          <a:bodyPr wrap="square" lIns="0" tIns="0" rIns="0" bIns="0" rtlCol="0" anchor="ctr"/>
          <a:lstStyle/>
          <a:p>
            <a:r>
              <a:rPr lang="en-US" sz="1333" dirty="0">
                <a:solidFill>
                  <a:srgbClr val="1A1A2E"/>
                </a:solidFill>
                <a:latin typeface="Calibri" pitchFamily="34" charset="0"/>
                <a:ea typeface="Calibri" pitchFamily="34" charset="-122"/>
                <a:cs typeface="Calibri" pitchFamily="34" charset="-120"/>
              </a:rPr>
              <a:t>Significantly improved joint enforcement via the MMOU and EMMoU</a:t>
            </a:r>
            <a:endParaRPr lang="en-US" sz="1333" dirty="0"/>
          </a:p>
        </p:txBody>
      </p:sp>
      <p:sp>
        <p:nvSpPr>
          <p:cNvPr id="14" name="Shape 12"/>
          <p:cNvSpPr/>
          <p:nvPr/>
        </p:nvSpPr>
        <p:spPr>
          <a:xfrm>
            <a:off x="426720" y="3706368"/>
            <a:ext cx="5486400" cy="755904"/>
          </a:xfrm>
          <a:prstGeom prst="rect">
            <a:avLst/>
          </a:prstGeom>
          <a:solidFill>
            <a:srgbClr val="F0FDF4"/>
          </a:solidFill>
          <a:ln w="12700">
            <a:solidFill>
              <a:srgbClr val="BBF7D0"/>
            </a:solidFill>
            <a:prstDash val="solid"/>
          </a:ln>
        </p:spPr>
        <p:txBody>
          <a:bodyPr/>
          <a:lstStyle/>
          <a:p>
            <a:endParaRPr lang="de-DE" sz="2400"/>
          </a:p>
        </p:txBody>
      </p:sp>
      <p:sp>
        <p:nvSpPr>
          <p:cNvPr id="15" name="Shape 13"/>
          <p:cNvSpPr/>
          <p:nvPr/>
        </p:nvSpPr>
        <p:spPr>
          <a:xfrm>
            <a:off x="426720" y="3706368"/>
            <a:ext cx="73152" cy="755904"/>
          </a:xfrm>
          <a:prstGeom prst="rect">
            <a:avLst/>
          </a:prstGeom>
          <a:solidFill>
            <a:srgbClr val="16A34A"/>
          </a:solidFill>
          <a:ln w="12700">
            <a:solidFill>
              <a:srgbClr val="16A34A"/>
            </a:solidFill>
            <a:prstDash val="solid"/>
          </a:ln>
        </p:spPr>
        <p:txBody>
          <a:bodyPr/>
          <a:lstStyle/>
          <a:p>
            <a:endParaRPr lang="de-DE" sz="2400"/>
          </a:p>
        </p:txBody>
      </p:sp>
      <p:sp>
        <p:nvSpPr>
          <p:cNvPr id="16" name="Text 14"/>
          <p:cNvSpPr/>
          <p:nvPr/>
        </p:nvSpPr>
        <p:spPr>
          <a:xfrm>
            <a:off x="609600" y="3742944"/>
            <a:ext cx="5120640" cy="304800"/>
          </a:xfrm>
          <a:prstGeom prst="rect">
            <a:avLst/>
          </a:prstGeom>
          <a:noFill/>
          <a:ln/>
        </p:spPr>
        <p:txBody>
          <a:bodyPr wrap="square" lIns="0" tIns="0" rIns="0" bIns="0" rtlCol="0" anchor="ctr"/>
          <a:lstStyle/>
          <a:p>
            <a:r>
              <a:rPr lang="en-US" sz="1467" b="1" dirty="0">
                <a:solidFill>
                  <a:srgbClr val="166534"/>
                </a:solidFill>
                <a:latin typeface="Calibri" pitchFamily="34" charset="0"/>
                <a:ea typeface="Calibri" pitchFamily="34" charset="-122"/>
                <a:cs typeface="Calibri" pitchFamily="34" charset="-120"/>
              </a:rPr>
              <a:t>Post-2008 reforms</a:t>
            </a:r>
            <a:endParaRPr lang="en-US" sz="1467" dirty="0"/>
          </a:p>
        </p:txBody>
      </p:sp>
      <p:sp>
        <p:nvSpPr>
          <p:cNvPr id="17" name="Text 15"/>
          <p:cNvSpPr/>
          <p:nvPr/>
        </p:nvSpPr>
        <p:spPr>
          <a:xfrm>
            <a:off x="609600" y="4047744"/>
            <a:ext cx="5120640" cy="365760"/>
          </a:xfrm>
          <a:prstGeom prst="rect">
            <a:avLst/>
          </a:prstGeom>
          <a:noFill/>
          <a:ln/>
        </p:spPr>
        <p:txBody>
          <a:bodyPr wrap="square" lIns="0" tIns="0" rIns="0" bIns="0" rtlCol="0" anchor="ctr"/>
          <a:lstStyle/>
          <a:p>
            <a:r>
              <a:rPr lang="en-US" sz="1333" dirty="0">
                <a:solidFill>
                  <a:srgbClr val="1A1A2E"/>
                </a:solidFill>
                <a:latin typeface="Calibri" pitchFamily="34" charset="0"/>
                <a:ea typeface="Calibri" pitchFamily="34" charset="-122"/>
                <a:cs typeface="Calibri" pitchFamily="34" charset="-120"/>
              </a:rPr>
              <a:t>Guided new rules on hedge funds, OTC derivatives &amp; rating agencies</a:t>
            </a:r>
            <a:endParaRPr lang="en-US" sz="1333" dirty="0"/>
          </a:p>
        </p:txBody>
      </p:sp>
      <p:sp>
        <p:nvSpPr>
          <p:cNvPr id="18" name="Shape 16"/>
          <p:cNvSpPr/>
          <p:nvPr/>
        </p:nvSpPr>
        <p:spPr>
          <a:xfrm>
            <a:off x="426720" y="4535424"/>
            <a:ext cx="5486400" cy="755904"/>
          </a:xfrm>
          <a:prstGeom prst="rect">
            <a:avLst/>
          </a:prstGeom>
          <a:solidFill>
            <a:srgbClr val="F0FDF4"/>
          </a:solidFill>
          <a:ln w="12700">
            <a:solidFill>
              <a:srgbClr val="BBF7D0"/>
            </a:solidFill>
            <a:prstDash val="solid"/>
          </a:ln>
        </p:spPr>
        <p:txBody>
          <a:bodyPr/>
          <a:lstStyle/>
          <a:p>
            <a:endParaRPr lang="de-DE" sz="2400"/>
          </a:p>
        </p:txBody>
      </p:sp>
      <p:sp>
        <p:nvSpPr>
          <p:cNvPr id="19" name="Shape 17"/>
          <p:cNvSpPr/>
          <p:nvPr/>
        </p:nvSpPr>
        <p:spPr>
          <a:xfrm>
            <a:off x="426720" y="4535424"/>
            <a:ext cx="73152" cy="755904"/>
          </a:xfrm>
          <a:prstGeom prst="rect">
            <a:avLst/>
          </a:prstGeom>
          <a:solidFill>
            <a:srgbClr val="16A34A"/>
          </a:solidFill>
          <a:ln w="12700">
            <a:solidFill>
              <a:srgbClr val="16A34A"/>
            </a:solidFill>
            <a:prstDash val="solid"/>
          </a:ln>
        </p:spPr>
        <p:txBody>
          <a:bodyPr/>
          <a:lstStyle/>
          <a:p>
            <a:endParaRPr lang="de-DE" sz="2400"/>
          </a:p>
        </p:txBody>
      </p:sp>
      <p:sp>
        <p:nvSpPr>
          <p:cNvPr id="20" name="Text 18"/>
          <p:cNvSpPr/>
          <p:nvPr/>
        </p:nvSpPr>
        <p:spPr>
          <a:xfrm>
            <a:off x="609600" y="4572000"/>
            <a:ext cx="5120640" cy="304800"/>
          </a:xfrm>
          <a:prstGeom prst="rect">
            <a:avLst/>
          </a:prstGeom>
          <a:noFill/>
          <a:ln/>
        </p:spPr>
        <p:txBody>
          <a:bodyPr wrap="square" lIns="0" tIns="0" rIns="0" bIns="0" rtlCol="0" anchor="ctr"/>
          <a:lstStyle/>
          <a:p>
            <a:r>
              <a:rPr lang="en-US" sz="1467" b="1" dirty="0">
                <a:solidFill>
                  <a:srgbClr val="166534"/>
                </a:solidFill>
                <a:latin typeface="Calibri" pitchFamily="34" charset="0"/>
                <a:ea typeface="Calibri" pitchFamily="34" charset="-122"/>
                <a:cs typeface="Calibri" pitchFamily="34" charset="-120"/>
              </a:rPr>
              <a:t>FSAP accountability</a:t>
            </a:r>
            <a:endParaRPr lang="en-US" sz="1467" dirty="0"/>
          </a:p>
        </p:txBody>
      </p:sp>
      <p:sp>
        <p:nvSpPr>
          <p:cNvPr id="21" name="Text 19"/>
          <p:cNvSpPr/>
          <p:nvPr/>
        </p:nvSpPr>
        <p:spPr>
          <a:xfrm>
            <a:off x="609600" y="4876800"/>
            <a:ext cx="5120640" cy="365760"/>
          </a:xfrm>
          <a:prstGeom prst="rect">
            <a:avLst/>
          </a:prstGeom>
          <a:noFill/>
          <a:ln/>
        </p:spPr>
        <p:txBody>
          <a:bodyPr wrap="square" lIns="0" tIns="0" rIns="0" bIns="0" rtlCol="0" anchor="ctr"/>
          <a:lstStyle/>
          <a:p>
            <a:r>
              <a:rPr lang="en-US" sz="1333" dirty="0">
                <a:solidFill>
                  <a:srgbClr val="1A1A2E"/>
                </a:solidFill>
                <a:latin typeface="Calibri" pitchFamily="34" charset="0"/>
                <a:ea typeface="Calibri" pitchFamily="34" charset="-122"/>
                <a:cs typeface="Calibri" pitchFamily="34" charset="-120"/>
              </a:rPr>
              <a:t>IMF/World Bank assessments create public pressure to reform</a:t>
            </a:r>
            <a:endParaRPr lang="en-US" sz="1333" dirty="0"/>
          </a:p>
        </p:txBody>
      </p:sp>
      <p:sp>
        <p:nvSpPr>
          <p:cNvPr id="22" name="Shape 20"/>
          <p:cNvSpPr/>
          <p:nvPr/>
        </p:nvSpPr>
        <p:spPr>
          <a:xfrm>
            <a:off x="426720" y="5364480"/>
            <a:ext cx="5486400" cy="755904"/>
          </a:xfrm>
          <a:prstGeom prst="rect">
            <a:avLst/>
          </a:prstGeom>
          <a:solidFill>
            <a:srgbClr val="F0FDF4"/>
          </a:solidFill>
          <a:ln w="12700">
            <a:solidFill>
              <a:srgbClr val="BBF7D0"/>
            </a:solidFill>
            <a:prstDash val="solid"/>
          </a:ln>
        </p:spPr>
        <p:txBody>
          <a:bodyPr/>
          <a:lstStyle/>
          <a:p>
            <a:endParaRPr lang="de-DE" sz="2400"/>
          </a:p>
        </p:txBody>
      </p:sp>
      <p:sp>
        <p:nvSpPr>
          <p:cNvPr id="23" name="Shape 21"/>
          <p:cNvSpPr/>
          <p:nvPr/>
        </p:nvSpPr>
        <p:spPr>
          <a:xfrm>
            <a:off x="426720" y="5364480"/>
            <a:ext cx="73152" cy="755904"/>
          </a:xfrm>
          <a:prstGeom prst="rect">
            <a:avLst/>
          </a:prstGeom>
          <a:solidFill>
            <a:srgbClr val="16A34A"/>
          </a:solidFill>
          <a:ln w="12700">
            <a:solidFill>
              <a:srgbClr val="16A34A"/>
            </a:solidFill>
            <a:prstDash val="solid"/>
          </a:ln>
        </p:spPr>
        <p:txBody>
          <a:bodyPr/>
          <a:lstStyle/>
          <a:p>
            <a:endParaRPr lang="de-DE" sz="2400"/>
          </a:p>
        </p:txBody>
      </p:sp>
      <p:sp>
        <p:nvSpPr>
          <p:cNvPr id="24" name="Text 22"/>
          <p:cNvSpPr/>
          <p:nvPr/>
        </p:nvSpPr>
        <p:spPr>
          <a:xfrm>
            <a:off x="609600" y="5401056"/>
            <a:ext cx="5120640" cy="304800"/>
          </a:xfrm>
          <a:prstGeom prst="rect">
            <a:avLst/>
          </a:prstGeom>
          <a:noFill/>
          <a:ln/>
        </p:spPr>
        <p:txBody>
          <a:bodyPr wrap="square" lIns="0" tIns="0" rIns="0" bIns="0" rtlCol="0" anchor="ctr"/>
          <a:lstStyle/>
          <a:p>
            <a:r>
              <a:rPr lang="en-US" sz="1467" b="1" dirty="0">
                <a:solidFill>
                  <a:srgbClr val="166534"/>
                </a:solidFill>
                <a:latin typeface="Calibri" pitchFamily="34" charset="0"/>
                <a:ea typeface="Calibri" pitchFamily="34" charset="-122"/>
                <a:cs typeface="Calibri" pitchFamily="34" charset="-120"/>
              </a:rPr>
              <a:t>Market development</a:t>
            </a:r>
            <a:endParaRPr lang="en-US" sz="1467" dirty="0"/>
          </a:p>
        </p:txBody>
      </p:sp>
      <p:sp>
        <p:nvSpPr>
          <p:cNvPr id="25" name="Text 23"/>
          <p:cNvSpPr/>
          <p:nvPr/>
        </p:nvSpPr>
        <p:spPr>
          <a:xfrm>
            <a:off x="609600" y="5705856"/>
            <a:ext cx="5120640" cy="365760"/>
          </a:xfrm>
          <a:prstGeom prst="rect">
            <a:avLst/>
          </a:prstGeom>
          <a:noFill/>
          <a:ln/>
        </p:spPr>
        <p:txBody>
          <a:bodyPr wrap="square" lIns="0" tIns="0" rIns="0" bIns="0" rtlCol="0" anchor="ctr"/>
          <a:lstStyle/>
          <a:p>
            <a:r>
              <a:rPr lang="en-US" sz="1333" dirty="0">
                <a:solidFill>
                  <a:srgbClr val="1A1A2E"/>
                </a:solidFill>
                <a:latin typeface="Calibri" pitchFamily="34" charset="0"/>
                <a:ea typeface="Calibri" pitchFamily="34" charset="-122"/>
                <a:cs typeface="Calibri" pitchFamily="34" charset="-120"/>
              </a:rPr>
              <a:t>Higher compliance correlates with deeper, more liquid capital markets</a:t>
            </a:r>
            <a:endParaRPr lang="en-US" sz="1333" dirty="0"/>
          </a:p>
        </p:txBody>
      </p:sp>
      <p:sp>
        <p:nvSpPr>
          <p:cNvPr id="26" name="Shape 24"/>
          <p:cNvSpPr/>
          <p:nvPr/>
        </p:nvSpPr>
        <p:spPr>
          <a:xfrm>
            <a:off x="6278880" y="1463040"/>
            <a:ext cx="5486400" cy="487680"/>
          </a:xfrm>
          <a:prstGeom prst="rect">
            <a:avLst/>
          </a:prstGeom>
          <a:solidFill>
            <a:srgbClr val="DC2626"/>
          </a:solidFill>
          <a:ln w="12700">
            <a:solidFill>
              <a:schemeClr val="tx1"/>
            </a:solidFill>
            <a:prstDash val="solid"/>
          </a:ln>
        </p:spPr>
        <p:txBody>
          <a:bodyPr/>
          <a:lstStyle/>
          <a:p>
            <a:endParaRPr lang="de-DE" sz="2400"/>
          </a:p>
        </p:txBody>
      </p:sp>
      <p:sp>
        <p:nvSpPr>
          <p:cNvPr id="27" name="Text 25"/>
          <p:cNvSpPr/>
          <p:nvPr/>
        </p:nvSpPr>
        <p:spPr>
          <a:xfrm>
            <a:off x="6278880" y="1463040"/>
            <a:ext cx="5486400" cy="487680"/>
          </a:xfrm>
          <a:prstGeom prst="rect">
            <a:avLst/>
          </a:prstGeom>
          <a:noFill/>
          <a:ln/>
        </p:spPr>
        <p:txBody>
          <a:bodyPr wrap="square" lIns="0" tIns="0" rIns="0" bIns="0" rtlCol="0" anchor="ctr"/>
          <a:lstStyle/>
          <a:p>
            <a:pPr algn="ctr"/>
            <a:r>
              <a:rPr lang="en-US" sz="1733" b="1" dirty="0">
                <a:solidFill>
                  <a:srgbClr val="FFFFFF"/>
                </a:solidFill>
              </a:rPr>
              <a:t>  LIMITATIONS</a:t>
            </a:r>
            <a:endParaRPr lang="en-US" sz="1733" dirty="0"/>
          </a:p>
        </p:txBody>
      </p:sp>
      <p:sp>
        <p:nvSpPr>
          <p:cNvPr id="28" name="Shape 26"/>
          <p:cNvSpPr/>
          <p:nvPr/>
        </p:nvSpPr>
        <p:spPr>
          <a:xfrm>
            <a:off x="6278880" y="2048256"/>
            <a:ext cx="5486400" cy="755904"/>
          </a:xfrm>
          <a:prstGeom prst="rect">
            <a:avLst/>
          </a:prstGeom>
          <a:solidFill>
            <a:srgbClr val="FEF2F2"/>
          </a:solidFill>
          <a:ln w="12700">
            <a:solidFill>
              <a:srgbClr val="FECACA"/>
            </a:solidFill>
            <a:prstDash val="solid"/>
          </a:ln>
        </p:spPr>
        <p:txBody>
          <a:bodyPr/>
          <a:lstStyle/>
          <a:p>
            <a:endParaRPr lang="de-DE" sz="2400"/>
          </a:p>
        </p:txBody>
      </p:sp>
      <p:sp>
        <p:nvSpPr>
          <p:cNvPr id="29" name="Shape 27"/>
          <p:cNvSpPr/>
          <p:nvPr/>
        </p:nvSpPr>
        <p:spPr>
          <a:xfrm>
            <a:off x="6278880" y="2048256"/>
            <a:ext cx="73152" cy="755904"/>
          </a:xfrm>
          <a:prstGeom prst="rect">
            <a:avLst/>
          </a:prstGeom>
          <a:solidFill>
            <a:srgbClr val="DC2626"/>
          </a:solidFill>
          <a:ln w="12700">
            <a:solidFill>
              <a:srgbClr val="DC2626"/>
            </a:solidFill>
            <a:prstDash val="solid"/>
          </a:ln>
        </p:spPr>
        <p:txBody>
          <a:bodyPr/>
          <a:lstStyle/>
          <a:p>
            <a:endParaRPr lang="de-DE" sz="2400"/>
          </a:p>
        </p:txBody>
      </p:sp>
      <p:sp>
        <p:nvSpPr>
          <p:cNvPr id="30" name="Text 28"/>
          <p:cNvSpPr/>
          <p:nvPr/>
        </p:nvSpPr>
        <p:spPr>
          <a:xfrm>
            <a:off x="6461760" y="2084832"/>
            <a:ext cx="5120640" cy="304800"/>
          </a:xfrm>
          <a:prstGeom prst="rect">
            <a:avLst/>
          </a:prstGeom>
          <a:noFill/>
          <a:ln/>
        </p:spPr>
        <p:txBody>
          <a:bodyPr wrap="square" lIns="0" tIns="0" rIns="0" bIns="0" rtlCol="0" anchor="ctr"/>
          <a:lstStyle/>
          <a:p>
            <a:r>
              <a:rPr lang="en-US" sz="1467" b="1" dirty="0">
                <a:solidFill>
                  <a:srgbClr val="7F1D1D"/>
                </a:solidFill>
                <a:latin typeface="Calibri" pitchFamily="34" charset="0"/>
                <a:ea typeface="Calibri" pitchFamily="34" charset="-122"/>
                <a:cs typeface="Calibri" pitchFamily="34" charset="-120"/>
              </a:rPr>
              <a:t>Soft law</a:t>
            </a:r>
            <a:endParaRPr lang="en-US" sz="1467" dirty="0"/>
          </a:p>
        </p:txBody>
      </p:sp>
      <p:sp>
        <p:nvSpPr>
          <p:cNvPr id="31" name="Text 29"/>
          <p:cNvSpPr/>
          <p:nvPr/>
        </p:nvSpPr>
        <p:spPr>
          <a:xfrm>
            <a:off x="6461760" y="2389632"/>
            <a:ext cx="5120640" cy="365760"/>
          </a:xfrm>
          <a:prstGeom prst="rect">
            <a:avLst/>
          </a:prstGeom>
          <a:noFill/>
          <a:ln/>
        </p:spPr>
        <p:txBody>
          <a:bodyPr wrap="square" lIns="0" tIns="0" rIns="0" bIns="0" rtlCol="0" anchor="ctr"/>
          <a:lstStyle/>
          <a:p>
            <a:r>
              <a:rPr lang="en-US" sz="1333" dirty="0">
                <a:solidFill>
                  <a:srgbClr val="1A1A2E"/>
                </a:solidFill>
                <a:latin typeface="Calibri" pitchFamily="34" charset="0"/>
                <a:ea typeface="Calibri" pitchFamily="34" charset="-122"/>
                <a:cs typeface="Calibri" pitchFamily="34" charset="-120"/>
              </a:rPr>
              <a:t>Compliance is voluntary, no sanctions for non-adoption</a:t>
            </a:r>
            <a:endParaRPr lang="en-US" sz="1333" dirty="0"/>
          </a:p>
        </p:txBody>
      </p:sp>
      <p:sp>
        <p:nvSpPr>
          <p:cNvPr id="32" name="Shape 30"/>
          <p:cNvSpPr/>
          <p:nvPr/>
        </p:nvSpPr>
        <p:spPr>
          <a:xfrm>
            <a:off x="6278880" y="2877312"/>
            <a:ext cx="5486400" cy="755904"/>
          </a:xfrm>
          <a:prstGeom prst="rect">
            <a:avLst/>
          </a:prstGeom>
          <a:solidFill>
            <a:srgbClr val="FEF2F2"/>
          </a:solidFill>
          <a:ln w="12700">
            <a:solidFill>
              <a:srgbClr val="FECACA"/>
            </a:solidFill>
            <a:prstDash val="solid"/>
          </a:ln>
        </p:spPr>
        <p:txBody>
          <a:bodyPr/>
          <a:lstStyle/>
          <a:p>
            <a:endParaRPr lang="de-DE" sz="2400"/>
          </a:p>
        </p:txBody>
      </p:sp>
      <p:sp>
        <p:nvSpPr>
          <p:cNvPr id="33" name="Shape 31"/>
          <p:cNvSpPr/>
          <p:nvPr/>
        </p:nvSpPr>
        <p:spPr>
          <a:xfrm>
            <a:off x="6278880" y="2877312"/>
            <a:ext cx="73152" cy="755904"/>
          </a:xfrm>
          <a:prstGeom prst="rect">
            <a:avLst/>
          </a:prstGeom>
          <a:solidFill>
            <a:srgbClr val="DC2626"/>
          </a:solidFill>
          <a:ln w="12700">
            <a:solidFill>
              <a:srgbClr val="DC2626"/>
            </a:solidFill>
            <a:prstDash val="solid"/>
          </a:ln>
        </p:spPr>
        <p:txBody>
          <a:bodyPr/>
          <a:lstStyle/>
          <a:p>
            <a:endParaRPr lang="de-DE" sz="2400"/>
          </a:p>
        </p:txBody>
      </p:sp>
      <p:sp>
        <p:nvSpPr>
          <p:cNvPr id="34" name="Text 32"/>
          <p:cNvSpPr/>
          <p:nvPr/>
        </p:nvSpPr>
        <p:spPr>
          <a:xfrm>
            <a:off x="6461760" y="2913888"/>
            <a:ext cx="5120640" cy="304800"/>
          </a:xfrm>
          <a:prstGeom prst="rect">
            <a:avLst/>
          </a:prstGeom>
          <a:noFill/>
          <a:ln/>
        </p:spPr>
        <p:txBody>
          <a:bodyPr wrap="square" lIns="0" tIns="0" rIns="0" bIns="0" rtlCol="0" anchor="ctr"/>
          <a:lstStyle/>
          <a:p>
            <a:r>
              <a:rPr lang="en-US" sz="1467" b="1" dirty="0">
                <a:solidFill>
                  <a:srgbClr val="7F1D1D"/>
                </a:solidFill>
                <a:latin typeface="Calibri" pitchFamily="34" charset="0"/>
                <a:ea typeface="Calibri" pitchFamily="34" charset="-122"/>
                <a:cs typeface="Calibri" pitchFamily="34" charset="-120"/>
              </a:rPr>
              <a:t>Uneven implementation</a:t>
            </a:r>
            <a:endParaRPr lang="en-US" sz="1467" dirty="0"/>
          </a:p>
        </p:txBody>
      </p:sp>
      <p:sp>
        <p:nvSpPr>
          <p:cNvPr id="35" name="Text 33"/>
          <p:cNvSpPr/>
          <p:nvPr/>
        </p:nvSpPr>
        <p:spPr>
          <a:xfrm>
            <a:off x="6461760" y="3218688"/>
            <a:ext cx="5120640" cy="365760"/>
          </a:xfrm>
          <a:prstGeom prst="rect">
            <a:avLst/>
          </a:prstGeom>
          <a:noFill/>
          <a:ln/>
        </p:spPr>
        <p:txBody>
          <a:bodyPr wrap="square" lIns="0" tIns="0" rIns="0" bIns="0" rtlCol="0" anchor="ctr"/>
          <a:lstStyle/>
          <a:p>
            <a:r>
              <a:rPr lang="en-US" sz="1333" dirty="0">
                <a:solidFill>
                  <a:srgbClr val="1A1A2E"/>
                </a:solidFill>
                <a:latin typeface="Calibri" pitchFamily="34" charset="0"/>
                <a:ea typeface="Calibri" pitchFamily="34" charset="-122"/>
                <a:cs typeface="Calibri" pitchFamily="34" charset="-120"/>
              </a:rPr>
              <a:t>Developed vs. emerging markets face a major compliance gap</a:t>
            </a:r>
            <a:endParaRPr lang="en-US" sz="1333" dirty="0"/>
          </a:p>
        </p:txBody>
      </p:sp>
      <p:sp>
        <p:nvSpPr>
          <p:cNvPr id="36" name="Shape 34"/>
          <p:cNvSpPr/>
          <p:nvPr/>
        </p:nvSpPr>
        <p:spPr>
          <a:xfrm>
            <a:off x="6278880" y="3706368"/>
            <a:ext cx="5486400" cy="755904"/>
          </a:xfrm>
          <a:prstGeom prst="rect">
            <a:avLst/>
          </a:prstGeom>
          <a:solidFill>
            <a:srgbClr val="FEF2F2"/>
          </a:solidFill>
          <a:ln w="12700">
            <a:solidFill>
              <a:srgbClr val="FECACA"/>
            </a:solidFill>
            <a:prstDash val="solid"/>
          </a:ln>
        </p:spPr>
        <p:txBody>
          <a:bodyPr/>
          <a:lstStyle/>
          <a:p>
            <a:endParaRPr lang="de-DE" sz="2400"/>
          </a:p>
        </p:txBody>
      </p:sp>
      <p:sp>
        <p:nvSpPr>
          <p:cNvPr id="37" name="Shape 35"/>
          <p:cNvSpPr/>
          <p:nvPr/>
        </p:nvSpPr>
        <p:spPr>
          <a:xfrm>
            <a:off x="6278880" y="3706368"/>
            <a:ext cx="73152" cy="755904"/>
          </a:xfrm>
          <a:prstGeom prst="rect">
            <a:avLst/>
          </a:prstGeom>
          <a:solidFill>
            <a:srgbClr val="DC2626"/>
          </a:solidFill>
          <a:ln w="12700">
            <a:solidFill>
              <a:srgbClr val="DC2626"/>
            </a:solidFill>
            <a:prstDash val="solid"/>
          </a:ln>
        </p:spPr>
        <p:txBody>
          <a:bodyPr/>
          <a:lstStyle/>
          <a:p>
            <a:endParaRPr lang="de-DE" sz="2400"/>
          </a:p>
        </p:txBody>
      </p:sp>
      <p:sp>
        <p:nvSpPr>
          <p:cNvPr id="38" name="Text 36"/>
          <p:cNvSpPr/>
          <p:nvPr/>
        </p:nvSpPr>
        <p:spPr>
          <a:xfrm>
            <a:off x="6461760" y="3742944"/>
            <a:ext cx="5120640" cy="304800"/>
          </a:xfrm>
          <a:prstGeom prst="rect">
            <a:avLst/>
          </a:prstGeom>
          <a:noFill/>
          <a:ln/>
        </p:spPr>
        <p:txBody>
          <a:bodyPr wrap="square" lIns="0" tIns="0" rIns="0" bIns="0" rtlCol="0" anchor="ctr"/>
          <a:lstStyle/>
          <a:p>
            <a:r>
              <a:rPr lang="en-US" sz="1467" b="1" dirty="0">
                <a:solidFill>
                  <a:srgbClr val="7F1D1D"/>
                </a:solidFill>
                <a:latin typeface="Calibri" pitchFamily="34" charset="0"/>
                <a:ea typeface="Calibri" pitchFamily="34" charset="-122"/>
                <a:cs typeface="Calibri" pitchFamily="34" charset="-120"/>
              </a:rPr>
              <a:t>2008 financial crisis</a:t>
            </a:r>
            <a:endParaRPr lang="en-US" sz="1467" dirty="0"/>
          </a:p>
        </p:txBody>
      </p:sp>
      <p:sp>
        <p:nvSpPr>
          <p:cNvPr id="39" name="Text 37"/>
          <p:cNvSpPr/>
          <p:nvPr/>
        </p:nvSpPr>
        <p:spPr>
          <a:xfrm>
            <a:off x="6461760" y="4047744"/>
            <a:ext cx="5120640" cy="365760"/>
          </a:xfrm>
          <a:prstGeom prst="rect">
            <a:avLst/>
          </a:prstGeom>
          <a:noFill/>
          <a:ln/>
        </p:spPr>
        <p:txBody>
          <a:bodyPr wrap="square" lIns="0" tIns="0" rIns="0" bIns="0" rtlCol="0" anchor="ctr"/>
          <a:lstStyle/>
          <a:p>
            <a:r>
              <a:rPr lang="en-US" sz="1333" dirty="0">
                <a:solidFill>
                  <a:srgbClr val="1A1A2E"/>
                </a:solidFill>
                <a:latin typeface="Calibri" pitchFamily="34" charset="0"/>
                <a:ea typeface="Calibri" pitchFamily="34" charset="-122"/>
                <a:cs typeface="Calibri" pitchFamily="34" charset="-120"/>
              </a:rPr>
              <a:t>Structured products &amp; shadow banking exposed critical gaps</a:t>
            </a:r>
            <a:endParaRPr lang="en-US" sz="1333" dirty="0"/>
          </a:p>
        </p:txBody>
      </p:sp>
      <p:sp>
        <p:nvSpPr>
          <p:cNvPr id="40" name="Shape 38"/>
          <p:cNvSpPr/>
          <p:nvPr/>
        </p:nvSpPr>
        <p:spPr>
          <a:xfrm>
            <a:off x="6278880" y="4535424"/>
            <a:ext cx="5486400" cy="755904"/>
          </a:xfrm>
          <a:prstGeom prst="rect">
            <a:avLst/>
          </a:prstGeom>
          <a:solidFill>
            <a:srgbClr val="FEF2F2"/>
          </a:solidFill>
          <a:ln w="12700">
            <a:solidFill>
              <a:srgbClr val="FECACA"/>
            </a:solidFill>
            <a:prstDash val="solid"/>
          </a:ln>
        </p:spPr>
        <p:txBody>
          <a:bodyPr/>
          <a:lstStyle/>
          <a:p>
            <a:endParaRPr lang="de-DE" sz="2400"/>
          </a:p>
        </p:txBody>
      </p:sp>
      <p:sp>
        <p:nvSpPr>
          <p:cNvPr id="41" name="Shape 39"/>
          <p:cNvSpPr/>
          <p:nvPr/>
        </p:nvSpPr>
        <p:spPr>
          <a:xfrm>
            <a:off x="6278880" y="4535424"/>
            <a:ext cx="73152" cy="755904"/>
          </a:xfrm>
          <a:prstGeom prst="rect">
            <a:avLst/>
          </a:prstGeom>
          <a:solidFill>
            <a:srgbClr val="DC2626"/>
          </a:solidFill>
          <a:ln w="12700">
            <a:solidFill>
              <a:srgbClr val="DC2626"/>
            </a:solidFill>
            <a:prstDash val="solid"/>
          </a:ln>
        </p:spPr>
        <p:txBody>
          <a:bodyPr/>
          <a:lstStyle/>
          <a:p>
            <a:endParaRPr lang="de-DE" sz="2400"/>
          </a:p>
        </p:txBody>
      </p:sp>
      <p:sp>
        <p:nvSpPr>
          <p:cNvPr id="42" name="Text 40"/>
          <p:cNvSpPr/>
          <p:nvPr/>
        </p:nvSpPr>
        <p:spPr>
          <a:xfrm>
            <a:off x="6461760" y="4572000"/>
            <a:ext cx="5120640" cy="304800"/>
          </a:xfrm>
          <a:prstGeom prst="rect">
            <a:avLst/>
          </a:prstGeom>
          <a:noFill/>
          <a:ln/>
        </p:spPr>
        <p:txBody>
          <a:bodyPr wrap="square" lIns="0" tIns="0" rIns="0" bIns="0" rtlCol="0" anchor="ctr"/>
          <a:lstStyle/>
          <a:p>
            <a:r>
              <a:rPr lang="en-US" sz="1467" b="1" dirty="0">
                <a:solidFill>
                  <a:srgbClr val="7F1D1D"/>
                </a:solidFill>
                <a:latin typeface="Calibri" pitchFamily="34" charset="0"/>
                <a:ea typeface="Calibri" pitchFamily="34" charset="-122"/>
                <a:cs typeface="Calibri" pitchFamily="34" charset="-120"/>
              </a:rPr>
              <a:t>Slow peer reviews</a:t>
            </a:r>
            <a:endParaRPr lang="en-US" sz="1467" dirty="0"/>
          </a:p>
        </p:txBody>
      </p:sp>
      <p:sp>
        <p:nvSpPr>
          <p:cNvPr id="43" name="Text 41"/>
          <p:cNvSpPr/>
          <p:nvPr/>
        </p:nvSpPr>
        <p:spPr>
          <a:xfrm>
            <a:off x="6461760" y="4876800"/>
            <a:ext cx="5120640" cy="365760"/>
          </a:xfrm>
          <a:prstGeom prst="rect">
            <a:avLst/>
          </a:prstGeom>
          <a:noFill/>
          <a:ln/>
        </p:spPr>
        <p:txBody>
          <a:bodyPr wrap="square" lIns="0" tIns="0" rIns="0" bIns="0" rtlCol="0" anchor="ctr"/>
          <a:lstStyle/>
          <a:p>
            <a:r>
              <a:rPr lang="en-US" sz="1333" dirty="0">
                <a:solidFill>
                  <a:srgbClr val="1A1A2E"/>
                </a:solidFill>
                <a:latin typeface="Calibri" pitchFamily="34" charset="0"/>
                <a:ea typeface="Calibri" pitchFamily="34" charset="-122"/>
                <a:cs typeface="Calibri" pitchFamily="34" charset="-120"/>
              </a:rPr>
              <a:t>Infrequent, politically sensitive, countries rarely face consequences</a:t>
            </a:r>
            <a:endParaRPr lang="en-US" sz="1333" dirty="0"/>
          </a:p>
        </p:txBody>
      </p:sp>
      <p:sp>
        <p:nvSpPr>
          <p:cNvPr id="44" name="Shape 42"/>
          <p:cNvSpPr/>
          <p:nvPr/>
        </p:nvSpPr>
        <p:spPr>
          <a:xfrm>
            <a:off x="6278880" y="5364480"/>
            <a:ext cx="5486400" cy="755904"/>
          </a:xfrm>
          <a:prstGeom prst="rect">
            <a:avLst/>
          </a:prstGeom>
          <a:solidFill>
            <a:srgbClr val="FEF2F2"/>
          </a:solidFill>
          <a:ln w="12700">
            <a:solidFill>
              <a:srgbClr val="FECACA"/>
            </a:solidFill>
            <a:prstDash val="solid"/>
          </a:ln>
        </p:spPr>
        <p:txBody>
          <a:bodyPr/>
          <a:lstStyle/>
          <a:p>
            <a:endParaRPr lang="de-DE" sz="2400"/>
          </a:p>
        </p:txBody>
      </p:sp>
      <p:sp>
        <p:nvSpPr>
          <p:cNvPr id="45" name="Shape 43"/>
          <p:cNvSpPr/>
          <p:nvPr/>
        </p:nvSpPr>
        <p:spPr>
          <a:xfrm>
            <a:off x="6278880" y="5364480"/>
            <a:ext cx="73152" cy="755904"/>
          </a:xfrm>
          <a:prstGeom prst="rect">
            <a:avLst/>
          </a:prstGeom>
          <a:solidFill>
            <a:srgbClr val="DC2626"/>
          </a:solidFill>
          <a:ln w="12700">
            <a:solidFill>
              <a:srgbClr val="DC2626"/>
            </a:solidFill>
            <a:prstDash val="solid"/>
          </a:ln>
        </p:spPr>
        <p:txBody>
          <a:bodyPr/>
          <a:lstStyle/>
          <a:p>
            <a:endParaRPr lang="de-DE" sz="2400"/>
          </a:p>
        </p:txBody>
      </p:sp>
      <p:sp>
        <p:nvSpPr>
          <p:cNvPr id="46" name="Text 44"/>
          <p:cNvSpPr/>
          <p:nvPr/>
        </p:nvSpPr>
        <p:spPr>
          <a:xfrm>
            <a:off x="6461760" y="5401056"/>
            <a:ext cx="5120640" cy="304800"/>
          </a:xfrm>
          <a:prstGeom prst="rect">
            <a:avLst/>
          </a:prstGeom>
          <a:noFill/>
          <a:ln/>
        </p:spPr>
        <p:txBody>
          <a:bodyPr wrap="square" lIns="0" tIns="0" rIns="0" bIns="0" rtlCol="0" anchor="ctr"/>
          <a:lstStyle/>
          <a:p>
            <a:r>
              <a:rPr lang="en-US" sz="1467" b="1" dirty="0">
                <a:solidFill>
                  <a:srgbClr val="7F1D1D"/>
                </a:solidFill>
                <a:latin typeface="Calibri" pitchFamily="34" charset="0"/>
                <a:ea typeface="Calibri" pitchFamily="34" charset="-122"/>
                <a:cs typeface="Calibri" pitchFamily="34" charset="-120"/>
              </a:rPr>
              <a:t>Regulatory arbitrage</a:t>
            </a:r>
            <a:endParaRPr lang="en-US" sz="1467" dirty="0"/>
          </a:p>
        </p:txBody>
      </p:sp>
      <p:sp>
        <p:nvSpPr>
          <p:cNvPr id="47" name="Text 45"/>
          <p:cNvSpPr/>
          <p:nvPr/>
        </p:nvSpPr>
        <p:spPr>
          <a:xfrm>
            <a:off x="6461760" y="5705856"/>
            <a:ext cx="5120640" cy="365760"/>
          </a:xfrm>
          <a:prstGeom prst="rect">
            <a:avLst/>
          </a:prstGeom>
          <a:noFill/>
          <a:ln/>
        </p:spPr>
        <p:txBody>
          <a:bodyPr wrap="square" lIns="0" tIns="0" rIns="0" bIns="0" rtlCol="0" anchor="ctr"/>
          <a:lstStyle/>
          <a:p>
            <a:r>
              <a:rPr lang="en-US" sz="1333" dirty="0">
                <a:solidFill>
                  <a:srgbClr val="1A1A2E"/>
                </a:solidFill>
                <a:latin typeface="Calibri" pitchFamily="34" charset="0"/>
                <a:ea typeface="Calibri" pitchFamily="34" charset="-122"/>
                <a:cs typeface="Calibri" pitchFamily="34" charset="-120"/>
              </a:rPr>
              <a:t>Firms shift operations to jurisdictions with weaker enforcement</a:t>
            </a:r>
            <a:endParaRPr lang="en-US" sz="1333" dirty="0"/>
          </a:p>
        </p:txBody>
      </p:sp>
      <p:sp>
        <p:nvSpPr>
          <p:cNvPr id="51" name="Textfeld 50">
            <a:extLst>
              <a:ext uri="{FF2B5EF4-FFF2-40B4-BE49-F238E27FC236}">
                <a16:creationId xmlns:a16="http://schemas.microsoft.com/office/drawing/2014/main" id="{1B36B01D-5964-42EE-8423-1EE8DAE3E0ED}"/>
              </a:ext>
            </a:extLst>
          </p:cNvPr>
          <p:cNvSpPr txBox="1"/>
          <p:nvPr/>
        </p:nvSpPr>
        <p:spPr>
          <a:xfrm>
            <a:off x="6925057" y="5883974"/>
            <a:ext cx="184731" cy="461665"/>
          </a:xfrm>
          <a:prstGeom prst="rect">
            <a:avLst/>
          </a:prstGeom>
          <a:noFill/>
        </p:spPr>
        <p:txBody>
          <a:bodyPr wrap="none" rtlCol="0">
            <a:spAutoFit/>
          </a:bodyPr>
          <a:lstStyle/>
          <a:p>
            <a:endParaRPr lang="de-DE" sz="24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28AED-2459-090C-08AF-29CC11D38D0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B71FE432-864F-B201-630D-32EEEBCF9E93}"/>
              </a:ext>
            </a:extLst>
          </p:cNvPr>
          <p:cNvSpPr/>
          <p:nvPr/>
        </p:nvSpPr>
        <p:spPr>
          <a:xfrm>
            <a:off x="0" y="0"/>
            <a:ext cx="12192000" cy="1341120"/>
          </a:xfrm>
          <a:prstGeom prst="rect">
            <a:avLst/>
          </a:prstGeom>
          <a:solidFill>
            <a:srgbClr val="1E2761"/>
          </a:solidFill>
          <a:ln w="12700">
            <a:solidFill>
              <a:srgbClr val="1E2761"/>
            </a:solidFill>
            <a:prstDash val="solid"/>
          </a:ln>
        </p:spPr>
        <p:txBody>
          <a:bodyPr/>
          <a:lstStyle/>
          <a:p>
            <a:endParaRPr lang="de-DE" sz="2400" dirty="0"/>
          </a:p>
        </p:txBody>
      </p:sp>
      <p:pic>
        <p:nvPicPr>
          <p:cNvPr id="51" name="Grafik 50">
            <a:extLst>
              <a:ext uri="{FF2B5EF4-FFF2-40B4-BE49-F238E27FC236}">
                <a16:creationId xmlns:a16="http://schemas.microsoft.com/office/drawing/2014/main" id="{33977408-8774-8CF0-39A2-9189F9561F40}"/>
              </a:ext>
            </a:extLst>
          </p:cNvPr>
          <p:cNvPicPr>
            <a:picLocks noChangeAspect="1"/>
          </p:cNvPicPr>
          <p:nvPr/>
        </p:nvPicPr>
        <p:blipFill>
          <a:blip r:embed="rId3"/>
          <a:stretch>
            <a:fillRect/>
          </a:stretch>
        </p:blipFill>
        <p:spPr>
          <a:xfrm>
            <a:off x="609601" y="1675907"/>
            <a:ext cx="8758964" cy="4886797"/>
          </a:xfrm>
          <a:prstGeom prst="rect">
            <a:avLst/>
          </a:prstGeom>
        </p:spPr>
      </p:pic>
      <p:sp>
        <p:nvSpPr>
          <p:cNvPr id="4" name="Text 1">
            <a:extLst>
              <a:ext uri="{FF2B5EF4-FFF2-40B4-BE49-F238E27FC236}">
                <a16:creationId xmlns:a16="http://schemas.microsoft.com/office/drawing/2014/main" id="{A7735E96-389B-944F-CB11-C5EEB77F2460}"/>
              </a:ext>
            </a:extLst>
          </p:cNvPr>
          <p:cNvSpPr/>
          <p:nvPr/>
        </p:nvSpPr>
        <p:spPr>
          <a:xfrm>
            <a:off x="609600" y="0"/>
            <a:ext cx="10972800" cy="1341120"/>
          </a:xfrm>
          <a:prstGeom prst="rect">
            <a:avLst/>
          </a:prstGeom>
          <a:noFill/>
          <a:ln/>
        </p:spPr>
        <p:txBody>
          <a:bodyPr wrap="square" lIns="0" tIns="0" rIns="0" bIns="0" rtlCol="0" anchor="ctr"/>
          <a:lstStyle/>
          <a:p>
            <a:r>
              <a:rPr lang="en-US" sz="2667" b="1" dirty="0">
                <a:solidFill>
                  <a:srgbClr val="FFFFFF"/>
                </a:solidFill>
                <a:latin typeface="Calibri" pitchFamily="34" charset="0"/>
                <a:ea typeface="Calibri" pitchFamily="34" charset="-122"/>
                <a:cs typeface="Calibri" pitchFamily="34" charset="-120"/>
              </a:rPr>
              <a:t>04  |Summary table of CPMI-IOSCO Level 2 assessment principle ratings by jurisdiction and FMI type (1)</a:t>
            </a:r>
            <a:endParaRPr lang="en-US" sz="2667" dirty="0"/>
          </a:p>
        </p:txBody>
      </p:sp>
      <p:pic>
        <p:nvPicPr>
          <p:cNvPr id="3" name="Grafik 2">
            <a:extLst>
              <a:ext uri="{FF2B5EF4-FFF2-40B4-BE49-F238E27FC236}">
                <a16:creationId xmlns:a16="http://schemas.microsoft.com/office/drawing/2014/main" id="{5303FF33-F444-A0D6-46EF-018720D60B06}"/>
              </a:ext>
            </a:extLst>
          </p:cNvPr>
          <p:cNvPicPr>
            <a:picLocks noChangeAspect="1"/>
          </p:cNvPicPr>
          <p:nvPr/>
        </p:nvPicPr>
        <p:blipFill>
          <a:blip r:embed="rId4"/>
          <a:srcRect l="-644" t="78305" r="77987"/>
          <a:stretch>
            <a:fillRect/>
          </a:stretch>
        </p:blipFill>
        <p:spPr>
          <a:xfrm>
            <a:off x="9368565" y="1675907"/>
            <a:ext cx="2540092" cy="1517236"/>
          </a:xfrm>
          <a:prstGeom prst="rect">
            <a:avLst/>
          </a:prstGeom>
        </p:spPr>
      </p:pic>
    </p:spTree>
    <p:extLst>
      <p:ext uri="{BB962C8B-B14F-4D97-AF65-F5344CB8AC3E}">
        <p14:creationId xmlns:p14="http://schemas.microsoft.com/office/powerpoint/2010/main" val="40425687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FE9F8-E48D-B043-470F-D0F98025A51F}"/>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E7C4FBE-8A85-1DFB-B89D-59A35B7B8028}"/>
              </a:ext>
            </a:extLst>
          </p:cNvPr>
          <p:cNvSpPr/>
          <p:nvPr/>
        </p:nvSpPr>
        <p:spPr>
          <a:xfrm>
            <a:off x="0" y="0"/>
            <a:ext cx="12192000" cy="1341120"/>
          </a:xfrm>
          <a:prstGeom prst="rect">
            <a:avLst/>
          </a:prstGeom>
          <a:solidFill>
            <a:srgbClr val="1E2761"/>
          </a:solidFill>
          <a:ln w="12700">
            <a:solidFill>
              <a:srgbClr val="1E2761"/>
            </a:solidFill>
            <a:prstDash val="solid"/>
          </a:ln>
        </p:spPr>
        <p:txBody>
          <a:bodyPr/>
          <a:lstStyle/>
          <a:p>
            <a:endParaRPr lang="de-DE" sz="2400" dirty="0"/>
          </a:p>
        </p:txBody>
      </p:sp>
      <p:sp>
        <p:nvSpPr>
          <p:cNvPr id="4" name="Text 1">
            <a:extLst>
              <a:ext uri="{FF2B5EF4-FFF2-40B4-BE49-F238E27FC236}">
                <a16:creationId xmlns:a16="http://schemas.microsoft.com/office/drawing/2014/main" id="{374F8B1F-E9CE-C154-193C-5E455994088E}"/>
              </a:ext>
            </a:extLst>
          </p:cNvPr>
          <p:cNvSpPr/>
          <p:nvPr/>
        </p:nvSpPr>
        <p:spPr>
          <a:xfrm>
            <a:off x="609600" y="0"/>
            <a:ext cx="10972800" cy="1341120"/>
          </a:xfrm>
          <a:prstGeom prst="rect">
            <a:avLst/>
          </a:prstGeom>
          <a:noFill/>
          <a:ln/>
        </p:spPr>
        <p:txBody>
          <a:bodyPr wrap="square" lIns="0" tIns="0" rIns="0" bIns="0" rtlCol="0" anchor="ctr"/>
          <a:lstStyle/>
          <a:p>
            <a:r>
              <a:rPr lang="en-US" sz="2667" b="1" dirty="0">
                <a:solidFill>
                  <a:srgbClr val="FFFFFF"/>
                </a:solidFill>
                <a:latin typeface="Calibri" pitchFamily="34" charset="0"/>
                <a:ea typeface="Calibri" pitchFamily="34" charset="-122"/>
                <a:cs typeface="Calibri" pitchFamily="34" charset="-120"/>
              </a:rPr>
              <a:t>05  |Summary table of CPMI-IOSCO Level 2 assessment principle ratings by jurisdiction and FMI type (2)</a:t>
            </a:r>
            <a:endParaRPr lang="en-US" sz="2667" dirty="0"/>
          </a:p>
        </p:txBody>
      </p:sp>
      <p:pic>
        <p:nvPicPr>
          <p:cNvPr id="3" name="Grafik 2">
            <a:extLst>
              <a:ext uri="{FF2B5EF4-FFF2-40B4-BE49-F238E27FC236}">
                <a16:creationId xmlns:a16="http://schemas.microsoft.com/office/drawing/2014/main" id="{8899B9E8-8CD0-839F-48E1-96E6B5546449}"/>
              </a:ext>
            </a:extLst>
          </p:cNvPr>
          <p:cNvPicPr>
            <a:picLocks noChangeAspect="1"/>
          </p:cNvPicPr>
          <p:nvPr/>
        </p:nvPicPr>
        <p:blipFill>
          <a:blip r:embed="rId3"/>
          <a:srcRect b="20847"/>
          <a:stretch>
            <a:fillRect/>
          </a:stretch>
        </p:blipFill>
        <p:spPr>
          <a:xfrm>
            <a:off x="609601" y="1711828"/>
            <a:ext cx="8791035" cy="4340629"/>
          </a:xfrm>
          <a:prstGeom prst="rect">
            <a:avLst/>
          </a:prstGeom>
        </p:spPr>
      </p:pic>
      <p:pic>
        <p:nvPicPr>
          <p:cNvPr id="5" name="Grafik 4">
            <a:extLst>
              <a:ext uri="{FF2B5EF4-FFF2-40B4-BE49-F238E27FC236}">
                <a16:creationId xmlns:a16="http://schemas.microsoft.com/office/drawing/2014/main" id="{CA052C3B-D7B1-E014-2D84-241A8745B1BA}"/>
              </a:ext>
            </a:extLst>
          </p:cNvPr>
          <p:cNvPicPr>
            <a:picLocks noChangeAspect="1"/>
          </p:cNvPicPr>
          <p:nvPr/>
        </p:nvPicPr>
        <p:blipFill>
          <a:blip r:embed="rId3"/>
          <a:srcRect l="-644" t="78305" r="77987"/>
          <a:stretch>
            <a:fillRect/>
          </a:stretch>
        </p:blipFill>
        <p:spPr>
          <a:xfrm>
            <a:off x="9368565" y="1675907"/>
            <a:ext cx="2540092" cy="1517236"/>
          </a:xfrm>
          <a:prstGeom prst="rect">
            <a:avLst/>
          </a:prstGeom>
        </p:spPr>
      </p:pic>
    </p:spTree>
    <p:extLst>
      <p:ext uri="{BB962C8B-B14F-4D97-AF65-F5344CB8AC3E}">
        <p14:creationId xmlns:p14="http://schemas.microsoft.com/office/powerpoint/2010/main" val="8290240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44CF7-7E7D-EC2F-AD9E-35DBEC35A43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7482C1A8-9A58-BB6E-67DA-8219CBE11138}"/>
              </a:ext>
            </a:extLst>
          </p:cNvPr>
          <p:cNvSpPr/>
          <p:nvPr/>
        </p:nvSpPr>
        <p:spPr>
          <a:xfrm>
            <a:off x="0" y="0"/>
            <a:ext cx="12192000" cy="1341120"/>
          </a:xfrm>
          <a:prstGeom prst="rect">
            <a:avLst/>
          </a:prstGeom>
          <a:solidFill>
            <a:srgbClr val="1E2761"/>
          </a:solidFill>
          <a:ln w="12700">
            <a:solidFill>
              <a:srgbClr val="1E2761"/>
            </a:solidFill>
            <a:prstDash val="solid"/>
          </a:ln>
        </p:spPr>
        <p:txBody>
          <a:bodyPr/>
          <a:lstStyle/>
          <a:p>
            <a:endParaRPr lang="de-DE" sz="2400" dirty="0"/>
          </a:p>
        </p:txBody>
      </p:sp>
      <p:sp>
        <p:nvSpPr>
          <p:cNvPr id="4" name="Text 1">
            <a:extLst>
              <a:ext uri="{FF2B5EF4-FFF2-40B4-BE49-F238E27FC236}">
                <a16:creationId xmlns:a16="http://schemas.microsoft.com/office/drawing/2014/main" id="{1C5BE691-969E-2943-F729-60BA243243A7}"/>
              </a:ext>
            </a:extLst>
          </p:cNvPr>
          <p:cNvSpPr/>
          <p:nvPr/>
        </p:nvSpPr>
        <p:spPr>
          <a:xfrm>
            <a:off x="609600" y="0"/>
            <a:ext cx="10972800" cy="1341120"/>
          </a:xfrm>
          <a:prstGeom prst="rect">
            <a:avLst/>
          </a:prstGeom>
          <a:noFill/>
          <a:ln/>
        </p:spPr>
        <p:txBody>
          <a:bodyPr wrap="square" lIns="0" tIns="0" rIns="0" bIns="0" rtlCol="0" anchor="ctr"/>
          <a:lstStyle/>
          <a:p>
            <a:r>
              <a:rPr lang="en-US" sz="2667" b="1" dirty="0">
                <a:solidFill>
                  <a:srgbClr val="FFFFFF"/>
                </a:solidFill>
                <a:latin typeface="Calibri" pitchFamily="34" charset="0"/>
                <a:ea typeface="Calibri" pitchFamily="34" charset="-122"/>
                <a:cs typeface="Calibri" pitchFamily="34" charset="-120"/>
              </a:rPr>
              <a:t>06  |Are IOSCO Standards effective?</a:t>
            </a:r>
            <a:endParaRPr lang="en-US" sz="2667" dirty="0"/>
          </a:p>
        </p:txBody>
      </p:sp>
      <p:pic>
        <p:nvPicPr>
          <p:cNvPr id="5" name="Grafik 4">
            <a:extLst>
              <a:ext uri="{FF2B5EF4-FFF2-40B4-BE49-F238E27FC236}">
                <a16:creationId xmlns:a16="http://schemas.microsoft.com/office/drawing/2014/main" id="{EF109625-F313-C483-D9C9-37E560A56693}"/>
              </a:ext>
            </a:extLst>
          </p:cNvPr>
          <p:cNvPicPr>
            <a:picLocks noChangeAspect="1"/>
          </p:cNvPicPr>
          <p:nvPr/>
        </p:nvPicPr>
        <p:blipFill>
          <a:blip r:embed="rId3"/>
          <a:stretch>
            <a:fillRect/>
          </a:stretch>
        </p:blipFill>
        <p:spPr>
          <a:xfrm>
            <a:off x="475488" y="1517851"/>
            <a:ext cx="6303264" cy="5115836"/>
          </a:xfrm>
          <a:prstGeom prst="rect">
            <a:avLst/>
          </a:prstGeom>
        </p:spPr>
      </p:pic>
      <p:sp>
        <p:nvSpPr>
          <p:cNvPr id="6" name="Textfeld 5">
            <a:extLst>
              <a:ext uri="{FF2B5EF4-FFF2-40B4-BE49-F238E27FC236}">
                <a16:creationId xmlns:a16="http://schemas.microsoft.com/office/drawing/2014/main" id="{B7FD4E45-B1E1-58DE-CDDE-4E7A2FA5FD13}"/>
              </a:ext>
            </a:extLst>
          </p:cNvPr>
          <p:cNvSpPr txBox="1"/>
          <p:nvPr/>
        </p:nvSpPr>
        <p:spPr>
          <a:xfrm>
            <a:off x="6925056" y="1780032"/>
            <a:ext cx="4657344" cy="5261825"/>
          </a:xfrm>
          <a:prstGeom prst="rect">
            <a:avLst/>
          </a:prstGeom>
          <a:noFill/>
        </p:spPr>
        <p:txBody>
          <a:bodyPr wrap="square" rtlCol="0">
            <a:spAutoFit/>
          </a:bodyPr>
          <a:lstStyle/>
          <a:p>
            <a:pPr marL="380990" indent="-380990">
              <a:buFont typeface="Arial" panose="020B0604020202020204" pitchFamily="34" charset="0"/>
              <a:buChar char="•"/>
            </a:pPr>
            <a:r>
              <a:rPr lang="de-DE" sz="1733" b="1" dirty="0"/>
              <a:t>Strong </a:t>
            </a:r>
            <a:r>
              <a:rPr lang="de-DE" sz="1733" b="1" dirty="0" err="1"/>
              <a:t>income-implementation</a:t>
            </a:r>
            <a:r>
              <a:rPr lang="de-DE" sz="1733" b="1" dirty="0"/>
              <a:t> link</a:t>
            </a:r>
            <a:r>
              <a:rPr lang="de-DE" sz="1733" dirty="0"/>
              <a:t>: high-</a:t>
            </a:r>
            <a:r>
              <a:rPr lang="de-DE" sz="1733" dirty="0" err="1"/>
              <a:t>income</a:t>
            </a:r>
            <a:r>
              <a:rPr lang="de-DE" sz="1733" dirty="0"/>
              <a:t> countries (</a:t>
            </a:r>
            <a:r>
              <a:rPr lang="de-DE" sz="1733" dirty="0" err="1"/>
              <a:t>especially</a:t>
            </a:r>
            <a:r>
              <a:rPr lang="de-DE" sz="1733" dirty="0"/>
              <a:t> OECD) </a:t>
            </a:r>
            <a:r>
              <a:rPr lang="de-DE" sz="1733" dirty="0" err="1"/>
              <a:t>show</a:t>
            </a:r>
            <a:r>
              <a:rPr lang="de-DE" sz="1733" dirty="0"/>
              <a:t> </a:t>
            </a:r>
            <a:r>
              <a:rPr lang="de-DE" sz="1733" dirty="0" err="1"/>
              <a:t>consistently</a:t>
            </a:r>
            <a:r>
              <a:rPr lang="de-DE" sz="1733" dirty="0"/>
              <a:t> </a:t>
            </a:r>
            <a:r>
              <a:rPr lang="de-DE" sz="1733" dirty="0" err="1"/>
              <a:t>higher</a:t>
            </a:r>
            <a:r>
              <a:rPr lang="de-DE" sz="1733" dirty="0"/>
              <a:t> </a:t>
            </a:r>
            <a:r>
              <a:rPr lang="de-DE" sz="1733" dirty="0" err="1"/>
              <a:t>adoption</a:t>
            </a:r>
            <a:r>
              <a:rPr lang="de-DE" sz="1733" dirty="0"/>
              <a:t> </a:t>
            </a:r>
            <a:r>
              <a:rPr lang="de-DE" sz="1733" dirty="0" err="1"/>
              <a:t>of</a:t>
            </a:r>
            <a:r>
              <a:rPr lang="de-DE" sz="1733" dirty="0"/>
              <a:t> IOSCO </a:t>
            </a:r>
            <a:r>
              <a:rPr lang="de-DE" sz="1733" dirty="0" err="1"/>
              <a:t>principles</a:t>
            </a:r>
            <a:r>
              <a:rPr lang="de-DE" sz="1733" dirty="0"/>
              <a:t>.</a:t>
            </a:r>
          </a:p>
          <a:p>
            <a:endParaRPr lang="de-DE" sz="1733" dirty="0"/>
          </a:p>
          <a:p>
            <a:pPr marL="380990" indent="-380990">
              <a:buFont typeface="Arial" panose="020B0604020202020204" pitchFamily="34" charset="0"/>
              <a:buChar char="•"/>
            </a:pPr>
            <a:r>
              <a:rPr lang="de-DE" sz="1733" b="1" dirty="0"/>
              <a:t>Correlation, not </a:t>
            </a:r>
            <a:r>
              <a:rPr lang="de-DE" sz="1733" b="1" dirty="0" err="1"/>
              <a:t>necessarily</a:t>
            </a:r>
            <a:r>
              <a:rPr lang="de-DE" sz="1733" b="1" dirty="0"/>
              <a:t> </a:t>
            </a:r>
            <a:r>
              <a:rPr lang="de-DE" sz="1733" b="1" dirty="0" err="1"/>
              <a:t>causation</a:t>
            </a:r>
            <a:r>
              <a:rPr lang="de-DE" sz="1733" dirty="0"/>
              <a:t>: </a:t>
            </a:r>
            <a:r>
              <a:rPr lang="de-DE" sz="1733" dirty="0" err="1"/>
              <a:t>the</a:t>
            </a:r>
            <a:r>
              <a:rPr lang="de-DE" sz="1733" dirty="0"/>
              <a:t> </a:t>
            </a:r>
            <a:r>
              <a:rPr lang="de-DE" sz="1733" dirty="0" err="1"/>
              <a:t>chart</a:t>
            </a:r>
            <a:r>
              <a:rPr lang="de-DE" sz="1733" dirty="0"/>
              <a:t> </a:t>
            </a:r>
            <a:r>
              <a:rPr lang="de-DE" sz="1733" dirty="0" err="1"/>
              <a:t>does</a:t>
            </a:r>
            <a:r>
              <a:rPr lang="de-DE" sz="1733" dirty="0"/>
              <a:t> not </a:t>
            </a:r>
            <a:r>
              <a:rPr lang="de-DE" sz="1733" dirty="0" err="1"/>
              <a:t>establish</a:t>
            </a:r>
            <a:r>
              <a:rPr lang="de-DE" sz="1733" dirty="0"/>
              <a:t> </a:t>
            </a:r>
            <a:r>
              <a:rPr lang="de-DE" sz="1733" dirty="0" err="1"/>
              <a:t>whether</a:t>
            </a:r>
            <a:r>
              <a:rPr lang="de-DE" sz="1733" dirty="0"/>
              <a:t> </a:t>
            </a:r>
            <a:r>
              <a:rPr lang="de-DE" sz="1733" dirty="0" err="1"/>
              <a:t>implementation</a:t>
            </a:r>
            <a:r>
              <a:rPr lang="de-DE" sz="1733" dirty="0"/>
              <a:t> </a:t>
            </a:r>
            <a:r>
              <a:rPr lang="de-DE" sz="1733" i="1" dirty="0" err="1"/>
              <a:t>causes</a:t>
            </a:r>
            <a:r>
              <a:rPr lang="de-DE" sz="1733" dirty="0"/>
              <a:t> </a:t>
            </a:r>
            <a:r>
              <a:rPr lang="de-DE" sz="1733" dirty="0" err="1"/>
              <a:t>more</a:t>
            </a:r>
            <a:r>
              <a:rPr lang="de-DE" sz="1733" dirty="0"/>
              <a:t> </a:t>
            </a:r>
            <a:r>
              <a:rPr lang="de-DE" sz="1733" dirty="0" err="1"/>
              <a:t>developed</a:t>
            </a:r>
            <a:r>
              <a:rPr lang="de-DE" sz="1733" dirty="0"/>
              <a:t> </a:t>
            </a:r>
            <a:r>
              <a:rPr lang="de-DE" sz="1733" dirty="0" err="1"/>
              <a:t>capital</a:t>
            </a:r>
            <a:r>
              <a:rPr lang="de-DE" sz="1733" dirty="0"/>
              <a:t> </a:t>
            </a:r>
            <a:r>
              <a:rPr lang="de-DE" sz="1733" dirty="0" err="1"/>
              <a:t>market</a:t>
            </a:r>
            <a:r>
              <a:rPr lang="de-DE" sz="1733" dirty="0"/>
              <a:t>, </a:t>
            </a:r>
            <a:r>
              <a:rPr lang="de-DE" sz="1733" dirty="0" err="1"/>
              <a:t>or</a:t>
            </a:r>
            <a:r>
              <a:rPr lang="de-DE" sz="1733" dirty="0"/>
              <a:t> </a:t>
            </a:r>
            <a:r>
              <a:rPr lang="de-DE" sz="1733" dirty="0" err="1"/>
              <a:t>is</a:t>
            </a:r>
            <a:r>
              <a:rPr lang="de-DE" sz="1733" dirty="0"/>
              <a:t> a </a:t>
            </a:r>
            <a:r>
              <a:rPr lang="de-DE" sz="1733" dirty="0" err="1"/>
              <a:t>result</a:t>
            </a:r>
            <a:r>
              <a:rPr lang="de-DE" sz="1733" dirty="0"/>
              <a:t> </a:t>
            </a:r>
            <a:r>
              <a:rPr lang="de-DE" sz="1733" dirty="0" err="1"/>
              <a:t>of</a:t>
            </a:r>
            <a:r>
              <a:rPr lang="de-DE" sz="1733" dirty="0"/>
              <a:t> it.</a:t>
            </a:r>
          </a:p>
          <a:p>
            <a:pPr marL="380990" indent="-380990">
              <a:buFont typeface="Arial" panose="020B0604020202020204" pitchFamily="34" charset="0"/>
              <a:buChar char="•"/>
            </a:pPr>
            <a:endParaRPr lang="de-DE" sz="1733" dirty="0"/>
          </a:p>
          <a:p>
            <a:pPr marL="380990" indent="-380990">
              <a:buFont typeface="Arial" panose="020B0604020202020204" pitchFamily="34" charset="0"/>
              <a:buChar char="•"/>
            </a:pPr>
            <a:r>
              <a:rPr lang="de-CH" sz="1733" dirty="0" err="1"/>
              <a:t>IOSCO’s</a:t>
            </a:r>
            <a:r>
              <a:rPr lang="de-CH" sz="1733" dirty="0"/>
              <a:t> Assessment Committee </a:t>
            </a:r>
            <a:r>
              <a:rPr lang="de-CH" sz="1733" dirty="0" err="1"/>
              <a:t>monitors</a:t>
            </a:r>
            <a:r>
              <a:rPr lang="de-CH" sz="1733" dirty="0"/>
              <a:t> </a:t>
            </a:r>
            <a:r>
              <a:rPr lang="de-CH" sz="1733" i="1" dirty="0" err="1"/>
              <a:t>implementation</a:t>
            </a:r>
            <a:r>
              <a:rPr lang="de-CH" sz="1733" dirty="0"/>
              <a:t> </a:t>
            </a:r>
            <a:r>
              <a:rPr lang="de-CH" sz="1733" dirty="0" err="1"/>
              <a:t>of</a:t>
            </a:r>
            <a:r>
              <a:rPr lang="de-CH" sz="1733" dirty="0"/>
              <a:t> </a:t>
            </a:r>
            <a:r>
              <a:rPr lang="de-CH" sz="1733" dirty="0" err="1"/>
              <a:t>its</a:t>
            </a:r>
            <a:r>
              <a:rPr lang="de-CH" sz="1733" dirty="0"/>
              <a:t> </a:t>
            </a:r>
            <a:r>
              <a:rPr lang="de-CH" sz="1733" dirty="0" err="1"/>
              <a:t>principles</a:t>
            </a:r>
            <a:r>
              <a:rPr lang="de-CH" sz="1733" dirty="0"/>
              <a:t>, but </a:t>
            </a:r>
            <a:r>
              <a:rPr lang="de-CH" sz="1733" dirty="0" err="1"/>
              <a:t>does</a:t>
            </a:r>
            <a:r>
              <a:rPr lang="de-CH" sz="1733" dirty="0"/>
              <a:t> not publish </a:t>
            </a:r>
            <a:r>
              <a:rPr lang="de-CH" sz="1733" dirty="0" err="1"/>
              <a:t>studies</a:t>
            </a:r>
            <a:r>
              <a:rPr lang="de-CH" sz="1733" dirty="0"/>
              <a:t> </a:t>
            </a:r>
            <a:r>
              <a:rPr lang="de-CH" sz="1733" dirty="0" err="1"/>
              <a:t>measuring</a:t>
            </a:r>
            <a:r>
              <a:rPr lang="de-CH" sz="1733" dirty="0"/>
              <a:t> </a:t>
            </a:r>
            <a:r>
              <a:rPr lang="de-CH" sz="1733" dirty="0" err="1"/>
              <a:t>their</a:t>
            </a:r>
            <a:r>
              <a:rPr lang="de-CH" sz="1733" dirty="0"/>
              <a:t> </a:t>
            </a:r>
            <a:r>
              <a:rPr lang="de-CH" sz="1733" dirty="0" err="1"/>
              <a:t>actual</a:t>
            </a:r>
            <a:r>
              <a:rPr lang="de-CH" sz="1733" dirty="0"/>
              <a:t> </a:t>
            </a:r>
            <a:r>
              <a:rPr lang="de-CH" sz="1733" dirty="0" err="1"/>
              <a:t>impact</a:t>
            </a:r>
            <a:r>
              <a:rPr lang="de-CH" sz="1733" dirty="0"/>
              <a:t> on </a:t>
            </a:r>
            <a:r>
              <a:rPr lang="de-CH" sz="1733" dirty="0" err="1"/>
              <a:t>market</a:t>
            </a:r>
            <a:r>
              <a:rPr lang="de-CH" sz="1733" dirty="0"/>
              <a:t> </a:t>
            </a:r>
            <a:r>
              <a:rPr lang="de-CH" sz="1733" dirty="0" err="1"/>
              <a:t>stability</a:t>
            </a:r>
            <a:r>
              <a:rPr lang="de-CH" sz="1733" dirty="0"/>
              <a:t> </a:t>
            </a:r>
            <a:r>
              <a:rPr lang="de-CH" sz="1733" dirty="0" err="1"/>
              <a:t>or</a:t>
            </a:r>
            <a:r>
              <a:rPr lang="de-CH" sz="1733" dirty="0"/>
              <a:t> </a:t>
            </a:r>
            <a:r>
              <a:rPr lang="de-CH" sz="1733" dirty="0" err="1"/>
              <a:t>effectiveness</a:t>
            </a:r>
            <a:r>
              <a:rPr lang="de-CH" sz="1733" dirty="0"/>
              <a:t>. </a:t>
            </a:r>
            <a:r>
              <a:rPr lang="de-CH" sz="1733" dirty="0" err="1"/>
              <a:t>Its</a:t>
            </a:r>
            <a:r>
              <a:rPr lang="de-CH" sz="1733" dirty="0"/>
              <a:t> own Impact Assessment </a:t>
            </a:r>
            <a:r>
              <a:rPr lang="de-CH" sz="1733" dirty="0" err="1"/>
              <a:t>guidelines</a:t>
            </a:r>
            <a:r>
              <a:rPr lang="de-CH" sz="1733" dirty="0"/>
              <a:t> </a:t>
            </a:r>
            <a:r>
              <a:rPr lang="de-CH" sz="1733" dirty="0" err="1"/>
              <a:t>acknowledge</a:t>
            </a:r>
            <a:r>
              <a:rPr lang="de-CH" sz="1733" dirty="0"/>
              <a:t> </a:t>
            </a:r>
            <a:r>
              <a:rPr lang="de-CH" sz="1733" dirty="0" err="1"/>
              <a:t>the</a:t>
            </a:r>
            <a:r>
              <a:rPr lang="de-CH" sz="1733" dirty="0"/>
              <a:t> </a:t>
            </a:r>
            <a:r>
              <a:rPr lang="de-CH" sz="1733" dirty="0" err="1"/>
              <a:t>difficulty</a:t>
            </a:r>
            <a:r>
              <a:rPr lang="de-CH" sz="1733" dirty="0"/>
              <a:t> </a:t>
            </a:r>
            <a:r>
              <a:rPr lang="de-CH" sz="1733" dirty="0" err="1"/>
              <a:t>of</a:t>
            </a:r>
            <a:r>
              <a:rPr lang="de-CH" sz="1733" dirty="0"/>
              <a:t> </a:t>
            </a:r>
            <a:r>
              <a:rPr lang="de-CH" sz="1733" dirty="0" err="1"/>
              <a:t>establishing</a:t>
            </a:r>
            <a:r>
              <a:rPr lang="de-CH" sz="1733" dirty="0"/>
              <a:t> such </a:t>
            </a:r>
            <a:r>
              <a:rPr lang="de-CH" sz="1733" dirty="0" err="1"/>
              <a:t>causal</a:t>
            </a:r>
            <a:r>
              <a:rPr lang="de-CH" sz="1733" dirty="0"/>
              <a:t> links.</a:t>
            </a:r>
            <a:endParaRPr lang="de-DE" sz="1733" dirty="0"/>
          </a:p>
          <a:p>
            <a:pPr marL="380990" indent="-380990">
              <a:buFont typeface="Arial" panose="020B0604020202020204" pitchFamily="34" charset="0"/>
              <a:buChar char="•"/>
            </a:pPr>
            <a:endParaRPr lang="de-DE" sz="1733" dirty="0"/>
          </a:p>
          <a:p>
            <a:endParaRPr lang="de-DE" sz="2400" dirty="0"/>
          </a:p>
        </p:txBody>
      </p:sp>
    </p:spTree>
    <p:extLst>
      <p:ext uri="{BB962C8B-B14F-4D97-AF65-F5344CB8AC3E}">
        <p14:creationId xmlns:p14="http://schemas.microsoft.com/office/powerpoint/2010/main" val="3374324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6FD3D01-2703-E4BC-EF60-9918C69BF0CC}"/>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Basel III</a:t>
            </a:r>
          </a:p>
        </p:txBody>
      </p:sp>
      <p:graphicFrame>
        <p:nvGraphicFramePr>
          <p:cNvPr id="5" name="Content Placeholder 2">
            <a:extLst>
              <a:ext uri="{FF2B5EF4-FFF2-40B4-BE49-F238E27FC236}">
                <a16:creationId xmlns:a16="http://schemas.microsoft.com/office/drawing/2014/main" id="{6626A56F-6C91-443C-0665-13F4862B4CBE}"/>
              </a:ext>
            </a:extLst>
          </p:cNvPr>
          <p:cNvGraphicFramePr>
            <a:graphicFrameLocks noGrp="1"/>
          </p:cNvGraphicFramePr>
          <p:nvPr>
            <p:ph idx="1"/>
            <p:extLst>
              <p:ext uri="{D42A27DB-BD31-4B8C-83A1-F6EECF244321}">
                <p14:modId xmlns:p14="http://schemas.microsoft.com/office/powerpoint/2010/main" val="315476103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53735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9C9C6-0A74-9889-DA15-10707C4CC8E2}"/>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C3740D6-2B1D-3E36-1B0F-724F906E66F9}"/>
              </a:ext>
            </a:extLst>
          </p:cNvPr>
          <p:cNvSpPr/>
          <p:nvPr/>
        </p:nvSpPr>
        <p:spPr>
          <a:xfrm>
            <a:off x="0" y="0"/>
            <a:ext cx="12192000" cy="1341120"/>
          </a:xfrm>
          <a:prstGeom prst="rect">
            <a:avLst/>
          </a:prstGeom>
          <a:solidFill>
            <a:srgbClr val="1E2761"/>
          </a:solidFill>
          <a:ln w="12700">
            <a:solidFill>
              <a:srgbClr val="1E2761"/>
            </a:solidFill>
            <a:prstDash val="solid"/>
          </a:ln>
        </p:spPr>
        <p:txBody>
          <a:bodyPr/>
          <a:lstStyle/>
          <a:p>
            <a:endParaRPr lang="de-DE" sz="2400"/>
          </a:p>
        </p:txBody>
      </p:sp>
      <p:sp>
        <p:nvSpPr>
          <p:cNvPr id="3" name="Text 1">
            <a:extLst>
              <a:ext uri="{FF2B5EF4-FFF2-40B4-BE49-F238E27FC236}">
                <a16:creationId xmlns:a16="http://schemas.microsoft.com/office/drawing/2014/main" id="{86093FDD-CDFC-9E0B-78C4-39DB5189981B}"/>
              </a:ext>
            </a:extLst>
          </p:cNvPr>
          <p:cNvSpPr/>
          <p:nvPr/>
        </p:nvSpPr>
        <p:spPr>
          <a:xfrm>
            <a:off x="609600" y="0"/>
            <a:ext cx="11582400" cy="1341120"/>
          </a:xfrm>
          <a:prstGeom prst="rect">
            <a:avLst/>
          </a:prstGeom>
          <a:noFill/>
          <a:ln/>
        </p:spPr>
        <p:txBody>
          <a:bodyPr wrap="square" lIns="0" tIns="0" rIns="0" bIns="0" rtlCol="0" anchor="ctr"/>
          <a:lstStyle/>
          <a:p>
            <a:endParaRPr lang="en-US" sz="2667" b="1" dirty="0">
              <a:solidFill>
                <a:srgbClr val="FFFFFF"/>
              </a:solidFill>
              <a:latin typeface="Calibri" pitchFamily="34" charset="0"/>
              <a:ea typeface="Calibri" pitchFamily="34" charset="-122"/>
              <a:cs typeface="Calibri" pitchFamily="34" charset="-120"/>
            </a:endParaRPr>
          </a:p>
          <a:p>
            <a:r>
              <a:rPr lang="en-US" sz="2667" b="1" dirty="0">
                <a:solidFill>
                  <a:srgbClr val="FFFFFF"/>
                </a:solidFill>
                <a:latin typeface="Calibri" pitchFamily="34" charset="0"/>
                <a:ea typeface="Calibri" pitchFamily="34" charset="-122"/>
                <a:cs typeface="Calibri" pitchFamily="34" charset="-120"/>
              </a:rPr>
              <a:t>07  | Sources </a:t>
            </a:r>
            <a:endParaRPr lang="en-US" sz="3200" b="1" dirty="0">
              <a:solidFill>
                <a:srgbClr val="FFFFFF"/>
              </a:solidFill>
              <a:latin typeface="Calibri" pitchFamily="34" charset="0"/>
              <a:ea typeface="Calibri" pitchFamily="34" charset="-122"/>
              <a:cs typeface="Calibri" pitchFamily="34" charset="-120"/>
            </a:endParaRPr>
          </a:p>
          <a:p>
            <a:endParaRPr lang="en-US" sz="2667" dirty="0"/>
          </a:p>
        </p:txBody>
      </p:sp>
      <p:sp>
        <p:nvSpPr>
          <p:cNvPr id="6" name="Textfeld 5">
            <a:extLst>
              <a:ext uri="{FF2B5EF4-FFF2-40B4-BE49-F238E27FC236}">
                <a16:creationId xmlns:a16="http://schemas.microsoft.com/office/drawing/2014/main" id="{6074B130-3C90-92FB-1414-8A21D69F4755}"/>
              </a:ext>
            </a:extLst>
          </p:cNvPr>
          <p:cNvSpPr txBox="1"/>
          <p:nvPr/>
        </p:nvSpPr>
        <p:spPr>
          <a:xfrm>
            <a:off x="304800" y="1462446"/>
            <a:ext cx="11582400" cy="5045997"/>
          </a:xfrm>
          <a:prstGeom prst="rect">
            <a:avLst/>
          </a:prstGeom>
          <a:noFill/>
        </p:spPr>
        <p:txBody>
          <a:bodyPr wrap="square" lIns="121920" tIns="60960" rIns="121920" bIns="60960" rtlCol="0" anchor="t">
            <a:spAutoFit/>
          </a:bodyPr>
          <a:lstStyle/>
          <a:p>
            <a:pPr marL="304792" indent="-304792">
              <a:buFont typeface="+mj-lt"/>
              <a:buAutoNum type="arabicPeriod"/>
            </a:pPr>
            <a:r>
              <a:rPr lang="de-CH" sz="1333" dirty="0"/>
              <a:t>IOSCO (2010), </a:t>
            </a:r>
            <a:r>
              <a:rPr lang="de-CH" sz="1333" i="1" dirty="0" err="1"/>
              <a:t>Objectives</a:t>
            </a:r>
            <a:r>
              <a:rPr lang="de-CH" sz="1333" i="1" dirty="0"/>
              <a:t> and </a:t>
            </a:r>
            <a:r>
              <a:rPr lang="de-CH" sz="1333" i="1" dirty="0" err="1"/>
              <a:t>principles</a:t>
            </a:r>
            <a:r>
              <a:rPr lang="de-CH" sz="1333" i="1" dirty="0"/>
              <a:t> </a:t>
            </a:r>
            <a:r>
              <a:rPr lang="de-CH" sz="1333" i="1" dirty="0" err="1"/>
              <a:t>of</a:t>
            </a:r>
            <a:r>
              <a:rPr lang="de-CH" sz="1333" i="1" dirty="0"/>
              <a:t> </a:t>
            </a:r>
            <a:r>
              <a:rPr lang="de-CH" sz="1333" i="1" dirty="0" err="1"/>
              <a:t>securities</a:t>
            </a:r>
            <a:r>
              <a:rPr lang="de-CH" sz="1333" i="1" dirty="0"/>
              <a:t> </a:t>
            </a:r>
            <a:r>
              <a:rPr lang="de-CH" sz="1333" i="1" dirty="0" err="1"/>
              <a:t>regulation</a:t>
            </a:r>
            <a:r>
              <a:rPr lang="de-CH" sz="1333" dirty="0"/>
              <a:t>. International </a:t>
            </a:r>
            <a:r>
              <a:rPr lang="de-CH" sz="1333" dirty="0" err="1"/>
              <a:t>Organization</a:t>
            </a:r>
            <a:r>
              <a:rPr lang="de-CH" sz="1333" dirty="0"/>
              <a:t> </a:t>
            </a:r>
            <a:r>
              <a:rPr lang="de-CH" sz="1333" dirty="0" err="1"/>
              <a:t>of</a:t>
            </a:r>
            <a:r>
              <a:rPr lang="de-CH" sz="1333" dirty="0"/>
              <a:t> Securities </a:t>
            </a:r>
            <a:r>
              <a:rPr lang="de-CH" sz="1333" dirty="0" err="1"/>
              <a:t>Commissions</a:t>
            </a:r>
            <a:r>
              <a:rPr lang="de-CH" sz="1333" dirty="0"/>
              <a:t>. </a:t>
            </a:r>
            <a:r>
              <a:rPr lang="de-CH" sz="1333" dirty="0">
                <a:hlinkClick r:id="rId3"/>
              </a:rPr>
              <a:t>https://www.iosco.org/library/pubdocs/pdf/IOSCOPD323.pdf</a:t>
            </a:r>
            <a:endParaRPr lang="de-CH" sz="1333" dirty="0"/>
          </a:p>
          <a:p>
            <a:pPr marL="304792" indent="-304792">
              <a:buFont typeface="+mj-lt"/>
              <a:buAutoNum type="arabicPeriod"/>
            </a:pPr>
            <a:endParaRPr lang="de-CH" sz="1333" dirty="0"/>
          </a:p>
          <a:p>
            <a:pPr marL="304792" indent="-304792">
              <a:buFont typeface="+mj-lt"/>
              <a:buAutoNum type="arabicPeriod"/>
            </a:pPr>
            <a:r>
              <a:rPr lang="de-CH" sz="1333" dirty="0"/>
              <a:t>Committee on Payments and Market </a:t>
            </a:r>
            <a:r>
              <a:rPr lang="de-CH" sz="1333" dirty="0" err="1"/>
              <a:t>Infrastructures</a:t>
            </a:r>
            <a:r>
              <a:rPr lang="de-CH" sz="1333" dirty="0"/>
              <a:t> &amp; International </a:t>
            </a:r>
            <a:r>
              <a:rPr lang="de-CH" sz="1333" dirty="0" err="1"/>
              <a:t>Organization</a:t>
            </a:r>
            <a:r>
              <a:rPr lang="de-CH" sz="1333" dirty="0"/>
              <a:t> </a:t>
            </a:r>
            <a:r>
              <a:rPr lang="de-CH" sz="1333" dirty="0" err="1"/>
              <a:t>of</a:t>
            </a:r>
            <a:r>
              <a:rPr lang="de-CH" sz="1333" dirty="0"/>
              <a:t> Securities </a:t>
            </a:r>
            <a:r>
              <a:rPr lang="de-CH" sz="1333" dirty="0" err="1"/>
              <a:t>Commissions</a:t>
            </a:r>
            <a:r>
              <a:rPr lang="de-CH" sz="1333" dirty="0"/>
              <a:t> (2026, April). </a:t>
            </a:r>
            <a:r>
              <a:rPr lang="de-CH" sz="1333" i="1" dirty="0"/>
              <a:t>Summary </a:t>
            </a:r>
            <a:r>
              <a:rPr lang="de-CH" sz="1333" i="1" dirty="0" err="1"/>
              <a:t>table</a:t>
            </a:r>
            <a:r>
              <a:rPr lang="de-CH" sz="1333" i="1" dirty="0"/>
              <a:t> </a:t>
            </a:r>
            <a:r>
              <a:rPr lang="de-CH" sz="1333" i="1" dirty="0" err="1"/>
              <a:t>of</a:t>
            </a:r>
            <a:r>
              <a:rPr lang="de-CH" sz="1333" i="1" dirty="0"/>
              <a:t> CPMI-IOSCO Level 2 </a:t>
            </a:r>
            <a:r>
              <a:rPr lang="de-CH" sz="1333" i="1" dirty="0" err="1"/>
              <a:t>assessment</a:t>
            </a:r>
            <a:r>
              <a:rPr lang="de-CH" sz="1333" i="1" dirty="0"/>
              <a:t> </a:t>
            </a:r>
            <a:r>
              <a:rPr lang="de-CH" sz="1333" i="1" dirty="0" err="1"/>
              <a:t>principle</a:t>
            </a:r>
            <a:r>
              <a:rPr lang="de-CH" sz="1333" i="1" dirty="0"/>
              <a:t> </a:t>
            </a:r>
            <a:r>
              <a:rPr lang="de-CH" sz="1333" i="1" dirty="0" err="1"/>
              <a:t>ratings</a:t>
            </a:r>
            <a:r>
              <a:rPr lang="de-CH" sz="1333" i="1" dirty="0"/>
              <a:t> </a:t>
            </a:r>
            <a:r>
              <a:rPr lang="de-CH" sz="1333" i="1" dirty="0" err="1"/>
              <a:t>by</a:t>
            </a:r>
            <a:r>
              <a:rPr lang="de-CH" sz="1333" i="1" dirty="0"/>
              <a:t> </a:t>
            </a:r>
            <a:r>
              <a:rPr lang="de-CH" sz="1333" i="1" dirty="0" err="1"/>
              <a:t>jurisdiction</a:t>
            </a:r>
            <a:r>
              <a:rPr lang="de-CH" sz="1333" i="1" dirty="0"/>
              <a:t> and FMI type</a:t>
            </a:r>
            <a:r>
              <a:rPr lang="de-CH" sz="1333" dirty="0"/>
              <a:t>. Bank </a:t>
            </a:r>
            <a:r>
              <a:rPr lang="de-CH" sz="1333" dirty="0" err="1"/>
              <a:t>for</a:t>
            </a:r>
            <a:r>
              <a:rPr lang="de-CH" sz="1333" dirty="0"/>
              <a:t> International Settlements. </a:t>
            </a:r>
            <a:r>
              <a:rPr lang="de-CH" sz="1333" dirty="0">
                <a:hlinkClick r:id="rId4"/>
              </a:rPr>
              <a:t>https://www.bis.org</a:t>
            </a:r>
            <a:endParaRPr lang="de-CH" sz="1333" dirty="0"/>
          </a:p>
          <a:p>
            <a:pPr marL="304792" indent="-304792">
              <a:buFont typeface="+mj-lt"/>
              <a:buAutoNum type="arabicPeriod"/>
            </a:pPr>
            <a:endParaRPr lang="de-CH" sz="1333" dirty="0"/>
          </a:p>
          <a:p>
            <a:pPr marL="304792" indent="-304792">
              <a:buFont typeface="+mj-lt"/>
              <a:buAutoNum type="arabicPeriod"/>
            </a:pPr>
            <a:r>
              <a:rPr lang="de-CH" sz="1333" dirty="0"/>
              <a:t>International </a:t>
            </a:r>
            <a:r>
              <a:rPr lang="de-CH" sz="1333" dirty="0" err="1"/>
              <a:t>Monetary</a:t>
            </a:r>
            <a:r>
              <a:rPr lang="de-CH" sz="1333" dirty="0"/>
              <a:t> Fund (2023). </a:t>
            </a:r>
            <a:r>
              <a:rPr lang="de-CH" sz="1333" i="1" dirty="0"/>
              <a:t>Financial </a:t>
            </a:r>
            <a:r>
              <a:rPr lang="de-CH" sz="1333" i="1" dirty="0" err="1"/>
              <a:t>sector</a:t>
            </a:r>
            <a:r>
              <a:rPr lang="de-CH" sz="1333" i="1" dirty="0"/>
              <a:t> </a:t>
            </a:r>
            <a:r>
              <a:rPr lang="de-CH" sz="1333" i="1" dirty="0" err="1"/>
              <a:t>assessment</a:t>
            </a:r>
            <a:r>
              <a:rPr lang="de-CH" sz="1333" i="1" dirty="0"/>
              <a:t> </a:t>
            </a:r>
            <a:r>
              <a:rPr lang="de-CH" sz="1333" i="1" dirty="0" err="1"/>
              <a:t>program</a:t>
            </a:r>
            <a:r>
              <a:rPr lang="de-CH" sz="1333" dirty="0"/>
              <a:t>. IMF </a:t>
            </a:r>
            <a:r>
              <a:rPr lang="de-CH" sz="1333" dirty="0">
                <a:hlinkClick r:id="rId5"/>
              </a:rPr>
              <a:t>https://www.imf.org/en/About/Factsheets/Sheets/2016/08/01/16/14/Financial-Sector-Assessment-Program</a:t>
            </a:r>
            <a:endParaRPr lang="de-CH" sz="1333" dirty="0"/>
          </a:p>
          <a:p>
            <a:pPr marL="304792" indent="-304792">
              <a:buFont typeface="+mj-lt"/>
              <a:buAutoNum type="arabicPeriod"/>
            </a:pPr>
            <a:endParaRPr lang="de-CH" sz="1333" dirty="0"/>
          </a:p>
          <a:p>
            <a:pPr marL="304792" indent="-304792">
              <a:buFont typeface="+mj-lt"/>
              <a:buAutoNum type="arabicPeriod"/>
            </a:pPr>
            <a:r>
              <a:rPr lang="de-CH" sz="1333" dirty="0"/>
              <a:t>Financial </a:t>
            </a:r>
            <a:r>
              <a:rPr lang="de-CH" sz="1333" dirty="0" err="1"/>
              <a:t>Stability</a:t>
            </a:r>
            <a:r>
              <a:rPr lang="de-CH" sz="1333" dirty="0"/>
              <a:t> Board (2023). </a:t>
            </a:r>
            <a:r>
              <a:rPr lang="de-CH" sz="1333" i="1" dirty="0"/>
              <a:t>FSB </a:t>
            </a:r>
            <a:r>
              <a:rPr lang="de-CH" sz="1333" i="1" dirty="0" err="1"/>
              <a:t>work</a:t>
            </a:r>
            <a:r>
              <a:rPr lang="de-CH" sz="1333" i="1" dirty="0"/>
              <a:t> </a:t>
            </a:r>
            <a:r>
              <a:rPr lang="de-CH" sz="1333" i="1" dirty="0" err="1"/>
              <a:t>programme</a:t>
            </a:r>
            <a:r>
              <a:rPr lang="de-CH" sz="1333" i="1" dirty="0"/>
              <a:t> </a:t>
            </a:r>
            <a:r>
              <a:rPr lang="de-CH" sz="1333" i="1" dirty="0" err="1"/>
              <a:t>for</a:t>
            </a:r>
            <a:r>
              <a:rPr lang="de-CH" sz="1333" i="1" dirty="0"/>
              <a:t> 2023</a:t>
            </a:r>
            <a:r>
              <a:rPr lang="de-CH" sz="1333" dirty="0"/>
              <a:t>. FSB. </a:t>
            </a:r>
            <a:r>
              <a:rPr lang="de-CH" sz="1333" dirty="0">
                <a:hlinkClick r:id="rId6"/>
              </a:rPr>
              <a:t>https://www.fsb.org/2023/02/fsb-work-programme-for-2023/</a:t>
            </a:r>
            <a:endParaRPr lang="de-CH" sz="1333" dirty="0"/>
          </a:p>
          <a:p>
            <a:pPr marL="304792" indent="-304792">
              <a:buFont typeface="+mj-lt"/>
              <a:buAutoNum type="arabicPeriod"/>
            </a:pPr>
            <a:endParaRPr lang="de-CH" sz="1333" dirty="0"/>
          </a:p>
          <a:p>
            <a:pPr marL="304792" indent="-304792">
              <a:buFont typeface="+mj-lt"/>
              <a:buAutoNum type="arabicPeriod"/>
            </a:pPr>
            <a:r>
              <a:rPr lang="de-CH" sz="1333" dirty="0"/>
              <a:t>IOSCO (2023). </a:t>
            </a:r>
            <a:r>
              <a:rPr lang="de-CH" sz="1333" i="1" dirty="0"/>
              <a:t>Policy </a:t>
            </a:r>
            <a:r>
              <a:rPr lang="de-CH" sz="1333" i="1" dirty="0" err="1"/>
              <a:t>recommendations</a:t>
            </a:r>
            <a:r>
              <a:rPr lang="de-CH" sz="1333" i="1" dirty="0"/>
              <a:t> </a:t>
            </a:r>
            <a:r>
              <a:rPr lang="de-CH" sz="1333" i="1" dirty="0" err="1"/>
              <a:t>for</a:t>
            </a:r>
            <a:r>
              <a:rPr lang="de-CH" sz="1333" i="1" dirty="0"/>
              <a:t> </a:t>
            </a:r>
            <a:r>
              <a:rPr lang="de-CH" sz="1333" i="1" dirty="0" err="1"/>
              <a:t>crypto</a:t>
            </a:r>
            <a:r>
              <a:rPr lang="de-CH" sz="1333" i="1" dirty="0"/>
              <a:t> and digital </a:t>
            </a:r>
            <a:r>
              <a:rPr lang="de-CH" sz="1333" i="1" dirty="0" err="1"/>
              <a:t>asset</a:t>
            </a:r>
            <a:r>
              <a:rPr lang="de-CH" sz="1333" i="1" dirty="0"/>
              <a:t> </a:t>
            </a:r>
            <a:r>
              <a:rPr lang="de-CH" sz="1333" i="1" dirty="0" err="1"/>
              <a:t>markets</a:t>
            </a:r>
            <a:r>
              <a:rPr lang="de-CH" sz="1333" dirty="0"/>
              <a:t>. International </a:t>
            </a:r>
            <a:r>
              <a:rPr lang="de-CH" sz="1333" dirty="0" err="1"/>
              <a:t>Organization</a:t>
            </a:r>
            <a:r>
              <a:rPr lang="de-CH" sz="1333" dirty="0"/>
              <a:t> </a:t>
            </a:r>
            <a:r>
              <a:rPr lang="de-CH" sz="1333" dirty="0" err="1"/>
              <a:t>of</a:t>
            </a:r>
            <a:r>
              <a:rPr lang="de-CH" sz="1333" dirty="0"/>
              <a:t> Securities </a:t>
            </a:r>
            <a:r>
              <a:rPr lang="de-CH" sz="1333" dirty="0" err="1"/>
              <a:t>Commissions</a:t>
            </a:r>
            <a:r>
              <a:rPr lang="de-CH" sz="1333" dirty="0"/>
              <a:t>. </a:t>
            </a:r>
            <a:r>
              <a:rPr lang="de-CH" sz="1333" dirty="0">
                <a:hlinkClick r:id="rId7"/>
              </a:rPr>
              <a:t>https://www.iosco.org/library/pubdocs/pdf/IOSCOPD734.pdf</a:t>
            </a:r>
            <a:endParaRPr lang="de-CH" sz="1333" dirty="0"/>
          </a:p>
          <a:p>
            <a:pPr marL="304792" indent="-304792">
              <a:buFont typeface="+mj-lt"/>
              <a:buAutoNum type="arabicPeriod"/>
            </a:pPr>
            <a:endParaRPr lang="de-CH" sz="1333" dirty="0"/>
          </a:p>
          <a:p>
            <a:pPr marL="304792" indent="-304792">
              <a:buFont typeface="+mj-lt"/>
              <a:buAutoNum type="arabicPeriod"/>
            </a:pPr>
            <a:r>
              <a:rPr lang="de-CH" sz="1333" dirty="0"/>
              <a:t>La Porta, R., Lopez-de-</a:t>
            </a:r>
            <a:r>
              <a:rPr lang="de-CH" sz="1333" dirty="0" err="1"/>
              <a:t>Silanes</a:t>
            </a:r>
            <a:r>
              <a:rPr lang="de-CH" sz="1333" dirty="0"/>
              <a:t>, F., &amp; Shleifer, A. (2006). </a:t>
            </a:r>
            <a:r>
              <a:rPr lang="de-CH" sz="1333" dirty="0" err="1"/>
              <a:t>What</a:t>
            </a:r>
            <a:r>
              <a:rPr lang="de-CH" sz="1333" dirty="0"/>
              <a:t> </a:t>
            </a:r>
            <a:r>
              <a:rPr lang="de-CH" sz="1333" dirty="0" err="1"/>
              <a:t>works</a:t>
            </a:r>
            <a:r>
              <a:rPr lang="de-CH" sz="1333" dirty="0"/>
              <a:t> in </a:t>
            </a:r>
            <a:r>
              <a:rPr lang="de-CH" sz="1333" dirty="0" err="1"/>
              <a:t>securities</a:t>
            </a:r>
            <a:r>
              <a:rPr lang="de-CH" sz="1333" dirty="0"/>
              <a:t> </a:t>
            </a:r>
            <a:r>
              <a:rPr lang="de-CH" sz="1333" dirty="0" err="1"/>
              <a:t>laws</a:t>
            </a:r>
            <a:r>
              <a:rPr lang="de-CH" sz="1333" dirty="0"/>
              <a:t>? </a:t>
            </a:r>
            <a:r>
              <a:rPr lang="de-CH" sz="1333" i="1" dirty="0"/>
              <a:t>The Journal </a:t>
            </a:r>
            <a:r>
              <a:rPr lang="de-CH" sz="1333" i="1" dirty="0" err="1"/>
              <a:t>of</a:t>
            </a:r>
            <a:r>
              <a:rPr lang="de-CH" sz="1333" i="1" dirty="0"/>
              <a:t> Finance</a:t>
            </a:r>
            <a:r>
              <a:rPr lang="de-CH" sz="1333" dirty="0"/>
              <a:t>, </a:t>
            </a:r>
            <a:r>
              <a:rPr lang="de-CH" sz="1333" i="1" dirty="0"/>
              <a:t>61</a:t>
            </a:r>
            <a:r>
              <a:rPr lang="de-CH" sz="1333" dirty="0"/>
              <a:t>(1), 1-32. </a:t>
            </a:r>
            <a:r>
              <a:rPr lang="de-CH" sz="1333" dirty="0">
                <a:hlinkClick r:id="rId8"/>
              </a:rPr>
              <a:t>https://doi.org/10.1111/j.1540-6261.2006.00828.x</a:t>
            </a:r>
            <a:endParaRPr lang="de-CH" sz="1333" dirty="0"/>
          </a:p>
          <a:p>
            <a:pPr marL="304792" indent="-304792">
              <a:buFont typeface="+mj-lt"/>
              <a:buAutoNum type="arabicPeriod"/>
            </a:pPr>
            <a:endParaRPr lang="de-CH" sz="1333" dirty="0"/>
          </a:p>
          <a:p>
            <a:pPr marL="304792" indent="-304792">
              <a:buFont typeface="+mj-lt"/>
              <a:buAutoNum type="arabicPeriod"/>
            </a:pPr>
            <a:r>
              <a:rPr lang="de-CH" sz="1333" dirty="0"/>
              <a:t>Jackson, H. E., &amp; Roe, M. J. (2009). Public and private </a:t>
            </a:r>
            <a:r>
              <a:rPr lang="de-CH" sz="1333" dirty="0" err="1"/>
              <a:t>enforcement</a:t>
            </a:r>
            <a:r>
              <a:rPr lang="de-CH" sz="1333" dirty="0"/>
              <a:t> </a:t>
            </a:r>
            <a:r>
              <a:rPr lang="de-CH" sz="1333" dirty="0" err="1"/>
              <a:t>of</a:t>
            </a:r>
            <a:r>
              <a:rPr lang="de-CH" sz="1333" dirty="0"/>
              <a:t> </a:t>
            </a:r>
            <a:r>
              <a:rPr lang="de-CH" sz="1333" dirty="0" err="1"/>
              <a:t>securities</a:t>
            </a:r>
            <a:r>
              <a:rPr lang="de-CH" sz="1333" dirty="0"/>
              <a:t> </a:t>
            </a:r>
            <a:r>
              <a:rPr lang="de-CH" sz="1333" dirty="0" err="1"/>
              <a:t>laws</a:t>
            </a:r>
            <a:r>
              <a:rPr lang="de-CH" sz="1333" dirty="0"/>
              <a:t>: </a:t>
            </a:r>
            <a:r>
              <a:rPr lang="de-CH" sz="1333" dirty="0" err="1"/>
              <a:t>Resource-based</a:t>
            </a:r>
            <a:r>
              <a:rPr lang="de-CH" sz="1333" dirty="0"/>
              <a:t> </a:t>
            </a:r>
            <a:r>
              <a:rPr lang="de-CH" sz="1333" dirty="0" err="1"/>
              <a:t>evidence</a:t>
            </a:r>
            <a:r>
              <a:rPr lang="de-CH" sz="1333" dirty="0"/>
              <a:t>. </a:t>
            </a:r>
            <a:r>
              <a:rPr lang="de-CH" sz="1333" i="1" dirty="0"/>
              <a:t>Journal </a:t>
            </a:r>
            <a:r>
              <a:rPr lang="de-CH" sz="1333" i="1" dirty="0" err="1"/>
              <a:t>of</a:t>
            </a:r>
            <a:r>
              <a:rPr lang="de-CH" sz="1333" i="1" dirty="0"/>
              <a:t> Financial Economics</a:t>
            </a:r>
            <a:r>
              <a:rPr lang="de-CH" sz="1333" dirty="0"/>
              <a:t>, </a:t>
            </a:r>
            <a:r>
              <a:rPr lang="de-CH" sz="1333" i="1" dirty="0"/>
              <a:t>93</a:t>
            </a:r>
            <a:r>
              <a:rPr lang="de-CH" sz="1333" dirty="0"/>
              <a:t>(2), 207-238. </a:t>
            </a:r>
            <a:r>
              <a:rPr lang="de-CH" sz="1333" dirty="0">
                <a:hlinkClick r:id="rId9"/>
              </a:rPr>
              <a:t>https://doi.org/10.1016/j.jfineco.2008.08.006</a:t>
            </a:r>
            <a:endParaRPr lang="de-CH" sz="1333" dirty="0"/>
          </a:p>
          <a:p>
            <a:pPr marL="304792" indent="-304792">
              <a:buFont typeface="+mj-lt"/>
              <a:buAutoNum type="arabicPeriod"/>
            </a:pPr>
            <a:endParaRPr lang="de-CH" sz="1333" dirty="0"/>
          </a:p>
          <a:p>
            <a:pPr marL="304792" indent="-304792">
              <a:buFont typeface="+mj-lt"/>
              <a:buAutoNum type="arabicPeriod"/>
            </a:pPr>
            <a:r>
              <a:rPr lang="de-CH" sz="1333" dirty="0"/>
              <a:t>Coffee, J. C. (2007). Law and </a:t>
            </a:r>
            <a:r>
              <a:rPr lang="de-CH" sz="1333" dirty="0" err="1"/>
              <a:t>the</a:t>
            </a:r>
            <a:r>
              <a:rPr lang="de-CH" sz="1333" dirty="0"/>
              <a:t> </a:t>
            </a:r>
            <a:r>
              <a:rPr lang="de-CH" sz="1333" dirty="0" err="1"/>
              <a:t>market</a:t>
            </a:r>
            <a:r>
              <a:rPr lang="de-CH" sz="1333" dirty="0"/>
              <a:t>: The </a:t>
            </a:r>
            <a:r>
              <a:rPr lang="de-CH" sz="1333" dirty="0" err="1"/>
              <a:t>impact</a:t>
            </a:r>
            <a:r>
              <a:rPr lang="de-CH" sz="1333" dirty="0"/>
              <a:t> </a:t>
            </a:r>
            <a:r>
              <a:rPr lang="de-CH" sz="1333" dirty="0" err="1"/>
              <a:t>of</a:t>
            </a:r>
            <a:r>
              <a:rPr lang="de-CH" sz="1333" dirty="0"/>
              <a:t> </a:t>
            </a:r>
            <a:r>
              <a:rPr lang="de-CH" sz="1333" dirty="0" err="1"/>
              <a:t>enforcement</a:t>
            </a:r>
            <a:r>
              <a:rPr lang="de-CH" sz="1333" dirty="0"/>
              <a:t>. </a:t>
            </a:r>
            <a:r>
              <a:rPr lang="de-CH" sz="1333" i="1" dirty="0"/>
              <a:t>University </a:t>
            </a:r>
            <a:r>
              <a:rPr lang="de-CH" sz="1333" i="1" dirty="0" err="1"/>
              <a:t>of</a:t>
            </a:r>
            <a:r>
              <a:rPr lang="de-CH" sz="1333" i="1" dirty="0"/>
              <a:t> Pennsylvania Law Review</a:t>
            </a:r>
            <a:r>
              <a:rPr lang="de-CH" sz="1333" dirty="0"/>
              <a:t>, </a:t>
            </a:r>
            <a:r>
              <a:rPr lang="de-CH" sz="1333" i="1" dirty="0"/>
              <a:t>156</a:t>
            </a:r>
            <a:r>
              <a:rPr lang="de-CH" sz="1333" dirty="0"/>
              <a:t>(2), 229-311.</a:t>
            </a:r>
          </a:p>
          <a:p>
            <a:pPr marL="304792" indent="-304792">
              <a:buFont typeface="+mj-lt"/>
              <a:buAutoNum type="arabicPeriod"/>
            </a:pPr>
            <a:endParaRPr lang="de-CH" sz="1333" dirty="0"/>
          </a:p>
          <a:p>
            <a:pPr marL="304792" indent="-304792">
              <a:buFont typeface="+mj-lt"/>
              <a:buAutoNum type="arabicPeriod"/>
            </a:pPr>
            <a:r>
              <a:rPr lang="de-CH" sz="1333" dirty="0"/>
              <a:t>Carvajal, A., Elliot, J. (2007), </a:t>
            </a:r>
            <a:r>
              <a:rPr lang="de-CH" sz="1333" dirty="0" err="1"/>
              <a:t>Strengths</a:t>
            </a:r>
            <a:r>
              <a:rPr lang="de-CH" sz="1333" dirty="0"/>
              <a:t> and </a:t>
            </a:r>
            <a:r>
              <a:rPr lang="de-CH" sz="1333" dirty="0" err="1"/>
              <a:t>Weaknesses</a:t>
            </a:r>
            <a:r>
              <a:rPr lang="de-CH" sz="1333" dirty="0"/>
              <a:t> in Securities Market Regulation: A Global Analysis. </a:t>
            </a:r>
            <a:r>
              <a:rPr lang="de-CH" sz="1333" dirty="0">
                <a:hlinkClick r:id="rId10"/>
              </a:rPr>
              <a:t>https://www.imf.org/en/publications/wp/issues/2016/12/31/strengths-and-weaknesses-in-securities-market-regulation-a-global-analysis-21428</a:t>
            </a:r>
            <a:endParaRPr lang="de-CH" sz="1333" dirty="0"/>
          </a:p>
        </p:txBody>
      </p:sp>
    </p:spTree>
    <p:extLst>
      <p:ext uri="{BB962C8B-B14F-4D97-AF65-F5344CB8AC3E}">
        <p14:creationId xmlns:p14="http://schemas.microsoft.com/office/powerpoint/2010/main" val="14005058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548640" cy="6858000"/>
          </a:xfrm>
          <a:prstGeom prst="rect">
            <a:avLst/>
          </a:prstGeom>
          <a:solidFill>
            <a:srgbClr val="C85A3B"/>
          </a:solidFill>
          <a:ln w="12700">
            <a:solidFill>
              <a:srgbClr val="C85A3B"/>
            </a:solidFill>
            <a:prstDash val="solid"/>
          </a:ln>
        </p:spPr>
        <p:txBody>
          <a:bodyPr/>
          <a:lstStyle/>
          <a:p>
            <a:endParaRPr lang="en-US" sz="2400"/>
          </a:p>
        </p:txBody>
      </p:sp>
      <p:sp>
        <p:nvSpPr>
          <p:cNvPr id="3" name="Shape 1"/>
          <p:cNvSpPr/>
          <p:nvPr/>
        </p:nvSpPr>
        <p:spPr>
          <a:xfrm>
            <a:off x="548640" y="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4" name="Shape 2"/>
          <p:cNvSpPr/>
          <p:nvPr/>
        </p:nvSpPr>
        <p:spPr>
          <a:xfrm>
            <a:off x="548640" y="85344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7" name="Shape 5"/>
          <p:cNvSpPr/>
          <p:nvPr/>
        </p:nvSpPr>
        <p:spPr>
          <a:xfrm>
            <a:off x="548640" y="341376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10" name="Shape 8"/>
          <p:cNvSpPr/>
          <p:nvPr/>
        </p:nvSpPr>
        <p:spPr>
          <a:xfrm>
            <a:off x="548640" y="597408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11" name="Text 9"/>
          <p:cNvSpPr/>
          <p:nvPr/>
        </p:nvSpPr>
        <p:spPr>
          <a:xfrm>
            <a:off x="914400" y="670560"/>
            <a:ext cx="10728960" cy="1158240"/>
          </a:xfrm>
          <a:prstGeom prst="rect">
            <a:avLst/>
          </a:prstGeom>
          <a:noFill/>
          <a:ln/>
        </p:spPr>
        <p:txBody>
          <a:bodyPr wrap="square" rtlCol="0" anchor="ctr"/>
          <a:lstStyle/>
          <a:p>
            <a:r>
              <a:rPr lang="en-US" sz="6933" dirty="0">
                <a:latin typeface="Georgia" pitchFamily="34" charset="0"/>
                <a:ea typeface="Georgia" pitchFamily="34" charset="-122"/>
                <a:cs typeface="Georgia" pitchFamily="34" charset="-120"/>
              </a:rPr>
              <a:t>IS DEPOSIT</a:t>
            </a:r>
            <a:endParaRPr lang="en-US" sz="6933" dirty="0"/>
          </a:p>
        </p:txBody>
      </p:sp>
      <p:sp>
        <p:nvSpPr>
          <p:cNvPr id="12" name="Text 10"/>
          <p:cNvSpPr/>
          <p:nvPr/>
        </p:nvSpPr>
        <p:spPr>
          <a:xfrm>
            <a:off x="914400" y="1597152"/>
            <a:ext cx="10728960" cy="1158240"/>
          </a:xfrm>
          <a:prstGeom prst="rect">
            <a:avLst/>
          </a:prstGeom>
          <a:noFill/>
          <a:ln/>
        </p:spPr>
        <p:txBody>
          <a:bodyPr wrap="square" rtlCol="0" anchor="ctr"/>
          <a:lstStyle/>
          <a:p>
            <a:r>
              <a:rPr lang="en-US" sz="6933" dirty="0">
                <a:solidFill>
                  <a:srgbClr val="C85A3B"/>
                </a:solidFill>
                <a:latin typeface="Georgia" pitchFamily="34" charset="0"/>
                <a:ea typeface="Georgia" pitchFamily="34" charset="-122"/>
                <a:cs typeface="Georgia" pitchFamily="34" charset="-120"/>
              </a:rPr>
              <a:t>INSURANCE</a:t>
            </a:r>
            <a:endParaRPr lang="en-US" sz="6933" dirty="0"/>
          </a:p>
        </p:txBody>
      </p:sp>
      <p:sp>
        <p:nvSpPr>
          <p:cNvPr id="13" name="Text 11"/>
          <p:cNvSpPr/>
          <p:nvPr/>
        </p:nvSpPr>
        <p:spPr>
          <a:xfrm>
            <a:off x="731520" y="2445716"/>
            <a:ext cx="10728960" cy="1158240"/>
          </a:xfrm>
          <a:prstGeom prst="rect">
            <a:avLst/>
          </a:prstGeom>
          <a:noFill/>
          <a:ln/>
        </p:spPr>
        <p:txBody>
          <a:bodyPr wrap="square" rtlCol="0" anchor="ctr"/>
          <a:lstStyle/>
          <a:p>
            <a:r>
              <a:rPr lang="en-US" sz="6933" dirty="0">
                <a:latin typeface="Georgia" pitchFamily="34" charset="0"/>
                <a:ea typeface="Georgia" pitchFamily="34" charset="-122"/>
                <a:cs typeface="Georgia" pitchFamily="34" charset="-120"/>
              </a:rPr>
              <a:t>ADEQUATE TODAY?</a:t>
            </a:r>
            <a:endParaRPr lang="en-US" sz="6933" dirty="0"/>
          </a:p>
        </p:txBody>
      </p:sp>
      <p:sp>
        <p:nvSpPr>
          <p:cNvPr id="15" name="Text 13"/>
          <p:cNvSpPr/>
          <p:nvPr/>
        </p:nvSpPr>
        <p:spPr>
          <a:xfrm>
            <a:off x="914400" y="4450080"/>
            <a:ext cx="10363200" cy="463296"/>
          </a:xfrm>
          <a:prstGeom prst="rect">
            <a:avLst/>
          </a:prstGeom>
          <a:noFill/>
          <a:ln/>
        </p:spPr>
        <p:txBody>
          <a:bodyPr wrap="square" rtlCol="0" anchor="ctr"/>
          <a:lstStyle/>
          <a:p>
            <a:r>
              <a:rPr lang="en-US" sz="1867" i="1" dirty="0">
                <a:solidFill>
                  <a:srgbClr val="8C8C8C"/>
                </a:solidFill>
                <a:latin typeface="Georgia" pitchFamily="34" charset="0"/>
                <a:ea typeface="Georgia" pitchFamily="34" charset="-122"/>
                <a:cs typeface="Georgia" pitchFamily="34" charset="-120"/>
              </a:rPr>
              <a:t>The SVB Collapse · US · EU · UK · Switzerland</a:t>
            </a:r>
            <a:endParaRPr lang="en-US" sz="1867" dirty="0"/>
          </a:p>
        </p:txBody>
      </p:sp>
      <p:sp>
        <p:nvSpPr>
          <p:cNvPr id="18" name="TextBox 17">
            <a:extLst>
              <a:ext uri="{FF2B5EF4-FFF2-40B4-BE49-F238E27FC236}">
                <a16:creationId xmlns:a16="http://schemas.microsoft.com/office/drawing/2014/main" id="{2D214157-79F6-CB47-95DD-0FA7BEC0B41E}"/>
              </a:ext>
            </a:extLst>
          </p:cNvPr>
          <p:cNvSpPr txBox="1"/>
          <p:nvPr/>
        </p:nvSpPr>
        <p:spPr>
          <a:xfrm>
            <a:off x="914400" y="4525671"/>
            <a:ext cx="6107184" cy="830997"/>
          </a:xfrm>
          <a:prstGeom prst="rect">
            <a:avLst/>
          </a:prstGeom>
          <a:noFill/>
        </p:spPr>
        <p:txBody>
          <a:bodyPr wrap="square">
            <a:spAutoFit/>
          </a:bodyPr>
          <a:lstStyle/>
          <a:p>
            <a:endParaRPr lang="en-US" sz="2400" i="1" dirty="0">
              <a:solidFill>
                <a:srgbClr val="8C8C8C"/>
              </a:solidFill>
              <a:latin typeface="Georgia" pitchFamily="34" charset="0"/>
              <a:ea typeface="Georgia" pitchFamily="34" charset="-122"/>
              <a:cs typeface="Georgia" pitchFamily="34" charset="-120"/>
            </a:endParaRPr>
          </a:p>
          <a:p>
            <a:r>
              <a:rPr lang="en-US" sz="2400" i="1" dirty="0">
                <a:solidFill>
                  <a:srgbClr val="8C8C8C"/>
                </a:solidFill>
                <a:latin typeface="Georgia" pitchFamily="34" charset="0"/>
                <a:ea typeface="Georgia" pitchFamily="34" charset="-122"/>
                <a:cs typeface="Georgia" pitchFamily="34" charset="-120"/>
              </a:rPr>
              <a:t>by Aidana </a:t>
            </a:r>
            <a:r>
              <a:rPr lang="en-US" sz="2400" i="1" dirty="0" err="1">
                <a:solidFill>
                  <a:srgbClr val="8C8C8C"/>
                </a:solidFill>
                <a:latin typeface="Georgia" pitchFamily="34" charset="0"/>
                <a:ea typeface="Georgia" pitchFamily="34" charset="-122"/>
                <a:cs typeface="Georgia" pitchFamily="34" charset="-120"/>
              </a:rPr>
              <a:t>Duisen</a:t>
            </a:r>
            <a:endParaRPr lang="en-US" sz="2400" i="1" dirty="0">
              <a:solidFill>
                <a:srgbClr val="8C8C8C"/>
              </a:solidFill>
              <a:latin typeface="Georgia" pitchFamily="34" charset="0"/>
              <a:ea typeface="Georgia" pitchFamily="34" charset="-122"/>
              <a:cs typeface="Georgia" pitchFamily="34" charset="-12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09600" y="6437376"/>
            <a:ext cx="10972800" cy="18288"/>
          </a:xfrm>
          <a:prstGeom prst="rect">
            <a:avLst/>
          </a:prstGeom>
          <a:solidFill>
            <a:srgbClr val="EDE8E0"/>
          </a:solidFill>
          <a:ln w="12700">
            <a:solidFill>
              <a:srgbClr val="EDE8E0"/>
            </a:solidFill>
            <a:prstDash val="solid"/>
          </a:ln>
        </p:spPr>
        <p:txBody>
          <a:bodyPr/>
          <a:lstStyle/>
          <a:p>
            <a:endParaRPr lang="en-US" sz="2400"/>
          </a:p>
        </p:txBody>
      </p:sp>
      <p:sp>
        <p:nvSpPr>
          <p:cNvPr id="3" name="Text 1"/>
          <p:cNvSpPr/>
          <p:nvPr/>
        </p:nvSpPr>
        <p:spPr>
          <a:xfrm>
            <a:off x="10972800" y="6522720"/>
            <a:ext cx="975360" cy="268224"/>
          </a:xfrm>
          <a:prstGeom prst="rect">
            <a:avLst/>
          </a:prstGeom>
          <a:noFill/>
          <a:ln/>
        </p:spPr>
        <p:txBody>
          <a:bodyPr wrap="square" rtlCol="0" anchor="ctr"/>
          <a:lstStyle/>
          <a:p>
            <a:pPr algn="r"/>
            <a:r>
              <a:rPr lang="en-US" sz="1200" i="1" dirty="0">
                <a:solidFill>
                  <a:srgbClr val="8C8C8C"/>
                </a:solidFill>
                <a:latin typeface="Georgia" pitchFamily="34" charset="0"/>
                <a:ea typeface="Georgia" pitchFamily="34" charset="-122"/>
                <a:cs typeface="Georgia" pitchFamily="34" charset="-120"/>
              </a:rPr>
              <a:t>2 / 11</a:t>
            </a:r>
            <a:endParaRPr lang="en-US" sz="1200" dirty="0"/>
          </a:p>
        </p:txBody>
      </p:sp>
      <p:sp>
        <p:nvSpPr>
          <p:cNvPr id="4" name="Text 2"/>
          <p:cNvSpPr/>
          <p:nvPr/>
        </p:nvSpPr>
        <p:spPr>
          <a:xfrm>
            <a:off x="670560" y="390144"/>
            <a:ext cx="3657600" cy="341376"/>
          </a:xfrm>
          <a:prstGeom prst="rect">
            <a:avLst/>
          </a:prstGeom>
          <a:noFill/>
          <a:ln/>
        </p:spPr>
        <p:txBody>
          <a:bodyPr wrap="square" rtlCol="0" anchor="ctr"/>
          <a:lstStyle/>
          <a:p>
            <a:r>
              <a:rPr lang="en-US" sz="1200" b="1" kern="0" spc="400" dirty="0">
                <a:solidFill>
                  <a:srgbClr val="C85A3B"/>
                </a:solidFill>
                <a:latin typeface="Calibri" pitchFamily="34" charset="0"/>
                <a:ea typeface="Calibri" pitchFamily="34" charset="-122"/>
                <a:cs typeface="Calibri" pitchFamily="34" charset="-120"/>
              </a:rPr>
              <a:t>BACKGROUND</a:t>
            </a:r>
            <a:endParaRPr lang="en-US" sz="1200" dirty="0"/>
          </a:p>
        </p:txBody>
      </p:sp>
      <p:sp>
        <p:nvSpPr>
          <p:cNvPr id="5" name="Text 3"/>
          <p:cNvSpPr/>
          <p:nvPr/>
        </p:nvSpPr>
        <p:spPr>
          <a:xfrm>
            <a:off x="670560" y="707136"/>
            <a:ext cx="9144000" cy="877824"/>
          </a:xfrm>
          <a:prstGeom prst="rect">
            <a:avLst/>
          </a:prstGeom>
          <a:noFill/>
          <a:ln/>
        </p:spPr>
        <p:txBody>
          <a:bodyPr wrap="square" rtlCol="0" anchor="ctr"/>
          <a:lstStyle/>
          <a:p>
            <a:r>
              <a:rPr lang="en-US" sz="4800" dirty="0">
                <a:solidFill>
                  <a:srgbClr val="1C1C1C"/>
                </a:solidFill>
                <a:latin typeface="Georgia" pitchFamily="34" charset="0"/>
                <a:ea typeface="Georgia" pitchFamily="34" charset="-122"/>
                <a:cs typeface="Georgia" pitchFamily="34" charset="-120"/>
              </a:rPr>
              <a:t>What is deposit insurance?</a:t>
            </a:r>
            <a:endParaRPr lang="en-US" sz="4800" dirty="0"/>
          </a:p>
        </p:txBody>
      </p:sp>
      <p:sp>
        <p:nvSpPr>
          <p:cNvPr id="6" name="Shape 4"/>
          <p:cNvSpPr/>
          <p:nvPr/>
        </p:nvSpPr>
        <p:spPr>
          <a:xfrm>
            <a:off x="670560" y="1645920"/>
            <a:ext cx="10850880" cy="30480"/>
          </a:xfrm>
          <a:prstGeom prst="rect">
            <a:avLst/>
          </a:prstGeom>
          <a:solidFill>
            <a:srgbClr val="C85A3B"/>
          </a:solidFill>
          <a:ln w="12700">
            <a:solidFill>
              <a:srgbClr val="C85A3B"/>
            </a:solidFill>
            <a:prstDash val="solid"/>
          </a:ln>
        </p:spPr>
        <p:txBody>
          <a:bodyPr/>
          <a:lstStyle/>
          <a:p>
            <a:endParaRPr lang="en-US" sz="2400"/>
          </a:p>
        </p:txBody>
      </p:sp>
      <p:sp>
        <p:nvSpPr>
          <p:cNvPr id="7" name="Text 5"/>
          <p:cNvSpPr/>
          <p:nvPr/>
        </p:nvSpPr>
        <p:spPr>
          <a:xfrm>
            <a:off x="670560" y="1853184"/>
            <a:ext cx="3596640" cy="341376"/>
          </a:xfrm>
          <a:prstGeom prst="rect">
            <a:avLst/>
          </a:prstGeom>
          <a:noFill/>
          <a:ln/>
        </p:spPr>
        <p:txBody>
          <a:bodyPr wrap="square" rtlCol="0" anchor="ctr"/>
          <a:lstStyle/>
          <a:p>
            <a:r>
              <a:rPr lang="en-US" sz="1200" b="1" kern="0" spc="267" dirty="0">
                <a:solidFill>
                  <a:srgbClr val="C85A3B"/>
                </a:solidFill>
                <a:latin typeface="Calibri" pitchFamily="34" charset="0"/>
                <a:ea typeface="Calibri" pitchFamily="34" charset="-122"/>
                <a:cs typeface="Calibri" pitchFamily="34" charset="-120"/>
              </a:rPr>
              <a:t>ORIGIN</a:t>
            </a:r>
            <a:endParaRPr lang="en-US" sz="1200" dirty="0"/>
          </a:p>
        </p:txBody>
      </p:sp>
      <p:sp>
        <p:nvSpPr>
          <p:cNvPr id="8" name="Text 6"/>
          <p:cNvSpPr/>
          <p:nvPr/>
        </p:nvSpPr>
        <p:spPr>
          <a:xfrm>
            <a:off x="670560" y="2218944"/>
            <a:ext cx="3596640" cy="914400"/>
          </a:xfrm>
          <a:prstGeom prst="rect">
            <a:avLst/>
          </a:prstGeom>
          <a:noFill/>
          <a:ln/>
        </p:spPr>
        <p:txBody>
          <a:bodyPr wrap="square" rtlCol="0" anchor="ctr"/>
          <a:lstStyle/>
          <a:p>
            <a:r>
              <a:rPr lang="en-US" sz="2400" dirty="0">
                <a:solidFill>
                  <a:srgbClr val="1C1C1C"/>
                </a:solidFill>
                <a:latin typeface="Georgia" pitchFamily="34" charset="0"/>
                <a:ea typeface="Georgia" pitchFamily="34" charset="-122"/>
                <a:cs typeface="Georgia" pitchFamily="34" charset="-120"/>
              </a:rPr>
              <a:t>Born from the</a:t>
            </a:r>
            <a:endParaRPr lang="en-US" sz="2400" dirty="0"/>
          </a:p>
          <a:p>
            <a:r>
              <a:rPr lang="en-US" sz="2400" dirty="0">
                <a:solidFill>
                  <a:srgbClr val="1C1C1C"/>
                </a:solidFill>
                <a:latin typeface="Georgia" pitchFamily="34" charset="0"/>
                <a:ea typeface="Georgia" pitchFamily="34" charset="-122"/>
                <a:cs typeface="Georgia" pitchFamily="34" charset="-120"/>
              </a:rPr>
              <a:t>Great Depression</a:t>
            </a:r>
            <a:endParaRPr lang="en-US" sz="2400" dirty="0"/>
          </a:p>
        </p:txBody>
      </p:sp>
      <p:sp>
        <p:nvSpPr>
          <p:cNvPr id="9" name="Shape 7"/>
          <p:cNvSpPr/>
          <p:nvPr/>
        </p:nvSpPr>
        <p:spPr>
          <a:xfrm>
            <a:off x="670560" y="3169921"/>
            <a:ext cx="3596640" cy="21945"/>
          </a:xfrm>
          <a:prstGeom prst="rect">
            <a:avLst/>
          </a:prstGeom>
          <a:solidFill>
            <a:srgbClr val="EDE8E0"/>
          </a:solidFill>
          <a:ln w="12700">
            <a:solidFill>
              <a:srgbClr val="EDE8E0"/>
            </a:solidFill>
            <a:prstDash val="solid"/>
          </a:ln>
        </p:spPr>
        <p:txBody>
          <a:bodyPr/>
          <a:lstStyle/>
          <a:p>
            <a:endParaRPr lang="en-US" sz="2400"/>
          </a:p>
        </p:txBody>
      </p:sp>
      <p:sp>
        <p:nvSpPr>
          <p:cNvPr id="10" name="Text 8"/>
          <p:cNvSpPr/>
          <p:nvPr/>
        </p:nvSpPr>
        <p:spPr>
          <a:xfrm>
            <a:off x="670560" y="3316224"/>
            <a:ext cx="3596640" cy="2804160"/>
          </a:xfrm>
          <a:prstGeom prst="rect">
            <a:avLst/>
          </a:prstGeom>
          <a:noFill/>
          <a:ln/>
        </p:spPr>
        <p:txBody>
          <a:bodyPr wrap="square" rtlCol="0" anchor="t"/>
          <a:lstStyle/>
          <a:p>
            <a:r>
              <a:rPr lang="en-US" sz="1600" dirty="0">
                <a:solidFill>
                  <a:srgbClr val="4A4A4A"/>
                </a:solidFill>
                <a:latin typeface="Calibri" pitchFamily="34" charset="0"/>
                <a:ea typeface="Calibri" pitchFamily="34" charset="-122"/>
                <a:cs typeface="Calibri" pitchFamily="34" charset="-120"/>
              </a:rPr>
              <a:t>4,000 US banks failed 1929-33 when ordinary savers lost everything. </a:t>
            </a:r>
          </a:p>
          <a:p>
            <a:endParaRPr lang="en-US" sz="1600" dirty="0">
              <a:solidFill>
                <a:srgbClr val="4A4A4A"/>
              </a:solidFill>
              <a:latin typeface="Calibri" pitchFamily="34" charset="0"/>
              <a:ea typeface="Calibri" pitchFamily="34" charset="-122"/>
              <a:cs typeface="Calibri" pitchFamily="34" charset="-120"/>
            </a:endParaRPr>
          </a:p>
          <a:p>
            <a:r>
              <a:rPr lang="en-US" sz="1600" dirty="0">
                <a:solidFill>
                  <a:srgbClr val="4A4A4A"/>
                </a:solidFill>
                <a:latin typeface="Calibri" pitchFamily="34" charset="0"/>
                <a:ea typeface="Calibri" pitchFamily="34" charset="-122"/>
                <a:cs typeface="Calibri" pitchFamily="34" charset="-120"/>
              </a:rPr>
              <a:t>The FDIC was created in 1933 to restore public trust in the banking system.</a:t>
            </a:r>
            <a:endParaRPr lang="en-US" sz="1600" dirty="0"/>
          </a:p>
        </p:txBody>
      </p:sp>
      <p:sp>
        <p:nvSpPr>
          <p:cNvPr id="11" name="Text 9"/>
          <p:cNvSpPr/>
          <p:nvPr/>
        </p:nvSpPr>
        <p:spPr>
          <a:xfrm>
            <a:off x="4535424" y="1853184"/>
            <a:ext cx="3596640" cy="341376"/>
          </a:xfrm>
          <a:prstGeom prst="rect">
            <a:avLst/>
          </a:prstGeom>
          <a:noFill/>
          <a:ln/>
        </p:spPr>
        <p:txBody>
          <a:bodyPr wrap="square" rtlCol="0" anchor="ctr"/>
          <a:lstStyle/>
          <a:p>
            <a:r>
              <a:rPr lang="en-US" sz="1200" b="1" kern="0" spc="267" dirty="0">
                <a:solidFill>
                  <a:srgbClr val="C85A3B"/>
                </a:solidFill>
                <a:latin typeface="Calibri" pitchFamily="34" charset="0"/>
                <a:ea typeface="Calibri" pitchFamily="34" charset="-122"/>
                <a:cs typeface="Calibri" pitchFamily="34" charset="-120"/>
              </a:rPr>
              <a:t>PROMISE</a:t>
            </a:r>
            <a:endParaRPr lang="en-US" sz="1200" dirty="0"/>
          </a:p>
        </p:txBody>
      </p:sp>
      <p:sp>
        <p:nvSpPr>
          <p:cNvPr id="12" name="Text 10"/>
          <p:cNvSpPr/>
          <p:nvPr/>
        </p:nvSpPr>
        <p:spPr>
          <a:xfrm>
            <a:off x="4535424" y="2218944"/>
            <a:ext cx="3596640" cy="914400"/>
          </a:xfrm>
          <a:prstGeom prst="rect">
            <a:avLst/>
          </a:prstGeom>
          <a:noFill/>
          <a:ln/>
        </p:spPr>
        <p:txBody>
          <a:bodyPr wrap="square" rtlCol="0" anchor="ctr"/>
          <a:lstStyle/>
          <a:p>
            <a:r>
              <a:rPr lang="en-US" sz="2400" dirty="0">
                <a:solidFill>
                  <a:srgbClr val="1C1C1C"/>
                </a:solidFill>
                <a:latin typeface="Georgia" pitchFamily="34" charset="0"/>
                <a:ea typeface="Georgia" pitchFamily="34" charset="-122"/>
                <a:cs typeface="Georgia" pitchFamily="34" charset="-120"/>
              </a:rPr>
              <a:t>A guarantee</a:t>
            </a:r>
            <a:endParaRPr lang="en-US" sz="2400" dirty="0"/>
          </a:p>
          <a:p>
            <a:r>
              <a:rPr lang="en-US" sz="2400" dirty="0">
                <a:solidFill>
                  <a:srgbClr val="1C1C1C"/>
                </a:solidFill>
                <a:latin typeface="Georgia" pitchFamily="34" charset="0"/>
                <a:ea typeface="Georgia" pitchFamily="34" charset="-122"/>
                <a:cs typeface="Georgia" pitchFamily="34" charset="-120"/>
              </a:rPr>
              <a:t>against panic</a:t>
            </a:r>
            <a:endParaRPr lang="en-US" sz="2400" dirty="0"/>
          </a:p>
        </p:txBody>
      </p:sp>
      <p:sp>
        <p:nvSpPr>
          <p:cNvPr id="13" name="Shape 11"/>
          <p:cNvSpPr/>
          <p:nvPr/>
        </p:nvSpPr>
        <p:spPr>
          <a:xfrm>
            <a:off x="4535424" y="3169921"/>
            <a:ext cx="3596640" cy="21945"/>
          </a:xfrm>
          <a:prstGeom prst="rect">
            <a:avLst/>
          </a:prstGeom>
          <a:solidFill>
            <a:srgbClr val="EDE8E0"/>
          </a:solidFill>
          <a:ln w="12700">
            <a:solidFill>
              <a:srgbClr val="EDE8E0"/>
            </a:solidFill>
            <a:prstDash val="solid"/>
          </a:ln>
        </p:spPr>
        <p:txBody>
          <a:bodyPr/>
          <a:lstStyle/>
          <a:p>
            <a:endParaRPr lang="en-US" sz="2400"/>
          </a:p>
        </p:txBody>
      </p:sp>
      <p:sp>
        <p:nvSpPr>
          <p:cNvPr id="14" name="Text 12"/>
          <p:cNvSpPr/>
          <p:nvPr/>
        </p:nvSpPr>
        <p:spPr>
          <a:xfrm>
            <a:off x="4535424" y="3316224"/>
            <a:ext cx="3596640" cy="2804160"/>
          </a:xfrm>
          <a:prstGeom prst="rect">
            <a:avLst/>
          </a:prstGeom>
          <a:noFill/>
          <a:ln/>
        </p:spPr>
        <p:txBody>
          <a:bodyPr wrap="square" rtlCol="0" anchor="t"/>
          <a:lstStyle/>
          <a:p>
            <a:r>
              <a:rPr lang="en-US" sz="1600" dirty="0">
                <a:solidFill>
                  <a:srgbClr val="4A4A4A"/>
                </a:solidFill>
                <a:latin typeface="Calibri" pitchFamily="34" charset="0"/>
                <a:ea typeface="Calibri" pitchFamily="34" charset="-122"/>
                <a:cs typeface="Calibri" pitchFamily="34" charset="-120"/>
              </a:rPr>
              <a:t>If you know your money is safe, you won't rush to the branch. </a:t>
            </a:r>
          </a:p>
          <a:p>
            <a:endParaRPr lang="en-US" sz="1600" dirty="0">
              <a:solidFill>
                <a:srgbClr val="4A4A4A"/>
              </a:solidFill>
              <a:latin typeface="Calibri" pitchFamily="34" charset="0"/>
              <a:ea typeface="Calibri" pitchFamily="34" charset="-122"/>
              <a:cs typeface="Calibri" pitchFamily="34" charset="-120"/>
            </a:endParaRPr>
          </a:p>
          <a:p>
            <a:r>
              <a:rPr lang="en-US" sz="1600" dirty="0">
                <a:solidFill>
                  <a:srgbClr val="4A4A4A"/>
                </a:solidFill>
                <a:latin typeface="Calibri" pitchFamily="34" charset="0"/>
                <a:ea typeface="Calibri" pitchFamily="34" charset="-122"/>
                <a:cs typeface="Calibri" pitchFamily="34" charset="-120"/>
              </a:rPr>
              <a:t>Deposit insurance is fundamentally about psychology (breaking the panic spiral before it starts).</a:t>
            </a:r>
            <a:endParaRPr lang="en-US" sz="1600" dirty="0"/>
          </a:p>
        </p:txBody>
      </p:sp>
      <p:sp>
        <p:nvSpPr>
          <p:cNvPr id="15" name="Text 13"/>
          <p:cNvSpPr/>
          <p:nvPr/>
        </p:nvSpPr>
        <p:spPr>
          <a:xfrm>
            <a:off x="8388096" y="1853184"/>
            <a:ext cx="3596640" cy="341376"/>
          </a:xfrm>
          <a:prstGeom prst="rect">
            <a:avLst/>
          </a:prstGeom>
          <a:noFill/>
          <a:ln/>
        </p:spPr>
        <p:txBody>
          <a:bodyPr wrap="square" rtlCol="0" anchor="ctr"/>
          <a:lstStyle/>
          <a:p>
            <a:r>
              <a:rPr lang="en-US" sz="1200" b="1" kern="0" spc="267" dirty="0">
                <a:solidFill>
                  <a:srgbClr val="C85A3B"/>
                </a:solidFill>
                <a:latin typeface="Calibri" pitchFamily="34" charset="0"/>
                <a:ea typeface="Calibri" pitchFamily="34" charset="-122"/>
                <a:cs typeface="Calibri" pitchFamily="34" charset="-120"/>
              </a:rPr>
              <a:t>LIMITS</a:t>
            </a:r>
            <a:endParaRPr lang="en-US" sz="1200" dirty="0"/>
          </a:p>
        </p:txBody>
      </p:sp>
      <p:sp>
        <p:nvSpPr>
          <p:cNvPr id="16" name="Text 14"/>
          <p:cNvSpPr/>
          <p:nvPr/>
        </p:nvSpPr>
        <p:spPr>
          <a:xfrm>
            <a:off x="8388096" y="2218944"/>
            <a:ext cx="3596640" cy="914400"/>
          </a:xfrm>
          <a:prstGeom prst="rect">
            <a:avLst/>
          </a:prstGeom>
          <a:noFill/>
          <a:ln/>
        </p:spPr>
        <p:txBody>
          <a:bodyPr wrap="square" rtlCol="0" anchor="ctr"/>
          <a:lstStyle/>
          <a:p>
            <a:r>
              <a:rPr lang="en-US" sz="2400" dirty="0">
                <a:solidFill>
                  <a:srgbClr val="1C1C1C"/>
                </a:solidFill>
                <a:latin typeface="Georgia" pitchFamily="34" charset="0"/>
                <a:ea typeface="Georgia" pitchFamily="34" charset="-122"/>
                <a:cs typeface="Georgia" pitchFamily="34" charset="-120"/>
              </a:rPr>
              <a:t>How much</a:t>
            </a:r>
            <a:endParaRPr lang="en-US" sz="2400" dirty="0"/>
          </a:p>
          <a:p>
            <a:r>
              <a:rPr lang="en-US" sz="2400" dirty="0">
                <a:solidFill>
                  <a:srgbClr val="1C1C1C"/>
                </a:solidFill>
                <a:latin typeface="Georgia" pitchFamily="34" charset="0"/>
                <a:ea typeface="Georgia" pitchFamily="34" charset="-122"/>
                <a:cs typeface="Georgia" pitchFamily="34" charset="-120"/>
              </a:rPr>
              <a:t>is covered?</a:t>
            </a:r>
            <a:endParaRPr lang="en-US" sz="2400" dirty="0"/>
          </a:p>
        </p:txBody>
      </p:sp>
      <p:sp>
        <p:nvSpPr>
          <p:cNvPr id="17" name="Shape 15"/>
          <p:cNvSpPr/>
          <p:nvPr/>
        </p:nvSpPr>
        <p:spPr>
          <a:xfrm>
            <a:off x="8388096" y="3169921"/>
            <a:ext cx="3596640" cy="21945"/>
          </a:xfrm>
          <a:prstGeom prst="rect">
            <a:avLst/>
          </a:prstGeom>
          <a:solidFill>
            <a:srgbClr val="EDE8E0"/>
          </a:solidFill>
          <a:ln w="12700">
            <a:solidFill>
              <a:srgbClr val="EDE8E0"/>
            </a:solidFill>
            <a:prstDash val="solid"/>
          </a:ln>
        </p:spPr>
        <p:txBody>
          <a:bodyPr/>
          <a:lstStyle/>
          <a:p>
            <a:endParaRPr lang="en-US" sz="2400"/>
          </a:p>
        </p:txBody>
      </p:sp>
      <p:sp>
        <p:nvSpPr>
          <p:cNvPr id="18" name="Text 16"/>
          <p:cNvSpPr/>
          <p:nvPr/>
        </p:nvSpPr>
        <p:spPr>
          <a:xfrm>
            <a:off x="8388096" y="3316224"/>
            <a:ext cx="3596640" cy="2804160"/>
          </a:xfrm>
          <a:prstGeom prst="rect">
            <a:avLst/>
          </a:prstGeom>
          <a:noFill/>
          <a:ln/>
        </p:spPr>
        <p:txBody>
          <a:bodyPr wrap="square" rtlCol="0" anchor="t"/>
          <a:lstStyle/>
          <a:p>
            <a:r>
              <a:rPr lang="en-US" sz="1600" dirty="0">
                <a:solidFill>
                  <a:srgbClr val="4A4A4A"/>
                </a:solidFill>
                <a:latin typeface="Calibri" pitchFamily="34" charset="0"/>
                <a:ea typeface="Calibri" pitchFamily="34" charset="-122"/>
                <a:cs typeface="Calibri" pitchFamily="34" charset="-120"/>
              </a:rPr>
              <a:t>USA: $250,000 per depositor (FDIC)</a:t>
            </a:r>
          </a:p>
          <a:p>
            <a:r>
              <a:rPr lang="en-US" sz="1600" dirty="0">
                <a:solidFill>
                  <a:srgbClr val="4A4A4A"/>
                </a:solidFill>
                <a:latin typeface="Calibri" pitchFamily="34" charset="0"/>
                <a:ea typeface="Calibri" pitchFamily="34" charset="-122"/>
                <a:cs typeface="Calibri" pitchFamily="34" charset="-120"/>
              </a:rPr>
              <a:t>EU: €100,000 (DGSD)</a:t>
            </a:r>
          </a:p>
          <a:p>
            <a:r>
              <a:rPr lang="en-US" sz="1600" dirty="0">
                <a:solidFill>
                  <a:srgbClr val="4A4A4A"/>
                </a:solidFill>
                <a:latin typeface="Calibri" pitchFamily="34" charset="0"/>
                <a:ea typeface="Calibri" pitchFamily="34" charset="-122"/>
                <a:cs typeface="Calibri" pitchFamily="34" charset="-120"/>
              </a:rPr>
              <a:t>UK: £85,000 (FSCS) </a:t>
            </a:r>
          </a:p>
          <a:p>
            <a:r>
              <a:rPr lang="en-US" sz="1600" dirty="0">
                <a:solidFill>
                  <a:srgbClr val="4A4A4A"/>
                </a:solidFill>
                <a:latin typeface="Calibri" pitchFamily="34" charset="0"/>
                <a:ea typeface="Calibri" pitchFamily="34" charset="-122"/>
                <a:cs typeface="Calibri" pitchFamily="34" charset="-120"/>
              </a:rPr>
              <a:t>Switzerland: CHF 100,000 (</a:t>
            </a:r>
            <a:r>
              <a:rPr lang="en-US" sz="1600" dirty="0" err="1">
                <a:solidFill>
                  <a:srgbClr val="4A4A4A"/>
                </a:solidFill>
                <a:latin typeface="Calibri" pitchFamily="34" charset="0"/>
                <a:ea typeface="Calibri" pitchFamily="34" charset="-122"/>
                <a:cs typeface="Calibri" pitchFamily="34" charset="-120"/>
              </a:rPr>
              <a:t>esisuisse</a:t>
            </a:r>
            <a:r>
              <a:rPr lang="en-US" sz="1600" dirty="0">
                <a:solidFill>
                  <a:srgbClr val="4A4A4A"/>
                </a:solidFill>
                <a:latin typeface="Calibri" pitchFamily="34" charset="0"/>
                <a:ea typeface="Calibri" pitchFamily="34" charset="-122"/>
                <a:cs typeface="Calibri" pitchFamily="34" charset="-120"/>
              </a:rPr>
              <a:t>)</a:t>
            </a:r>
            <a:endParaRPr lang="en-US" sz="16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09600" y="6437376"/>
            <a:ext cx="10972800" cy="18288"/>
          </a:xfrm>
          <a:prstGeom prst="rect">
            <a:avLst/>
          </a:prstGeom>
          <a:solidFill>
            <a:srgbClr val="EDE8E0"/>
          </a:solidFill>
          <a:ln w="12700">
            <a:solidFill>
              <a:srgbClr val="EDE8E0"/>
            </a:solidFill>
            <a:prstDash val="solid"/>
          </a:ln>
        </p:spPr>
        <p:txBody>
          <a:bodyPr/>
          <a:lstStyle/>
          <a:p>
            <a:endParaRPr lang="en-US" sz="2400"/>
          </a:p>
        </p:txBody>
      </p:sp>
      <p:sp>
        <p:nvSpPr>
          <p:cNvPr id="3" name="Text 1"/>
          <p:cNvSpPr/>
          <p:nvPr/>
        </p:nvSpPr>
        <p:spPr>
          <a:xfrm>
            <a:off x="10972800" y="6522720"/>
            <a:ext cx="975360" cy="268224"/>
          </a:xfrm>
          <a:prstGeom prst="rect">
            <a:avLst/>
          </a:prstGeom>
          <a:noFill/>
          <a:ln/>
        </p:spPr>
        <p:txBody>
          <a:bodyPr wrap="square" rtlCol="0" anchor="ctr"/>
          <a:lstStyle/>
          <a:p>
            <a:pPr algn="r"/>
            <a:r>
              <a:rPr lang="en-US" sz="1200" i="1" dirty="0">
                <a:solidFill>
                  <a:srgbClr val="8C8C8C"/>
                </a:solidFill>
                <a:latin typeface="Georgia" pitchFamily="34" charset="0"/>
                <a:ea typeface="Georgia" pitchFamily="34" charset="-122"/>
                <a:cs typeface="Georgia" pitchFamily="34" charset="-120"/>
              </a:rPr>
              <a:t>3 / 11</a:t>
            </a:r>
            <a:endParaRPr lang="en-US" sz="1200" dirty="0"/>
          </a:p>
        </p:txBody>
      </p:sp>
      <p:sp>
        <p:nvSpPr>
          <p:cNvPr id="4" name="Text 2"/>
          <p:cNvSpPr/>
          <p:nvPr/>
        </p:nvSpPr>
        <p:spPr>
          <a:xfrm>
            <a:off x="670560" y="390144"/>
            <a:ext cx="4876800" cy="341376"/>
          </a:xfrm>
          <a:prstGeom prst="rect">
            <a:avLst/>
          </a:prstGeom>
          <a:noFill/>
          <a:ln/>
        </p:spPr>
        <p:txBody>
          <a:bodyPr wrap="square" rtlCol="0" anchor="ctr"/>
          <a:lstStyle/>
          <a:p>
            <a:r>
              <a:rPr lang="en-US" sz="1200" b="1" kern="0" spc="400" dirty="0">
                <a:solidFill>
                  <a:srgbClr val="C85A3B"/>
                </a:solidFill>
                <a:latin typeface="Calibri" pitchFamily="34" charset="0"/>
                <a:ea typeface="Calibri" pitchFamily="34" charset="-122"/>
                <a:cs typeface="Calibri" pitchFamily="34" charset="-120"/>
              </a:rPr>
              <a:t>CASE STUDY</a:t>
            </a:r>
            <a:endParaRPr lang="en-US" sz="1200" dirty="0"/>
          </a:p>
        </p:txBody>
      </p:sp>
      <p:sp>
        <p:nvSpPr>
          <p:cNvPr id="5" name="Text 3"/>
          <p:cNvSpPr/>
          <p:nvPr/>
        </p:nvSpPr>
        <p:spPr>
          <a:xfrm>
            <a:off x="670560" y="707136"/>
            <a:ext cx="10363200" cy="877824"/>
          </a:xfrm>
          <a:prstGeom prst="rect">
            <a:avLst/>
          </a:prstGeom>
          <a:noFill/>
          <a:ln/>
        </p:spPr>
        <p:txBody>
          <a:bodyPr wrap="square" rtlCol="0" anchor="ctr"/>
          <a:lstStyle/>
          <a:p>
            <a:r>
              <a:rPr lang="en-US" sz="3733" dirty="0">
                <a:solidFill>
                  <a:srgbClr val="1C1C1C"/>
                </a:solidFill>
                <a:latin typeface="Georgia" pitchFamily="34" charset="0"/>
                <a:ea typeface="Georgia" pitchFamily="34" charset="-122"/>
                <a:cs typeface="Georgia" pitchFamily="34" charset="-120"/>
              </a:rPr>
              <a:t>SVB: from boom to bailout in 48 hours</a:t>
            </a:r>
            <a:endParaRPr lang="en-US" sz="3733" dirty="0"/>
          </a:p>
        </p:txBody>
      </p:sp>
      <p:sp>
        <p:nvSpPr>
          <p:cNvPr id="6" name="Shape 4"/>
          <p:cNvSpPr/>
          <p:nvPr/>
        </p:nvSpPr>
        <p:spPr>
          <a:xfrm>
            <a:off x="670560" y="1645920"/>
            <a:ext cx="10850880" cy="30480"/>
          </a:xfrm>
          <a:prstGeom prst="rect">
            <a:avLst/>
          </a:prstGeom>
          <a:solidFill>
            <a:srgbClr val="C85A3B"/>
          </a:solidFill>
          <a:ln w="12700">
            <a:solidFill>
              <a:srgbClr val="C85A3B"/>
            </a:solidFill>
            <a:prstDash val="solid"/>
          </a:ln>
        </p:spPr>
        <p:txBody>
          <a:bodyPr/>
          <a:lstStyle/>
          <a:p>
            <a:endParaRPr lang="en-US" sz="2400"/>
          </a:p>
        </p:txBody>
      </p:sp>
      <p:sp>
        <p:nvSpPr>
          <p:cNvPr id="7" name="Shape 5"/>
          <p:cNvSpPr/>
          <p:nvPr/>
        </p:nvSpPr>
        <p:spPr>
          <a:xfrm>
            <a:off x="670560" y="1901952"/>
            <a:ext cx="243840" cy="243840"/>
          </a:xfrm>
          <a:prstGeom prst="ellipse">
            <a:avLst/>
          </a:prstGeom>
          <a:solidFill>
            <a:srgbClr val="C85A3B"/>
          </a:solidFill>
          <a:ln w="12700">
            <a:solidFill>
              <a:srgbClr val="C85A3B"/>
            </a:solidFill>
            <a:prstDash val="solid"/>
          </a:ln>
        </p:spPr>
        <p:txBody>
          <a:bodyPr/>
          <a:lstStyle/>
          <a:p>
            <a:endParaRPr lang="en-US" sz="2400"/>
          </a:p>
        </p:txBody>
      </p:sp>
      <p:sp>
        <p:nvSpPr>
          <p:cNvPr id="8" name="Shape 6"/>
          <p:cNvSpPr/>
          <p:nvPr/>
        </p:nvSpPr>
        <p:spPr>
          <a:xfrm>
            <a:off x="774192" y="2157984"/>
            <a:ext cx="30480" cy="670560"/>
          </a:xfrm>
          <a:prstGeom prst="rect">
            <a:avLst/>
          </a:prstGeom>
          <a:solidFill>
            <a:srgbClr val="EDE8E0"/>
          </a:solidFill>
          <a:ln w="12700">
            <a:solidFill>
              <a:srgbClr val="EDE8E0"/>
            </a:solidFill>
            <a:prstDash val="solid"/>
          </a:ln>
        </p:spPr>
        <p:txBody>
          <a:bodyPr/>
          <a:lstStyle/>
          <a:p>
            <a:endParaRPr lang="en-US" sz="2400"/>
          </a:p>
        </p:txBody>
      </p:sp>
      <p:sp>
        <p:nvSpPr>
          <p:cNvPr id="9" name="Text 7"/>
          <p:cNvSpPr/>
          <p:nvPr/>
        </p:nvSpPr>
        <p:spPr>
          <a:xfrm>
            <a:off x="1097280" y="1828800"/>
            <a:ext cx="1584960" cy="341376"/>
          </a:xfrm>
          <a:prstGeom prst="rect">
            <a:avLst/>
          </a:prstGeom>
          <a:noFill/>
          <a:ln/>
        </p:spPr>
        <p:txBody>
          <a:bodyPr wrap="square" rtlCol="0" anchor="ctr"/>
          <a:lstStyle/>
          <a:p>
            <a:r>
              <a:rPr lang="en-US" sz="1333" b="1" i="1" dirty="0">
                <a:solidFill>
                  <a:srgbClr val="C85A3B"/>
                </a:solidFill>
                <a:latin typeface="Georgia" pitchFamily="34" charset="0"/>
                <a:ea typeface="Georgia" pitchFamily="34" charset="-122"/>
                <a:cs typeface="Georgia" pitchFamily="34" charset="-120"/>
              </a:rPr>
              <a:t>2020 – 21</a:t>
            </a:r>
            <a:endParaRPr lang="en-US" sz="1333" dirty="0"/>
          </a:p>
        </p:txBody>
      </p:sp>
      <p:sp>
        <p:nvSpPr>
          <p:cNvPr id="10" name="Text 8"/>
          <p:cNvSpPr/>
          <p:nvPr/>
        </p:nvSpPr>
        <p:spPr>
          <a:xfrm>
            <a:off x="2804160" y="1828800"/>
            <a:ext cx="6339840" cy="670560"/>
          </a:xfrm>
          <a:prstGeom prst="rect">
            <a:avLst/>
          </a:prstGeom>
          <a:noFill/>
          <a:ln/>
        </p:spPr>
        <p:txBody>
          <a:bodyPr wrap="square" rtlCol="0" anchor="t"/>
          <a:lstStyle/>
          <a:p>
            <a:r>
              <a:rPr lang="en-US" sz="1533" dirty="0">
                <a:solidFill>
                  <a:srgbClr val="4A4A4A"/>
                </a:solidFill>
                <a:latin typeface="Calibri" pitchFamily="34" charset="0"/>
                <a:ea typeface="Calibri" pitchFamily="34" charset="-122"/>
                <a:cs typeface="Calibri" pitchFamily="34" charset="-120"/>
              </a:rPr>
              <a:t>SVB doubles in size on the tech startup boom. Deposits surge from $60B to $190B. </a:t>
            </a:r>
            <a:endParaRPr lang="en-US" sz="1533" dirty="0"/>
          </a:p>
        </p:txBody>
      </p:sp>
      <p:sp>
        <p:nvSpPr>
          <p:cNvPr id="11" name="Shape 9"/>
          <p:cNvSpPr/>
          <p:nvPr/>
        </p:nvSpPr>
        <p:spPr>
          <a:xfrm>
            <a:off x="670560" y="2816352"/>
            <a:ext cx="243840" cy="243840"/>
          </a:xfrm>
          <a:prstGeom prst="ellipse">
            <a:avLst/>
          </a:prstGeom>
          <a:solidFill>
            <a:srgbClr val="C85A3B"/>
          </a:solidFill>
          <a:ln w="12700">
            <a:solidFill>
              <a:srgbClr val="C85A3B"/>
            </a:solidFill>
            <a:prstDash val="solid"/>
          </a:ln>
        </p:spPr>
        <p:txBody>
          <a:bodyPr/>
          <a:lstStyle/>
          <a:p>
            <a:endParaRPr lang="en-US" sz="2400"/>
          </a:p>
        </p:txBody>
      </p:sp>
      <p:sp>
        <p:nvSpPr>
          <p:cNvPr id="12" name="Shape 10"/>
          <p:cNvSpPr/>
          <p:nvPr/>
        </p:nvSpPr>
        <p:spPr>
          <a:xfrm>
            <a:off x="774192" y="3072384"/>
            <a:ext cx="30480" cy="670560"/>
          </a:xfrm>
          <a:prstGeom prst="rect">
            <a:avLst/>
          </a:prstGeom>
          <a:solidFill>
            <a:srgbClr val="EDE8E0"/>
          </a:solidFill>
          <a:ln w="12700">
            <a:solidFill>
              <a:srgbClr val="EDE8E0"/>
            </a:solidFill>
            <a:prstDash val="solid"/>
          </a:ln>
        </p:spPr>
        <p:txBody>
          <a:bodyPr/>
          <a:lstStyle/>
          <a:p>
            <a:endParaRPr lang="en-US" sz="2400"/>
          </a:p>
        </p:txBody>
      </p:sp>
      <p:sp>
        <p:nvSpPr>
          <p:cNvPr id="13" name="Text 11"/>
          <p:cNvSpPr/>
          <p:nvPr/>
        </p:nvSpPr>
        <p:spPr>
          <a:xfrm>
            <a:off x="1097280" y="2743200"/>
            <a:ext cx="1584960" cy="341376"/>
          </a:xfrm>
          <a:prstGeom prst="rect">
            <a:avLst/>
          </a:prstGeom>
          <a:noFill/>
          <a:ln/>
        </p:spPr>
        <p:txBody>
          <a:bodyPr wrap="square" rtlCol="0" anchor="ctr"/>
          <a:lstStyle/>
          <a:p>
            <a:r>
              <a:rPr lang="en-US" sz="1333" b="1" i="1" dirty="0">
                <a:solidFill>
                  <a:srgbClr val="C85A3B"/>
                </a:solidFill>
                <a:latin typeface="Georgia" pitchFamily="34" charset="0"/>
                <a:ea typeface="Georgia" pitchFamily="34" charset="-122"/>
                <a:cs typeface="Georgia" pitchFamily="34" charset="-120"/>
              </a:rPr>
              <a:t>2022</a:t>
            </a:r>
            <a:endParaRPr lang="en-US" sz="1333" dirty="0"/>
          </a:p>
        </p:txBody>
      </p:sp>
      <p:sp>
        <p:nvSpPr>
          <p:cNvPr id="14" name="Text 12"/>
          <p:cNvSpPr/>
          <p:nvPr/>
        </p:nvSpPr>
        <p:spPr>
          <a:xfrm>
            <a:off x="2804160" y="2743200"/>
            <a:ext cx="6339840" cy="670560"/>
          </a:xfrm>
          <a:prstGeom prst="rect">
            <a:avLst/>
          </a:prstGeom>
          <a:noFill/>
          <a:ln/>
        </p:spPr>
        <p:txBody>
          <a:bodyPr wrap="square" rtlCol="0" anchor="t"/>
          <a:lstStyle/>
          <a:p>
            <a:r>
              <a:rPr lang="en-US" sz="1533" dirty="0">
                <a:solidFill>
                  <a:srgbClr val="4A4A4A"/>
                </a:solidFill>
                <a:latin typeface="Calibri" pitchFamily="34" charset="0"/>
                <a:ea typeface="Calibri" pitchFamily="34" charset="-122"/>
                <a:cs typeface="Calibri" pitchFamily="34" charset="-120"/>
              </a:rPr>
              <a:t>The Fed hikes rates aggressively. SVB's long-duration bond portfolio silently loses billions in market value.</a:t>
            </a:r>
            <a:endParaRPr lang="en-US" sz="1533" dirty="0"/>
          </a:p>
        </p:txBody>
      </p:sp>
      <p:sp>
        <p:nvSpPr>
          <p:cNvPr id="15" name="Shape 13"/>
          <p:cNvSpPr/>
          <p:nvPr/>
        </p:nvSpPr>
        <p:spPr>
          <a:xfrm>
            <a:off x="670560" y="3730752"/>
            <a:ext cx="243840" cy="243840"/>
          </a:xfrm>
          <a:prstGeom prst="ellipse">
            <a:avLst/>
          </a:prstGeom>
          <a:solidFill>
            <a:srgbClr val="C85A3B"/>
          </a:solidFill>
          <a:ln w="12700">
            <a:solidFill>
              <a:srgbClr val="C85A3B"/>
            </a:solidFill>
            <a:prstDash val="solid"/>
          </a:ln>
        </p:spPr>
        <p:txBody>
          <a:bodyPr/>
          <a:lstStyle/>
          <a:p>
            <a:endParaRPr lang="en-US" sz="2400"/>
          </a:p>
        </p:txBody>
      </p:sp>
      <p:sp>
        <p:nvSpPr>
          <p:cNvPr id="16" name="Shape 14"/>
          <p:cNvSpPr/>
          <p:nvPr/>
        </p:nvSpPr>
        <p:spPr>
          <a:xfrm>
            <a:off x="774192" y="3986784"/>
            <a:ext cx="30480" cy="670560"/>
          </a:xfrm>
          <a:prstGeom prst="rect">
            <a:avLst/>
          </a:prstGeom>
          <a:solidFill>
            <a:srgbClr val="EDE8E0"/>
          </a:solidFill>
          <a:ln w="12700">
            <a:solidFill>
              <a:srgbClr val="EDE8E0"/>
            </a:solidFill>
            <a:prstDash val="solid"/>
          </a:ln>
        </p:spPr>
        <p:txBody>
          <a:bodyPr/>
          <a:lstStyle/>
          <a:p>
            <a:endParaRPr lang="en-US" sz="2400"/>
          </a:p>
        </p:txBody>
      </p:sp>
      <p:sp>
        <p:nvSpPr>
          <p:cNvPr id="17" name="Text 15"/>
          <p:cNvSpPr/>
          <p:nvPr/>
        </p:nvSpPr>
        <p:spPr>
          <a:xfrm>
            <a:off x="1097280" y="3657600"/>
            <a:ext cx="1584960" cy="341376"/>
          </a:xfrm>
          <a:prstGeom prst="rect">
            <a:avLst/>
          </a:prstGeom>
          <a:noFill/>
          <a:ln/>
        </p:spPr>
        <p:txBody>
          <a:bodyPr wrap="square" rtlCol="0" anchor="ctr"/>
          <a:lstStyle/>
          <a:p>
            <a:r>
              <a:rPr lang="en-US" sz="1333" b="1" i="1" dirty="0">
                <a:solidFill>
                  <a:srgbClr val="C85A3B"/>
                </a:solidFill>
                <a:latin typeface="Georgia" pitchFamily="34" charset="0"/>
                <a:ea typeface="Georgia" pitchFamily="34" charset="-122"/>
                <a:cs typeface="Georgia" pitchFamily="34" charset="-120"/>
              </a:rPr>
              <a:t>Mar 8, 2023</a:t>
            </a:r>
            <a:endParaRPr lang="en-US" sz="1333" dirty="0"/>
          </a:p>
        </p:txBody>
      </p:sp>
      <p:sp>
        <p:nvSpPr>
          <p:cNvPr id="18" name="Text 16"/>
          <p:cNvSpPr/>
          <p:nvPr/>
        </p:nvSpPr>
        <p:spPr>
          <a:xfrm>
            <a:off x="2804160" y="3657600"/>
            <a:ext cx="6339840" cy="670560"/>
          </a:xfrm>
          <a:prstGeom prst="rect">
            <a:avLst/>
          </a:prstGeom>
          <a:noFill/>
          <a:ln/>
        </p:spPr>
        <p:txBody>
          <a:bodyPr wrap="square" rtlCol="0" anchor="t"/>
          <a:lstStyle/>
          <a:p>
            <a:r>
              <a:rPr lang="en-US" sz="1533" dirty="0">
                <a:solidFill>
                  <a:srgbClr val="4A4A4A"/>
                </a:solidFill>
                <a:latin typeface="Calibri" pitchFamily="34" charset="0"/>
                <a:ea typeface="Calibri" pitchFamily="34" charset="-122"/>
                <a:cs typeface="Calibri" pitchFamily="34" charset="-120"/>
              </a:rPr>
              <a:t>SVB announces a $1.8B bond loss and a $2.25B emergency capital raise. The announcement triggers panic.</a:t>
            </a:r>
            <a:endParaRPr lang="en-US" sz="1533" dirty="0"/>
          </a:p>
        </p:txBody>
      </p:sp>
      <p:sp>
        <p:nvSpPr>
          <p:cNvPr id="19" name="Shape 17"/>
          <p:cNvSpPr/>
          <p:nvPr/>
        </p:nvSpPr>
        <p:spPr>
          <a:xfrm>
            <a:off x="670560" y="4645152"/>
            <a:ext cx="243840" cy="243840"/>
          </a:xfrm>
          <a:prstGeom prst="ellipse">
            <a:avLst/>
          </a:prstGeom>
          <a:solidFill>
            <a:srgbClr val="C85A3B"/>
          </a:solidFill>
          <a:ln w="12700">
            <a:solidFill>
              <a:srgbClr val="C85A3B"/>
            </a:solidFill>
            <a:prstDash val="solid"/>
          </a:ln>
        </p:spPr>
        <p:txBody>
          <a:bodyPr/>
          <a:lstStyle/>
          <a:p>
            <a:endParaRPr lang="en-US" sz="2400"/>
          </a:p>
        </p:txBody>
      </p:sp>
      <p:sp>
        <p:nvSpPr>
          <p:cNvPr id="20" name="Shape 18"/>
          <p:cNvSpPr/>
          <p:nvPr/>
        </p:nvSpPr>
        <p:spPr>
          <a:xfrm>
            <a:off x="774192" y="4901184"/>
            <a:ext cx="30480" cy="670560"/>
          </a:xfrm>
          <a:prstGeom prst="rect">
            <a:avLst/>
          </a:prstGeom>
          <a:solidFill>
            <a:srgbClr val="EDE8E0"/>
          </a:solidFill>
          <a:ln w="12700">
            <a:solidFill>
              <a:srgbClr val="EDE8E0"/>
            </a:solidFill>
            <a:prstDash val="solid"/>
          </a:ln>
        </p:spPr>
        <p:txBody>
          <a:bodyPr/>
          <a:lstStyle/>
          <a:p>
            <a:endParaRPr lang="en-US" sz="2400"/>
          </a:p>
        </p:txBody>
      </p:sp>
      <p:sp>
        <p:nvSpPr>
          <p:cNvPr id="21" name="Text 19"/>
          <p:cNvSpPr/>
          <p:nvPr/>
        </p:nvSpPr>
        <p:spPr>
          <a:xfrm>
            <a:off x="1097280" y="4572000"/>
            <a:ext cx="1584960" cy="341376"/>
          </a:xfrm>
          <a:prstGeom prst="rect">
            <a:avLst/>
          </a:prstGeom>
          <a:noFill/>
          <a:ln/>
        </p:spPr>
        <p:txBody>
          <a:bodyPr wrap="square" rtlCol="0" anchor="ctr"/>
          <a:lstStyle/>
          <a:p>
            <a:r>
              <a:rPr lang="en-US" sz="1333" b="1" i="1" dirty="0">
                <a:solidFill>
                  <a:srgbClr val="C85A3B"/>
                </a:solidFill>
                <a:latin typeface="Georgia" pitchFamily="34" charset="0"/>
                <a:ea typeface="Georgia" pitchFamily="34" charset="-122"/>
                <a:cs typeface="Georgia" pitchFamily="34" charset="-120"/>
              </a:rPr>
              <a:t>Mar 9</a:t>
            </a:r>
            <a:endParaRPr lang="en-US" sz="1333" dirty="0"/>
          </a:p>
        </p:txBody>
      </p:sp>
      <p:sp>
        <p:nvSpPr>
          <p:cNvPr id="22" name="Text 20"/>
          <p:cNvSpPr/>
          <p:nvPr/>
        </p:nvSpPr>
        <p:spPr>
          <a:xfrm>
            <a:off x="2804160" y="4572000"/>
            <a:ext cx="6339840" cy="670560"/>
          </a:xfrm>
          <a:prstGeom prst="rect">
            <a:avLst/>
          </a:prstGeom>
          <a:noFill/>
          <a:ln/>
        </p:spPr>
        <p:txBody>
          <a:bodyPr wrap="square" rtlCol="0" anchor="t"/>
          <a:lstStyle/>
          <a:p>
            <a:r>
              <a:rPr lang="en-US" sz="1533" dirty="0">
                <a:solidFill>
                  <a:srgbClr val="4A4A4A"/>
                </a:solidFill>
                <a:latin typeface="Calibri" pitchFamily="34" charset="0"/>
                <a:ea typeface="Calibri" pitchFamily="34" charset="-122"/>
                <a:cs typeface="Calibri" pitchFamily="34" charset="-120"/>
              </a:rPr>
              <a:t>Peter Thiel's Founders Fund advises portfolio companies to withdraw. </a:t>
            </a:r>
          </a:p>
          <a:p>
            <a:r>
              <a:rPr lang="en-US" sz="1533" dirty="0">
                <a:solidFill>
                  <a:srgbClr val="4A4A4A"/>
                </a:solidFill>
                <a:latin typeface="Calibri" pitchFamily="34" charset="0"/>
                <a:ea typeface="Calibri" pitchFamily="34" charset="-122"/>
                <a:cs typeface="Calibri" pitchFamily="34" charset="-120"/>
              </a:rPr>
              <a:t>$42 billion leaves via smartphone apps within one day.</a:t>
            </a:r>
            <a:endParaRPr lang="en-US" sz="1533" dirty="0"/>
          </a:p>
        </p:txBody>
      </p:sp>
      <p:sp>
        <p:nvSpPr>
          <p:cNvPr id="23" name="Shape 21"/>
          <p:cNvSpPr/>
          <p:nvPr/>
        </p:nvSpPr>
        <p:spPr>
          <a:xfrm>
            <a:off x="670560" y="5559552"/>
            <a:ext cx="243840" cy="243840"/>
          </a:xfrm>
          <a:prstGeom prst="ellipse">
            <a:avLst/>
          </a:prstGeom>
          <a:solidFill>
            <a:srgbClr val="C85A3B"/>
          </a:solidFill>
          <a:ln w="12700">
            <a:solidFill>
              <a:srgbClr val="C85A3B"/>
            </a:solidFill>
            <a:prstDash val="solid"/>
          </a:ln>
        </p:spPr>
        <p:txBody>
          <a:bodyPr/>
          <a:lstStyle/>
          <a:p>
            <a:endParaRPr lang="en-US" sz="2400"/>
          </a:p>
        </p:txBody>
      </p:sp>
      <p:sp>
        <p:nvSpPr>
          <p:cNvPr id="24" name="Text 22"/>
          <p:cNvSpPr/>
          <p:nvPr/>
        </p:nvSpPr>
        <p:spPr>
          <a:xfrm>
            <a:off x="1097280" y="5486400"/>
            <a:ext cx="1584960" cy="341376"/>
          </a:xfrm>
          <a:prstGeom prst="rect">
            <a:avLst/>
          </a:prstGeom>
          <a:noFill/>
          <a:ln/>
        </p:spPr>
        <p:txBody>
          <a:bodyPr wrap="square" rtlCol="0" anchor="ctr"/>
          <a:lstStyle/>
          <a:p>
            <a:r>
              <a:rPr lang="en-US" sz="1333" b="1" i="1" dirty="0">
                <a:solidFill>
                  <a:srgbClr val="C85A3B"/>
                </a:solidFill>
                <a:latin typeface="Georgia" pitchFamily="34" charset="0"/>
                <a:ea typeface="Georgia" pitchFamily="34" charset="-122"/>
                <a:cs typeface="Georgia" pitchFamily="34" charset="-120"/>
              </a:rPr>
              <a:t>Mar 10</a:t>
            </a:r>
            <a:endParaRPr lang="en-US" sz="1333" dirty="0"/>
          </a:p>
        </p:txBody>
      </p:sp>
      <p:sp>
        <p:nvSpPr>
          <p:cNvPr id="25" name="Text 23"/>
          <p:cNvSpPr/>
          <p:nvPr/>
        </p:nvSpPr>
        <p:spPr>
          <a:xfrm>
            <a:off x="2804160" y="5486400"/>
            <a:ext cx="6339840" cy="670560"/>
          </a:xfrm>
          <a:prstGeom prst="rect">
            <a:avLst/>
          </a:prstGeom>
          <a:noFill/>
          <a:ln/>
        </p:spPr>
        <p:txBody>
          <a:bodyPr wrap="square" rtlCol="0" anchor="t"/>
          <a:lstStyle/>
          <a:p>
            <a:r>
              <a:rPr lang="en-US" sz="1533" dirty="0">
                <a:solidFill>
                  <a:srgbClr val="4A4A4A"/>
                </a:solidFill>
                <a:latin typeface="Calibri" pitchFamily="34" charset="0"/>
                <a:ea typeface="Calibri" pitchFamily="34" charset="-122"/>
                <a:cs typeface="Calibri" pitchFamily="34" charset="-120"/>
              </a:rPr>
              <a:t>FDIC takes over. 16th largest US bank collapses. $175B in deposits at risk. </a:t>
            </a:r>
          </a:p>
          <a:p>
            <a:r>
              <a:rPr lang="en-US" sz="1533" dirty="0">
                <a:solidFill>
                  <a:srgbClr val="4A4A4A"/>
                </a:solidFill>
                <a:latin typeface="Calibri" pitchFamily="34" charset="0"/>
                <a:ea typeface="Calibri" pitchFamily="34" charset="-122"/>
                <a:cs typeface="Calibri" pitchFamily="34" charset="-120"/>
              </a:rPr>
              <a:t>48 hours from announcement to failure.</a:t>
            </a:r>
            <a:endParaRPr lang="en-US" sz="1533" dirty="0"/>
          </a:p>
        </p:txBody>
      </p:sp>
      <p:sp>
        <p:nvSpPr>
          <p:cNvPr id="26" name="Shape 24"/>
          <p:cNvSpPr/>
          <p:nvPr/>
        </p:nvSpPr>
        <p:spPr>
          <a:xfrm>
            <a:off x="9448800" y="1828800"/>
            <a:ext cx="2072640" cy="4450080"/>
          </a:xfrm>
          <a:prstGeom prst="rect">
            <a:avLst/>
          </a:prstGeom>
          <a:solidFill>
            <a:srgbClr val="1C1C1C"/>
          </a:solidFill>
          <a:ln w="12700">
            <a:solidFill>
              <a:srgbClr val="1C1C1C"/>
            </a:solidFill>
            <a:prstDash val="solid"/>
          </a:ln>
        </p:spPr>
        <p:txBody>
          <a:bodyPr/>
          <a:lstStyle/>
          <a:p>
            <a:endParaRPr lang="en-US" sz="2400"/>
          </a:p>
        </p:txBody>
      </p:sp>
      <p:sp>
        <p:nvSpPr>
          <p:cNvPr id="27" name="Shape 25"/>
          <p:cNvSpPr/>
          <p:nvPr/>
        </p:nvSpPr>
        <p:spPr>
          <a:xfrm>
            <a:off x="9448800" y="1828799"/>
            <a:ext cx="2072640" cy="60959"/>
          </a:xfrm>
          <a:prstGeom prst="rect">
            <a:avLst/>
          </a:prstGeom>
          <a:solidFill>
            <a:srgbClr val="C85A3B"/>
          </a:solidFill>
          <a:ln w="12700">
            <a:solidFill>
              <a:srgbClr val="C85A3B"/>
            </a:solidFill>
            <a:prstDash val="solid"/>
          </a:ln>
        </p:spPr>
        <p:txBody>
          <a:bodyPr/>
          <a:lstStyle/>
          <a:p>
            <a:endParaRPr lang="en-US" sz="2400"/>
          </a:p>
        </p:txBody>
      </p:sp>
      <p:sp>
        <p:nvSpPr>
          <p:cNvPr id="28" name="Text 26"/>
          <p:cNvSpPr/>
          <p:nvPr/>
        </p:nvSpPr>
        <p:spPr>
          <a:xfrm>
            <a:off x="9509760" y="1975104"/>
            <a:ext cx="2316480" cy="633984"/>
          </a:xfrm>
          <a:prstGeom prst="rect">
            <a:avLst/>
          </a:prstGeom>
          <a:noFill/>
          <a:ln/>
        </p:spPr>
        <p:txBody>
          <a:bodyPr wrap="square" rtlCol="0" anchor="ctr"/>
          <a:lstStyle/>
          <a:p>
            <a:pPr algn="ctr"/>
            <a:r>
              <a:rPr lang="en-US" sz="3467" dirty="0">
                <a:solidFill>
                  <a:srgbClr val="C85A3B"/>
                </a:solidFill>
                <a:latin typeface="Georgia" pitchFamily="34" charset="0"/>
                <a:ea typeface="Georgia" pitchFamily="34" charset="-122"/>
                <a:cs typeface="Georgia" pitchFamily="34" charset="-120"/>
              </a:rPr>
              <a:t>$212B</a:t>
            </a:r>
            <a:endParaRPr lang="en-US" sz="3467" dirty="0"/>
          </a:p>
        </p:txBody>
      </p:sp>
      <p:sp>
        <p:nvSpPr>
          <p:cNvPr id="29" name="Text 27"/>
          <p:cNvSpPr/>
          <p:nvPr/>
        </p:nvSpPr>
        <p:spPr>
          <a:xfrm>
            <a:off x="9509760" y="2548128"/>
            <a:ext cx="2316480" cy="341376"/>
          </a:xfrm>
          <a:prstGeom prst="rect">
            <a:avLst/>
          </a:prstGeom>
          <a:noFill/>
          <a:ln/>
        </p:spPr>
        <p:txBody>
          <a:bodyPr wrap="square" rtlCol="0" anchor="ctr"/>
          <a:lstStyle/>
          <a:p>
            <a:pPr algn="ctr"/>
            <a:r>
              <a:rPr lang="en-US" sz="1333" dirty="0">
                <a:solidFill>
                  <a:srgbClr val="888888"/>
                </a:solidFill>
                <a:latin typeface="Calibri" pitchFamily="34" charset="0"/>
                <a:ea typeface="Calibri" pitchFamily="34" charset="-122"/>
                <a:cs typeface="Calibri" pitchFamily="34" charset="-120"/>
              </a:rPr>
              <a:t>total assets</a:t>
            </a:r>
            <a:endParaRPr lang="en-US" sz="1333" dirty="0"/>
          </a:p>
        </p:txBody>
      </p:sp>
      <p:sp>
        <p:nvSpPr>
          <p:cNvPr id="30" name="Text 28"/>
          <p:cNvSpPr/>
          <p:nvPr/>
        </p:nvSpPr>
        <p:spPr>
          <a:xfrm>
            <a:off x="9509760" y="3048000"/>
            <a:ext cx="2316480" cy="633984"/>
          </a:xfrm>
          <a:prstGeom prst="rect">
            <a:avLst/>
          </a:prstGeom>
          <a:noFill/>
          <a:ln/>
        </p:spPr>
        <p:txBody>
          <a:bodyPr wrap="square" rtlCol="0" anchor="ctr"/>
          <a:lstStyle/>
          <a:p>
            <a:pPr algn="ctr"/>
            <a:r>
              <a:rPr lang="en-US" sz="3467" dirty="0">
                <a:solidFill>
                  <a:srgbClr val="C85A3B"/>
                </a:solidFill>
                <a:latin typeface="Georgia" pitchFamily="34" charset="0"/>
                <a:ea typeface="Georgia" pitchFamily="34" charset="-122"/>
                <a:cs typeface="Georgia" pitchFamily="34" charset="-120"/>
              </a:rPr>
              <a:t>94%</a:t>
            </a:r>
            <a:endParaRPr lang="en-US" sz="3467" dirty="0"/>
          </a:p>
        </p:txBody>
      </p:sp>
      <p:sp>
        <p:nvSpPr>
          <p:cNvPr id="31" name="Text 29"/>
          <p:cNvSpPr/>
          <p:nvPr/>
        </p:nvSpPr>
        <p:spPr>
          <a:xfrm>
            <a:off x="9509760" y="3621024"/>
            <a:ext cx="2316480" cy="341376"/>
          </a:xfrm>
          <a:prstGeom prst="rect">
            <a:avLst/>
          </a:prstGeom>
          <a:noFill/>
          <a:ln/>
        </p:spPr>
        <p:txBody>
          <a:bodyPr wrap="square" rtlCol="0" anchor="ctr"/>
          <a:lstStyle/>
          <a:p>
            <a:pPr algn="ctr"/>
            <a:r>
              <a:rPr lang="en-US" sz="1333" dirty="0">
                <a:solidFill>
                  <a:srgbClr val="888888"/>
                </a:solidFill>
                <a:latin typeface="Calibri" pitchFamily="34" charset="0"/>
                <a:ea typeface="Calibri" pitchFamily="34" charset="-122"/>
                <a:cs typeface="Calibri" pitchFamily="34" charset="-120"/>
              </a:rPr>
              <a:t>deposits uninsured</a:t>
            </a:r>
            <a:endParaRPr lang="en-US" sz="1333" dirty="0"/>
          </a:p>
        </p:txBody>
      </p:sp>
      <p:sp>
        <p:nvSpPr>
          <p:cNvPr id="32" name="Text 30"/>
          <p:cNvSpPr/>
          <p:nvPr/>
        </p:nvSpPr>
        <p:spPr>
          <a:xfrm>
            <a:off x="9509760" y="4120896"/>
            <a:ext cx="2316480" cy="633984"/>
          </a:xfrm>
          <a:prstGeom prst="rect">
            <a:avLst/>
          </a:prstGeom>
          <a:noFill/>
          <a:ln/>
        </p:spPr>
        <p:txBody>
          <a:bodyPr wrap="square" rtlCol="0" anchor="ctr"/>
          <a:lstStyle/>
          <a:p>
            <a:pPr algn="ctr"/>
            <a:r>
              <a:rPr lang="en-US" sz="3467" dirty="0">
                <a:solidFill>
                  <a:srgbClr val="C85A3B"/>
                </a:solidFill>
                <a:latin typeface="Georgia" pitchFamily="34" charset="0"/>
                <a:ea typeface="Georgia" pitchFamily="34" charset="-122"/>
                <a:cs typeface="Georgia" pitchFamily="34" charset="-120"/>
              </a:rPr>
              <a:t>$42B</a:t>
            </a:r>
            <a:endParaRPr lang="en-US" sz="3467" dirty="0"/>
          </a:p>
        </p:txBody>
      </p:sp>
      <p:sp>
        <p:nvSpPr>
          <p:cNvPr id="33" name="Text 31"/>
          <p:cNvSpPr/>
          <p:nvPr/>
        </p:nvSpPr>
        <p:spPr>
          <a:xfrm>
            <a:off x="9509760" y="4693920"/>
            <a:ext cx="2316480" cy="341376"/>
          </a:xfrm>
          <a:prstGeom prst="rect">
            <a:avLst/>
          </a:prstGeom>
          <a:noFill/>
          <a:ln/>
        </p:spPr>
        <p:txBody>
          <a:bodyPr wrap="square" rtlCol="0" anchor="ctr"/>
          <a:lstStyle/>
          <a:p>
            <a:pPr algn="ctr"/>
            <a:r>
              <a:rPr lang="en-US" sz="1333" dirty="0">
                <a:solidFill>
                  <a:srgbClr val="888888"/>
                </a:solidFill>
                <a:latin typeface="Calibri" pitchFamily="34" charset="0"/>
                <a:ea typeface="Calibri" pitchFamily="34" charset="-122"/>
                <a:cs typeface="Calibri" pitchFamily="34" charset="-120"/>
              </a:rPr>
              <a:t>withdrawn in 1 day</a:t>
            </a:r>
            <a:endParaRPr lang="en-US" sz="1333" dirty="0"/>
          </a:p>
        </p:txBody>
      </p:sp>
      <p:sp>
        <p:nvSpPr>
          <p:cNvPr id="34" name="Text 32"/>
          <p:cNvSpPr/>
          <p:nvPr/>
        </p:nvSpPr>
        <p:spPr>
          <a:xfrm>
            <a:off x="9509760" y="5193792"/>
            <a:ext cx="2316480" cy="633984"/>
          </a:xfrm>
          <a:prstGeom prst="rect">
            <a:avLst/>
          </a:prstGeom>
          <a:noFill/>
          <a:ln/>
        </p:spPr>
        <p:txBody>
          <a:bodyPr wrap="square" rtlCol="0" anchor="ctr"/>
          <a:lstStyle/>
          <a:p>
            <a:pPr algn="ctr"/>
            <a:r>
              <a:rPr lang="en-US" sz="3467" dirty="0">
                <a:solidFill>
                  <a:srgbClr val="C85A3B"/>
                </a:solidFill>
                <a:latin typeface="Georgia" pitchFamily="34" charset="0"/>
                <a:ea typeface="Georgia" pitchFamily="34" charset="-122"/>
                <a:cs typeface="Georgia" pitchFamily="34" charset="-120"/>
              </a:rPr>
              <a:t>48h</a:t>
            </a:r>
            <a:endParaRPr lang="en-US" sz="3467" dirty="0"/>
          </a:p>
        </p:txBody>
      </p:sp>
      <p:sp>
        <p:nvSpPr>
          <p:cNvPr id="35" name="Text 33"/>
          <p:cNvSpPr/>
          <p:nvPr/>
        </p:nvSpPr>
        <p:spPr>
          <a:xfrm>
            <a:off x="9387840" y="5766816"/>
            <a:ext cx="2316480" cy="341376"/>
          </a:xfrm>
          <a:prstGeom prst="rect">
            <a:avLst/>
          </a:prstGeom>
          <a:noFill/>
          <a:ln/>
        </p:spPr>
        <p:txBody>
          <a:bodyPr wrap="square" rtlCol="0" anchor="ctr"/>
          <a:lstStyle/>
          <a:p>
            <a:pPr algn="ctr"/>
            <a:r>
              <a:rPr lang="en-US" sz="1333" dirty="0">
                <a:solidFill>
                  <a:srgbClr val="888888"/>
                </a:solidFill>
                <a:latin typeface="Calibri" pitchFamily="34" charset="0"/>
                <a:ea typeface="Calibri" pitchFamily="34" charset="-122"/>
                <a:cs typeface="Calibri" pitchFamily="34" charset="-120"/>
              </a:rPr>
              <a:t>announcement → failure</a:t>
            </a:r>
            <a:endParaRPr lang="en-US" sz="1333"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09600" y="6437376"/>
            <a:ext cx="10972800" cy="18288"/>
          </a:xfrm>
          <a:prstGeom prst="rect">
            <a:avLst/>
          </a:prstGeom>
          <a:solidFill>
            <a:srgbClr val="EDE8E0"/>
          </a:solidFill>
          <a:ln w="12700">
            <a:solidFill>
              <a:srgbClr val="EDE8E0"/>
            </a:solidFill>
            <a:prstDash val="solid"/>
          </a:ln>
        </p:spPr>
        <p:txBody>
          <a:bodyPr/>
          <a:lstStyle/>
          <a:p>
            <a:endParaRPr lang="en-US" sz="2400"/>
          </a:p>
        </p:txBody>
      </p:sp>
      <p:sp>
        <p:nvSpPr>
          <p:cNvPr id="3" name="Text 1"/>
          <p:cNvSpPr/>
          <p:nvPr/>
        </p:nvSpPr>
        <p:spPr>
          <a:xfrm>
            <a:off x="10972800" y="6522720"/>
            <a:ext cx="975360" cy="268224"/>
          </a:xfrm>
          <a:prstGeom prst="rect">
            <a:avLst/>
          </a:prstGeom>
          <a:noFill/>
          <a:ln/>
        </p:spPr>
        <p:txBody>
          <a:bodyPr wrap="square" rtlCol="0" anchor="ctr"/>
          <a:lstStyle/>
          <a:p>
            <a:pPr algn="r"/>
            <a:r>
              <a:rPr lang="en-US" sz="1200" i="1" dirty="0">
                <a:solidFill>
                  <a:srgbClr val="8C8C8C"/>
                </a:solidFill>
                <a:latin typeface="Georgia" pitchFamily="34" charset="0"/>
                <a:ea typeface="Georgia" pitchFamily="34" charset="-122"/>
                <a:cs typeface="Georgia" pitchFamily="34" charset="-120"/>
              </a:rPr>
              <a:t>4 / 11</a:t>
            </a:r>
            <a:endParaRPr lang="en-US" sz="1200" dirty="0"/>
          </a:p>
        </p:txBody>
      </p:sp>
      <p:sp>
        <p:nvSpPr>
          <p:cNvPr id="5" name="Text 3"/>
          <p:cNvSpPr/>
          <p:nvPr/>
        </p:nvSpPr>
        <p:spPr>
          <a:xfrm>
            <a:off x="670560" y="707136"/>
            <a:ext cx="10363200" cy="877824"/>
          </a:xfrm>
          <a:prstGeom prst="rect">
            <a:avLst/>
          </a:prstGeom>
          <a:noFill/>
          <a:ln/>
        </p:spPr>
        <p:txBody>
          <a:bodyPr wrap="square" rtlCol="0" anchor="ctr"/>
          <a:lstStyle/>
          <a:p>
            <a:r>
              <a:rPr lang="en-US" sz="3733" dirty="0">
                <a:solidFill>
                  <a:srgbClr val="1C1C1C"/>
                </a:solidFill>
                <a:latin typeface="Georgia" pitchFamily="34" charset="0"/>
                <a:ea typeface="Georgia" pitchFamily="34" charset="-122"/>
                <a:cs typeface="Georgia" pitchFamily="34" charset="-120"/>
              </a:rPr>
              <a:t>Why the $250K limit wasn't built for SVB</a:t>
            </a:r>
            <a:endParaRPr lang="en-US" sz="3733" dirty="0"/>
          </a:p>
        </p:txBody>
      </p:sp>
      <p:sp>
        <p:nvSpPr>
          <p:cNvPr id="6" name="Shape 4"/>
          <p:cNvSpPr/>
          <p:nvPr/>
        </p:nvSpPr>
        <p:spPr>
          <a:xfrm>
            <a:off x="670560" y="1645920"/>
            <a:ext cx="10850880" cy="30480"/>
          </a:xfrm>
          <a:prstGeom prst="rect">
            <a:avLst/>
          </a:prstGeom>
          <a:solidFill>
            <a:srgbClr val="C85A3B"/>
          </a:solidFill>
          <a:ln w="12700">
            <a:solidFill>
              <a:srgbClr val="C85A3B"/>
            </a:solidFill>
            <a:prstDash val="solid"/>
          </a:ln>
        </p:spPr>
        <p:txBody>
          <a:bodyPr/>
          <a:lstStyle/>
          <a:p>
            <a:endParaRPr lang="en-US" sz="2400"/>
          </a:p>
        </p:txBody>
      </p:sp>
      <p:sp>
        <p:nvSpPr>
          <p:cNvPr id="7" name="Text 5"/>
          <p:cNvSpPr/>
          <p:nvPr/>
        </p:nvSpPr>
        <p:spPr>
          <a:xfrm>
            <a:off x="670560" y="1889760"/>
            <a:ext cx="2682240" cy="877824"/>
          </a:xfrm>
          <a:prstGeom prst="rect">
            <a:avLst/>
          </a:prstGeom>
          <a:noFill/>
          <a:ln/>
        </p:spPr>
        <p:txBody>
          <a:bodyPr wrap="square" rtlCol="0" anchor="ctr"/>
          <a:lstStyle/>
          <a:p>
            <a:r>
              <a:rPr lang="en-US" sz="5067" dirty="0">
                <a:solidFill>
                  <a:srgbClr val="C85A3B"/>
                </a:solidFill>
                <a:latin typeface="Georgia" pitchFamily="34" charset="0"/>
                <a:ea typeface="Georgia" pitchFamily="34" charset="-122"/>
                <a:cs typeface="Georgia" pitchFamily="34" charset="-120"/>
              </a:rPr>
              <a:t>$4.2M</a:t>
            </a:r>
            <a:endParaRPr lang="en-US" sz="5067" dirty="0"/>
          </a:p>
        </p:txBody>
      </p:sp>
      <p:sp>
        <p:nvSpPr>
          <p:cNvPr id="8" name="Text 6"/>
          <p:cNvSpPr/>
          <p:nvPr/>
        </p:nvSpPr>
        <p:spPr>
          <a:xfrm>
            <a:off x="3474720" y="2011680"/>
            <a:ext cx="4389120" cy="792480"/>
          </a:xfrm>
          <a:prstGeom prst="rect">
            <a:avLst/>
          </a:prstGeom>
          <a:noFill/>
          <a:ln/>
        </p:spPr>
        <p:txBody>
          <a:bodyPr wrap="square" rtlCol="0" anchor="ctr"/>
          <a:lstStyle/>
          <a:p>
            <a:r>
              <a:rPr lang="en-US" sz="1667" dirty="0">
                <a:solidFill>
                  <a:srgbClr val="4A4A4A"/>
                </a:solidFill>
                <a:latin typeface="Calibri" pitchFamily="34" charset="0"/>
                <a:ea typeface="Calibri" pitchFamily="34" charset="-122"/>
                <a:cs typeface="Calibri" pitchFamily="34" charset="-120"/>
              </a:rPr>
              <a:t>SVB's average deposit size which is 17 times the FDIC limit</a:t>
            </a:r>
            <a:endParaRPr lang="en-US" sz="1667" dirty="0"/>
          </a:p>
        </p:txBody>
      </p:sp>
      <p:sp>
        <p:nvSpPr>
          <p:cNvPr id="9" name="Shape 7"/>
          <p:cNvSpPr/>
          <p:nvPr/>
        </p:nvSpPr>
        <p:spPr>
          <a:xfrm>
            <a:off x="670560" y="2926080"/>
            <a:ext cx="7132320" cy="18288"/>
          </a:xfrm>
          <a:prstGeom prst="rect">
            <a:avLst/>
          </a:prstGeom>
          <a:solidFill>
            <a:srgbClr val="EDE8E0"/>
          </a:solidFill>
          <a:ln w="12700">
            <a:solidFill>
              <a:srgbClr val="EDE8E0"/>
            </a:solidFill>
            <a:prstDash val="solid"/>
          </a:ln>
        </p:spPr>
        <p:txBody>
          <a:bodyPr/>
          <a:lstStyle/>
          <a:p>
            <a:endParaRPr lang="en-US" sz="2400"/>
          </a:p>
        </p:txBody>
      </p:sp>
      <p:sp>
        <p:nvSpPr>
          <p:cNvPr id="10" name="Text 8"/>
          <p:cNvSpPr/>
          <p:nvPr/>
        </p:nvSpPr>
        <p:spPr>
          <a:xfrm>
            <a:off x="670560" y="3352800"/>
            <a:ext cx="2682240" cy="877824"/>
          </a:xfrm>
          <a:prstGeom prst="rect">
            <a:avLst/>
          </a:prstGeom>
          <a:noFill/>
          <a:ln/>
        </p:spPr>
        <p:txBody>
          <a:bodyPr wrap="square" rtlCol="0" anchor="ctr"/>
          <a:lstStyle/>
          <a:p>
            <a:r>
              <a:rPr lang="en-US" sz="5067" dirty="0">
                <a:solidFill>
                  <a:srgbClr val="C85A3B"/>
                </a:solidFill>
                <a:latin typeface="Georgia" pitchFamily="34" charset="0"/>
                <a:ea typeface="Georgia" pitchFamily="34" charset="-122"/>
                <a:cs typeface="Georgia" pitchFamily="34" charset="-120"/>
              </a:rPr>
              <a:t>94%</a:t>
            </a:r>
            <a:endParaRPr lang="en-US" sz="5067" dirty="0"/>
          </a:p>
        </p:txBody>
      </p:sp>
      <p:sp>
        <p:nvSpPr>
          <p:cNvPr id="11" name="Text 9"/>
          <p:cNvSpPr/>
          <p:nvPr/>
        </p:nvSpPr>
        <p:spPr>
          <a:xfrm>
            <a:off x="3474720" y="3474720"/>
            <a:ext cx="4389120" cy="792480"/>
          </a:xfrm>
          <a:prstGeom prst="rect">
            <a:avLst/>
          </a:prstGeom>
          <a:noFill/>
          <a:ln/>
        </p:spPr>
        <p:txBody>
          <a:bodyPr wrap="square" rtlCol="0" anchor="ctr"/>
          <a:lstStyle/>
          <a:p>
            <a:r>
              <a:rPr lang="en-US" sz="1667" dirty="0">
                <a:solidFill>
                  <a:srgbClr val="4A4A4A"/>
                </a:solidFill>
                <a:latin typeface="Calibri" pitchFamily="34" charset="0"/>
                <a:ea typeface="Calibri" pitchFamily="34" charset="-122"/>
                <a:cs typeface="Calibri" pitchFamily="34" charset="-120"/>
              </a:rPr>
              <a:t>of SVB deposits sat above the $250K threshold</a:t>
            </a:r>
            <a:endParaRPr lang="en-US" sz="1667" dirty="0"/>
          </a:p>
        </p:txBody>
      </p:sp>
      <p:sp>
        <p:nvSpPr>
          <p:cNvPr id="12" name="Shape 10"/>
          <p:cNvSpPr/>
          <p:nvPr/>
        </p:nvSpPr>
        <p:spPr>
          <a:xfrm>
            <a:off x="670560" y="4389120"/>
            <a:ext cx="7132320" cy="18288"/>
          </a:xfrm>
          <a:prstGeom prst="rect">
            <a:avLst/>
          </a:prstGeom>
          <a:solidFill>
            <a:srgbClr val="EDE8E0"/>
          </a:solidFill>
          <a:ln w="12700">
            <a:solidFill>
              <a:srgbClr val="EDE8E0"/>
            </a:solidFill>
            <a:prstDash val="solid"/>
          </a:ln>
        </p:spPr>
        <p:txBody>
          <a:bodyPr/>
          <a:lstStyle/>
          <a:p>
            <a:endParaRPr lang="en-US" sz="2400"/>
          </a:p>
        </p:txBody>
      </p:sp>
      <p:sp>
        <p:nvSpPr>
          <p:cNvPr id="13" name="Text 11"/>
          <p:cNvSpPr/>
          <p:nvPr/>
        </p:nvSpPr>
        <p:spPr>
          <a:xfrm>
            <a:off x="670560" y="4815840"/>
            <a:ext cx="2682240" cy="877824"/>
          </a:xfrm>
          <a:prstGeom prst="rect">
            <a:avLst/>
          </a:prstGeom>
          <a:noFill/>
          <a:ln/>
        </p:spPr>
        <p:txBody>
          <a:bodyPr wrap="square" rtlCol="0" anchor="ctr"/>
          <a:lstStyle/>
          <a:p>
            <a:r>
              <a:rPr lang="en-US" sz="5067" dirty="0">
                <a:solidFill>
                  <a:srgbClr val="C85A3B"/>
                </a:solidFill>
                <a:latin typeface="Georgia" pitchFamily="34" charset="0"/>
                <a:ea typeface="Georgia" pitchFamily="34" charset="-122"/>
                <a:cs typeface="Georgia" pitchFamily="34" charset="-120"/>
              </a:rPr>
              <a:t>2008</a:t>
            </a:r>
            <a:endParaRPr lang="en-US" sz="5067" dirty="0"/>
          </a:p>
        </p:txBody>
      </p:sp>
      <p:sp>
        <p:nvSpPr>
          <p:cNvPr id="14" name="Text 12"/>
          <p:cNvSpPr/>
          <p:nvPr/>
        </p:nvSpPr>
        <p:spPr>
          <a:xfrm>
            <a:off x="3474720" y="4937760"/>
            <a:ext cx="4389120" cy="792480"/>
          </a:xfrm>
          <a:prstGeom prst="rect">
            <a:avLst/>
          </a:prstGeom>
          <a:noFill/>
          <a:ln/>
        </p:spPr>
        <p:txBody>
          <a:bodyPr wrap="square" rtlCol="0" anchor="ctr"/>
          <a:lstStyle/>
          <a:p>
            <a:r>
              <a:rPr lang="en-US" sz="1667" dirty="0">
                <a:solidFill>
                  <a:srgbClr val="4A4A4A"/>
                </a:solidFill>
                <a:latin typeface="Calibri" pitchFamily="34" charset="0"/>
                <a:ea typeface="Calibri" pitchFamily="34" charset="-122"/>
                <a:cs typeface="Calibri" pitchFamily="34" charset="-120"/>
              </a:rPr>
              <a:t>last time the US limit was raised which is why inflation has eroded its real value since</a:t>
            </a:r>
            <a:endParaRPr lang="en-US" sz="1667" dirty="0"/>
          </a:p>
        </p:txBody>
      </p:sp>
      <p:sp>
        <p:nvSpPr>
          <p:cNvPr id="15" name="Shape 13"/>
          <p:cNvSpPr/>
          <p:nvPr/>
        </p:nvSpPr>
        <p:spPr>
          <a:xfrm>
            <a:off x="8351520" y="1767840"/>
            <a:ext cx="3169920" cy="4450080"/>
          </a:xfrm>
          <a:prstGeom prst="rect">
            <a:avLst/>
          </a:prstGeom>
          <a:solidFill>
            <a:srgbClr val="2C4A6E"/>
          </a:solidFill>
          <a:ln w="12700">
            <a:solidFill>
              <a:srgbClr val="2C4A6E"/>
            </a:solidFill>
            <a:prstDash val="solid"/>
          </a:ln>
        </p:spPr>
        <p:txBody>
          <a:bodyPr/>
          <a:lstStyle/>
          <a:p>
            <a:endParaRPr lang="en-US" sz="2400"/>
          </a:p>
        </p:txBody>
      </p:sp>
      <p:sp>
        <p:nvSpPr>
          <p:cNvPr id="16" name="Text 14"/>
          <p:cNvSpPr/>
          <p:nvPr/>
        </p:nvSpPr>
        <p:spPr>
          <a:xfrm>
            <a:off x="8534400" y="1950720"/>
            <a:ext cx="3169920" cy="914400"/>
          </a:xfrm>
          <a:prstGeom prst="rect">
            <a:avLst/>
          </a:prstGeom>
          <a:noFill/>
          <a:ln/>
        </p:spPr>
        <p:txBody>
          <a:bodyPr wrap="square" rtlCol="0" anchor="ctr"/>
          <a:lstStyle/>
          <a:p>
            <a:r>
              <a:rPr lang="en-US" sz="2267" dirty="0">
                <a:solidFill>
                  <a:srgbClr val="FFFFFF"/>
                </a:solidFill>
                <a:latin typeface="Georgia" pitchFamily="34" charset="0"/>
                <a:ea typeface="Georgia" pitchFamily="34" charset="-122"/>
                <a:cs typeface="Georgia" pitchFamily="34" charset="-120"/>
              </a:rPr>
              <a:t>THE DIGITAL</a:t>
            </a:r>
            <a:endParaRPr lang="en-US" sz="2267" dirty="0"/>
          </a:p>
          <a:p>
            <a:r>
              <a:rPr lang="en-US" sz="2267" dirty="0">
                <a:solidFill>
                  <a:srgbClr val="FFFFFF"/>
                </a:solidFill>
                <a:latin typeface="Georgia" pitchFamily="34" charset="0"/>
                <a:ea typeface="Georgia" pitchFamily="34" charset="-122"/>
                <a:cs typeface="Georgia" pitchFamily="34" charset="-120"/>
              </a:rPr>
              <a:t>BANK RUN</a:t>
            </a:r>
            <a:endParaRPr lang="en-US" sz="2267" dirty="0"/>
          </a:p>
        </p:txBody>
      </p:sp>
      <p:sp>
        <p:nvSpPr>
          <p:cNvPr id="17" name="Shape 15"/>
          <p:cNvSpPr/>
          <p:nvPr/>
        </p:nvSpPr>
        <p:spPr>
          <a:xfrm>
            <a:off x="8501264" y="2935225"/>
            <a:ext cx="2870433" cy="60959"/>
          </a:xfrm>
          <a:prstGeom prst="rect">
            <a:avLst/>
          </a:prstGeom>
          <a:solidFill>
            <a:srgbClr val="E8927A"/>
          </a:solidFill>
          <a:ln w="12700">
            <a:solidFill>
              <a:srgbClr val="E8927A"/>
            </a:solidFill>
            <a:prstDash val="solid"/>
          </a:ln>
        </p:spPr>
        <p:txBody>
          <a:bodyPr/>
          <a:lstStyle/>
          <a:p>
            <a:endParaRPr lang="en-US" sz="2400"/>
          </a:p>
        </p:txBody>
      </p:sp>
      <p:sp>
        <p:nvSpPr>
          <p:cNvPr id="18" name="Text 16"/>
          <p:cNvSpPr/>
          <p:nvPr/>
        </p:nvSpPr>
        <p:spPr>
          <a:xfrm>
            <a:off x="8534400" y="3108960"/>
            <a:ext cx="2837296" cy="3048000"/>
          </a:xfrm>
          <a:prstGeom prst="rect">
            <a:avLst/>
          </a:prstGeom>
          <a:noFill/>
          <a:ln/>
        </p:spPr>
        <p:txBody>
          <a:bodyPr wrap="square" rtlCol="0" anchor="t"/>
          <a:lstStyle/>
          <a:p>
            <a:pPr marL="457189" indent="-457189">
              <a:spcAft>
                <a:spcPts val="533"/>
              </a:spcAft>
              <a:buSzPct val="100000"/>
              <a:buChar char="•"/>
            </a:pPr>
            <a:r>
              <a:rPr lang="en-US" sz="1467" dirty="0">
                <a:solidFill>
                  <a:srgbClr val="CCCCCC"/>
                </a:solidFill>
                <a:latin typeface="Calibri" pitchFamily="34" charset="0"/>
                <a:ea typeface="Calibri" pitchFamily="34" charset="-122"/>
                <a:cs typeface="Calibri" pitchFamily="34" charset="-120"/>
              </a:rPr>
              <a:t>1930s: queues took days to form</a:t>
            </a:r>
            <a:endParaRPr lang="en-US" sz="1467" dirty="0"/>
          </a:p>
          <a:p>
            <a:pPr marL="457189" indent="-457189">
              <a:spcAft>
                <a:spcPts val="533"/>
              </a:spcAft>
              <a:buSzPct val="100000"/>
              <a:buChar char="•"/>
            </a:pPr>
            <a:r>
              <a:rPr lang="en-US" sz="1467" dirty="0">
                <a:solidFill>
                  <a:srgbClr val="CCCCCC"/>
                </a:solidFill>
                <a:latin typeface="Calibri" pitchFamily="34" charset="0"/>
                <a:ea typeface="Calibri" pitchFamily="34" charset="-122"/>
                <a:cs typeface="Calibri" pitchFamily="34" charset="-120"/>
              </a:rPr>
              <a:t>2023: apps drained $42B in hours</a:t>
            </a:r>
            <a:endParaRPr lang="en-US" sz="1467" dirty="0"/>
          </a:p>
          <a:p>
            <a:pPr marL="457189" indent="-457189">
              <a:spcAft>
                <a:spcPts val="533"/>
              </a:spcAft>
              <a:buSzPct val="100000"/>
              <a:buChar char="•"/>
            </a:pPr>
            <a:r>
              <a:rPr lang="en-US" sz="1467" dirty="0">
                <a:solidFill>
                  <a:srgbClr val="CCCCCC"/>
                </a:solidFill>
                <a:latin typeface="Calibri" pitchFamily="34" charset="0"/>
                <a:ea typeface="Calibri" pitchFamily="34" charset="-122"/>
                <a:cs typeface="Calibri" pitchFamily="34" charset="-120"/>
              </a:rPr>
              <a:t>No circuit-breakers exist for digital withdrawals</a:t>
            </a:r>
            <a:endParaRPr lang="en-US" sz="1467" dirty="0"/>
          </a:p>
          <a:p>
            <a:pPr marL="457189" indent="-457189">
              <a:spcAft>
                <a:spcPts val="533"/>
              </a:spcAft>
              <a:buSzPct val="100000"/>
              <a:buChar char="•"/>
            </a:pPr>
            <a:r>
              <a:rPr lang="en-US" sz="1467" dirty="0">
                <a:solidFill>
                  <a:srgbClr val="CCCCCC"/>
                </a:solidFill>
                <a:latin typeface="Calibri" pitchFamily="34" charset="0"/>
                <a:ea typeface="Calibri" pitchFamily="34" charset="-122"/>
                <a:cs typeface="Calibri" pitchFamily="34" charset="-120"/>
              </a:rPr>
              <a:t>Social media amplified fear faster than any regulator could respond</a:t>
            </a:r>
            <a:endParaRPr lang="en-US" sz="1467" dirty="0"/>
          </a:p>
          <a:p>
            <a:pPr marL="457189" indent="-457189">
              <a:spcAft>
                <a:spcPts val="533"/>
              </a:spcAft>
              <a:buSzPct val="100000"/>
              <a:buChar char="•"/>
            </a:pPr>
            <a:r>
              <a:rPr lang="en-US" sz="1467" dirty="0">
                <a:solidFill>
                  <a:srgbClr val="CCCCCC"/>
                </a:solidFill>
                <a:latin typeface="Calibri" pitchFamily="34" charset="0"/>
                <a:ea typeface="Calibri" pitchFamily="34" charset="-122"/>
                <a:cs typeface="Calibri" pitchFamily="34" charset="-120"/>
              </a:rPr>
              <a:t>The rulebook was written for a pre-smartphone world</a:t>
            </a:r>
            <a:endParaRPr lang="en-US" sz="1467"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09600" y="6437376"/>
            <a:ext cx="10972800" cy="18288"/>
          </a:xfrm>
          <a:prstGeom prst="rect">
            <a:avLst/>
          </a:prstGeom>
          <a:solidFill>
            <a:srgbClr val="EDE8E0"/>
          </a:solidFill>
          <a:ln w="12700">
            <a:solidFill>
              <a:srgbClr val="EDE8E0"/>
            </a:solidFill>
            <a:prstDash val="solid"/>
          </a:ln>
        </p:spPr>
        <p:txBody>
          <a:bodyPr/>
          <a:lstStyle/>
          <a:p>
            <a:endParaRPr lang="en-US" sz="2400"/>
          </a:p>
        </p:txBody>
      </p:sp>
      <p:sp>
        <p:nvSpPr>
          <p:cNvPr id="3" name="Text 1"/>
          <p:cNvSpPr/>
          <p:nvPr/>
        </p:nvSpPr>
        <p:spPr>
          <a:xfrm>
            <a:off x="10972800" y="6522720"/>
            <a:ext cx="975360" cy="268224"/>
          </a:xfrm>
          <a:prstGeom prst="rect">
            <a:avLst/>
          </a:prstGeom>
          <a:noFill/>
          <a:ln/>
        </p:spPr>
        <p:txBody>
          <a:bodyPr wrap="square" rtlCol="0" anchor="ctr"/>
          <a:lstStyle/>
          <a:p>
            <a:pPr algn="r"/>
            <a:r>
              <a:rPr lang="en-US" sz="1200" i="1" dirty="0">
                <a:solidFill>
                  <a:srgbClr val="8C8C8C"/>
                </a:solidFill>
                <a:latin typeface="Georgia" pitchFamily="34" charset="0"/>
                <a:ea typeface="Georgia" pitchFamily="34" charset="-122"/>
                <a:cs typeface="Georgia" pitchFamily="34" charset="-120"/>
              </a:rPr>
              <a:t>5 / 11</a:t>
            </a:r>
            <a:endParaRPr lang="en-US" sz="1200" dirty="0"/>
          </a:p>
        </p:txBody>
      </p:sp>
      <p:sp>
        <p:nvSpPr>
          <p:cNvPr id="4" name="Text 2"/>
          <p:cNvSpPr/>
          <p:nvPr/>
        </p:nvSpPr>
        <p:spPr>
          <a:xfrm>
            <a:off x="670560" y="390144"/>
            <a:ext cx="4876800" cy="341376"/>
          </a:xfrm>
          <a:prstGeom prst="rect">
            <a:avLst/>
          </a:prstGeom>
          <a:noFill/>
          <a:ln/>
        </p:spPr>
        <p:txBody>
          <a:bodyPr wrap="square" rtlCol="0" anchor="ctr"/>
          <a:lstStyle/>
          <a:p>
            <a:r>
              <a:rPr lang="en-US" sz="1200" b="1" kern="0" spc="400" dirty="0">
                <a:solidFill>
                  <a:srgbClr val="C85A3B"/>
                </a:solidFill>
                <a:latin typeface="Calibri" pitchFamily="34" charset="0"/>
                <a:ea typeface="Calibri" pitchFamily="34" charset="-122"/>
                <a:cs typeface="Calibri" pitchFamily="34" charset="-120"/>
              </a:rPr>
              <a:t>GLOBAL COMPARISON</a:t>
            </a:r>
            <a:endParaRPr lang="en-US" sz="1200" dirty="0"/>
          </a:p>
        </p:txBody>
      </p:sp>
      <p:sp>
        <p:nvSpPr>
          <p:cNvPr id="5" name="Text 3"/>
          <p:cNvSpPr/>
          <p:nvPr/>
        </p:nvSpPr>
        <p:spPr>
          <a:xfrm>
            <a:off x="670560" y="707136"/>
            <a:ext cx="10972800" cy="877824"/>
          </a:xfrm>
          <a:prstGeom prst="rect">
            <a:avLst/>
          </a:prstGeom>
          <a:noFill/>
          <a:ln/>
        </p:spPr>
        <p:txBody>
          <a:bodyPr wrap="square" rtlCol="0" anchor="ctr"/>
          <a:lstStyle/>
          <a:p>
            <a:r>
              <a:rPr lang="en-US" sz="3467" dirty="0">
                <a:solidFill>
                  <a:srgbClr val="1C1C1C"/>
                </a:solidFill>
                <a:latin typeface="Georgia" pitchFamily="34" charset="0"/>
                <a:ea typeface="Georgia" pitchFamily="34" charset="-122"/>
                <a:cs typeface="Georgia" pitchFamily="34" charset="-120"/>
              </a:rPr>
              <a:t>US · EU · UK · Switzerland: same goal, different stories</a:t>
            </a:r>
            <a:endParaRPr lang="en-US" sz="3467" dirty="0"/>
          </a:p>
        </p:txBody>
      </p:sp>
      <p:sp>
        <p:nvSpPr>
          <p:cNvPr id="6" name="Shape 4"/>
          <p:cNvSpPr/>
          <p:nvPr/>
        </p:nvSpPr>
        <p:spPr>
          <a:xfrm>
            <a:off x="670560" y="1645920"/>
            <a:ext cx="10850880" cy="30480"/>
          </a:xfrm>
          <a:prstGeom prst="rect">
            <a:avLst/>
          </a:prstGeom>
          <a:solidFill>
            <a:srgbClr val="C85A3B"/>
          </a:solidFill>
          <a:ln w="12700">
            <a:solidFill>
              <a:srgbClr val="C85A3B"/>
            </a:solidFill>
            <a:prstDash val="solid"/>
          </a:ln>
        </p:spPr>
        <p:txBody>
          <a:bodyPr/>
          <a:lstStyle/>
          <a:p>
            <a:endParaRPr lang="en-US" sz="2400"/>
          </a:p>
        </p:txBody>
      </p:sp>
      <p:sp>
        <p:nvSpPr>
          <p:cNvPr id="7" name="Shape 5"/>
          <p:cNvSpPr/>
          <p:nvPr/>
        </p:nvSpPr>
        <p:spPr>
          <a:xfrm>
            <a:off x="670560" y="1853184"/>
            <a:ext cx="5486400" cy="2048256"/>
          </a:xfrm>
          <a:prstGeom prst="rect">
            <a:avLst/>
          </a:prstGeom>
          <a:solidFill>
            <a:srgbClr val="EDE8E0"/>
          </a:solidFill>
          <a:ln w="12700">
            <a:solidFill>
              <a:srgbClr val="EDE8E0"/>
            </a:solidFill>
            <a:prstDash val="solid"/>
          </a:ln>
        </p:spPr>
        <p:txBody>
          <a:bodyPr/>
          <a:lstStyle/>
          <a:p>
            <a:endParaRPr lang="en-US" sz="2400"/>
          </a:p>
        </p:txBody>
      </p:sp>
      <p:sp>
        <p:nvSpPr>
          <p:cNvPr id="8" name="Shape 6"/>
          <p:cNvSpPr/>
          <p:nvPr/>
        </p:nvSpPr>
        <p:spPr>
          <a:xfrm>
            <a:off x="670560" y="1853184"/>
            <a:ext cx="73152" cy="2048256"/>
          </a:xfrm>
          <a:prstGeom prst="rect">
            <a:avLst/>
          </a:prstGeom>
          <a:solidFill>
            <a:srgbClr val="2C4A6E"/>
          </a:solidFill>
          <a:ln w="12700">
            <a:solidFill>
              <a:srgbClr val="2C4A6E"/>
            </a:solidFill>
            <a:prstDash val="solid"/>
          </a:ln>
        </p:spPr>
        <p:txBody>
          <a:bodyPr/>
          <a:lstStyle/>
          <a:p>
            <a:endParaRPr lang="en-US" sz="2400"/>
          </a:p>
        </p:txBody>
      </p:sp>
      <p:sp>
        <p:nvSpPr>
          <p:cNvPr id="9" name="Text 7"/>
          <p:cNvSpPr/>
          <p:nvPr/>
        </p:nvSpPr>
        <p:spPr>
          <a:xfrm>
            <a:off x="914400" y="1975104"/>
            <a:ext cx="3048000" cy="390144"/>
          </a:xfrm>
          <a:prstGeom prst="rect">
            <a:avLst/>
          </a:prstGeom>
          <a:noFill/>
          <a:ln/>
        </p:spPr>
        <p:txBody>
          <a:bodyPr wrap="square" rtlCol="0" anchor="ctr"/>
          <a:lstStyle/>
          <a:p>
            <a:r>
              <a:rPr lang="en-US" sz="1733" dirty="0">
                <a:solidFill>
                  <a:srgbClr val="1C1C1C"/>
                </a:solidFill>
                <a:latin typeface="Georgia" pitchFamily="34" charset="0"/>
                <a:ea typeface="Georgia" pitchFamily="34" charset="-122"/>
                <a:cs typeface="Georgia" pitchFamily="34" charset="-120"/>
              </a:rPr>
              <a:t>🇺🇸  United States</a:t>
            </a:r>
            <a:endParaRPr lang="en-US" sz="1733" dirty="0"/>
          </a:p>
        </p:txBody>
      </p:sp>
      <p:sp>
        <p:nvSpPr>
          <p:cNvPr id="10" name="Text 8"/>
          <p:cNvSpPr/>
          <p:nvPr/>
        </p:nvSpPr>
        <p:spPr>
          <a:xfrm>
            <a:off x="914400" y="2340864"/>
            <a:ext cx="4998720" cy="316992"/>
          </a:xfrm>
          <a:prstGeom prst="rect">
            <a:avLst/>
          </a:prstGeom>
          <a:noFill/>
          <a:ln/>
        </p:spPr>
        <p:txBody>
          <a:bodyPr wrap="square" rtlCol="0" anchor="ctr"/>
          <a:lstStyle/>
          <a:p>
            <a:r>
              <a:rPr lang="en-US" sz="1333" b="1" dirty="0">
                <a:solidFill>
                  <a:srgbClr val="2C4A6E"/>
                </a:solidFill>
                <a:latin typeface="Calibri" pitchFamily="34" charset="0"/>
                <a:ea typeface="Calibri" pitchFamily="34" charset="-122"/>
                <a:cs typeface="Calibri" pitchFamily="34" charset="-120"/>
              </a:rPr>
              <a:t>FDIC  ·  $250,000</a:t>
            </a:r>
            <a:endParaRPr lang="en-US" sz="1333" dirty="0"/>
          </a:p>
        </p:txBody>
      </p:sp>
      <p:sp>
        <p:nvSpPr>
          <p:cNvPr id="11" name="Text 9"/>
          <p:cNvSpPr/>
          <p:nvPr/>
        </p:nvSpPr>
        <p:spPr>
          <a:xfrm>
            <a:off x="914400" y="2682240"/>
            <a:ext cx="5059680" cy="1121664"/>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The gold standard where in 90 years no insured depositor has lost their money. But SVB showed 94% of deposits sat above the limit. The government guaranteed everything anyway, making the $250K figure look like a fiction.</a:t>
            </a:r>
            <a:endParaRPr lang="en-US" sz="1400" dirty="0"/>
          </a:p>
        </p:txBody>
      </p:sp>
      <p:sp>
        <p:nvSpPr>
          <p:cNvPr id="12" name="Shape 10"/>
          <p:cNvSpPr/>
          <p:nvPr/>
        </p:nvSpPr>
        <p:spPr>
          <a:xfrm>
            <a:off x="6461760" y="1853184"/>
            <a:ext cx="5486400" cy="2048256"/>
          </a:xfrm>
          <a:prstGeom prst="rect">
            <a:avLst/>
          </a:prstGeom>
          <a:solidFill>
            <a:srgbClr val="EDE8E0"/>
          </a:solidFill>
          <a:ln w="12700">
            <a:solidFill>
              <a:srgbClr val="EDE8E0"/>
            </a:solidFill>
            <a:prstDash val="solid"/>
          </a:ln>
        </p:spPr>
        <p:txBody>
          <a:bodyPr/>
          <a:lstStyle/>
          <a:p>
            <a:endParaRPr lang="en-US" sz="2400"/>
          </a:p>
        </p:txBody>
      </p:sp>
      <p:sp>
        <p:nvSpPr>
          <p:cNvPr id="13" name="Shape 11"/>
          <p:cNvSpPr/>
          <p:nvPr/>
        </p:nvSpPr>
        <p:spPr>
          <a:xfrm>
            <a:off x="6461760" y="1853184"/>
            <a:ext cx="73152" cy="2048256"/>
          </a:xfrm>
          <a:prstGeom prst="rect">
            <a:avLst/>
          </a:prstGeom>
          <a:solidFill>
            <a:srgbClr val="C85A3B"/>
          </a:solidFill>
          <a:ln w="12700">
            <a:solidFill>
              <a:srgbClr val="C85A3B"/>
            </a:solidFill>
            <a:prstDash val="solid"/>
          </a:ln>
        </p:spPr>
        <p:txBody>
          <a:bodyPr/>
          <a:lstStyle/>
          <a:p>
            <a:endParaRPr lang="en-US" sz="2400"/>
          </a:p>
        </p:txBody>
      </p:sp>
      <p:sp>
        <p:nvSpPr>
          <p:cNvPr id="14" name="Text 12"/>
          <p:cNvSpPr/>
          <p:nvPr/>
        </p:nvSpPr>
        <p:spPr>
          <a:xfrm>
            <a:off x="6705600" y="1975104"/>
            <a:ext cx="3048000" cy="390144"/>
          </a:xfrm>
          <a:prstGeom prst="rect">
            <a:avLst/>
          </a:prstGeom>
          <a:noFill/>
          <a:ln/>
        </p:spPr>
        <p:txBody>
          <a:bodyPr wrap="square" rtlCol="0" anchor="ctr"/>
          <a:lstStyle/>
          <a:p>
            <a:r>
              <a:rPr lang="en-US" sz="1733" dirty="0">
                <a:solidFill>
                  <a:srgbClr val="1C1C1C"/>
                </a:solidFill>
                <a:latin typeface="Georgia" pitchFamily="34" charset="0"/>
                <a:ea typeface="Georgia" pitchFamily="34" charset="-122"/>
                <a:cs typeface="Georgia" pitchFamily="34" charset="-120"/>
              </a:rPr>
              <a:t>🇪🇺  European Union</a:t>
            </a:r>
            <a:endParaRPr lang="en-US" sz="1733" dirty="0"/>
          </a:p>
        </p:txBody>
      </p:sp>
      <p:sp>
        <p:nvSpPr>
          <p:cNvPr id="15" name="Text 13"/>
          <p:cNvSpPr/>
          <p:nvPr/>
        </p:nvSpPr>
        <p:spPr>
          <a:xfrm>
            <a:off x="6705600" y="2340864"/>
            <a:ext cx="4998720" cy="316992"/>
          </a:xfrm>
          <a:prstGeom prst="rect">
            <a:avLst/>
          </a:prstGeom>
          <a:noFill/>
          <a:ln/>
        </p:spPr>
        <p:txBody>
          <a:bodyPr wrap="square" rtlCol="0" anchor="ctr"/>
          <a:lstStyle/>
          <a:p>
            <a:r>
              <a:rPr lang="en-US" sz="1333" b="1" dirty="0">
                <a:solidFill>
                  <a:srgbClr val="C85A3B"/>
                </a:solidFill>
                <a:latin typeface="Calibri" pitchFamily="34" charset="0"/>
                <a:ea typeface="Calibri" pitchFamily="34" charset="-122"/>
                <a:cs typeface="Calibri" pitchFamily="34" charset="-120"/>
              </a:rPr>
              <a:t>DGSD  ·  €100,000</a:t>
            </a:r>
            <a:endParaRPr lang="en-US" sz="1333" dirty="0"/>
          </a:p>
        </p:txBody>
      </p:sp>
      <p:sp>
        <p:nvSpPr>
          <p:cNvPr id="16" name="Text 14"/>
          <p:cNvSpPr/>
          <p:nvPr/>
        </p:nvSpPr>
        <p:spPr>
          <a:xfrm>
            <a:off x="6705600" y="2682240"/>
            <a:ext cx="5059680" cy="1121664"/>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Cyprus 2013: uninsured depositors were subjected to a bail-in losing a chunk of their savings to recapitalise banks. This became a legal template. The EU limit covers retail savers but leaves business deposits exposed.</a:t>
            </a:r>
            <a:endParaRPr lang="en-US" sz="1400" dirty="0"/>
          </a:p>
        </p:txBody>
      </p:sp>
      <p:sp>
        <p:nvSpPr>
          <p:cNvPr id="17" name="Shape 15"/>
          <p:cNvSpPr/>
          <p:nvPr/>
        </p:nvSpPr>
        <p:spPr>
          <a:xfrm>
            <a:off x="670560" y="4120896"/>
            <a:ext cx="5486400" cy="2048256"/>
          </a:xfrm>
          <a:prstGeom prst="rect">
            <a:avLst/>
          </a:prstGeom>
          <a:solidFill>
            <a:srgbClr val="EDE8E0"/>
          </a:solidFill>
          <a:ln w="12700">
            <a:solidFill>
              <a:srgbClr val="EDE8E0"/>
            </a:solidFill>
            <a:prstDash val="solid"/>
          </a:ln>
        </p:spPr>
        <p:txBody>
          <a:bodyPr/>
          <a:lstStyle/>
          <a:p>
            <a:endParaRPr lang="en-US" sz="2400"/>
          </a:p>
        </p:txBody>
      </p:sp>
      <p:sp>
        <p:nvSpPr>
          <p:cNvPr id="18" name="Shape 16"/>
          <p:cNvSpPr/>
          <p:nvPr/>
        </p:nvSpPr>
        <p:spPr>
          <a:xfrm>
            <a:off x="670560" y="4120896"/>
            <a:ext cx="73152" cy="2048256"/>
          </a:xfrm>
          <a:prstGeom prst="rect">
            <a:avLst/>
          </a:prstGeom>
          <a:solidFill>
            <a:srgbClr val="2C4A6E"/>
          </a:solidFill>
          <a:ln w="12700">
            <a:solidFill>
              <a:srgbClr val="2C4A6E"/>
            </a:solidFill>
            <a:prstDash val="solid"/>
          </a:ln>
        </p:spPr>
        <p:txBody>
          <a:bodyPr/>
          <a:lstStyle/>
          <a:p>
            <a:endParaRPr lang="en-US" sz="2400"/>
          </a:p>
        </p:txBody>
      </p:sp>
      <p:sp>
        <p:nvSpPr>
          <p:cNvPr id="19" name="Text 17"/>
          <p:cNvSpPr/>
          <p:nvPr/>
        </p:nvSpPr>
        <p:spPr>
          <a:xfrm>
            <a:off x="914400" y="4242816"/>
            <a:ext cx="3048000" cy="390144"/>
          </a:xfrm>
          <a:prstGeom prst="rect">
            <a:avLst/>
          </a:prstGeom>
          <a:noFill/>
          <a:ln/>
        </p:spPr>
        <p:txBody>
          <a:bodyPr wrap="square" rtlCol="0" anchor="ctr"/>
          <a:lstStyle/>
          <a:p>
            <a:r>
              <a:rPr lang="en-US" sz="1733" dirty="0">
                <a:solidFill>
                  <a:srgbClr val="1C1C1C"/>
                </a:solidFill>
                <a:latin typeface="Georgia" pitchFamily="34" charset="0"/>
                <a:ea typeface="Georgia" pitchFamily="34" charset="-122"/>
                <a:cs typeface="Georgia" pitchFamily="34" charset="-120"/>
              </a:rPr>
              <a:t>🇬🇧  United Kingdom</a:t>
            </a:r>
            <a:endParaRPr lang="en-US" sz="1733" dirty="0"/>
          </a:p>
        </p:txBody>
      </p:sp>
      <p:sp>
        <p:nvSpPr>
          <p:cNvPr id="20" name="Text 18"/>
          <p:cNvSpPr/>
          <p:nvPr/>
        </p:nvSpPr>
        <p:spPr>
          <a:xfrm>
            <a:off x="914400" y="4608576"/>
            <a:ext cx="4998720" cy="316992"/>
          </a:xfrm>
          <a:prstGeom prst="rect">
            <a:avLst/>
          </a:prstGeom>
          <a:noFill/>
          <a:ln/>
        </p:spPr>
        <p:txBody>
          <a:bodyPr wrap="square" rtlCol="0" anchor="ctr"/>
          <a:lstStyle/>
          <a:p>
            <a:r>
              <a:rPr lang="en-US" sz="1333" b="1" dirty="0">
                <a:solidFill>
                  <a:srgbClr val="2C4A6E"/>
                </a:solidFill>
                <a:latin typeface="Calibri" pitchFamily="34" charset="0"/>
                <a:ea typeface="Calibri" pitchFamily="34" charset="-122"/>
                <a:cs typeface="Calibri" pitchFamily="34" charset="-120"/>
              </a:rPr>
              <a:t>FSCS  ·  £85,000</a:t>
            </a:r>
            <a:endParaRPr lang="en-US" sz="1333" dirty="0"/>
          </a:p>
        </p:txBody>
      </p:sp>
      <p:sp>
        <p:nvSpPr>
          <p:cNvPr id="21" name="Text 19"/>
          <p:cNvSpPr/>
          <p:nvPr/>
        </p:nvSpPr>
        <p:spPr>
          <a:xfrm>
            <a:off x="914400" y="4949952"/>
            <a:ext cx="5059680" cy="1121664"/>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Northern Rock 2007: the first UK bank run in 150 years, with queues around the block. </a:t>
            </a:r>
          </a:p>
          <a:p>
            <a:r>
              <a:rPr lang="en-US" sz="1400" dirty="0">
                <a:solidFill>
                  <a:srgbClr val="4A4A4A"/>
                </a:solidFill>
                <a:latin typeface="Calibri" pitchFamily="34" charset="0"/>
                <a:ea typeface="Calibri" pitchFamily="34" charset="-122"/>
                <a:cs typeface="Calibri" pitchFamily="34" charset="-120"/>
              </a:rPr>
              <a:t>Forced an increase from £35K to £85K. The FSCS pays out quickly, but the limit remains low for businesses banking large sums.</a:t>
            </a:r>
            <a:endParaRPr lang="en-US" sz="1400" dirty="0"/>
          </a:p>
        </p:txBody>
      </p:sp>
      <p:sp>
        <p:nvSpPr>
          <p:cNvPr id="22" name="Shape 20"/>
          <p:cNvSpPr/>
          <p:nvPr/>
        </p:nvSpPr>
        <p:spPr>
          <a:xfrm>
            <a:off x="6461760" y="4120896"/>
            <a:ext cx="5486400" cy="2048256"/>
          </a:xfrm>
          <a:prstGeom prst="rect">
            <a:avLst/>
          </a:prstGeom>
          <a:solidFill>
            <a:srgbClr val="EDE8E0"/>
          </a:solidFill>
          <a:ln w="12700">
            <a:solidFill>
              <a:srgbClr val="EDE8E0"/>
            </a:solidFill>
            <a:prstDash val="solid"/>
          </a:ln>
        </p:spPr>
        <p:txBody>
          <a:bodyPr/>
          <a:lstStyle/>
          <a:p>
            <a:endParaRPr lang="en-US" sz="2400"/>
          </a:p>
        </p:txBody>
      </p:sp>
      <p:sp>
        <p:nvSpPr>
          <p:cNvPr id="23" name="Shape 21"/>
          <p:cNvSpPr/>
          <p:nvPr/>
        </p:nvSpPr>
        <p:spPr>
          <a:xfrm>
            <a:off x="6461760" y="4120896"/>
            <a:ext cx="73152" cy="2048256"/>
          </a:xfrm>
          <a:prstGeom prst="rect">
            <a:avLst/>
          </a:prstGeom>
          <a:solidFill>
            <a:srgbClr val="C85A3B"/>
          </a:solidFill>
          <a:ln w="12700">
            <a:solidFill>
              <a:srgbClr val="C85A3B"/>
            </a:solidFill>
            <a:prstDash val="solid"/>
          </a:ln>
        </p:spPr>
        <p:txBody>
          <a:bodyPr/>
          <a:lstStyle/>
          <a:p>
            <a:endParaRPr lang="en-US" sz="2400"/>
          </a:p>
        </p:txBody>
      </p:sp>
      <p:sp>
        <p:nvSpPr>
          <p:cNvPr id="24" name="Text 22"/>
          <p:cNvSpPr/>
          <p:nvPr/>
        </p:nvSpPr>
        <p:spPr>
          <a:xfrm>
            <a:off x="6705600" y="4242816"/>
            <a:ext cx="3048000" cy="390144"/>
          </a:xfrm>
          <a:prstGeom prst="rect">
            <a:avLst/>
          </a:prstGeom>
          <a:noFill/>
          <a:ln/>
        </p:spPr>
        <p:txBody>
          <a:bodyPr wrap="square" rtlCol="0" anchor="ctr"/>
          <a:lstStyle/>
          <a:p>
            <a:r>
              <a:rPr lang="en-US" sz="1733" dirty="0">
                <a:solidFill>
                  <a:srgbClr val="1C1C1C"/>
                </a:solidFill>
                <a:latin typeface="Georgia" pitchFamily="34" charset="0"/>
                <a:ea typeface="Georgia" pitchFamily="34" charset="-122"/>
                <a:cs typeface="Georgia" pitchFamily="34" charset="-120"/>
              </a:rPr>
              <a:t>🇨🇭  Switzerland</a:t>
            </a:r>
            <a:endParaRPr lang="en-US" sz="1733" dirty="0"/>
          </a:p>
        </p:txBody>
      </p:sp>
      <p:sp>
        <p:nvSpPr>
          <p:cNvPr id="25" name="Text 23"/>
          <p:cNvSpPr/>
          <p:nvPr/>
        </p:nvSpPr>
        <p:spPr>
          <a:xfrm>
            <a:off x="6705600" y="4608576"/>
            <a:ext cx="4998720" cy="316992"/>
          </a:xfrm>
          <a:prstGeom prst="rect">
            <a:avLst/>
          </a:prstGeom>
          <a:noFill/>
          <a:ln/>
        </p:spPr>
        <p:txBody>
          <a:bodyPr wrap="square" rtlCol="0" anchor="ctr"/>
          <a:lstStyle/>
          <a:p>
            <a:r>
              <a:rPr lang="en-US" sz="1333" b="1" dirty="0">
                <a:solidFill>
                  <a:srgbClr val="C85A3B"/>
                </a:solidFill>
                <a:latin typeface="Calibri" pitchFamily="34" charset="0"/>
                <a:ea typeface="Calibri" pitchFamily="34" charset="-122"/>
                <a:cs typeface="Calibri" pitchFamily="34" charset="-120"/>
              </a:rPr>
              <a:t>esisuisse  ·  CHF 100,000</a:t>
            </a:r>
            <a:endParaRPr lang="en-US" sz="1333" dirty="0"/>
          </a:p>
        </p:txBody>
      </p:sp>
      <p:sp>
        <p:nvSpPr>
          <p:cNvPr id="26" name="Text 24"/>
          <p:cNvSpPr/>
          <p:nvPr/>
        </p:nvSpPr>
        <p:spPr>
          <a:xfrm>
            <a:off x="6705600" y="4949952"/>
            <a:ext cx="5059680" cy="1121664"/>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Credit Suisse 2023: not a depositor insurance failure, but a forced merger with UBS orchestrated over a weekend. AT1 bondholders were wiped out, a controversial call that shocked global markets and tested confidence in Swiss guarantees.</a:t>
            </a:r>
            <a:endParaRPr lang="en-US" sz="1400" dirty="0"/>
          </a:p>
        </p:txBody>
      </p:sp>
      <p:pic>
        <p:nvPicPr>
          <p:cNvPr id="1025" name="Picture 1" descr="page1image53666128">
            <a:extLst>
              <a:ext uri="{FF2B5EF4-FFF2-40B4-BE49-F238E27FC236}">
                <a16:creationId xmlns:a16="http://schemas.microsoft.com/office/drawing/2014/main" id="{BD25D975-1F59-4D86-2DA1-1EC8E7BF8F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693333" cy="54186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09600" y="6437376"/>
            <a:ext cx="10972800" cy="18288"/>
          </a:xfrm>
          <a:prstGeom prst="rect">
            <a:avLst/>
          </a:prstGeom>
          <a:solidFill>
            <a:srgbClr val="EDE8E0"/>
          </a:solidFill>
          <a:ln w="12700">
            <a:solidFill>
              <a:srgbClr val="EDE8E0"/>
            </a:solidFill>
            <a:prstDash val="solid"/>
          </a:ln>
        </p:spPr>
        <p:txBody>
          <a:bodyPr/>
          <a:lstStyle/>
          <a:p>
            <a:endParaRPr lang="en-US" sz="2400"/>
          </a:p>
        </p:txBody>
      </p:sp>
      <p:sp>
        <p:nvSpPr>
          <p:cNvPr id="3" name="Text 1"/>
          <p:cNvSpPr/>
          <p:nvPr/>
        </p:nvSpPr>
        <p:spPr>
          <a:xfrm>
            <a:off x="10972800" y="6522720"/>
            <a:ext cx="975360" cy="268224"/>
          </a:xfrm>
          <a:prstGeom prst="rect">
            <a:avLst/>
          </a:prstGeom>
          <a:noFill/>
          <a:ln/>
        </p:spPr>
        <p:txBody>
          <a:bodyPr wrap="square" rtlCol="0" anchor="ctr"/>
          <a:lstStyle/>
          <a:p>
            <a:pPr algn="r"/>
            <a:r>
              <a:rPr lang="en-US" sz="1200" i="1" dirty="0">
                <a:solidFill>
                  <a:srgbClr val="8C8C8C"/>
                </a:solidFill>
                <a:latin typeface="Georgia" pitchFamily="34" charset="0"/>
                <a:ea typeface="Georgia" pitchFamily="34" charset="-122"/>
                <a:cs typeface="Georgia" pitchFamily="34" charset="-120"/>
              </a:rPr>
              <a:t>6 / 12</a:t>
            </a:r>
            <a:endParaRPr lang="en-US" sz="1200" dirty="0"/>
          </a:p>
        </p:txBody>
      </p:sp>
      <p:sp>
        <p:nvSpPr>
          <p:cNvPr id="4" name="Text 2"/>
          <p:cNvSpPr/>
          <p:nvPr/>
        </p:nvSpPr>
        <p:spPr>
          <a:xfrm>
            <a:off x="670560" y="390144"/>
            <a:ext cx="4876800" cy="341376"/>
          </a:xfrm>
          <a:prstGeom prst="rect">
            <a:avLst/>
          </a:prstGeom>
          <a:noFill/>
          <a:ln/>
        </p:spPr>
        <p:txBody>
          <a:bodyPr wrap="square" rtlCol="0" anchor="ctr"/>
          <a:lstStyle/>
          <a:p>
            <a:r>
              <a:rPr lang="en-US" sz="1200" b="1" kern="0" spc="400" dirty="0">
                <a:solidFill>
                  <a:srgbClr val="C85A3B"/>
                </a:solidFill>
                <a:latin typeface="Calibri" pitchFamily="34" charset="0"/>
                <a:ea typeface="Calibri" pitchFamily="34" charset="-122"/>
                <a:cs typeface="Calibri" pitchFamily="34" charset="-120"/>
              </a:rPr>
              <a:t>CLOSER TO HOME</a:t>
            </a:r>
            <a:endParaRPr lang="en-US" sz="1200" dirty="0"/>
          </a:p>
        </p:txBody>
      </p:sp>
      <p:sp>
        <p:nvSpPr>
          <p:cNvPr id="5" name="Text 3"/>
          <p:cNvSpPr/>
          <p:nvPr/>
        </p:nvSpPr>
        <p:spPr>
          <a:xfrm>
            <a:off x="670560" y="707136"/>
            <a:ext cx="10363200" cy="877824"/>
          </a:xfrm>
          <a:prstGeom prst="rect">
            <a:avLst/>
          </a:prstGeom>
          <a:noFill/>
          <a:ln/>
        </p:spPr>
        <p:txBody>
          <a:bodyPr wrap="square" rtlCol="0" anchor="ctr"/>
          <a:lstStyle/>
          <a:p>
            <a:r>
              <a:rPr lang="en-US" sz="4000" dirty="0">
                <a:solidFill>
                  <a:srgbClr val="1C1C1C"/>
                </a:solidFill>
                <a:latin typeface="Georgia" pitchFamily="34" charset="0"/>
                <a:ea typeface="Georgia" pitchFamily="34" charset="-122"/>
                <a:cs typeface="Georgia" pitchFamily="34" charset="-120"/>
              </a:rPr>
              <a:t>Bank Astana, Kazakhstan - 2018</a:t>
            </a:r>
            <a:endParaRPr lang="en-US" sz="4000" dirty="0"/>
          </a:p>
        </p:txBody>
      </p:sp>
      <p:sp>
        <p:nvSpPr>
          <p:cNvPr id="6" name="Shape 4"/>
          <p:cNvSpPr/>
          <p:nvPr/>
        </p:nvSpPr>
        <p:spPr>
          <a:xfrm>
            <a:off x="670560" y="1645920"/>
            <a:ext cx="10850880" cy="30480"/>
          </a:xfrm>
          <a:prstGeom prst="rect">
            <a:avLst/>
          </a:prstGeom>
          <a:solidFill>
            <a:srgbClr val="C85A3B"/>
          </a:solidFill>
          <a:ln w="12700">
            <a:solidFill>
              <a:srgbClr val="C85A3B"/>
            </a:solidFill>
            <a:prstDash val="solid"/>
          </a:ln>
        </p:spPr>
        <p:txBody>
          <a:bodyPr/>
          <a:lstStyle/>
          <a:p>
            <a:endParaRPr lang="en-US" sz="2400"/>
          </a:p>
        </p:txBody>
      </p:sp>
      <p:sp>
        <p:nvSpPr>
          <p:cNvPr id="7" name="Shape 5"/>
          <p:cNvSpPr/>
          <p:nvPr/>
        </p:nvSpPr>
        <p:spPr>
          <a:xfrm>
            <a:off x="670560" y="1853184"/>
            <a:ext cx="5303520" cy="877824"/>
          </a:xfrm>
          <a:prstGeom prst="rect">
            <a:avLst/>
          </a:prstGeom>
          <a:solidFill>
            <a:srgbClr val="2C4A6E"/>
          </a:solidFill>
          <a:ln w="12700">
            <a:solidFill>
              <a:srgbClr val="2C4A6E"/>
            </a:solidFill>
            <a:prstDash val="solid"/>
          </a:ln>
        </p:spPr>
        <p:txBody>
          <a:bodyPr/>
          <a:lstStyle/>
          <a:p>
            <a:endParaRPr lang="en-US" sz="2400"/>
          </a:p>
        </p:txBody>
      </p:sp>
      <p:sp>
        <p:nvSpPr>
          <p:cNvPr id="8" name="Text 6"/>
          <p:cNvSpPr/>
          <p:nvPr/>
        </p:nvSpPr>
        <p:spPr>
          <a:xfrm>
            <a:off x="877824" y="1950720"/>
            <a:ext cx="4876800" cy="682752"/>
          </a:xfrm>
          <a:prstGeom prst="rect">
            <a:avLst/>
          </a:prstGeom>
          <a:noFill/>
          <a:ln/>
        </p:spPr>
        <p:txBody>
          <a:bodyPr wrap="square" rtlCol="0" anchor="ctr"/>
          <a:lstStyle/>
          <a:p>
            <a:r>
              <a:rPr lang="en-US" sz="1467" i="1" dirty="0">
                <a:solidFill>
                  <a:srgbClr val="FFFFFF"/>
                </a:solidFill>
                <a:latin typeface="Georgia" pitchFamily="34" charset="0"/>
                <a:ea typeface="Georgia" pitchFamily="34" charset="-122"/>
                <a:cs typeface="Georgia" pitchFamily="34" charset="-120"/>
              </a:rPr>
              <a:t>I am from Kazakhstan. This is not an abstract case study - it is what banking failure looks like from the inside.</a:t>
            </a:r>
            <a:endParaRPr lang="en-US" sz="1467" dirty="0"/>
          </a:p>
        </p:txBody>
      </p:sp>
      <p:sp>
        <p:nvSpPr>
          <p:cNvPr id="9" name="Shape 7"/>
          <p:cNvSpPr/>
          <p:nvPr/>
        </p:nvSpPr>
        <p:spPr>
          <a:xfrm>
            <a:off x="670560" y="2987040"/>
            <a:ext cx="219456" cy="219456"/>
          </a:xfrm>
          <a:prstGeom prst="ellipse">
            <a:avLst/>
          </a:prstGeom>
          <a:solidFill>
            <a:srgbClr val="C85A3B"/>
          </a:solidFill>
          <a:ln w="12700">
            <a:solidFill>
              <a:srgbClr val="C85A3B"/>
            </a:solidFill>
            <a:prstDash val="solid"/>
          </a:ln>
        </p:spPr>
        <p:txBody>
          <a:bodyPr/>
          <a:lstStyle/>
          <a:p>
            <a:endParaRPr lang="en-US" sz="2400"/>
          </a:p>
        </p:txBody>
      </p:sp>
      <p:sp>
        <p:nvSpPr>
          <p:cNvPr id="10" name="Shape 8"/>
          <p:cNvSpPr/>
          <p:nvPr/>
        </p:nvSpPr>
        <p:spPr>
          <a:xfrm>
            <a:off x="762000" y="3218688"/>
            <a:ext cx="30480" cy="633984"/>
          </a:xfrm>
          <a:prstGeom prst="rect">
            <a:avLst/>
          </a:prstGeom>
          <a:solidFill>
            <a:srgbClr val="EDE8E0"/>
          </a:solidFill>
          <a:ln w="12700">
            <a:solidFill>
              <a:srgbClr val="EDE8E0"/>
            </a:solidFill>
            <a:prstDash val="solid"/>
          </a:ln>
        </p:spPr>
        <p:txBody>
          <a:bodyPr/>
          <a:lstStyle/>
          <a:p>
            <a:endParaRPr lang="en-US" sz="2400"/>
          </a:p>
        </p:txBody>
      </p:sp>
      <p:sp>
        <p:nvSpPr>
          <p:cNvPr id="11" name="Text 9"/>
          <p:cNvSpPr/>
          <p:nvPr/>
        </p:nvSpPr>
        <p:spPr>
          <a:xfrm>
            <a:off x="1072896" y="2901696"/>
            <a:ext cx="1645920" cy="316992"/>
          </a:xfrm>
          <a:prstGeom prst="rect">
            <a:avLst/>
          </a:prstGeom>
          <a:noFill/>
          <a:ln/>
        </p:spPr>
        <p:txBody>
          <a:bodyPr wrap="square" rtlCol="0" anchor="ctr"/>
          <a:lstStyle/>
          <a:p>
            <a:r>
              <a:rPr lang="en-US" sz="1267" b="1" i="1" dirty="0">
                <a:solidFill>
                  <a:srgbClr val="C85A3B"/>
                </a:solidFill>
                <a:latin typeface="Georgia" pitchFamily="34" charset="0"/>
                <a:ea typeface="Georgia" pitchFamily="34" charset="-122"/>
                <a:cs typeface="Georgia" pitchFamily="34" charset="-120"/>
              </a:rPr>
              <a:t>Apr 19, 2018</a:t>
            </a:r>
            <a:endParaRPr lang="en-US" sz="1267" dirty="0"/>
          </a:p>
        </p:txBody>
      </p:sp>
      <p:sp>
        <p:nvSpPr>
          <p:cNvPr id="12" name="Text 10"/>
          <p:cNvSpPr/>
          <p:nvPr/>
        </p:nvSpPr>
        <p:spPr>
          <a:xfrm>
            <a:off x="2804160" y="2901696"/>
            <a:ext cx="3108960" cy="853440"/>
          </a:xfrm>
          <a:prstGeom prst="rect">
            <a:avLst/>
          </a:prstGeom>
          <a:noFill/>
          <a:ln/>
        </p:spPr>
        <p:txBody>
          <a:bodyPr wrap="square" rtlCol="0" anchor="t"/>
          <a:lstStyle/>
          <a:p>
            <a:r>
              <a:rPr lang="en-US" sz="1267" dirty="0">
                <a:solidFill>
                  <a:srgbClr val="4A4A4A"/>
                </a:solidFill>
                <a:latin typeface="Calibri" pitchFamily="34" charset="0"/>
                <a:ea typeface="Calibri" pitchFamily="34" charset="-122"/>
                <a:cs typeface="Calibri" pitchFamily="34" charset="-120"/>
              </a:rPr>
              <a:t>President Nazarbayev publicly criticises Bank Astana</a:t>
            </a:r>
            <a:endParaRPr lang="en-US" sz="1267" dirty="0"/>
          </a:p>
        </p:txBody>
      </p:sp>
      <p:sp>
        <p:nvSpPr>
          <p:cNvPr id="13" name="Shape 11"/>
          <p:cNvSpPr/>
          <p:nvPr/>
        </p:nvSpPr>
        <p:spPr>
          <a:xfrm>
            <a:off x="670560" y="3913632"/>
            <a:ext cx="219456" cy="219456"/>
          </a:xfrm>
          <a:prstGeom prst="ellipse">
            <a:avLst/>
          </a:prstGeom>
          <a:solidFill>
            <a:srgbClr val="C85A3B"/>
          </a:solidFill>
          <a:ln w="12700">
            <a:solidFill>
              <a:srgbClr val="C85A3B"/>
            </a:solidFill>
            <a:prstDash val="solid"/>
          </a:ln>
        </p:spPr>
        <p:txBody>
          <a:bodyPr/>
          <a:lstStyle/>
          <a:p>
            <a:endParaRPr lang="en-US" sz="2400"/>
          </a:p>
        </p:txBody>
      </p:sp>
      <p:sp>
        <p:nvSpPr>
          <p:cNvPr id="14" name="Shape 12"/>
          <p:cNvSpPr/>
          <p:nvPr/>
        </p:nvSpPr>
        <p:spPr>
          <a:xfrm>
            <a:off x="762000" y="4145280"/>
            <a:ext cx="30480" cy="633984"/>
          </a:xfrm>
          <a:prstGeom prst="rect">
            <a:avLst/>
          </a:prstGeom>
          <a:solidFill>
            <a:srgbClr val="EDE8E0"/>
          </a:solidFill>
          <a:ln w="12700">
            <a:solidFill>
              <a:srgbClr val="EDE8E0"/>
            </a:solidFill>
            <a:prstDash val="solid"/>
          </a:ln>
        </p:spPr>
        <p:txBody>
          <a:bodyPr/>
          <a:lstStyle/>
          <a:p>
            <a:endParaRPr lang="en-US" sz="2400"/>
          </a:p>
        </p:txBody>
      </p:sp>
      <p:sp>
        <p:nvSpPr>
          <p:cNvPr id="15" name="Text 13"/>
          <p:cNvSpPr/>
          <p:nvPr/>
        </p:nvSpPr>
        <p:spPr>
          <a:xfrm>
            <a:off x="1072896" y="3828288"/>
            <a:ext cx="1645920" cy="316992"/>
          </a:xfrm>
          <a:prstGeom prst="rect">
            <a:avLst/>
          </a:prstGeom>
          <a:noFill/>
          <a:ln/>
        </p:spPr>
        <p:txBody>
          <a:bodyPr wrap="square" rtlCol="0" anchor="ctr"/>
          <a:lstStyle/>
          <a:p>
            <a:r>
              <a:rPr lang="en-US" sz="1267" b="1" i="1" dirty="0">
                <a:solidFill>
                  <a:srgbClr val="C85A3B"/>
                </a:solidFill>
                <a:latin typeface="Georgia" pitchFamily="34" charset="0"/>
                <a:ea typeface="Georgia" pitchFamily="34" charset="-122"/>
                <a:cs typeface="Georgia" pitchFamily="34" charset="-120"/>
              </a:rPr>
              <a:t>Apr 22</a:t>
            </a:r>
            <a:endParaRPr lang="en-US" sz="1267" dirty="0"/>
          </a:p>
        </p:txBody>
      </p:sp>
      <p:sp>
        <p:nvSpPr>
          <p:cNvPr id="16" name="Text 14"/>
          <p:cNvSpPr/>
          <p:nvPr/>
        </p:nvSpPr>
        <p:spPr>
          <a:xfrm>
            <a:off x="2804160" y="3828288"/>
            <a:ext cx="3108960" cy="853440"/>
          </a:xfrm>
          <a:prstGeom prst="rect">
            <a:avLst/>
          </a:prstGeom>
          <a:noFill/>
          <a:ln/>
        </p:spPr>
        <p:txBody>
          <a:bodyPr wrap="square" rtlCol="0" anchor="t"/>
          <a:lstStyle/>
          <a:p>
            <a:r>
              <a:rPr lang="en-US" sz="1267" dirty="0">
                <a:solidFill>
                  <a:srgbClr val="4A4A4A"/>
                </a:solidFill>
                <a:latin typeface="Calibri" pitchFamily="34" charset="0"/>
                <a:ea typeface="Calibri" pitchFamily="34" charset="-122"/>
                <a:cs typeface="Calibri" pitchFamily="34" charset="-120"/>
              </a:rPr>
              <a:t>Bank imposes first restrictions: transfers capped at 200,000 tenge (~$600) and weekly withdrawals limited to 1 million tenge (~$3,000). Panic begins quietly.</a:t>
            </a:r>
            <a:endParaRPr lang="en-US" sz="1267" dirty="0"/>
          </a:p>
        </p:txBody>
      </p:sp>
      <p:sp>
        <p:nvSpPr>
          <p:cNvPr id="17" name="Shape 15"/>
          <p:cNvSpPr/>
          <p:nvPr/>
        </p:nvSpPr>
        <p:spPr>
          <a:xfrm>
            <a:off x="670560" y="4840224"/>
            <a:ext cx="219456" cy="219456"/>
          </a:xfrm>
          <a:prstGeom prst="ellipse">
            <a:avLst/>
          </a:prstGeom>
          <a:solidFill>
            <a:srgbClr val="C85A3B"/>
          </a:solidFill>
          <a:ln w="12700">
            <a:solidFill>
              <a:srgbClr val="C85A3B"/>
            </a:solidFill>
            <a:prstDash val="solid"/>
          </a:ln>
        </p:spPr>
        <p:txBody>
          <a:bodyPr/>
          <a:lstStyle/>
          <a:p>
            <a:endParaRPr lang="en-US" sz="2400"/>
          </a:p>
        </p:txBody>
      </p:sp>
      <p:sp>
        <p:nvSpPr>
          <p:cNvPr id="18" name="Shape 16"/>
          <p:cNvSpPr/>
          <p:nvPr/>
        </p:nvSpPr>
        <p:spPr>
          <a:xfrm>
            <a:off x="762000" y="5071872"/>
            <a:ext cx="30480" cy="633984"/>
          </a:xfrm>
          <a:prstGeom prst="rect">
            <a:avLst/>
          </a:prstGeom>
          <a:solidFill>
            <a:srgbClr val="EDE8E0"/>
          </a:solidFill>
          <a:ln w="12700">
            <a:solidFill>
              <a:srgbClr val="EDE8E0"/>
            </a:solidFill>
            <a:prstDash val="solid"/>
          </a:ln>
        </p:spPr>
        <p:txBody>
          <a:bodyPr/>
          <a:lstStyle/>
          <a:p>
            <a:endParaRPr lang="en-US" sz="2400"/>
          </a:p>
        </p:txBody>
      </p:sp>
      <p:sp>
        <p:nvSpPr>
          <p:cNvPr id="19" name="Text 17"/>
          <p:cNvSpPr/>
          <p:nvPr/>
        </p:nvSpPr>
        <p:spPr>
          <a:xfrm>
            <a:off x="1072896" y="4754880"/>
            <a:ext cx="1645920" cy="316992"/>
          </a:xfrm>
          <a:prstGeom prst="rect">
            <a:avLst/>
          </a:prstGeom>
          <a:noFill/>
          <a:ln/>
        </p:spPr>
        <p:txBody>
          <a:bodyPr wrap="square" rtlCol="0" anchor="ctr"/>
          <a:lstStyle/>
          <a:p>
            <a:r>
              <a:rPr lang="en-US" sz="1267" b="1" i="1" dirty="0">
                <a:solidFill>
                  <a:srgbClr val="C85A3B"/>
                </a:solidFill>
                <a:latin typeface="Georgia" pitchFamily="34" charset="0"/>
                <a:ea typeface="Georgia" pitchFamily="34" charset="-122"/>
                <a:cs typeface="Georgia" pitchFamily="34" charset="-120"/>
              </a:rPr>
              <a:t>May 2</a:t>
            </a:r>
            <a:endParaRPr lang="en-US" sz="1267" dirty="0"/>
          </a:p>
        </p:txBody>
      </p:sp>
      <p:sp>
        <p:nvSpPr>
          <p:cNvPr id="20" name="Text 18"/>
          <p:cNvSpPr/>
          <p:nvPr/>
        </p:nvSpPr>
        <p:spPr>
          <a:xfrm>
            <a:off x="2804160" y="4754880"/>
            <a:ext cx="3108960" cy="853440"/>
          </a:xfrm>
          <a:prstGeom prst="rect">
            <a:avLst/>
          </a:prstGeom>
          <a:noFill/>
          <a:ln/>
        </p:spPr>
        <p:txBody>
          <a:bodyPr wrap="square" rtlCol="0" anchor="t"/>
          <a:lstStyle/>
          <a:p>
            <a:r>
              <a:rPr lang="en-US" sz="1267" dirty="0">
                <a:solidFill>
                  <a:srgbClr val="4A4A4A"/>
                </a:solidFill>
                <a:latin typeface="Calibri" pitchFamily="34" charset="0"/>
                <a:ea typeface="Calibri" pitchFamily="34" charset="-122"/>
                <a:cs typeface="Calibri" pitchFamily="34" charset="-120"/>
              </a:rPr>
              <a:t>Bank Astana halts all deposit withdrawals, loans, international transfers and currency exchange. Effectively frozen. Depositors have no access to their money.</a:t>
            </a:r>
            <a:endParaRPr lang="en-US" sz="1267" dirty="0"/>
          </a:p>
        </p:txBody>
      </p:sp>
      <p:sp>
        <p:nvSpPr>
          <p:cNvPr id="21" name="Shape 19"/>
          <p:cNvSpPr/>
          <p:nvPr/>
        </p:nvSpPr>
        <p:spPr>
          <a:xfrm>
            <a:off x="670560" y="5766816"/>
            <a:ext cx="219456" cy="219456"/>
          </a:xfrm>
          <a:prstGeom prst="ellipse">
            <a:avLst/>
          </a:prstGeom>
          <a:solidFill>
            <a:srgbClr val="C85A3B"/>
          </a:solidFill>
          <a:ln w="12700">
            <a:solidFill>
              <a:srgbClr val="C85A3B"/>
            </a:solidFill>
            <a:prstDash val="solid"/>
          </a:ln>
        </p:spPr>
        <p:txBody>
          <a:bodyPr/>
          <a:lstStyle/>
          <a:p>
            <a:endParaRPr lang="en-US" sz="2400"/>
          </a:p>
        </p:txBody>
      </p:sp>
      <p:sp>
        <p:nvSpPr>
          <p:cNvPr id="22" name="Text 20"/>
          <p:cNvSpPr/>
          <p:nvPr/>
        </p:nvSpPr>
        <p:spPr>
          <a:xfrm>
            <a:off x="1072896" y="5681472"/>
            <a:ext cx="1645920" cy="316992"/>
          </a:xfrm>
          <a:prstGeom prst="rect">
            <a:avLst/>
          </a:prstGeom>
          <a:noFill/>
          <a:ln/>
        </p:spPr>
        <p:txBody>
          <a:bodyPr wrap="square" rtlCol="0" anchor="ctr"/>
          <a:lstStyle/>
          <a:p>
            <a:r>
              <a:rPr lang="en-US" sz="1267" b="1" i="1" dirty="0">
                <a:solidFill>
                  <a:srgbClr val="C85A3B"/>
                </a:solidFill>
                <a:latin typeface="Georgia" pitchFamily="34" charset="0"/>
                <a:ea typeface="Georgia" pitchFamily="34" charset="-122"/>
                <a:cs typeface="Georgia" pitchFamily="34" charset="-120"/>
              </a:rPr>
              <a:t>Sep 18–19</a:t>
            </a:r>
            <a:endParaRPr lang="en-US" sz="1267" dirty="0"/>
          </a:p>
        </p:txBody>
      </p:sp>
      <p:sp>
        <p:nvSpPr>
          <p:cNvPr id="23" name="Text 21"/>
          <p:cNvSpPr/>
          <p:nvPr/>
        </p:nvSpPr>
        <p:spPr>
          <a:xfrm>
            <a:off x="2804160" y="5681472"/>
            <a:ext cx="3108960" cy="853440"/>
          </a:xfrm>
          <a:prstGeom prst="rect">
            <a:avLst/>
          </a:prstGeom>
          <a:noFill/>
          <a:ln/>
        </p:spPr>
        <p:txBody>
          <a:bodyPr wrap="square" rtlCol="0" anchor="t"/>
          <a:lstStyle/>
          <a:p>
            <a:r>
              <a:rPr lang="en-US" sz="1267" dirty="0">
                <a:solidFill>
                  <a:srgbClr val="4A4A4A"/>
                </a:solidFill>
                <a:latin typeface="Calibri" pitchFamily="34" charset="0"/>
                <a:ea typeface="Calibri" pitchFamily="34" charset="-122"/>
                <a:cs typeface="Calibri" pitchFamily="34" charset="-120"/>
              </a:rPr>
              <a:t>National Bank of Kazakhstan revokes the licence. </a:t>
            </a:r>
            <a:endParaRPr lang="en-US" sz="1267" dirty="0"/>
          </a:p>
        </p:txBody>
      </p:sp>
      <p:sp>
        <p:nvSpPr>
          <p:cNvPr id="24" name="Shape 22"/>
          <p:cNvSpPr/>
          <p:nvPr/>
        </p:nvSpPr>
        <p:spPr>
          <a:xfrm>
            <a:off x="6339840" y="1853184"/>
            <a:ext cx="5425440" cy="1706880"/>
          </a:xfrm>
          <a:prstGeom prst="rect">
            <a:avLst/>
          </a:prstGeom>
          <a:solidFill>
            <a:srgbClr val="EDE8E0"/>
          </a:solidFill>
          <a:ln w="12700">
            <a:solidFill>
              <a:srgbClr val="EDE8E0"/>
            </a:solidFill>
            <a:prstDash val="solid"/>
          </a:ln>
        </p:spPr>
        <p:txBody>
          <a:bodyPr/>
          <a:lstStyle/>
          <a:p>
            <a:endParaRPr lang="en-US" sz="2400"/>
          </a:p>
        </p:txBody>
      </p:sp>
      <p:sp>
        <p:nvSpPr>
          <p:cNvPr id="25" name="Shape 23"/>
          <p:cNvSpPr/>
          <p:nvPr/>
        </p:nvSpPr>
        <p:spPr>
          <a:xfrm>
            <a:off x="6339840" y="1853184"/>
            <a:ext cx="73152" cy="1706880"/>
          </a:xfrm>
          <a:prstGeom prst="rect">
            <a:avLst/>
          </a:prstGeom>
          <a:solidFill>
            <a:srgbClr val="2C4A6E"/>
          </a:solidFill>
          <a:ln w="12700">
            <a:solidFill>
              <a:srgbClr val="2C4A6E"/>
            </a:solidFill>
            <a:prstDash val="solid"/>
          </a:ln>
        </p:spPr>
        <p:txBody>
          <a:bodyPr/>
          <a:lstStyle/>
          <a:p>
            <a:endParaRPr lang="en-US" sz="2400"/>
          </a:p>
        </p:txBody>
      </p:sp>
      <p:sp>
        <p:nvSpPr>
          <p:cNvPr id="26" name="Text 24"/>
          <p:cNvSpPr/>
          <p:nvPr/>
        </p:nvSpPr>
        <p:spPr>
          <a:xfrm>
            <a:off x="6583680" y="1926336"/>
            <a:ext cx="4998720" cy="365760"/>
          </a:xfrm>
          <a:prstGeom prst="rect">
            <a:avLst/>
          </a:prstGeom>
          <a:noFill/>
          <a:ln/>
        </p:spPr>
        <p:txBody>
          <a:bodyPr wrap="square" rtlCol="0" anchor="ctr"/>
          <a:lstStyle/>
          <a:p>
            <a:r>
              <a:rPr lang="en-US" sz="1600" dirty="0">
                <a:solidFill>
                  <a:srgbClr val="2C4A6E"/>
                </a:solidFill>
                <a:latin typeface="Georgia" pitchFamily="34" charset="0"/>
                <a:ea typeface="Georgia" pitchFamily="34" charset="-122"/>
                <a:cs typeface="Georgia" pitchFamily="34" charset="-120"/>
              </a:rPr>
              <a:t>Context</a:t>
            </a:r>
            <a:endParaRPr lang="en-US" sz="1600" dirty="0"/>
          </a:p>
        </p:txBody>
      </p:sp>
      <p:sp>
        <p:nvSpPr>
          <p:cNvPr id="27" name="Text 25"/>
          <p:cNvSpPr/>
          <p:nvPr/>
        </p:nvSpPr>
        <p:spPr>
          <a:xfrm>
            <a:off x="6583680" y="2316480"/>
            <a:ext cx="4998720" cy="1097280"/>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Bank Astana was a small lender, one of three banks to lose their licences that year (alongside Qazaq Banki and Eximbank). Kazakhstan had spent ~$14B bailing out problem bank assets since 2017 (equal to 9% of GDP). The government was willing to rescue well-connected banks but let others fail.</a:t>
            </a:r>
            <a:endParaRPr lang="en-US" sz="1400" dirty="0"/>
          </a:p>
        </p:txBody>
      </p:sp>
      <p:sp>
        <p:nvSpPr>
          <p:cNvPr id="28" name="Shape 26"/>
          <p:cNvSpPr/>
          <p:nvPr/>
        </p:nvSpPr>
        <p:spPr>
          <a:xfrm>
            <a:off x="6339840" y="3718560"/>
            <a:ext cx="5425440" cy="2560320"/>
          </a:xfrm>
          <a:prstGeom prst="rect">
            <a:avLst/>
          </a:prstGeom>
          <a:solidFill>
            <a:srgbClr val="1C1C1C"/>
          </a:solidFill>
          <a:ln w="12700">
            <a:solidFill>
              <a:srgbClr val="1C1C1C"/>
            </a:solidFill>
            <a:prstDash val="solid"/>
          </a:ln>
        </p:spPr>
        <p:txBody>
          <a:bodyPr/>
          <a:lstStyle/>
          <a:p>
            <a:endParaRPr lang="en-US" sz="2400"/>
          </a:p>
        </p:txBody>
      </p:sp>
      <p:sp>
        <p:nvSpPr>
          <p:cNvPr id="29" name="Shape 27"/>
          <p:cNvSpPr/>
          <p:nvPr/>
        </p:nvSpPr>
        <p:spPr>
          <a:xfrm>
            <a:off x="6339840" y="3718560"/>
            <a:ext cx="73152" cy="2560320"/>
          </a:xfrm>
          <a:prstGeom prst="rect">
            <a:avLst/>
          </a:prstGeom>
          <a:solidFill>
            <a:srgbClr val="C85A3B"/>
          </a:solidFill>
          <a:ln w="12700">
            <a:solidFill>
              <a:srgbClr val="C85A3B"/>
            </a:solidFill>
            <a:prstDash val="solid"/>
          </a:ln>
        </p:spPr>
        <p:txBody>
          <a:bodyPr/>
          <a:lstStyle/>
          <a:p>
            <a:endParaRPr lang="en-US" sz="2400"/>
          </a:p>
        </p:txBody>
      </p:sp>
      <p:sp>
        <p:nvSpPr>
          <p:cNvPr id="30" name="Text 28"/>
          <p:cNvSpPr/>
          <p:nvPr/>
        </p:nvSpPr>
        <p:spPr>
          <a:xfrm>
            <a:off x="6583680" y="3803904"/>
            <a:ext cx="4998720" cy="426720"/>
          </a:xfrm>
          <a:prstGeom prst="rect">
            <a:avLst/>
          </a:prstGeom>
          <a:noFill/>
          <a:ln/>
        </p:spPr>
        <p:txBody>
          <a:bodyPr wrap="square" rtlCol="0" anchor="ctr"/>
          <a:lstStyle/>
          <a:p>
            <a:r>
              <a:rPr lang="en-US" sz="1600" dirty="0">
                <a:solidFill>
                  <a:srgbClr val="E8927A"/>
                </a:solidFill>
                <a:latin typeface="Georgia" pitchFamily="34" charset="0"/>
                <a:ea typeface="Georgia" pitchFamily="34" charset="-122"/>
                <a:cs typeface="Georgia" pitchFamily="34" charset="-120"/>
              </a:rPr>
              <a:t>What it revealed about deposit insurance</a:t>
            </a:r>
            <a:endParaRPr lang="en-US" sz="1600" dirty="0"/>
          </a:p>
        </p:txBody>
      </p:sp>
      <p:sp>
        <p:nvSpPr>
          <p:cNvPr id="31" name="Text 29"/>
          <p:cNvSpPr/>
          <p:nvPr/>
        </p:nvSpPr>
        <p:spPr>
          <a:xfrm>
            <a:off x="6583680" y="4255008"/>
            <a:ext cx="4998720" cy="1950720"/>
          </a:xfrm>
          <a:prstGeom prst="rect">
            <a:avLst/>
          </a:prstGeom>
          <a:noFill/>
          <a:ln/>
        </p:spPr>
        <p:txBody>
          <a:bodyPr wrap="square" rtlCol="0" anchor="t"/>
          <a:lstStyle/>
          <a:p>
            <a:pPr marL="457189" indent="-457189">
              <a:spcAft>
                <a:spcPts val="400"/>
              </a:spcAft>
              <a:buSzPct val="100000"/>
              <a:buChar char="•"/>
            </a:pPr>
            <a:r>
              <a:rPr lang="en-US" sz="1267" dirty="0">
                <a:solidFill>
                  <a:srgbClr val="BBBBBB"/>
                </a:solidFill>
                <a:latin typeface="Calibri" pitchFamily="34" charset="0"/>
                <a:ea typeface="Calibri" pitchFamily="34" charset="-122"/>
                <a:cs typeface="Calibri" pitchFamily="34" charset="-120"/>
              </a:rPr>
              <a:t>Kazakhstan's deposit guarantee (KZT 10M ~$22K) covered retail savers — but business deposits above the limit were at risk</a:t>
            </a:r>
            <a:endParaRPr lang="en-US" sz="1267" dirty="0"/>
          </a:p>
          <a:p>
            <a:pPr marL="457189" indent="-457189">
              <a:spcAft>
                <a:spcPts val="400"/>
              </a:spcAft>
              <a:buSzPct val="100000"/>
              <a:buChar char="•"/>
            </a:pPr>
            <a:r>
              <a:rPr lang="en-US" sz="1267" dirty="0">
                <a:solidFill>
                  <a:srgbClr val="BBBBBB"/>
                </a:solidFill>
                <a:latin typeface="Calibri" pitchFamily="34" charset="0"/>
                <a:ea typeface="Calibri" pitchFamily="34" charset="-122"/>
                <a:cs typeface="Calibri" pitchFamily="34" charset="-120"/>
              </a:rPr>
              <a:t>Weeks of frozen withdrawals before revocation: depositors knew something was wrong but had no exit</a:t>
            </a:r>
            <a:endParaRPr lang="en-US" sz="1267" dirty="0"/>
          </a:p>
          <a:p>
            <a:pPr marL="457189" indent="-457189">
              <a:spcAft>
                <a:spcPts val="400"/>
              </a:spcAft>
              <a:buSzPct val="100000"/>
              <a:buChar char="•"/>
            </a:pPr>
            <a:r>
              <a:rPr lang="en-US" sz="1267" dirty="0">
                <a:solidFill>
                  <a:srgbClr val="BBBBBB"/>
                </a:solidFill>
                <a:latin typeface="Calibri" pitchFamily="34" charset="0"/>
                <a:ea typeface="Calibri" pitchFamily="34" charset="-122"/>
                <a:cs typeface="Calibri" pitchFamily="34" charset="-120"/>
              </a:rPr>
              <a:t>Political signal (Nazarbayev's criticism) preceded collapse by 5 months — opacity over transparency</a:t>
            </a:r>
            <a:endParaRPr lang="en-US" sz="1267" dirty="0"/>
          </a:p>
          <a:p>
            <a:pPr marL="457189" indent="-457189">
              <a:spcAft>
                <a:spcPts val="400"/>
              </a:spcAft>
              <a:buSzPct val="100000"/>
              <a:buChar char="•"/>
            </a:pPr>
            <a:r>
              <a:rPr lang="en-US" sz="1267" dirty="0">
                <a:solidFill>
                  <a:srgbClr val="BBBBBB"/>
                </a:solidFill>
                <a:latin typeface="Calibri" pitchFamily="34" charset="0"/>
                <a:ea typeface="Calibri" pitchFamily="34" charset="-122"/>
                <a:cs typeface="Calibri" pitchFamily="34" charset="-120"/>
              </a:rPr>
              <a:t>Selective bailouts: state-connected banks rescued, smaller ones liquidated — unequal treatment erodes trust</a:t>
            </a:r>
            <a:endParaRPr lang="en-US" sz="1267"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972800" y="6522720"/>
            <a:ext cx="975360" cy="268224"/>
          </a:xfrm>
          <a:prstGeom prst="rect">
            <a:avLst/>
          </a:prstGeom>
          <a:noFill/>
          <a:ln/>
        </p:spPr>
        <p:txBody>
          <a:bodyPr wrap="square" rtlCol="0" anchor="ctr"/>
          <a:lstStyle/>
          <a:p>
            <a:pPr algn="r"/>
            <a:r>
              <a:rPr lang="en-US" sz="1200" i="1" dirty="0">
                <a:solidFill>
                  <a:srgbClr val="8C8C8C"/>
                </a:solidFill>
                <a:latin typeface="Georgia" pitchFamily="34" charset="0"/>
                <a:ea typeface="Georgia" pitchFamily="34" charset="-122"/>
                <a:cs typeface="Georgia" pitchFamily="34" charset="-120"/>
              </a:rPr>
              <a:t>6 / 11</a:t>
            </a:r>
            <a:endParaRPr lang="en-US" sz="1200" dirty="0"/>
          </a:p>
        </p:txBody>
      </p:sp>
      <p:sp>
        <p:nvSpPr>
          <p:cNvPr id="3" name="Shape 1"/>
          <p:cNvSpPr/>
          <p:nvPr/>
        </p:nvSpPr>
        <p:spPr>
          <a:xfrm>
            <a:off x="0" y="0"/>
            <a:ext cx="12192000" cy="73152"/>
          </a:xfrm>
          <a:prstGeom prst="rect">
            <a:avLst/>
          </a:prstGeom>
          <a:solidFill>
            <a:srgbClr val="C85A3B"/>
          </a:solidFill>
          <a:ln w="12700">
            <a:solidFill>
              <a:srgbClr val="C85A3B"/>
            </a:solidFill>
            <a:prstDash val="solid"/>
          </a:ln>
        </p:spPr>
        <p:txBody>
          <a:bodyPr/>
          <a:lstStyle/>
          <a:p>
            <a:endParaRPr lang="en-US" sz="2400"/>
          </a:p>
        </p:txBody>
      </p:sp>
      <p:sp>
        <p:nvSpPr>
          <p:cNvPr id="4" name="Text 2"/>
          <p:cNvSpPr/>
          <p:nvPr/>
        </p:nvSpPr>
        <p:spPr>
          <a:xfrm>
            <a:off x="670560" y="390144"/>
            <a:ext cx="6096000" cy="341376"/>
          </a:xfrm>
          <a:prstGeom prst="rect">
            <a:avLst/>
          </a:prstGeom>
          <a:noFill/>
          <a:ln/>
        </p:spPr>
        <p:txBody>
          <a:bodyPr wrap="square" rtlCol="0" anchor="ctr"/>
          <a:lstStyle/>
          <a:p>
            <a:r>
              <a:rPr lang="en-US" sz="1200" b="1" kern="0" spc="400" dirty="0">
                <a:solidFill>
                  <a:srgbClr val="C85A3B"/>
                </a:solidFill>
                <a:latin typeface="Calibri" pitchFamily="34" charset="0"/>
                <a:ea typeface="Calibri" pitchFamily="34" charset="-122"/>
                <a:cs typeface="Calibri" pitchFamily="34" charset="-120"/>
              </a:rPr>
              <a:t>WHAT HAPPENED NEXT</a:t>
            </a:r>
            <a:endParaRPr lang="en-US" sz="1200" dirty="0"/>
          </a:p>
        </p:txBody>
      </p:sp>
      <p:sp>
        <p:nvSpPr>
          <p:cNvPr id="5" name="Text 3"/>
          <p:cNvSpPr/>
          <p:nvPr/>
        </p:nvSpPr>
        <p:spPr>
          <a:xfrm>
            <a:off x="670560" y="731520"/>
            <a:ext cx="10728960" cy="877824"/>
          </a:xfrm>
          <a:prstGeom prst="rect">
            <a:avLst/>
          </a:prstGeom>
          <a:noFill/>
          <a:ln/>
        </p:spPr>
        <p:txBody>
          <a:bodyPr wrap="square" rtlCol="0" anchor="ctr"/>
          <a:lstStyle/>
          <a:p>
            <a:r>
              <a:rPr lang="en-US" sz="3467" dirty="0">
                <a:latin typeface="Georgia" pitchFamily="34" charset="0"/>
                <a:ea typeface="Georgia" pitchFamily="34" charset="-122"/>
                <a:cs typeface="Georgia" pitchFamily="34" charset="-120"/>
              </a:rPr>
              <a:t>The government guaranteed everything</a:t>
            </a:r>
            <a:endParaRPr lang="en-US" sz="3467" dirty="0"/>
          </a:p>
        </p:txBody>
      </p:sp>
      <p:sp>
        <p:nvSpPr>
          <p:cNvPr id="6" name="Shape 4"/>
          <p:cNvSpPr/>
          <p:nvPr/>
        </p:nvSpPr>
        <p:spPr>
          <a:xfrm>
            <a:off x="670560" y="1682497"/>
            <a:ext cx="10850880" cy="26823"/>
          </a:xfrm>
          <a:prstGeom prst="rect">
            <a:avLst/>
          </a:prstGeom>
          <a:solidFill>
            <a:srgbClr val="333333"/>
          </a:solidFill>
          <a:ln w="12700">
            <a:solidFill>
              <a:srgbClr val="333333"/>
            </a:solidFill>
            <a:prstDash val="solid"/>
          </a:ln>
        </p:spPr>
        <p:txBody>
          <a:bodyPr/>
          <a:lstStyle/>
          <a:p>
            <a:endParaRPr lang="en-US" sz="2400"/>
          </a:p>
        </p:txBody>
      </p:sp>
      <p:sp>
        <p:nvSpPr>
          <p:cNvPr id="7" name="Text 5"/>
          <p:cNvSpPr/>
          <p:nvPr/>
        </p:nvSpPr>
        <p:spPr>
          <a:xfrm>
            <a:off x="670560" y="1889760"/>
            <a:ext cx="4876800" cy="341376"/>
          </a:xfrm>
          <a:prstGeom prst="rect">
            <a:avLst/>
          </a:prstGeom>
          <a:noFill/>
          <a:ln/>
        </p:spPr>
        <p:txBody>
          <a:bodyPr wrap="square" rtlCol="0" anchor="ctr"/>
          <a:lstStyle/>
          <a:p>
            <a:r>
              <a:rPr lang="en-US" sz="1200" b="1" kern="0" spc="267" dirty="0">
                <a:solidFill>
                  <a:srgbClr val="E8927A"/>
                </a:solidFill>
                <a:latin typeface="Calibri" pitchFamily="34" charset="0"/>
                <a:ea typeface="Calibri" pitchFamily="34" charset="-122"/>
                <a:cs typeface="Calibri" pitchFamily="34" charset="-120"/>
              </a:rPr>
              <a:t>WHAT THE FED DID</a:t>
            </a:r>
            <a:endParaRPr lang="en-US" sz="1200" dirty="0"/>
          </a:p>
        </p:txBody>
      </p:sp>
      <p:sp>
        <p:nvSpPr>
          <p:cNvPr id="8" name="Text 6"/>
          <p:cNvSpPr/>
          <p:nvPr/>
        </p:nvSpPr>
        <p:spPr>
          <a:xfrm>
            <a:off x="670560" y="2316480"/>
            <a:ext cx="5120640" cy="3657600"/>
          </a:xfrm>
          <a:prstGeom prst="rect">
            <a:avLst/>
          </a:prstGeom>
          <a:noFill/>
          <a:ln/>
        </p:spPr>
        <p:txBody>
          <a:bodyPr wrap="square" rtlCol="0" anchor="t"/>
          <a:lstStyle/>
          <a:p>
            <a:pPr marL="457189" indent="-457189">
              <a:spcAft>
                <a:spcPts val="800"/>
              </a:spcAft>
              <a:buSzPct val="100000"/>
              <a:buChar char="•"/>
            </a:pPr>
            <a:r>
              <a:rPr lang="en-US" sz="1667" dirty="0">
                <a:latin typeface="Calibri" pitchFamily="34" charset="0"/>
                <a:ea typeface="Calibri" pitchFamily="34" charset="-122"/>
                <a:cs typeface="Calibri" pitchFamily="34" charset="-120"/>
              </a:rPr>
              <a:t>Treasury + Fed + FDIC issued a joint guarantee on 12 March</a:t>
            </a:r>
            <a:endParaRPr lang="en-US" sz="1667" dirty="0"/>
          </a:p>
          <a:p>
            <a:pPr marL="457189" indent="-457189">
              <a:spcAft>
                <a:spcPts val="800"/>
              </a:spcAft>
              <a:buSzPct val="100000"/>
              <a:buChar char="•"/>
            </a:pPr>
            <a:r>
              <a:rPr lang="en-US" sz="1667" dirty="0">
                <a:latin typeface="Calibri" pitchFamily="34" charset="0"/>
                <a:ea typeface="Calibri" pitchFamily="34" charset="-122"/>
                <a:cs typeface="Calibri" pitchFamily="34" charset="-120"/>
              </a:rPr>
              <a:t>All deposits covered far beyond the $250K limit</a:t>
            </a:r>
            <a:endParaRPr lang="en-US" sz="1667" dirty="0"/>
          </a:p>
          <a:p>
            <a:pPr marL="457189" indent="-457189">
              <a:spcAft>
                <a:spcPts val="800"/>
              </a:spcAft>
              <a:buSzPct val="100000"/>
              <a:buChar char="•"/>
            </a:pPr>
            <a:r>
              <a:rPr lang="en-US" sz="1667" dirty="0">
                <a:latin typeface="Calibri" pitchFamily="34" charset="0"/>
                <a:ea typeface="Calibri" pitchFamily="34" charset="-122"/>
                <a:cs typeface="Calibri" pitchFamily="34" charset="-120"/>
              </a:rPr>
              <a:t>Bank Term Funding Program (BTFP) extended emergency loans</a:t>
            </a:r>
            <a:endParaRPr lang="en-US" sz="1667" dirty="0"/>
          </a:p>
          <a:p>
            <a:pPr marL="457189" indent="-457189">
              <a:spcAft>
                <a:spcPts val="800"/>
              </a:spcAft>
              <a:buSzPct val="100000"/>
              <a:buChar char="•"/>
            </a:pPr>
            <a:r>
              <a:rPr lang="en-US" sz="1667" dirty="0">
                <a:latin typeface="Calibri" pitchFamily="34" charset="0"/>
                <a:ea typeface="Calibri" pitchFamily="34" charset="-122"/>
                <a:cs typeface="Calibri" pitchFamily="34" charset="-120"/>
              </a:rPr>
              <a:t>Contagion to Signature Bank (also failed) was contained</a:t>
            </a:r>
            <a:endParaRPr lang="en-US" sz="1667" dirty="0"/>
          </a:p>
          <a:p>
            <a:pPr marL="457189" indent="-457189">
              <a:spcAft>
                <a:spcPts val="800"/>
              </a:spcAft>
              <a:buSzPct val="100000"/>
              <a:buChar char="•"/>
            </a:pPr>
            <a:r>
              <a:rPr lang="en-US" sz="1667" dirty="0">
                <a:latin typeface="Calibri" pitchFamily="34" charset="0"/>
                <a:ea typeface="Calibri" pitchFamily="34" charset="-122"/>
                <a:cs typeface="Calibri" pitchFamily="34" charset="-120"/>
              </a:rPr>
              <a:t>No direct taxpayer funds  (financed via bank industry levies)</a:t>
            </a:r>
            <a:endParaRPr lang="en-US" sz="1667" dirty="0"/>
          </a:p>
        </p:txBody>
      </p:sp>
      <p:sp>
        <p:nvSpPr>
          <p:cNvPr id="9" name="Shape 7"/>
          <p:cNvSpPr/>
          <p:nvPr/>
        </p:nvSpPr>
        <p:spPr>
          <a:xfrm>
            <a:off x="6156960" y="1853184"/>
            <a:ext cx="30480" cy="4328160"/>
          </a:xfrm>
          <a:prstGeom prst="rect">
            <a:avLst/>
          </a:prstGeom>
          <a:solidFill>
            <a:srgbClr val="333333"/>
          </a:solidFill>
          <a:ln w="12700">
            <a:solidFill>
              <a:srgbClr val="333333"/>
            </a:solidFill>
            <a:prstDash val="solid"/>
          </a:ln>
        </p:spPr>
        <p:txBody>
          <a:bodyPr/>
          <a:lstStyle/>
          <a:p>
            <a:endParaRPr lang="en-US" sz="2400"/>
          </a:p>
        </p:txBody>
      </p:sp>
      <p:sp>
        <p:nvSpPr>
          <p:cNvPr id="10" name="Text 8"/>
          <p:cNvSpPr/>
          <p:nvPr/>
        </p:nvSpPr>
        <p:spPr>
          <a:xfrm>
            <a:off x="6400800" y="1889760"/>
            <a:ext cx="5242560" cy="341376"/>
          </a:xfrm>
          <a:prstGeom prst="rect">
            <a:avLst/>
          </a:prstGeom>
          <a:noFill/>
          <a:ln/>
        </p:spPr>
        <p:txBody>
          <a:bodyPr wrap="square" rtlCol="0" anchor="ctr"/>
          <a:lstStyle/>
          <a:p>
            <a:r>
              <a:rPr lang="en-US" sz="1200" b="1" kern="0" spc="267" dirty="0">
                <a:solidFill>
                  <a:srgbClr val="E8927A"/>
                </a:solidFill>
                <a:latin typeface="Calibri" pitchFamily="34" charset="0"/>
                <a:ea typeface="Calibri" pitchFamily="34" charset="-122"/>
                <a:cs typeface="Calibri" pitchFamily="34" charset="-120"/>
              </a:rPr>
              <a:t>THE CONTRADICTION</a:t>
            </a:r>
            <a:endParaRPr lang="en-US" sz="1200" dirty="0"/>
          </a:p>
        </p:txBody>
      </p:sp>
      <p:sp>
        <p:nvSpPr>
          <p:cNvPr id="11" name="Text 9"/>
          <p:cNvSpPr/>
          <p:nvPr/>
        </p:nvSpPr>
        <p:spPr>
          <a:xfrm>
            <a:off x="6400800" y="2316480"/>
            <a:ext cx="5242560" cy="3657600"/>
          </a:xfrm>
          <a:prstGeom prst="rect">
            <a:avLst/>
          </a:prstGeom>
          <a:noFill/>
          <a:ln/>
        </p:spPr>
        <p:txBody>
          <a:bodyPr wrap="square" rtlCol="0" anchor="t"/>
          <a:lstStyle/>
          <a:p>
            <a:pPr marL="457189" indent="-457189">
              <a:spcAft>
                <a:spcPts val="800"/>
              </a:spcAft>
              <a:buSzPct val="100000"/>
              <a:buChar char="•"/>
            </a:pPr>
            <a:r>
              <a:rPr lang="en-US" sz="1667" dirty="0">
                <a:latin typeface="Calibri" pitchFamily="34" charset="0"/>
                <a:ea typeface="Calibri" pitchFamily="34" charset="-122"/>
                <a:cs typeface="Calibri" pitchFamily="34" charset="-120"/>
              </a:rPr>
              <a:t>Official limit = $250K. Actual outcome: everyone covered.</a:t>
            </a:r>
            <a:endParaRPr lang="en-US" sz="1667" dirty="0"/>
          </a:p>
          <a:p>
            <a:pPr marL="457189" indent="-457189">
              <a:spcAft>
                <a:spcPts val="800"/>
              </a:spcAft>
              <a:buSzPct val="100000"/>
              <a:buChar char="•"/>
            </a:pPr>
            <a:r>
              <a:rPr lang="en-US" sz="1667" dirty="0">
                <a:latin typeface="Calibri" pitchFamily="34" charset="0"/>
                <a:ea typeface="Calibri" pitchFamily="34" charset="-122"/>
                <a:cs typeface="Calibri" pitchFamily="34" charset="-120"/>
              </a:rPr>
              <a:t>If the guarantee is always implicit, why does the limit exist?</a:t>
            </a:r>
            <a:endParaRPr lang="en-US" sz="1667" dirty="0"/>
          </a:p>
          <a:p>
            <a:pPr marL="457189" indent="-457189">
              <a:spcAft>
                <a:spcPts val="800"/>
              </a:spcAft>
              <a:buSzPct val="100000"/>
              <a:buChar char="•"/>
            </a:pPr>
            <a:r>
              <a:rPr lang="en-US" sz="1667" dirty="0">
                <a:latin typeface="Calibri" pitchFamily="34" charset="0"/>
                <a:ea typeface="Calibri" pitchFamily="34" charset="-122"/>
                <a:cs typeface="Calibri" pitchFamily="34" charset="-120"/>
              </a:rPr>
              <a:t>VCs who panicked first were rewarded. Prudent depositors bailed out anyway.</a:t>
            </a:r>
            <a:endParaRPr lang="en-US" sz="1667" dirty="0"/>
          </a:p>
          <a:p>
            <a:pPr marL="457189" indent="-457189">
              <a:spcAft>
                <a:spcPts val="800"/>
              </a:spcAft>
              <a:buSzPct val="100000"/>
              <a:buChar char="•"/>
            </a:pPr>
            <a:r>
              <a:rPr lang="en-US" sz="1667" dirty="0">
                <a:latin typeface="Calibri" pitchFamily="34" charset="0"/>
                <a:ea typeface="Calibri" pitchFamily="34" charset="-122"/>
                <a:cs typeface="Calibri" pitchFamily="34" charset="-120"/>
              </a:rPr>
              <a:t>Small banks penalised vs. 'too big to fail' perception</a:t>
            </a:r>
            <a:endParaRPr lang="en-US" sz="1667" dirty="0"/>
          </a:p>
          <a:p>
            <a:pPr marL="457189" indent="-457189">
              <a:spcAft>
                <a:spcPts val="800"/>
              </a:spcAft>
              <a:buSzPct val="100000"/>
              <a:buChar char="•"/>
            </a:pPr>
            <a:r>
              <a:rPr lang="en-US" sz="1667" dirty="0">
                <a:latin typeface="Calibri" pitchFamily="34" charset="0"/>
                <a:ea typeface="Calibri" pitchFamily="34" charset="-122"/>
                <a:cs typeface="Calibri" pitchFamily="34" charset="-120"/>
              </a:rPr>
              <a:t>The BTFP was improvised in 72 hours</a:t>
            </a:r>
            <a:endParaRPr lang="en-US" sz="1667" dirty="0"/>
          </a:p>
        </p:txBody>
      </p:sp>
      <p:sp>
        <p:nvSpPr>
          <p:cNvPr id="12" name="Text 10"/>
          <p:cNvSpPr/>
          <p:nvPr/>
        </p:nvSpPr>
        <p:spPr>
          <a:xfrm>
            <a:off x="670560" y="6217920"/>
            <a:ext cx="10972800" cy="426720"/>
          </a:xfrm>
          <a:prstGeom prst="rect">
            <a:avLst/>
          </a:prstGeom>
          <a:noFill/>
          <a:ln/>
        </p:spPr>
        <p:txBody>
          <a:bodyPr wrap="square" rtlCol="0" anchor="ctr"/>
          <a:lstStyle/>
          <a:p>
            <a:r>
              <a:rPr lang="en-US" sz="1467" i="1" dirty="0">
                <a:solidFill>
                  <a:srgbClr val="555555"/>
                </a:solidFill>
                <a:latin typeface="Georgia" pitchFamily="34" charset="0"/>
                <a:ea typeface="Georgia" pitchFamily="34" charset="-122"/>
                <a:cs typeface="Georgia" pitchFamily="34" charset="-120"/>
              </a:rPr>
              <a:t>"No depositor who had money at these institutions has lost a dime."  President Biden, 13 Mar 2023</a:t>
            </a:r>
            <a:endParaRPr lang="en-US" sz="1467"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09600" y="6437376"/>
            <a:ext cx="10972800" cy="18288"/>
          </a:xfrm>
          <a:prstGeom prst="rect">
            <a:avLst/>
          </a:prstGeom>
          <a:solidFill>
            <a:srgbClr val="EDE8E0"/>
          </a:solidFill>
          <a:ln w="12700">
            <a:solidFill>
              <a:srgbClr val="EDE8E0"/>
            </a:solidFill>
            <a:prstDash val="solid"/>
          </a:ln>
        </p:spPr>
        <p:txBody>
          <a:bodyPr/>
          <a:lstStyle/>
          <a:p>
            <a:endParaRPr lang="en-US" sz="2400"/>
          </a:p>
        </p:txBody>
      </p:sp>
      <p:sp>
        <p:nvSpPr>
          <p:cNvPr id="3" name="Text 1"/>
          <p:cNvSpPr/>
          <p:nvPr/>
        </p:nvSpPr>
        <p:spPr>
          <a:xfrm>
            <a:off x="10972800" y="6522720"/>
            <a:ext cx="975360" cy="268224"/>
          </a:xfrm>
          <a:prstGeom prst="rect">
            <a:avLst/>
          </a:prstGeom>
          <a:noFill/>
          <a:ln/>
        </p:spPr>
        <p:txBody>
          <a:bodyPr wrap="square" rtlCol="0" anchor="ctr"/>
          <a:lstStyle/>
          <a:p>
            <a:pPr algn="r"/>
            <a:r>
              <a:rPr lang="en-US" sz="1200" i="1" dirty="0">
                <a:solidFill>
                  <a:srgbClr val="8C8C8C"/>
                </a:solidFill>
                <a:latin typeface="Georgia" pitchFamily="34" charset="0"/>
                <a:ea typeface="Georgia" pitchFamily="34" charset="-122"/>
                <a:cs typeface="Georgia" pitchFamily="34" charset="-120"/>
              </a:rPr>
              <a:t>7 / 11</a:t>
            </a:r>
            <a:endParaRPr lang="en-US" sz="1200" dirty="0"/>
          </a:p>
        </p:txBody>
      </p:sp>
      <p:sp>
        <p:nvSpPr>
          <p:cNvPr id="5" name="Text 3"/>
          <p:cNvSpPr/>
          <p:nvPr/>
        </p:nvSpPr>
        <p:spPr>
          <a:xfrm>
            <a:off x="670560" y="707136"/>
            <a:ext cx="10972800" cy="1219200"/>
          </a:xfrm>
          <a:prstGeom prst="rect">
            <a:avLst/>
          </a:prstGeom>
          <a:noFill/>
          <a:ln/>
        </p:spPr>
        <p:txBody>
          <a:bodyPr wrap="square" rtlCol="0" anchor="ctr"/>
          <a:lstStyle/>
          <a:p>
            <a:r>
              <a:rPr lang="en-US" sz="3467" dirty="0">
                <a:solidFill>
                  <a:srgbClr val="1C1C1C"/>
                </a:solidFill>
                <a:latin typeface="Georgia" pitchFamily="34" charset="0"/>
                <a:ea typeface="Georgia" pitchFamily="34" charset="-122"/>
                <a:cs typeface="Georgia" pitchFamily="34" charset="-120"/>
              </a:rPr>
              <a:t>Cover everything → banks gamble more.</a:t>
            </a:r>
            <a:endParaRPr lang="en-US" sz="3467" dirty="0"/>
          </a:p>
          <a:p>
            <a:r>
              <a:rPr lang="en-US" sz="3467" dirty="0">
                <a:solidFill>
                  <a:srgbClr val="1C1C1C"/>
                </a:solidFill>
                <a:latin typeface="Georgia" pitchFamily="34" charset="0"/>
                <a:ea typeface="Georgia" pitchFamily="34" charset="-122"/>
                <a:cs typeface="Georgia" pitchFamily="34" charset="-120"/>
              </a:rPr>
              <a:t>Cover nothing → panic kills solvent banks.</a:t>
            </a:r>
            <a:endParaRPr lang="en-US" sz="3467" dirty="0"/>
          </a:p>
        </p:txBody>
      </p:sp>
      <p:sp>
        <p:nvSpPr>
          <p:cNvPr id="6" name="Shape 4"/>
          <p:cNvSpPr/>
          <p:nvPr/>
        </p:nvSpPr>
        <p:spPr>
          <a:xfrm>
            <a:off x="670560" y="2011680"/>
            <a:ext cx="10850880" cy="30480"/>
          </a:xfrm>
          <a:prstGeom prst="rect">
            <a:avLst/>
          </a:prstGeom>
          <a:solidFill>
            <a:srgbClr val="C85A3B"/>
          </a:solidFill>
          <a:ln w="12700">
            <a:solidFill>
              <a:srgbClr val="C85A3B"/>
            </a:solidFill>
            <a:prstDash val="solid"/>
          </a:ln>
        </p:spPr>
        <p:txBody>
          <a:bodyPr/>
          <a:lstStyle/>
          <a:p>
            <a:endParaRPr lang="en-US" sz="2400"/>
          </a:p>
        </p:txBody>
      </p:sp>
      <p:sp>
        <p:nvSpPr>
          <p:cNvPr id="7" name="Text 5"/>
          <p:cNvSpPr/>
          <p:nvPr/>
        </p:nvSpPr>
        <p:spPr>
          <a:xfrm>
            <a:off x="670560" y="2170176"/>
            <a:ext cx="5364480" cy="463296"/>
          </a:xfrm>
          <a:prstGeom prst="rect">
            <a:avLst/>
          </a:prstGeom>
          <a:noFill/>
          <a:ln/>
        </p:spPr>
        <p:txBody>
          <a:bodyPr wrap="square" rtlCol="0" anchor="ctr"/>
          <a:lstStyle/>
          <a:p>
            <a:r>
              <a:rPr lang="en-US" sz="2000" dirty="0">
                <a:solidFill>
                  <a:srgbClr val="2C4A6E"/>
                </a:solidFill>
                <a:latin typeface="Georgia" pitchFamily="34" charset="0"/>
                <a:ea typeface="Georgia" pitchFamily="34" charset="-122"/>
                <a:cs typeface="Georgia" pitchFamily="34" charset="-120"/>
              </a:rPr>
              <a:t>The fundamental problem</a:t>
            </a:r>
            <a:endParaRPr lang="en-US" sz="2000" dirty="0"/>
          </a:p>
        </p:txBody>
      </p:sp>
      <p:sp>
        <p:nvSpPr>
          <p:cNvPr id="8" name="Text 6"/>
          <p:cNvSpPr/>
          <p:nvPr/>
        </p:nvSpPr>
        <p:spPr>
          <a:xfrm>
            <a:off x="670560" y="2657856"/>
            <a:ext cx="5303520" cy="2097024"/>
          </a:xfrm>
          <a:prstGeom prst="rect">
            <a:avLst/>
          </a:prstGeom>
          <a:noFill/>
          <a:ln/>
        </p:spPr>
        <p:txBody>
          <a:bodyPr wrap="square" rtlCol="0" anchor="ctr"/>
          <a:lstStyle/>
          <a:p>
            <a:r>
              <a:rPr lang="en-US" sz="1600" dirty="0">
                <a:solidFill>
                  <a:srgbClr val="4A4A4A"/>
                </a:solidFill>
                <a:latin typeface="Calibri" pitchFamily="34" charset="0"/>
                <a:ea typeface="Calibri" pitchFamily="34" charset="-122"/>
                <a:cs typeface="Calibri" pitchFamily="34" charset="-120"/>
              </a:rPr>
              <a:t>Unlimited deposit insurance solves panic but creates moral hazard. If depositors know everything is guaranteed, they have no incentive to choose well-managed banks over reckless ones. </a:t>
            </a:r>
          </a:p>
          <a:p>
            <a:endParaRPr lang="en-US" sz="1600" dirty="0">
              <a:solidFill>
                <a:srgbClr val="4A4A4A"/>
              </a:solidFill>
              <a:latin typeface="Calibri" pitchFamily="34" charset="0"/>
              <a:ea typeface="Calibri" pitchFamily="34" charset="-122"/>
              <a:cs typeface="Calibri" pitchFamily="34" charset="-120"/>
            </a:endParaRPr>
          </a:p>
          <a:p>
            <a:r>
              <a:rPr lang="en-US" sz="1600" dirty="0">
                <a:solidFill>
                  <a:srgbClr val="4A4A4A"/>
                </a:solidFill>
                <a:latin typeface="Calibri" pitchFamily="34" charset="0"/>
                <a:ea typeface="Calibri" pitchFamily="34" charset="-122"/>
                <a:cs typeface="Calibri" pitchFamily="34" charset="-120"/>
              </a:rPr>
              <a:t>Banks, knowing deposits won't flee, are free to take on excessive risk. The guarantee that prevents one crisis plants the seeds of the next.</a:t>
            </a:r>
            <a:endParaRPr lang="en-US" sz="1600" dirty="0"/>
          </a:p>
        </p:txBody>
      </p:sp>
      <p:sp>
        <p:nvSpPr>
          <p:cNvPr id="9" name="Text 7"/>
          <p:cNvSpPr/>
          <p:nvPr/>
        </p:nvSpPr>
        <p:spPr>
          <a:xfrm>
            <a:off x="6339840" y="2170176"/>
            <a:ext cx="5364480" cy="463296"/>
          </a:xfrm>
          <a:prstGeom prst="rect">
            <a:avLst/>
          </a:prstGeom>
          <a:noFill/>
          <a:ln/>
        </p:spPr>
        <p:txBody>
          <a:bodyPr wrap="square" rtlCol="0" anchor="ctr"/>
          <a:lstStyle/>
          <a:p>
            <a:r>
              <a:rPr lang="en-US" sz="2000" dirty="0">
                <a:solidFill>
                  <a:srgbClr val="C85A3B"/>
                </a:solidFill>
                <a:latin typeface="Georgia" pitchFamily="34" charset="0"/>
                <a:ea typeface="Georgia" pitchFamily="34" charset="-122"/>
                <a:cs typeface="Georgia" pitchFamily="34" charset="-120"/>
              </a:rPr>
              <a:t>Solutions</a:t>
            </a:r>
            <a:endParaRPr lang="en-US" sz="2000" dirty="0"/>
          </a:p>
        </p:txBody>
      </p:sp>
      <p:sp>
        <p:nvSpPr>
          <p:cNvPr id="10" name="Shape 8"/>
          <p:cNvSpPr/>
          <p:nvPr/>
        </p:nvSpPr>
        <p:spPr>
          <a:xfrm>
            <a:off x="6339840" y="2682240"/>
            <a:ext cx="60960" cy="975360"/>
          </a:xfrm>
          <a:prstGeom prst="rect">
            <a:avLst/>
          </a:prstGeom>
          <a:solidFill>
            <a:srgbClr val="C85A3B"/>
          </a:solidFill>
          <a:ln w="12700">
            <a:solidFill>
              <a:srgbClr val="C85A3B"/>
            </a:solidFill>
            <a:prstDash val="solid"/>
          </a:ln>
        </p:spPr>
        <p:txBody>
          <a:bodyPr/>
          <a:lstStyle/>
          <a:p>
            <a:endParaRPr lang="en-US" sz="2400"/>
          </a:p>
        </p:txBody>
      </p:sp>
      <p:sp>
        <p:nvSpPr>
          <p:cNvPr id="11" name="Text 9"/>
          <p:cNvSpPr/>
          <p:nvPr/>
        </p:nvSpPr>
        <p:spPr>
          <a:xfrm>
            <a:off x="6583680" y="2682240"/>
            <a:ext cx="5181600" cy="365760"/>
          </a:xfrm>
          <a:prstGeom prst="rect">
            <a:avLst/>
          </a:prstGeom>
          <a:noFill/>
          <a:ln/>
        </p:spPr>
        <p:txBody>
          <a:bodyPr wrap="square" rtlCol="0" anchor="ctr"/>
          <a:lstStyle/>
          <a:p>
            <a:r>
              <a:rPr lang="en-US" sz="1600" dirty="0">
                <a:solidFill>
                  <a:srgbClr val="1C1C1C"/>
                </a:solidFill>
                <a:latin typeface="Georgia" pitchFamily="34" charset="0"/>
                <a:ea typeface="Georgia" pitchFamily="34" charset="-122"/>
                <a:cs typeface="Georgia" pitchFamily="34" charset="-120"/>
              </a:rPr>
              <a:t>Risk-Weighted Premiums</a:t>
            </a:r>
            <a:endParaRPr lang="en-US" sz="1600" dirty="0"/>
          </a:p>
        </p:txBody>
      </p:sp>
      <p:sp>
        <p:nvSpPr>
          <p:cNvPr id="12" name="Text 10"/>
          <p:cNvSpPr/>
          <p:nvPr/>
        </p:nvSpPr>
        <p:spPr>
          <a:xfrm>
            <a:off x="6583680" y="3048000"/>
            <a:ext cx="5181600" cy="792480"/>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Banks pay FDIC premiums proportional to their risk profile (leverage, duration mismatch, deposit concentration). SVB would have paid far more.</a:t>
            </a:r>
            <a:endParaRPr lang="en-US" sz="1400" dirty="0"/>
          </a:p>
        </p:txBody>
      </p:sp>
      <p:sp>
        <p:nvSpPr>
          <p:cNvPr id="13" name="Shape 11"/>
          <p:cNvSpPr/>
          <p:nvPr/>
        </p:nvSpPr>
        <p:spPr>
          <a:xfrm>
            <a:off x="6339840" y="3925824"/>
            <a:ext cx="60960" cy="975360"/>
          </a:xfrm>
          <a:prstGeom prst="rect">
            <a:avLst/>
          </a:prstGeom>
          <a:solidFill>
            <a:srgbClr val="C85A3B"/>
          </a:solidFill>
          <a:ln w="12700">
            <a:solidFill>
              <a:srgbClr val="C85A3B"/>
            </a:solidFill>
            <a:prstDash val="solid"/>
          </a:ln>
        </p:spPr>
        <p:txBody>
          <a:bodyPr/>
          <a:lstStyle/>
          <a:p>
            <a:endParaRPr lang="en-US" sz="2400"/>
          </a:p>
        </p:txBody>
      </p:sp>
      <p:sp>
        <p:nvSpPr>
          <p:cNvPr id="14" name="Text 12"/>
          <p:cNvSpPr/>
          <p:nvPr/>
        </p:nvSpPr>
        <p:spPr>
          <a:xfrm>
            <a:off x="6583680" y="3925824"/>
            <a:ext cx="5181600" cy="365760"/>
          </a:xfrm>
          <a:prstGeom prst="rect">
            <a:avLst/>
          </a:prstGeom>
          <a:noFill/>
          <a:ln/>
        </p:spPr>
        <p:txBody>
          <a:bodyPr wrap="square" rtlCol="0" anchor="ctr"/>
          <a:lstStyle/>
          <a:p>
            <a:r>
              <a:rPr lang="en-US" sz="1600" dirty="0">
                <a:solidFill>
                  <a:srgbClr val="1C1C1C"/>
                </a:solidFill>
                <a:latin typeface="Georgia" pitchFamily="34" charset="0"/>
                <a:ea typeface="Georgia" pitchFamily="34" charset="-122"/>
                <a:cs typeface="Georgia" pitchFamily="34" charset="-120"/>
              </a:rPr>
              <a:t>Depositor Coinsurance</a:t>
            </a:r>
            <a:endParaRPr lang="en-US" sz="1600" dirty="0"/>
          </a:p>
        </p:txBody>
      </p:sp>
      <p:sp>
        <p:nvSpPr>
          <p:cNvPr id="15" name="Text 13"/>
          <p:cNvSpPr/>
          <p:nvPr/>
        </p:nvSpPr>
        <p:spPr>
          <a:xfrm>
            <a:off x="6583680" y="4291584"/>
            <a:ext cx="5181600" cy="792480"/>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Above a threshold (e.g. €250K), depositors bear a small loss share approx. 5-10%. Preserves incentive to pick good banks, without triggering a full wipeout.</a:t>
            </a:r>
            <a:endParaRPr lang="en-US" sz="1400" dirty="0"/>
          </a:p>
        </p:txBody>
      </p:sp>
      <p:sp>
        <p:nvSpPr>
          <p:cNvPr id="16" name="Shape 14"/>
          <p:cNvSpPr/>
          <p:nvPr/>
        </p:nvSpPr>
        <p:spPr>
          <a:xfrm>
            <a:off x="6339840" y="5169408"/>
            <a:ext cx="60960" cy="975360"/>
          </a:xfrm>
          <a:prstGeom prst="rect">
            <a:avLst/>
          </a:prstGeom>
          <a:solidFill>
            <a:srgbClr val="C85A3B"/>
          </a:solidFill>
          <a:ln w="12700">
            <a:solidFill>
              <a:srgbClr val="C85A3B"/>
            </a:solidFill>
            <a:prstDash val="solid"/>
          </a:ln>
        </p:spPr>
        <p:txBody>
          <a:bodyPr/>
          <a:lstStyle/>
          <a:p>
            <a:endParaRPr lang="en-US" sz="2400"/>
          </a:p>
        </p:txBody>
      </p:sp>
      <p:sp>
        <p:nvSpPr>
          <p:cNvPr id="17" name="Text 15"/>
          <p:cNvSpPr/>
          <p:nvPr/>
        </p:nvSpPr>
        <p:spPr>
          <a:xfrm>
            <a:off x="6583680" y="5169408"/>
            <a:ext cx="5181600" cy="365760"/>
          </a:xfrm>
          <a:prstGeom prst="rect">
            <a:avLst/>
          </a:prstGeom>
          <a:noFill/>
          <a:ln/>
        </p:spPr>
        <p:txBody>
          <a:bodyPr wrap="square" rtlCol="0" anchor="ctr"/>
          <a:lstStyle/>
          <a:p>
            <a:r>
              <a:rPr lang="en-US" sz="1600" dirty="0">
                <a:solidFill>
                  <a:srgbClr val="1C1C1C"/>
                </a:solidFill>
                <a:latin typeface="Georgia" pitchFamily="34" charset="0"/>
                <a:ea typeface="Georgia" pitchFamily="34" charset="-122"/>
                <a:cs typeface="Georgia" pitchFamily="34" charset="-120"/>
              </a:rPr>
              <a:t>Mandatory Disclosure</a:t>
            </a:r>
            <a:endParaRPr lang="en-US" sz="1600" dirty="0"/>
          </a:p>
        </p:txBody>
      </p:sp>
      <p:sp>
        <p:nvSpPr>
          <p:cNvPr id="18" name="Text 16"/>
          <p:cNvSpPr/>
          <p:nvPr/>
        </p:nvSpPr>
        <p:spPr>
          <a:xfrm>
            <a:off x="6583680" y="5535168"/>
            <a:ext cx="5181600" cy="792480"/>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Large depositors above the limit must receive quarterly bank health summaries. Creates market discipline where informed depositors monitor risk without needing government to do it.</a:t>
            </a:r>
            <a:endParaRPr lang="en-US" sz="1400" dirty="0"/>
          </a:p>
        </p:txBody>
      </p:sp>
      <p:sp>
        <p:nvSpPr>
          <p:cNvPr id="19" name="Text 17"/>
          <p:cNvSpPr/>
          <p:nvPr/>
        </p:nvSpPr>
        <p:spPr>
          <a:xfrm>
            <a:off x="670560" y="6455664"/>
            <a:ext cx="10972800" cy="365760"/>
          </a:xfrm>
          <a:prstGeom prst="rect">
            <a:avLst/>
          </a:prstGeom>
          <a:noFill/>
          <a:ln/>
        </p:spPr>
        <p:txBody>
          <a:bodyPr wrap="square" rtlCol="0" anchor="ctr"/>
          <a:lstStyle/>
          <a:p>
            <a:r>
              <a:rPr lang="en-US" sz="1467" i="1" dirty="0">
                <a:solidFill>
                  <a:srgbClr val="8C8C8C"/>
                </a:solidFill>
                <a:latin typeface="Georgia" pitchFamily="34" charset="0"/>
                <a:ea typeface="Georgia" pitchFamily="34" charset="-122"/>
                <a:cs typeface="Georgia" pitchFamily="34" charset="-120"/>
              </a:rPr>
              <a:t>The goal is not to eliminate risk but to ensure the people taking risks bear them.</a:t>
            </a:r>
            <a:endParaRPr lang="en-US" sz="1467"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09600" y="6437376"/>
            <a:ext cx="10972800" cy="18288"/>
          </a:xfrm>
          <a:prstGeom prst="rect">
            <a:avLst/>
          </a:prstGeom>
          <a:solidFill>
            <a:srgbClr val="EDE8E0"/>
          </a:solidFill>
          <a:ln w="12700">
            <a:solidFill>
              <a:srgbClr val="EDE8E0"/>
            </a:solidFill>
            <a:prstDash val="solid"/>
          </a:ln>
        </p:spPr>
        <p:txBody>
          <a:bodyPr/>
          <a:lstStyle/>
          <a:p>
            <a:endParaRPr lang="en-US" sz="2400"/>
          </a:p>
        </p:txBody>
      </p:sp>
      <p:sp>
        <p:nvSpPr>
          <p:cNvPr id="3" name="Text 1"/>
          <p:cNvSpPr/>
          <p:nvPr/>
        </p:nvSpPr>
        <p:spPr>
          <a:xfrm>
            <a:off x="10972800" y="6522720"/>
            <a:ext cx="975360" cy="268224"/>
          </a:xfrm>
          <a:prstGeom prst="rect">
            <a:avLst/>
          </a:prstGeom>
          <a:noFill/>
          <a:ln/>
        </p:spPr>
        <p:txBody>
          <a:bodyPr wrap="square" rtlCol="0" anchor="ctr"/>
          <a:lstStyle/>
          <a:p>
            <a:pPr algn="r"/>
            <a:r>
              <a:rPr lang="en-US" sz="1200" i="1" dirty="0">
                <a:solidFill>
                  <a:srgbClr val="8C8C8C"/>
                </a:solidFill>
                <a:latin typeface="Georgia" pitchFamily="34" charset="0"/>
                <a:ea typeface="Georgia" pitchFamily="34" charset="-122"/>
                <a:cs typeface="Georgia" pitchFamily="34" charset="-120"/>
              </a:rPr>
              <a:t>8 / 11</a:t>
            </a:r>
            <a:endParaRPr lang="en-US" sz="1200" dirty="0"/>
          </a:p>
        </p:txBody>
      </p:sp>
      <p:sp>
        <p:nvSpPr>
          <p:cNvPr id="5" name="Text 3"/>
          <p:cNvSpPr/>
          <p:nvPr/>
        </p:nvSpPr>
        <p:spPr>
          <a:xfrm>
            <a:off x="670560" y="707136"/>
            <a:ext cx="10728960" cy="877824"/>
          </a:xfrm>
          <a:prstGeom prst="rect">
            <a:avLst/>
          </a:prstGeom>
          <a:noFill/>
          <a:ln/>
        </p:spPr>
        <p:txBody>
          <a:bodyPr wrap="square" rtlCol="0" anchor="ctr"/>
          <a:lstStyle/>
          <a:p>
            <a:r>
              <a:rPr lang="en-US" sz="3733" dirty="0">
                <a:solidFill>
                  <a:srgbClr val="1C1C1C"/>
                </a:solidFill>
                <a:latin typeface="Georgia" pitchFamily="34" charset="0"/>
                <a:ea typeface="Georgia" pitchFamily="34" charset="-122"/>
                <a:cs typeface="Georgia" pitchFamily="34" charset="-120"/>
              </a:rPr>
              <a:t>Is deposit insurance adequate today?</a:t>
            </a:r>
            <a:endParaRPr lang="en-US" sz="3733" dirty="0"/>
          </a:p>
        </p:txBody>
      </p:sp>
      <p:sp>
        <p:nvSpPr>
          <p:cNvPr id="6" name="Shape 4"/>
          <p:cNvSpPr/>
          <p:nvPr/>
        </p:nvSpPr>
        <p:spPr>
          <a:xfrm>
            <a:off x="670560" y="1645920"/>
            <a:ext cx="10850880" cy="30480"/>
          </a:xfrm>
          <a:prstGeom prst="rect">
            <a:avLst/>
          </a:prstGeom>
          <a:solidFill>
            <a:srgbClr val="C85A3B"/>
          </a:solidFill>
          <a:ln w="12700">
            <a:solidFill>
              <a:srgbClr val="C85A3B"/>
            </a:solidFill>
            <a:prstDash val="solid"/>
          </a:ln>
        </p:spPr>
        <p:txBody>
          <a:bodyPr/>
          <a:lstStyle/>
          <a:p>
            <a:endParaRPr lang="en-US" sz="2400"/>
          </a:p>
        </p:txBody>
      </p:sp>
      <p:sp>
        <p:nvSpPr>
          <p:cNvPr id="7" name="Shape 5"/>
          <p:cNvSpPr/>
          <p:nvPr/>
        </p:nvSpPr>
        <p:spPr>
          <a:xfrm>
            <a:off x="670560" y="1828800"/>
            <a:ext cx="5242560" cy="4413504"/>
          </a:xfrm>
          <a:prstGeom prst="rect">
            <a:avLst/>
          </a:prstGeom>
          <a:solidFill>
            <a:srgbClr val="EEF5EE"/>
          </a:solidFill>
          <a:ln w="12700">
            <a:solidFill>
              <a:srgbClr val="C8DEC8"/>
            </a:solidFill>
            <a:prstDash val="solid"/>
          </a:ln>
        </p:spPr>
        <p:txBody>
          <a:bodyPr/>
          <a:lstStyle/>
          <a:p>
            <a:endParaRPr lang="en-US" sz="2400"/>
          </a:p>
        </p:txBody>
      </p:sp>
      <p:sp>
        <p:nvSpPr>
          <p:cNvPr id="8" name="Shape 6"/>
          <p:cNvSpPr/>
          <p:nvPr/>
        </p:nvSpPr>
        <p:spPr>
          <a:xfrm>
            <a:off x="670560" y="1828800"/>
            <a:ext cx="5242560" cy="48768"/>
          </a:xfrm>
          <a:prstGeom prst="rect">
            <a:avLst/>
          </a:prstGeom>
          <a:solidFill>
            <a:srgbClr val="3A7D3A"/>
          </a:solidFill>
          <a:ln w="12700">
            <a:solidFill>
              <a:srgbClr val="3A7D3A"/>
            </a:solidFill>
            <a:prstDash val="solid"/>
          </a:ln>
        </p:spPr>
        <p:txBody>
          <a:bodyPr/>
          <a:lstStyle/>
          <a:p>
            <a:endParaRPr lang="en-US" sz="2400"/>
          </a:p>
        </p:txBody>
      </p:sp>
      <p:sp>
        <p:nvSpPr>
          <p:cNvPr id="9" name="Text 7"/>
          <p:cNvSpPr/>
          <p:nvPr/>
        </p:nvSpPr>
        <p:spPr>
          <a:xfrm>
            <a:off x="914400" y="1950720"/>
            <a:ext cx="4754880" cy="463296"/>
          </a:xfrm>
          <a:prstGeom prst="rect">
            <a:avLst/>
          </a:prstGeom>
          <a:noFill/>
          <a:ln/>
        </p:spPr>
        <p:txBody>
          <a:bodyPr wrap="square" rtlCol="0" anchor="ctr"/>
          <a:lstStyle/>
          <a:p>
            <a:r>
              <a:rPr lang="en-US" sz="1867" dirty="0">
                <a:solidFill>
                  <a:srgbClr val="2A5C2A"/>
                </a:solidFill>
                <a:latin typeface="Georgia" pitchFamily="34" charset="0"/>
                <a:ea typeface="Georgia" pitchFamily="34" charset="-122"/>
                <a:cs typeface="Georgia" pitchFamily="34" charset="-120"/>
              </a:rPr>
              <a:t>YES</a:t>
            </a:r>
            <a:endParaRPr lang="en-US" sz="1867" dirty="0"/>
          </a:p>
        </p:txBody>
      </p:sp>
      <p:sp>
        <p:nvSpPr>
          <p:cNvPr id="10" name="Text 8"/>
          <p:cNvSpPr/>
          <p:nvPr/>
        </p:nvSpPr>
        <p:spPr>
          <a:xfrm>
            <a:off x="914400" y="2535936"/>
            <a:ext cx="4754880" cy="3657600"/>
          </a:xfrm>
          <a:prstGeom prst="rect">
            <a:avLst/>
          </a:prstGeom>
          <a:noFill/>
          <a:ln/>
        </p:spPr>
        <p:txBody>
          <a:bodyPr wrap="square" rtlCol="0" anchor="t"/>
          <a:lstStyle/>
          <a:p>
            <a:pPr marL="457189" indent="-457189">
              <a:spcAft>
                <a:spcPts val="933"/>
              </a:spcAft>
              <a:buSzPct val="100000"/>
              <a:buChar char="•"/>
            </a:pPr>
            <a:r>
              <a:rPr lang="en-US" sz="1600" dirty="0">
                <a:solidFill>
                  <a:srgbClr val="2A5C2A"/>
                </a:solidFill>
                <a:latin typeface="Calibri" pitchFamily="34" charset="0"/>
                <a:ea typeface="Calibri" pitchFamily="34" charset="-122"/>
                <a:cs typeface="Calibri" pitchFamily="34" charset="-120"/>
              </a:rPr>
              <a:t>No insured depositor has ever lost money in FDIC's 90-year history</a:t>
            </a:r>
            <a:endParaRPr lang="en-US" sz="1600" dirty="0"/>
          </a:p>
          <a:p>
            <a:pPr marL="457189" indent="-457189">
              <a:spcAft>
                <a:spcPts val="933"/>
              </a:spcAft>
              <a:buSzPct val="100000"/>
              <a:buChar char="•"/>
            </a:pPr>
            <a:r>
              <a:rPr lang="en-US" sz="1600" dirty="0">
                <a:solidFill>
                  <a:srgbClr val="2A5C2A"/>
                </a:solidFill>
                <a:latin typeface="Calibri" pitchFamily="34" charset="0"/>
                <a:ea typeface="Calibri" pitchFamily="34" charset="-122"/>
                <a:cs typeface="Calibri" pitchFamily="34" charset="-120"/>
              </a:rPr>
              <a:t>Emergency interventions (SVB) proved the implicit backstop is real</a:t>
            </a:r>
            <a:endParaRPr lang="en-US" sz="1600" dirty="0"/>
          </a:p>
          <a:p>
            <a:pPr marL="457189" indent="-457189">
              <a:spcAft>
                <a:spcPts val="933"/>
              </a:spcAft>
              <a:buSzPct val="100000"/>
              <a:buChar char="•"/>
            </a:pPr>
            <a:r>
              <a:rPr lang="en-US" sz="1600" dirty="0">
                <a:solidFill>
                  <a:srgbClr val="2A5C2A"/>
                </a:solidFill>
                <a:latin typeface="Calibri" pitchFamily="34" charset="0"/>
                <a:ea typeface="Calibri" pitchFamily="34" charset="-122"/>
                <a:cs typeface="Calibri" pitchFamily="34" charset="-120"/>
              </a:rPr>
              <a:t>Blanket unlimited cover would worsen moral hazard which leads banks to gamble</a:t>
            </a:r>
            <a:endParaRPr lang="en-US" sz="1600" dirty="0"/>
          </a:p>
          <a:p>
            <a:pPr marL="457189" indent="-457189">
              <a:spcAft>
                <a:spcPts val="933"/>
              </a:spcAft>
              <a:buSzPct val="100000"/>
              <a:buChar char="•"/>
            </a:pPr>
            <a:r>
              <a:rPr lang="en-US" sz="1600" dirty="0">
                <a:solidFill>
                  <a:srgbClr val="2A5C2A"/>
                </a:solidFill>
                <a:latin typeface="Calibri" pitchFamily="34" charset="0"/>
                <a:ea typeface="Calibri" pitchFamily="34" charset="-122"/>
                <a:cs typeface="Calibri" pitchFamily="34" charset="-120"/>
              </a:rPr>
              <a:t>$250K covers 99%+ of individual personal accounts (FDIC data)</a:t>
            </a:r>
            <a:endParaRPr lang="en-US" sz="1600" dirty="0"/>
          </a:p>
          <a:p>
            <a:pPr marL="457189" indent="-457189">
              <a:spcAft>
                <a:spcPts val="933"/>
              </a:spcAft>
              <a:buSzPct val="100000"/>
              <a:buChar char="•"/>
            </a:pPr>
            <a:r>
              <a:rPr lang="en-US" sz="1600" dirty="0">
                <a:solidFill>
                  <a:srgbClr val="2A5C2A"/>
                </a:solidFill>
                <a:latin typeface="Calibri" pitchFamily="34" charset="0"/>
                <a:ea typeface="Calibri" pitchFamily="34" charset="-122"/>
                <a:cs typeface="Calibri" pitchFamily="34" charset="-120"/>
              </a:rPr>
              <a:t>Post-SVB stress testing now includes deposit concentration risk</a:t>
            </a:r>
            <a:endParaRPr lang="en-US" sz="1600" dirty="0"/>
          </a:p>
        </p:txBody>
      </p:sp>
      <p:sp>
        <p:nvSpPr>
          <p:cNvPr id="11" name="Shape 9"/>
          <p:cNvSpPr/>
          <p:nvPr/>
        </p:nvSpPr>
        <p:spPr>
          <a:xfrm>
            <a:off x="6278880" y="1828800"/>
            <a:ext cx="5242560" cy="4413504"/>
          </a:xfrm>
          <a:prstGeom prst="rect">
            <a:avLst/>
          </a:prstGeom>
          <a:solidFill>
            <a:srgbClr val="F9EEEE"/>
          </a:solidFill>
          <a:ln w="12700">
            <a:solidFill>
              <a:srgbClr val="DEC8C8"/>
            </a:solidFill>
            <a:prstDash val="solid"/>
          </a:ln>
        </p:spPr>
        <p:txBody>
          <a:bodyPr/>
          <a:lstStyle/>
          <a:p>
            <a:endParaRPr lang="en-US" sz="2400"/>
          </a:p>
        </p:txBody>
      </p:sp>
      <p:sp>
        <p:nvSpPr>
          <p:cNvPr id="12" name="Shape 10"/>
          <p:cNvSpPr/>
          <p:nvPr/>
        </p:nvSpPr>
        <p:spPr>
          <a:xfrm>
            <a:off x="6278880" y="1828800"/>
            <a:ext cx="5242560" cy="48768"/>
          </a:xfrm>
          <a:prstGeom prst="rect">
            <a:avLst/>
          </a:prstGeom>
          <a:solidFill>
            <a:srgbClr val="9B2A2A"/>
          </a:solidFill>
          <a:ln w="12700">
            <a:solidFill>
              <a:srgbClr val="9B2A2A"/>
            </a:solidFill>
            <a:prstDash val="solid"/>
          </a:ln>
        </p:spPr>
        <p:txBody>
          <a:bodyPr/>
          <a:lstStyle/>
          <a:p>
            <a:endParaRPr lang="en-US" sz="2400"/>
          </a:p>
        </p:txBody>
      </p:sp>
      <p:sp>
        <p:nvSpPr>
          <p:cNvPr id="13" name="Text 11"/>
          <p:cNvSpPr/>
          <p:nvPr/>
        </p:nvSpPr>
        <p:spPr>
          <a:xfrm>
            <a:off x="6522720" y="1950720"/>
            <a:ext cx="4754880" cy="463296"/>
          </a:xfrm>
          <a:prstGeom prst="rect">
            <a:avLst/>
          </a:prstGeom>
          <a:noFill/>
          <a:ln/>
        </p:spPr>
        <p:txBody>
          <a:bodyPr wrap="square" rtlCol="0" anchor="ctr"/>
          <a:lstStyle/>
          <a:p>
            <a:r>
              <a:rPr lang="en-US" sz="1867" dirty="0">
                <a:solidFill>
                  <a:srgbClr val="7A1C1C"/>
                </a:solidFill>
                <a:latin typeface="Georgia" pitchFamily="34" charset="0"/>
                <a:ea typeface="Georgia" pitchFamily="34" charset="-122"/>
                <a:cs typeface="Georgia" pitchFamily="34" charset="-120"/>
              </a:rPr>
              <a:t>NO</a:t>
            </a:r>
            <a:endParaRPr lang="en-US" sz="1867" dirty="0"/>
          </a:p>
        </p:txBody>
      </p:sp>
      <p:sp>
        <p:nvSpPr>
          <p:cNvPr id="14" name="Text 12"/>
          <p:cNvSpPr/>
          <p:nvPr/>
        </p:nvSpPr>
        <p:spPr>
          <a:xfrm>
            <a:off x="6522720" y="2535936"/>
            <a:ext cx="4754880" cy="3657600"/>
          </a:xfrm>
          <a:prstGeom prst="rect">
            <a:avLst/>
          </a:prstGeom>
          <a:noFill/>
          <a:ln/>
        </p:spPr>
        <p:txBody>
          <a:bodyPr wrap="square" rtlCol="0" anchor="t"/>
          <a:lstStyle/>
          <a:p>
            <a:pPr marL="457189" indent="-457189">
              <a:spcAft>
                <a:spcPts val="933"/>
              </a:spcAft>
              <a:buSzPct val="100000"/>
              <a:buChar char="•"/>
            </a:pPr>
            <a:r>
              <a:rPr lang="en-US" sz="1600" dirty="0">
                <a:solidFill>
                  <a:srgbClr val="7A1C1C"/>
                </a:solidFill>
                <a:latin typeface="Calibri" pitchFamily="34" charset="0"/>
                <a:ea typeface="Calibri" pitchFamily="34" charset="-122"/>
                <a:cs typeface="Calibri" pitchFamily="34" charset="-120"/>
              </a:rPr>
              <a:t>Limit hasn't kept pace with inflation</a:t>
            </a:r>
            <a:endParaRPr lang="en-US" sz="1600" dirty="0"/>
          </a:p>
          <a:p>
            <a:pPr marL="457189" indent="-457189">
              <a:spcAft>
                <a:spcPts val="933"/>
              </a:spcAft>
              <a:buSzPct val="100000"/>
              <a:buChar char="•"/>
            </a:pPr>
            <a:r>
              <a:rPr lang="en-US" sz="1600" dirty="0">
                <a:solidFill>
                  <a:srgbClr val="7A1C1C"/>
                </a:solidFill>
                <a:latin typeface="Calibri" pitchFamily="34" charset="0"/>
                <a:ea typeface="Calibri" pitchFamily="34" charset="-122"/>
                <a:cs typeface="Calibri" pitchFamily="34" charset="-120"/>
              </a:rPr>
              <a:t>Digital bank runs move faster than any regulatory response</a:t>
            </a:r>
            <a:endParaRPr lang="en-US" sz="1600" dirty="0"/>
          </a:p>
          <a:p>
            <a:pPr marL="457189" indent="-457189">
              <a:spcAft>
                <a:spcPts val="933"/>
              </a:spcAft>
              <a:buSzPct val="100000"/>
              <a:buChar char="•"/>
            </a:pPr>
            <a:r>
              <a:rPr lang="en-US" sz="1600" dirty="0">
                <a:solidFill>
                  <a:srgbClr val="7A1C1C"/>
                </a:solidFill>
                <a:latin typeface="Calibri" pitchFamily="34" charset="0"/>
                <a:ea typeface="Calibri" pitchFamily="34" charset="-122"/>
                <a:cs typeface="Calibri" pitchFamily="34" charset="-120"/>
              </a:rPr>
              <a:t>SVB: 94% of deposits above limit: the rule was the exception</a:t>
            </a:r>
            <a:endParaRPr lang="en-US" sz="1600" dirty="0"/>
          </a:p>
          <a:p>
            <a:pPr marL="457189" indent="-457189">
              <a:spcAft>
                <a:spcPts val="933"/>
              </a:spcAft>
              <a:buSzPct val="100000"/>
              <a:buChar char="•"/>
            </a:pPr>
            <a:r>
              <a:rPr lang="en-US" sz="1600" dirty="0">
                <a:solidFill>
                  <a:srgbClr val="7A1C1C"/>
                </a:solidFill>
                <a:latin typeface="Calibri" pitchFamily="34" charset="0"/>
                <a:ea typeface="Calibri" pitchFamily="34" charset="-122"/>
                <a:cs typeface="Calibri" pitchFamily="34" charset="-120"/>
              </a:rPr>
              <a:t>Gap between $250K limit and implicit guarantee creates dangerous ambiguity</a:t>
            </a:r>
            <a:endParaRPr lang="en-US" sz="1600" dirty="0"/>
          </a:p>
          <a:p>
            <a:pPr marL="457189" indent="-457189">
              <a:spcAft>
                <a:spcPts val="933"/>
              </a:spcAft>
              <a:buSzPct val="100000"/>
              <a:buChar char="•"/>
            </a:pPr>
            <a:r>
              <a:rPr lang="en-US" sz="1600" dirty="0">
                <a:solidFill>
                  <a:srgbClr val="7A1C1C"/>
                </a:solidFill>
                <a:latin typeface="Calibri" pitchFamily="34" charset="0"/>
                <a:ea typeface="Calibri" pitchFamily="34" charset="-122"/>
                <a:cs typeface="Calibri" pitchFamily="34" charset="-120"/>
              </a:rPr>
              <a:t>Systemic tools (BTFP) were improvised in 72 hours — not pre-designed</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D3BCEF-D23E-F5EA-22B5-3FD59014AD8D}"/>
              </a:ext>
            </a:extLst>
          </p:cNvPr>
          <p:cNvSpPr>
            <a:spLocks noGrp="1"/>
          </p:cNvSpPr>
          <p:nvPr>
            <p:ph type="title"/>
          </p:nvPr>
        </p:nvSpPr>
        <p:spPr>
          <a:xfrm>
            <a:off x="433347" y="503223"/>
            <a:ext cx="5323715" cy="1642970"/>
          </a:xfrm>
        </p:spPr>
        <p:txBody>
          <a:bodyPr anchor="b">
            <a:normAutofit/>
          </a:bodyPr>
          <a:lstStyle/>
          <a:p>
            <a:r>
              <a:rPr lang="en-GB" sz="3700" b="1" dirty="0"/>
              <a:t>Capital Requirements under Basel III</a:t>
            </a:r>
            <a:br>
              <a:rPr lang="en-GB" sz="3700" b="1" dirty="0"/>
            </a:br>
            <a:endParaRPr lang="en-GB" sz="3700" dirty="0"/>
          </a:p>
        </p:txBody>
      </p:sp>
      <p:sp>
        <p:nvSpPr>
          <p:cNvPr id="3" name="Content Placeholder 2">
            <a:extLst>
              <a:ext uri="{FF2B5EF4-FFF2-40B4-BE49-F238E27FC236}">
                <a16:creationId xmlns:a16="http://schemas.microsoft.com/office/drawing/2014/main" id="{F6D41283-4AB2-9444-5925-BD1FC32C12CA}"/>
              </a:ext>
            </a:extLst>
          </p:cNvPr>
          <p:cNvSpPr>
            <a:spLocks noGrp="1"/>
          </p:cNvSpPr>
          <p:nvPr>
            <p:ph idx="1"/>
          </p:nvPr>
        </p:nvSpPr>
        <p:spPr>
          <a:xfrm>
            <a:off x="457201" y="1676400"/>
            <a:ext cx="6342184" cy="4829908"/>
          </a:xfrm>
        </p:spPr>
        <p:txBody>
          <a:bodyPr anchor="t">
            <a:normAutofit lnSpcReduction="10000"/>
          </a:bodyPr>
          <a:lstStyle/>
          <a:p>
            <a:pPr marL="0" indent="0">
              <a:buNone/>
            </a:pPr>
            <a:r>
              <a:rPr lang="en-GB" sz="1800" b="1" dirty="0"/>
              <a:t>Basel III increased:</a:t>
            </a:r>
          </a:p>
          <a:p>
            <a:r>
              <a:rPr lang="en-GB" sz="1800" dirty="0"/>
              <a:t>Quantity of capital</a:t>
            </a:r>
          </a:p>
          <a:p>
            <a:r>
              <a:rPr lang="en-GB" sz="1800" dirty="0"/>
              <a:t>Quality of capital</a:t>
            </a:r>
          </a:p>
          <a:p>
            <a:r>
              <a:rPr lang="en-GB" sz="1800" dirty="0"/>
              <a:t>Loss-absorbing capacity</a:t>
            </a:r>
          </a:p>
          <a:p>
            <a:pPr marL="0" indent="0">
              <a:buNone/>
            </a:pPr>
            <a:r>
              <a:rPr lang="en-GB" sz="1800" b="1" dirty="0"/>
              <a:t>Key reforms:</a:t>
            </a:r>
          </a:p>
          <a:p>
            <a:r>
              <a:rPr lang="en-GB" sz="1800" dirty="0"/>
              <a:t>Greater focus on Common Equity Tier 1 (CET1) </a:t>
            </a:r>
          </a:p>
          <a:p>
            <a:pPr marL="0" indent="0">
              <a:buNone/>
            </a:pPr>
            <a:r>
              <a:rPr lang="en-GB" sz="1800" i="1" dirty="0"/>
              <a:t>  - the highest-quality capital a bank has</a:t>
            </a:r>
          </a:p>
          <a:p>
            <a:r>
              <a:rPr lang="en-GB" sz="1800" dirty="0"/>
              <a:t>Capital Conservation Buffer</a:t>
            </a:r>
          </a:p>
          <a:p>
            <a:pPr marL="0" indent="0">
              <a:buNone/>
            </a:pPr>
            <a:r>
              <a:rPr lang="en-GB" sz="1800" i="1" dirty="0"/>
              <a:t>  - additional emergency reserves above the minimum requirement</a:t>
            </a:r>
          </a:p>
          <a:p>
            <a:r>
              <a:rPr lang="en-GB" sz="1800" dirty="0"/>
              <a:t>Countercyclical Buffer</a:t>
            </a:r>
          </a:p>
          <a:p>
            <a:pPr marL="0" indent="0">
              <a:buNone/>
            </a:pPr>
            <a:r>
              <a:rPr lang="en-GB" sz="1800" dirty="0"/>
              <a:t>  </a:t>
            </a:r>
            <a:r>
              <a:rPr lang="en-GB" sz="1800" i="1" dirty="0"/>
              <a:t>- activates during economic booms, stops banks from lending too aggressively</a:t>
            </a:r>
            <a:endParaRPr lang="en-GB" sz="1800" dirty="0"/>
          </a:p>
          <a:p>
            <a:r>
              <a:rPr lang="en-GB" sz="1800" dirty="0"/>
              <a:t>Additional requirements for systemically important banks</a:t>
            </a:r>
          </a:p>
          <a:p>
            <a:endParaRPr lang="en-GB" sz="1400" dirty="0"/>
          </a:p>
        </p:txBody>
      </p:sp>
      <p:sp>
        <p:nvSpPr>
          <p:cNvPr id="4105" name="Rectangle 410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7" name="Rectangle 410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09" name="Rectangle 410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11" name="Rectangle 411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098" name="Picture 2" descr="Which Type of Capital is Right for Your Business?">
            <a:extLst>
              <a:ext uri="{FF2B5EF4-FFF2-40B4-BE49-F238E27FC236}">
                <a16:creationId xmlns:a16="http://schemas.microsoft.com/office/drawing/2014/main" id="{E5E9345D-CF2D-BD16-AF92-1C27BBD5CD1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75967" y="1927916"/>
            <a:ext cx="4170530" cy="3034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10500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09600" y="6437376"/>
            <a:ext cx="10972800" cy="18288"/>
          </a:xfrm>
          <a:prstGeom prst="rect">
            <a:avLst/>
          </a:prstGeom>
          <a:solidFill>
            <a:srgbClr val="EDE8E0"/>
          </a:solidFill>
          <a:ln w="12700">
            <a:solidFill>
              <a:srgbClr val="EDE8E0"/>
            </a:solidFill>
            <a:prstDash val="solid"/>
          </a:ln>
        </p:spPr>
        <p:txBody>
          <a:bodyPr/>
          <a:lstStyle/>
          <a:p>
            <a:endParaRPr lang="en-US" sz="2400"/>
          </a:p>
        </p:txBody>
      </p:sp>
      <p:sp>
        <p:nvSpPr>
          <p:cNvPr id="3" name="Text 1"/>
          <p:cNvSpPr/>
          <p:nvPr/>
        </p:nvSpPr>
        <p:spPr>
          <a:xfrm>
            <a:off x="10972800" y="6522720"/>
            <a:ext cx="975360" cy="268224"/>
          </a:xfrm>
          <a:prstGeom prst="rect">
            <a:avLst/>
          </a:prstGeom>
          <a:noFill/>
          <a:ln/>
        </p:spPr>
        <p:txBody>
          <a:bodyPr wrap="square" rtlCol="0" anchor="ctr"/>
          <a:lstStyle/>
          <a:p>
            <a:pPr algn="r"/>
            <a:r>
              <a:rPr lang="en-US" sz="1200" i="1" dirty="0">
                <a:solidFill>
                  <a:srgbClr val="8C8C8C"/>
                </a:solidFill>
                <a:latin typeface="Georgia" pitchFamily="34" charset="0"/>
                <a:ea typeface="Georgia" pitchFamily="34" charset="-122"/>
                <a:cs typeface="Georgia" pitchFamily="34" charset="-120"/>
              </a:rPr>
              <a:t>9 / 11</a:t>
            </a:r>
            <a:endParaRPr lang="en-US" sz="1200" dirty="0"/>
          </a:p>
        </p:txBody>
      </p:sp>
      <p:sp>
        <p:nvSpPr>
          <p:cNvPr id="5" name="Text 3"/>
          <p:cNvSpPr/>
          <p:nvPr/>
        </p:nvSpPr>
        <p:spPr>
          <a:xfrm>
            <a:off x="670560" y="707136"/>
            <a:ext cx="10363200" cy="877824"/>
          </a:xfrm>
          <a:prstGeom prst="rect">
            <a:avLst/>
          </a:prstGeom>
          <a:noFill/>
          <a:ln/>
        </p:spPr>
        <p:txBody>
          <a:bodyPr wrap="square" rtlCol="0" anchor="ctr"/>
          <a:lstStyle/>
          <a:p>
            <a:r>
              <a:rPr lang="en-US" sz="3733" dirty="0">
                <a:solidFill>
                  <a:srgbClr val="1C1C1C"/>
                </a:solidFill>
                <a:latin typeface="Georgia" pitchFamily="34" charset="0"/>
                <a:ea typeface="Georgia" pitchFamily="34" charset="-122"/>
                <a:cs typeface="Georgia" pitchFamily="34" charset="-120"/>
              </a:rPr>
              <a:t>Five reforms that could work</a:t>
            </a:r>
            <a:endParaRPr lang="en-US" sz="3733" dirty="0"/>
          </a:p>
        </p:txBody>
      </p:sp>
      <p:sp>
        <p:nvSpPr>
          <p:cNvPr id="6" name="Shape 4"/>
          <p:cNvSpPr/>
          <p:nvPr/>
        </p:nvSpPr>
        <p:spPr>
          <a:xfrm>
            <a:off x="670560" y="1645920"/>
            <a:ext cx="10850880" cy="30480"/>
          </a:xfrm>
          <a:prstGeom prst="rect">
            <a:avLst/>
          </a:prstGeom>
          <a:solidFill>
            <a:srgbClr val="C85A3B"/>
          </a:solidFill>
          <a:ln w="12700">
            <a:solidFill>
              <a:srgbClr val="C85A3B"/>
            </a:solidFill>
            <a:prstDash val="solid"/>
          </a:ln>
        </p:spPr>
        <p:txBody>
          <a:bodyPr/>
          <a:lstStyle/>
          <a:p>
            <a:endParaRPr lang="en-US" sz="2400"/>
          </a:p>
        </p:txBody>
      </p:sp>
      <p:sp>
        <p:nvSpPr>
          <p:cNvPr id="7" name="Shape 5"/>
          <p:cNvSpPr/>
          <p:nvPr/>
        </p:nvSpPr>
        <p:spPr>
          <a:xfrm>
            <a:off x="670560" y="1828800"/>
            <a:ext cx="5425440" cy="1402080"/>
          </a:xfrm>
          <a:prstGeom prst="rect">
            <a:avLst/>
          </a:prstGeom>
          <a:solidFill>
            <a:srgbClr val="EDE8E0"/>
          </a:solidFill>
          <a:ln w="12700">
            <a:solidFill>
              <a:srgbClr val="EDE8E0"/>
            </a:solidFill>
            <a:prstDash val="solid"/>
          </a:ln>
        </p:spPr>
        <p:txBody>
          <a:bodyPr/>
          <a:lstStyle/>
          <a:p>
            <a:endParaRPr lang="en-US" sz="2400"/>
          </a:p>
        </p:txBody>
      </p:sp>
      <p:sp>
        <p:nvSpPr>
          <p:cNvPr id="8" name="Text 6"/>
          <p:cNvSpPr/>
          <p:nvPr/>
        </p:nvSpPr>
        <p:spPr>
          <a:xfrm>
            <a:off x="890016" y="1950720"/>
            <a:ext cx="670560" cy="463296"/>
          </a:xfrm>
          <a:prstGeom prst="rect">
            <a:avLst/>
          </a:prstGeom>
          <a:noFill/>
          <a:ln/>
        </p:spPr>
        <p:txBody>
          <a:bodyPr wrap="square" rtlCol="0" anchor="ctr"/>
          <a:lstStyle/>
          <a:p>
            <a:r>
              <a:rPr lang="en-US" sz="2667" dirty="0">
                <a:solidFill>
                  <a:srgbClr val="C85A3B"/>
                </a:solidFill>
                <a:latin typeface="Georgia" pitchFamily="34" charset="0"/>
                <a:ea typeface="Georgia" pitchFamily="34" charset="-122"/>
                <a:cs typeface="Georgia" pitchFamily="34" charset="-120"/>
              </a:rPr>
              <a:t>01</a:t>
            </a:r>
            <a:endParaRPr lang="en-US" sz="2667" dirty="0"/>
          </a:p>
        </p:txBody>
      </p:sp>
      <p:sp>
        <p:nvSpPr>
          <p:cNvPr id="9" name="Text 7"/>
          <p:cNvSpPr/>
          <p:nvPr/>
        </p:nvSpPr>
        <p:spPr>
          <a:xfrm>
            <a:off x="1621536" y="1950720"/>
            <a:ext cx="4267200" cy="487680"/>
          </a:xfrm>
          <a:prstGeom prst="rect">
            <a:avLst/>
          </a:prstGeom>
          <a:noFill/>
          <a:ln/>
        </p:spPr>
        <p:txBody>
          <a:bodyPr wrap="square" rtlCol="0" anchor="ctr"/>
          <a:lstStyle/>
          <a:p>
            <a:r>
              <a:rPr lang="en-US" sz="1533" dirty="0">
                <a:solidFill>
                  <a:srgbClr val="1C1C1C"/>
                </a:solidFill>
                <a:latin typeface="Georgia" pitchFamily="34" charset="0"/>
                <a:ea typeface="Georgia" pitchFamily="34" charset="-122"/>
                <a:cs typeface="Georgia" pitchFamily="34" charset="-120"/>
              </a:rPr>
              <a:t>Raise limits for business payroll accounts</a:t>
            </a:r>
            <a:endParaRPr lang="en-US" sz="1533" dirty="0"/>
          </a:p>
        </p:txBody>
      </p:sp>
      <p:sp>
        <p:nvSpPr>
          <p:cNvPr id="10" name="Text 8"/>
          <p:cNvSpPr/>
          <p:nvPr/>
        </p:nvSpPr>
        <p:spPr>
          <a:xfrm>
            <a:off x="1621536" y="2438400"/>
            <a:ext cx="4267200" cy="792480"/>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Target protection where jobs are at stake. A higher limit (e.g. $10M) specifically for payroll accounts protects workers without blanket moral hazard.</a:t>
            </a:r>
            <a:endParaRPr lang="en-US" sz="1400" dirty="0"/>
          </a:p>
        </p:txBody>
      </p:sp>
      <p:sp>
        <p:nvSpPr>
          <p:cNvPr id="11" name="Shape 9"/>
          <p:cNvSpPr/>
          <p:nvPr/>
        </p:nvSpPr>
        <p:spPr>
          <a:xfrm>
            <a:off x="670560" y="3413760"/>
            <a:ext cx="5425440" cy="1402080"/>
          </a:xfrm>
          <a:prstGeom prst="rect">
            <a:avLst/>
          </a:prstGeom>
          <a:solidFill>
            <a:srgbClr val="EDE8E0"/>
          </a:solidFill>
          <a:ln w="12700">
            <a:solidFill>
              <a:srgbClr val="EDE8E0"/>
            </a:solidFill>
            <a:prstDash val="solid"/>
          </a:ln>
        </p:spPr>
        <p:txBody>
          <a:bodyPr/>
          <a:lstStyle/>
          <a:p>
            <a:endParaRPr lang="en-US" sz="2400"/>
          </a:p>
        </p:txBody>
      </p:sp>
      <p:sp>
        <p:nvSpPr>
          <p:cNvPr id="12" name="Text 10"/>
          <p:cNvSpPr/>
          <p:nvPr/>
        </p:nvSpPr>
        <p:spPr>
          <a:xfrm>
            <a:off x="890016" y="3535680"/>
            <a:ext cx="670560" cy="463296"/>
          </a:xfrm>
          <a:prstGeom prst="rect">
            <a:avLst/>
          </a:prstGeom>
          <a:noFill/>
          <a:ln/>
        </p:spPr>
        <p:txBody>
          <a:bodyPr wrap="square" rtlCol="0" anchor="ctr"/>
          <a:lstStyle/>
          <a:p>
            <a:r>
              <a:rPr lang="en-US" sz="2667" dirty="0">
                <a:solidFill>
                  <a:srgbClr val="C85A3B"/>
                </a:solidFill>
                <a:latin typeface="Georgia" pitchFamily="34" charset="0"/>
                <a:ea typeface="Georgia" pitchFamily="34" charset="-122"/>
                <a:cs typeface="Georgia" pitchFamily="34" charset="-120"/>
              </a:rPr>
              <a:t>02</a:t>
            </a:r>
            <a:endParaRPr lang="en-US" sz="2667" dirty="0"/>
          </a:p>
        </p:txBody>
      </p:sp>
      <p:sp>
        <p:nvSpPr>
          <p:cNvPr id="13" name="Text 11"/>
          <p:cNvSpPr/>
          <p:nvPr/>
        </p:nvSpPr>
        <p:spPr>
          <a:xfrm>
            <a:off x="1621536" y="3535680"/>
            <a:ext cx="4267200" cy="487680"/>
          </a:xfrm>
          <a:prstGeom prst="rect">
            <a:avLst/>
          </a:prstGeom>
          <a:noFill/>
          <a:ln/>
        </p:spPr>
        <p:txBody>
          <a:bodyPr wrap="square" rtlCol="0" anchor="ctr"/>
          <a:lstStyle/>
          <a:p>
            <a:r>
              <a:rPr lang="en-US" sz="1533" dirty="0">
                <a:solidFill>
                  <a:srgbClr val="1C1C1C"/>
                </a:solidFill>
                <a:latin typeface="Georgia" pitchFamily="34" charset="0"/>
                <a:ea typeface="Georgia" pitchFamily="34" charset="-122"/>
                <a:cs typeface="Georgia" pitchFamily="34" charset="-120"/>
              </a:rPr>
              <a:t>Risk-weighted insurance premiums</a:t>
            </a:r>
            <a:endParaRPr lang="en-US" sz="1533" dirty="0"/>
          </a:p>
        </p:txBody>
      </p:sp>
      <p:sp>
        <p:nvSpPr>
          <p:cNvPr id="14" name="Text 12"/>
          <p:cNvSpPr/>
          <p:nvPr/>
        </p:nvSpPr>
        <p:spPr>
          <a:xfrm>
            <a:off x="1621536" y="4023360"/>
            <a:ext cx="4267200" cy="792480"/>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Banks with concentrated uninsured deposits pay more for coverage. </a:t>
            </a:r>
            <a:endParaRPr lang="en-US" sz="1400" dirty="0"/>
          </a:p>
        </p:txBody>
      </p:sp>
      <p:sp>
        <p:nvSpPr>
          <p:cNvPr id="15" name="Shape 13"/>
          <p:cNvSpPr/>
          <p:nvPr/>
        </p:nvSpPr>
        <p:spPr>
          <a:xfrm>
            <a:off x="670560" y="4998720"/>
            <a:ext cx="5425440" cy="1402080"/>
          </a:xfrm>
          <a:prstGeom prst="rect">
            <a:avLst/>
          </a:prstGeom>
          <a:solidFill>
            <a:srgbClr val="EDE8E0"/>
          </a:solidFill>
          <a:ln w="12700">
            <a:solidFill>
              <a:srgbClr val="EDE8E0"/>
            </a:solidFill>
            <a:prstDash val="solid"/>
          </a:ln>
        </p:spPr>
        <p:txBody>
          <a:bodyPr/>
          <a:lstStyle/>
          <a:p>
            <a:endParaRPr lang="en-US" sz="2400"/>
          </a:p>
        </p:txBody>
      </p:sp>
      <p:sp>
        <p:nvSpPr>
          <p:cNvPr id="16" name="Text 14"/>
          <p:cNvSpPr/>
          <p:nvPr/>
        </p:nvSpPr>
        <p:spPr>
          <a:xfrm>
            <a:off x="890016" y="5120640"/>
            <a:ext cx="670560" cy="463296"/>
          </a:xfrm>
          <a:prstGeom prst="rect">
            <a:avLst/>
          </a:prstGeom>
          <a:noFill/>
          <a:ln/>
        </p:spPr>
        <p:txBody>
          <a:bodyPr wrap="square" rtlCol="0" anchor="ctr"/>
          <a:lstStyle/>
          <a:p>
            <a:r>
              <a:rPr lang="en-US" sz="2667" dirty="0">
                <a:solidFill>
                  <a:srgbClr val="C85A3B"/>
                </a:solidFill>
                <a:latin typeface="Georgia" pitchFamily="34" charset="0"/>
                <a:ea typeface="Georgia" pitchFamily="34" charset="-122"/>
                <a:cs typeface="Georgia" pitchFamily="34" charset="-120"/>
              </a:rPr>
              <a:t>03</a:t>
            </a:r>
            <a:endParaRPr lang="en-US" sz="2667" dirty="0"/>
          </a:p>
        </p:txBody>
      </p:sp>
      <p:sp>
        <p:nvSpPr>
          <p:cNvPr id="17" name="Text 15"/>
          <p:cNvSpPr/>
          <p:nvPr/>
        </p:nvSpPr>
        <p:spPr>
          <a:xfrm>
            <a:off x="1621536" y="5120640"/>
            <a:ext cx="4267200" cy="487680"/>
          </a:xfrm>
          <a:prstGeom prst="rect">
            <a:avLst/>
          </a:prstGeom>
          <a:noFill/>
          <a:ln/>
        </p:spPr>
        <p:txBody>
          <a:bodyPr wrap="square" rtlCol="0" anchor="ctr"/>
          <a:lstStyle/>
          <a:p>
            <a:r>
              <a:rPr lang="en-US" sz="1533" dirty="0">
                <a:solidFill>
                  <a:srgbClr val="1C1C1C"/>
                </a:solidFill>
                <a:latin typeface="Georgia" pitchFamily="34" charset="0"/>
                <a:ea typeface="Georgia" pitchFamily="34" charset="-122"/>
                <a:cs typeface="Georgia" pitchFamily="34" charset="-120"/>
              </a:rPr>
              <a:t>Digital liquidity buffers</a:t>
            </a:r>
            <a:endParaRPr lang="en-US" sz="1533" dirty="0"/>
          </a:p>
        </p:txBody>
      </p:sp>
      <p:sp>
        <p:nvSpPr>
          <p:cNvPr id="18" name="Text 16"/>
          <p:cNvSpPr/>
          <p:nvPr/>
        </p:nvSpPr>
        <p:spPr>
          <a:xfrm>
            <a:off x="1621536" y="5608320"/>
            <a:ext cx="4267200" cy="792480"/>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Require banks to hold liquid reserves calibrated to their digital withdrawal velocity to be up-to-date with the smartphone age.</a:t>
            </a:r>
            <a:endParaRPr lang="en-US" sz="1400" dirty="0"/>
          </a:p>
        </p:txBody>
      </p:sp>
      <p:sp>
        <p:nvSpPr>
          <p:cNvPr id="19" name="Shape 17"/>
          <p:cNvSpPr/>
          <p:nvPr/>
        </p:nvSpPr>
        <p:spPr>
          <a:xfrm>
            <a:off x="6461760" y="1828800"/>
            <a:ext cx="5425440" cy="1402080"/>
          </a:xfrm>
          <a:prstGeom prst="rect">
            <a:avLst/>
          </a:prstGeom>
          <a:solidFill>
            <a:srgbClr val="EDE8E0"/>
          </a:solidFill>
          <a:ln w="12700">
            <a:solidFill>
              <a:srgbClr val="EDE8E0"/>
            </a:solidFill>
            <a:prstDash val="solid"/>
          </a:ln>
        </p:spPr>
        <p:txBody>
          <a:bodyPr/>
          <a:lstStyle/>
          <a:p>
            <a:endParaRPr lang="en-US" sz="2400"/>
          </a:p>
        </p:txBody>
      </p:sp>
      <p:sp>
        <p:nvSpPr>
          <p:cNvPr id="20" name="Text 18"/>
          <p:cNvSpPr/>
          <p:nvPr/>
        </p:nvSpPr>
        <p:spPr>
          <a:xfrm>
            <a:off x="6681216" y="1950720"/>
            <a:ext cx="670560" cy="463296"/>
          </a:xfrm>
          <a:prstGeom prst="rect">
            <a:avLst/>
          </a:prstGeom>
          <a:noFill/>
          <a:ln/>
        </p:spPr>
        <p:txBody>
          <a:bodyPr wrap="square" rtlCol="0" anchor="ctr"/>
          <a:lstStyle/>
          <a:p>
            <a:r>
              <a:rPr lang="en-US" sz="2667" dirty="0">
                <a:solidFill>
                  <a:srgbClr val="C85A3B"/>
                </a:solidFill>
                <a:latin typeface="Georgia" pitchFamily="34" charset="0"/>
                <a:ea typeface="Georgia" pitchFamily="34" charset="-122"/>
                <a:cs typeface="Georgia" pitchFamily="34" charset="-120"/>
              </a:rPr>
              <a:t>04</a:t>
            </a:r>
            <a:endParaRPr lang="en-US" sz="2667" dirty="0"/>
          </a:p>
        </p:txBody>
      </p:sp>
      <p:sp>
        <p:nvSpPr>
          <p:cNvPr id="21" name="Text 19"/>
          <p:cNvSpPr/>
          <p:nvPr/>
        </p:nvSpPr>
        <p:spPr>
          <a:xfrm>
            <a:off x="7412736" y="1950720"/>
            <a:ext cx="4267200" cy="487680"/>
          </a:xfrm>
          <a:prstGeom prst="rect">
            <a:avLst/>
          </a:prstGeom>
          <a:noFill/>
          <a:ln/>
        </p:spPr>
        <p:txBody>
          <a:bodyPr wrap="square" rtlCol="0" anchor="ctr"/>
          <a:lstStyle/>
          <a:p>
            <a:r>
              <a:rPr lang="en-US" sz="1533" dirty="0">
                <a:solidFill>
                  <a:srgbClr val="1C1C1C"/>
                </a:solidFill>
                <a:latin typeface="Georgia" pitchFamily="34" charset="0"/>
                <a:ea typeface="Georgia" pitchFamily="34" charset="-122"/>
                <a:cs typeface="Georgia" pitchFamily="34" charset="-120"/>
              </a:rPr>
              <a:t>Depositor coinsurance above the threshold</a:t>
            </a:r>
            <a:endParaRPr lang="en-US" sz="1533" dirty="0"/>
          </a:p>
        </p:txBody>
      </p:sp>
      <p:sp>
        <p:nvSpPr>
          <p:cNvPr id="22" name="Text 20"/>
          <p:cNvSpPr/>
          <p:nvPr/>
        </p:nvSpPr>
        <p:spPr>
          <a:xfrm>
            <a:off x="7412736" y="2438400"/>
            <a:ext cx="4267200" cy="792480"/>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Large depositors bear a modest loss share (5-10%) above the limit. Preserves market discipline without triggering catastrophic runs.</a:t>
            </a:r>
            <a:endParaRPr lang="en-US" sz="1400" dirty="0"/>
          </a:p>
        </p:txBody>
      </p:sp>
      <p:sp>
        <p:nvSpPr>
          <p:cNvPr id="23" name="Shape 21"/>
          <p:cNvSpPr/>
          <p:nvPr/>
        </p:nvSpPr>
        <p:spPr>
          <a:xfrm>
            <a:off x="6461760" y="3413760"/>
            <a:ext cx="5425440" cy="1414272"/>
          </a:xfrm>
          <a:prstGeom prst="rect">
            <a:avLst/>
          </a:prstGeom>
          <a:solidFill>
            <a:srgbClr val="EDE8E0"/>
          </a:solidFill>
          <a:ln w="12700">
            <a:solidFill>
              <a:srgbClr val="EDE8E0"/>
            </a:solidFill>
            <a:prstDash val="solid"/>
          </a:ln>
        </p:spPr>
        <p:txBody>
          <a:bodyPr/>
          <a:lstStyle/>
          <a:p>
            <a:endParaRPr lang="en-US" sz="2400"/>
          </a:p>
        </p:txBody>
      </p:sp>
      <p:sp>
        <p:nvSpPr>
          <p:cNvPr id="24" name="Text 22"/>
          <p:cNvSpPr/>
          <p:nvPr/>
        </p:nvSpPr>
        <p:spPr>
          <a:xfrm>
            <a:off x="6681216" y="3535680"/>
            <a:ext cx="670560" cy="463296"/>
          </a:xfrm>
          <a:prstGeom prst="rect">
            <a:avLst/>
          </a:prstGeom>
          <a:noFill/>
          <a:ln/>
        </p:spPr>
        <p:txBody>
          <a:bodyPr wrap="square" rtlCol="0" anchor="ctr"/>
          <a:lstStyle/>
          <a:p>
            <a:r>
              <a:rPr lang="en-US" sz="2667" dirty="0">
                <a:solidFill>
                  <a:srgbClr val="C85A3B"/>
                </a:solidFill>
                <a:latin typeface="Georgia" pitchFamily="34" charset="0"/>
                <a:ea typeface="Georgia" pitchFamily="34" charset="-122"/>
                <a:cs typeface="Georgia" pitchFamily="34" charset="-120"/>
              </a:rPr>
              <a:t>05</a:t>
            </a:r>
            <a:endParaRPr lang="en-US" sz="2667" dirty="0"/>
          </a:p>
        </p:txBody>
      </p:sp>
      <p:sp>
        <p:nvSpPr>
          <p:cNvPr id="25" name="Text 23"/>
          <p:cNvSpPr/>
          <p:nvPr/>
        </p:nvSpPr>
        <p:spPr>
          <a:xfrm>
            <a:off x="7412736" y="3535680"/>
            <a:ext cx="4267200" cy="487680"/>
          </a:xfrm>
          <a:prstGeom prst="rect">
            <a:avLst/>
          </a:prstGeom>
          <a:noFill/>
          <a:ln/>
        </p:spPr>
        <p:txBody>
          <a:bodyPr wrap="square" rtlCol="0" anchor="ctr"/>
          <a:lstStyle/>
          <a:p>
            <a:r>
              <a:rPr lang="en-US" sz="1533" dirty="0">
                <a:solidFill>
                  <a:srgbClr val="1C1C1C"/>
                </a:solidFill>
                <a:latin typeface="Georgia" pitchFamily="34" charset="0"/>
                <a:ea typeface="Georgia" pitchFamily="34" charset="-122"/>
                <a:cs typeface="Georgia" pitchFamily="34" charset="-120"/>
              </a:rPr>
              <a:t>Formalise the implicit guarantee transparently</a:t>
            </a:r>
            <a:endParaRPr lang="en-US" sz="1533" dirty="0"/>
          </a:p>
        </p:txBody>
      </p:sp>
      <p:sp>
        <p:nvSpPr>
          <p:cNvPr id="26" name="Text 24"/>
          <p:cNvSpPr/>
          <p:nvPr/>
        </p:nvSpPr>
        <p:spPr>
          <a:xfrm>
            <a:off x="7412736" y="4023360"/>
            <a:ext cx="4267200" cy="792480"/>
          </a:xfrm>
          <a:prstGeom prst="rect">
            <a:avLst/>
          </a:prstGeom>
          <a:noFill/>
          <a:ln/>
        </p:spPr>
        <p:txBody>
          <a:bodyPr wrap="square" rtlCol="0" anchor="t"/>
          <a:lstStyle/>
          <a:p>
            <a:r>
              <a:rPr lang="en-US" sz="1400" dirty="0">
                <a:solidFill>
                  <a:srgbClr val="4A4A4A"/>
                </a:solidFill>
                <a:latin typeface="Calibri" pitchFamily="34" charset="0"/>
                <a:ea typeface="Calibri" pitchFamily="34" charset="-122"/>
                <a:cs typeface="Calibri" pitchFamily="34" charset="-120"/>
              </a:rPr>
              <a:t>Any ambiguity shall be avoided. The standards and regulations shall apply to all the banks equally. </a:t>
            </a:r>
            <a:endParaRPr lang="en-US" sz="14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972800" y="6522720"/>
            <a:ext cx="975360" cy="268224"/>
          </a:xfrm>
          <a:prstGeom prst="rect">
            <a:avLst/>
          </a:prstGeom>
          <a:noFill/>
          <a:ln/>
        </p:spPr>
        <p:txBody>
          <a:bodyPr wrap="square" rtlCol="0" anchor="ctr"/>
          <a:lstStyle/>
          <a:p>
            <a:pPr algn="r"/>
            <a:r>
              <a:rPr lang="en-US" sz="1200" i="1" dirty="0">
                <a:solidFill>
                  <a:srgbClr val="8C8C8C"/>
                </a:solidFill>
                <a:latin typeface="Georgia" pitchFamily="34" charset="0"/>
                <a:ea typeface="Georgia" pitchFamily="34" charset="-122"/>
                <a:cs typeface="Georgia" pitchFamily="34" charset="-120"/>
              </a:rPr>
              <a:t>10 / 11</a:t>
            </a:r>
            <a:endParaRPr lang="en-US" sz="1200" dirty="0"/>
          </a:p>
        </p:txBody>
      </p:sp>
      <p:sp>
        <p:nvSpPr>
          <p:cNvPr id="3" name="Shape 1"/>
          <p:cNvSpPr/>
          <p:nvPr/>
        </p:nvSpPr>
        <p:spPr>
          <a:xfrm>
            <a:off x="0" y="0"/>
            <a:ext cx="12192000" cy="73152"/>
          </a:xfrm>
          <a:prstGeom prst="rect">
            <a:avLst/>
          </a:prstGeom>
          <a:solidFill>
            <a:srgbClr val="C85A3B"/>
          </a:solidFill>
          <a:ln w="12700">
            <a:solidFill>
              <a:srgbClr val="C85A3B"/>
            </a:solidFill>
            <a:prstDash val="solid"/>
          </a:ln>
        </p:spPr>
        <p:txBody>
          <a:bodyPr/>
          <a:lstStyle/>
          <a:p>
            <a:endParaRPr lang="en-US" sz="2400"/>
          </a:p>
        </p:txBody>
      </p:sp>
      <p:sp>
        <p:nvSpPr>
          <p:cNvPr id="5" name="Text 3"/>
          <p:cNvSpPr/>
          <p:nvPr/>
        </p:nvSpPr>
        <p:spPr>
          <a:xfrm>
            <a:off x="670560" y="792480"/>
            <a:ext cx="10728960" cy="829056"/>
          </a:xfrm>
          <a:prstGeom prst="rect">
            <a:avLst/>
          </a:prstGeom>
          <a:noFill/>
          <a:ln/>
        </p:spPr>
        <p:txBody>
          <a:bodyPr wrap="square" rtlCol="0" anchor="ctr"/>
          <a:lstStyle/>
          <a:p>
            <a:r>
              <a:rPr lang="en-US" sz="4000" dirty="0">
                <a:latin typeface="Georgia" pitchFamily="34" charset="0"/>
                <a:ea typeface="Georgia" pitchFamily="34" charset="-122"/>
                <a:cs typeface="Georgia" pitchFamily="34" charset="-120"/>
              </a:rPr>
              <a:t>Three questions worth arguing about</a:t>
            </a:r>
            <a:endParaRPr lang="en-US" sz="4000" dirty="0"/>
          </a:p>
        </p:txBody>
      </p:sp>
      <p:sp>
        <p:nvSpPr>
          <p:cNvPr id="6" name="Shape 4"/>
          <p:cNvSpPr/>
          <p:nvPr/>
        </p:nvSpPr>
        <p:spPr>
          <a:xfrm>
            <a:off x="670560" y="1682497"/>
            <a:ext cx="10850880" cy="26823"/>
          </a:xfrm>
          <a:prstGeom prst="rect">
            <a:avLst/>
          </a:prstGeom>
          <a:solidFill>
            <a:srgbClr val="3A5A8A"/>
          </a:solidFill>
          <a:ln w="12700">
            <a:solidFill>
              <a:srgbClr val="3A5A8A"/>
            </a:solidFill>
            <a:prstDash val="solid"/>
          </a:ln>
        </p:spPr>
        <p:txBody>
          <a:bodyPr/>
          <a:lstStyle/>
          <a:p>
            <a:endParaRPr lang="en-US" sz="2400"/>
          </a:p>
        </p:txBody>
      </p:sp>
      <p:sp>
        <p:nvSpPr>
          <p:cNvPr id="7" name="Shape 5"/>
          <p:cNvSpPr/>
          <p:nvPr/>
        </p:nvSpPr>
        <p:spPr>
          <a:xfrm>
            <a:off x="670560" y="1950720"/>
            <a:ext cx="73152" cy="1219200"/>
          </a:xfrm>
          <a:prstGeom prst="rect">
            <a:avLst/>
          </a:prstGeom>
          <a:solidFill>
            <a:srgbClr val="C85A3B"/>
          </a:solidFill>
          <a:ln w="12700">
            <a:solidFill>
              <a:srgbClr val="C85A3B"/>
            </a:solidFill>
            <a:prstDash val="solid"/>
          </a:ln>
        </p:spPr>
        <p:txBody>
          <a:bodyPr/>
          <a:lstStyle/>
          <a:p>
            <a:endParaRPr lang="en-US" sz="2400"/>
          </a:p>
        </p:txBody>
      </p:sp>
      <p:sp>
        <p:nvSpPr>
          <p:cNvPr id="8" name="Text 6"/>
          <p:cNvSpPr/>
          <p:nvPr/>
        </p:nvSpPr>
        <p:spPr>
          <a:xfrm>
            <a:off x="999744" y="1975104"/>
            <a:ext cx="10728960" cy="512064"/>
          </a:xfrm>
          <a:prstGeom prst="rect">
            <a:avLst/>
          </a:prstGeom>
          <a:noFill/>
          <a:ln/>
        </p:spPr>
        <p:txBody>
          <a:bodyPr wrap="square" rtlCol="0" anchor="ctr"/>
          <a:lstStyle/>
          <a:p>
            <a:r>
              <a:rPr lang="en-US" sz="1867" dirty="0">
                <a:latin typeface="Georgia" pitchFamily="34" charset="0"/>
                <a:ea typeface="Georgia" pitchFamily="34" charset="-122"/>
                <a:cs typeface="Georgia" pitchFamily="34" charset="-120"/>
              </a:rPr>
              <a:t>Should business and personal accounts be treated the same?</a:t>
            </a:r>
            <a:endParaRPr lang="en-US" sz="1867" dirty="0"/>
          </a:p>
        </p:txBody>
      </p:sp>
      <p:sp>
        <p:nvSpPr>
          <p:cNvPr id="9" name="Text 7"/>
          <p:cNvSpPr/>
          <p:nvPr/>
        </p:nvSpPr>
        <p:spPr>
          <a:xfrm>
            <a:off x="999744" y="2499360"/>
            <a:ext cx="10728960" cy="609600"/>
          </a:xfrm>
          <a:prstGeom prst="rect">
            <a:avLst/>
          </a:prstGeom>
          <a:noFill/>
          <a:ln/>
        </p:spPr>
        <p:txBody>
          <a:bodyPr wrap="square" rtlCol="0" anchor="ctr"/>
          <a:lstStyle/>
          <a:p>
            <a:r>
              <a:rPr lang="en-US" sz="1533" dirty="0">
                <a:solidFill>
                  <a:srgbClr val="8EA8C8"/>
                </a:solidFill>
                <a:latin typeface="Calibri" pitchFamily="34" charset="0"/>
                <a:ea typeface="Calibri" pitchFamily="34" charset="-122"/>
                <a:cs typeface="Calibri" pitchFamily="34" charset="-120"/>
              </a:rPr>
              <a:t>A retiree with $250K in savings and a startup with $5M in payroll have very different risk profiles. Should the same limit apply to both?</a:t>
            </a:r>
            <a:endParaRPr lang="en-US" sz="1533" dirty="0"/>
          </a:p>
        </p:txBody>
      </p:sp>
      <p:sp>
        <p:nvSpPr>
          <p:cNvPr id="10" name="Shape 8"/>
          <p:cNvSpPr/>
          <p:nvPr/>
        </p:nvSpPr>
        <p:spPr>
          <a:xfrm>
            <a:off x="670560" y="3474720"/>
            <a:ext cx="73152" cy="1219200"/>
          </a:xfrm>
          <a:prstGeom prst="rect">
            <a:avLst/>
          </a:prstGeom>
          <a:solidFill>
            <a:srgbClr val="C85A3B"/>
          </a:solidFill>
          <a:ln w="12700">
            <a:solidFill>
              <a:srgbClr val="C85A3B"/>
            </a:solidFill>
            <a:prstDash val="solid"/>
          </a:ln>
        </p:spPr>
        <p:txBody>
          <a:bodyPr/>
          <a:lstStyle/>
          <a:p>
            <a:endParaRPr lang="en-US" sz="2400"/>
          </a:p>
        </p:txBody>
      </p:sp>
      <p:sp>
        <p:nvSpPr>
          <p:cNvPr id="11" name="Text 9"/>
          <p:cNvSpPr/>
          <p:nvPr/>
        </p:nvSpPr>
        <p:spPr>
          <a:xfrm>
            <a:off x="999744" y="3499104"/>
            <a:ext cx="10728960" cy="512064"/>
          </a:xfrm>
          <a:prstGeom prst="rect">
            <a:avLst/>
          </a:prstGeom>
          <a:noFill/>
          <a:ln/>
        </p:spPr>
        <p:txBody>
          <a:bodyPr wrap="square" rtlCol="0" anchor="ctr"/>
          <a:lstStyle/>
          <a:p>
            <a:r>
              <a:rPr lang="en-US" sz="1867" dirty="0">
                <a:latin typeface="Georgia" pitchFamily="34" charset="0"/>
                <a:ea typeface="Georgia" pitchFamily="34" charset="-122"/>
                <a:cs typeface="Georgia" pitchFamily="34" charset="-120"/>
              </a:rPr>
              <a:t>Is market discipline a myth when 'too big to fail' always wins?</a:t>
            </a:r>
            <a:endParaRPr lang="en-US" sz="1867" dirty="0"/>
          </a:p>
        </p:txBody>
      </p:sp>
      <p:sp>
        <p:nvSpPr>
          <p:cNvPr id="12" name="Text 10"/>
          <p:cNvSpPr/>
          <p:nvPr/>
        </p:nvSpPr>
        <p:spPr>
          <a:xfrm>
            <a:off x="999744" y="4023360"/>
            <a:ext cx="10728960" cy="609600"/>
          </a:xfrm>
          <a:prstGeom prst="rect">
            <a:avLst/>
          </a:prstGeom>
          <a:noFill/>
          <a:ln/>
        </p:spPr>
        <p:txBody>
          <a:bodyPr wrap="square" rtlCol="0" anchor="ctr"/>
          <a:lstStyle/>
          <a:p>
            <a:r>
              <a:rPr lang="en-US" sz="1533" dirty="0">
                <a:solidFill>
                  <a:srgbClr val="8EA8C8"/>
                </a:solidFill>
                <a:latin typeface="Calibri" pitchFamily="34" charset="0"/>
                <a:ea typeface="Calibri" pitchFamily="34" charset="-122"/>
                <a:cs typeface="Calibri" pitchFamily="34" charset="-120"/>
              </a:rPr>
              <a:t>If regulators always step in to prevent contagion, depositors will never truly discipline banks. Does the implicit guarantee already exist and should we just admit it?</a:t>
            </a:r>
            <a:endParaRPr lang="en-US" sz="1533" dirty="0"/>
          </a:p>
        </p:txBody>
      </p:sp>
      <p:sp>
        <p:nvSpPr>
          <p:cNvPr id="13" name="Shape 11"/>
          <p:cNvSpPr/>
          <p:nvPr/>
        </p:nvSpPr>
        <p:spPr>
          <a:xfrm>
            <a:off x="670560" y="4998720"/>
            <a:ext cx="73152" cy="1219200"/>
          </a:xfrm>
          <a:prstGeom prst="rect">
            <a:avLst/>
          </a:prstGeom>
          <a:solidFill>
            <a:srgbClr val="C85A3B"/>
          </a:solidFill>
          <a:ln w="12700">
            <a:solidFill>
              <a:srgbClr val="C85A3B"/>
            </a:solidFill>
            <a:prstDash val="solid"/>
          </a:ln>
        </p:spPr>
        <p:txBody>
          <a:bodyPr/>
          <a:lstStyle/>
          <a:p>
            <a:endParaRPr lang="en-US" sz="2400"/>
          </a:p>
        </p:txBody>
      </p:sp>
      <p:sp>
        <p:nvSpPr>
          <p:cNvPr id="14" name="Text 12"/>
          <p:cNvSpPr/>
          <p:nvPr/>
        </p:nvSpPr>
        <p:spPr>
          <a:xfrm>
            <a:off x="999744" y="5023104"/>
            <a:ext cx="10728960" cy="512064"/>
          </a:xfrm>
          <a:prstGeom prst="rect">
            <a:avLst/>
          </a:prstGeom>
          <a:noFill/>
          <a:ln/>
        </p:spPr>
        <p:txBody>
          <a:bodyPr wrap="square" rtlCol="0" anchor="ctr"/>
          <a:lstStyle/>
          <a:p>
            <a:r>
              <a:rPr lang="en-US" sz="1867" dirty="0">
                <a:latin typeface="Georgia" pitchFamily="34" charset="0"/>
                <a:ea typeface="Georgia" pitchFamily="34" charset="-122"/>
                <a:cs typeface="Georgia" pitchFamily="34" charset="-120"/>
              </a:rPr>
              <a:t>Who pays when the system fails and is that fair?</a:t>
            </a:r>
            <a:endParaRPr lang="en-US" sz="1867" dirty="0"/>
          </a:p>
        </p:txBody>
      </p:sp>
      <p:sp>
        <p:nvSpPr>
          <p:cNvPr id="15" name="Text 13"/>
          <p:cNvSpPr/>
          <p:nvPr/>
        </p:nvSpPr>
        <p:spPr>
          <a:xfrm>
            <a:off x="999744" y="5547360"/>
            <a:ext cx="10728960" cy="609600"/>
          </a:xfrm>
          <a:prstGeom prst="rect">
            <a:avLst/>
          </a:prstGeom>
          <a:noFill/>
          <a:ln/>
        </p:spPr>
        <p:txBody>
          <a:bodyPr wrap="square" rtlCol="0" anchor="ctr"/>
          <a:lstStyle/>
          <a:p>
            <a:r>
              <a:rPr lang="en-US" sz="1533" dirty="0">
                <a:solidFill>
                  <a:srgbClr val="8EA8C8"/>
                </a:solidFill>
                <a:latin typeface="Calibri" pitchFamily="34" charset="0"/>
                <a:ea typeface="Calibri" pitchFamily="34" charset="-122"/>
                <a:cs typeface="Calibri" pitchFamily="34" charset="-120"/>
              </a:rPr>
              <a:t>SVB's rescue was funded by bank industry levies. But those levies are ultimately passed on to customers. Is the cost allocated fairly between risk-takers and the public?</a:t>
            </a:r>
            <a:endParaRPr lang="en-US" sz="1533"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0972800" y="6522720"/>
            <a:ext cx="975360" cy="268224"/>
          </a:xfrm>
          <a:prstGeom prst="rect">
            <a:avLst/>
          </a:prstGeom>
          <a:noFill/>
          <a:ln/>
        </p:spPr>
        <p:txBody>
          <a:bodyPr wrap="square" rtlCol="0" anchor="ctr"/>
          <a:lstStyle/>
          <a:p>
            <a:pPr algn="r"/>
            <a:r>
              <a:rPr lang="en-US" sz="1200" i="1" dirty="0">
                <a:solidFill>
                  <a:srgbClr val="8C8C8C"/>
                </a:solidFill>
                <a:latin typeface="Georgia" pitchFamily="34" charset="0"/>
                <a:ea typeface="Georgia" pitchFamily="34" charset="-122"/>
                <a:cs typeface="Georgia" pitchFamily="34" charset="-120"/>
              </a:rPr>
              <a:t>11 / 11</a:t>
            </a:r>
            <a:endParaRPr lang="en-US" sz="1200" dirty="0"/>
          </a:p>
        </p:txBody>
      </p:sp>
      <p:sp>
        <p:nvSpPr>
          <p:cNvPr id="3" name="Shape 1"/>
          <p:cNvSpPr/>
          <p:nvPr/>
        </p:nvSpPr>
        <p:spPr>
          <a:xfrm>
            <a:off x="0" y="0"/>
            <a:ext cx="548640" cy="6858000"/>
          </a:xfrm>
          <a:prstGeom prst="rect">
            <a:avLst/>
          </a:prstGeom>
          <a:solidFill>
            <a:srgbClr val="C85A3B"/>
          </a:solidFill>
          <a:ln w="12700">
            <a:solidFill>
              <a:srgbClr val="C85A3B"/>
            </a:solidFill>
            <a:prstDash val="solid"/>
          </a:ln>
        </p:spPr>
        <p:txBody>
          <a:bodyPr/>
          <a:lstStyle/>
          <a:p>
            <a:endParaRPr lang="en-US" sz="2400"/>
          </a:p>
        </p:txBody>
      </p:sp>
      <p:sp>
        <p:nvSpPr>
          <p:cNvPr id="4" name="Shape 2"/>
          <p:cNvSpPr/>
          <p:nvPr/>
        </p:nvSpPr>
        <p:spPr>
          <a:xfrm>
            <a:off x="548640" y="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5" name="Shape 3"/>
          <p:cNvSpPr/>
          <p:nvPr/>
        </p:nvSpPr>
        <p:spPr>
          <a:xfrm>
            <a:off x="548640" y="85344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6" name="Shape 4"/>
          <p:cNvSpPr/>
          <p:nvPr/>
        </p:nvSpPr>
        <p:spPr>
          <a:xfrm>
            <a:off x="548640" y="170688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7" name="Shape 5"/>
          <p:cNvSpPr/>
          <p:nvPr/>
        </p:nvSpPr>
        <p:spPr>
          <a:xfrm>
            <a:off x="548640" y="256032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8" name="Shape 6"/>
          <p:cNvSpPr/>
          <p:nvPr/>
        </p:nvSpPr>
        <p:spPr>
          <a:xfrm>
            <a:off x="548640" y="341376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9" name="Shape 7"/>
          <p:cNvSpPr/>
          <p:nvPr/>
        </p:nvSpPr>
        <p:spPr>
          <a:xfrm>
            <a:off x="548640" y="426720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10" name="Shape 8"/>
          <p:cNvSpPr/>
          <p:nvPr/>
        </p:nvSpPr>
        <p:spPr>
          <a:xfrm>
            <a:off x="548640" y="512064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11" name="Shape 9"/>
          <p:cNvSpPr/>
          <p:nvPr/>
        </p:nvSpPr>
        <p:spPr>
          <a:xfrm>
            <a:off x="548640" y="5974081"/>
            <a:ext cx="11643360" cy="14631"/>
          </a:xfrm>
          <a:prstGeom prst="rect">
            <a:avLst/>
          </a:prstGeom>
          <a:solidFill>
            <a:srgbClr val="262626"/>
          </a:solidFill>
          <a:ln w="12700">
            <a:solidFill>
              <a:srgbClr val="262626"/>
            </a:solidFill>
            <a:prstDash val="solid"/>
          </a:ln>
        </p:spPr>
        <p:txBody>
          <a:bodyPr/>
          <a:lstStyle/>
          <a:p>
            <a:endParaRPr lang="en-US" sz="2400"/>
          </a:p>
        </p:txBody>
      </p:sp>
      <p:sp>
        <p:nvSpPr>
          <p:cNvPr id="12" name="Text 10"/>
          <p:cNvSpPr/>
          <p:nvPr/>
        </p:nvSpPr>
        <p:spPr>
          <a:xfrm>
            <a:off x="883920" y="302361"/>
            <a:ext cx="10972800" cy="670560"/>
          </a:xfrm>
          <a:prstGeom prst="rect">
            <a:avLst/>
          </a:prstGeom>
          <a:noFill/>
          <a:ln/>
        </p:spPr>
        <p:txBody>
          <a:bodyPr wrap="square" rtlCol="0" anchor="ctr"/>
          <a:lstStyle/>
          <a:p>
            <a:r>
              <a:rPr lang="en-US" sz="1467" b="1" kern="0" spc="533" dirty="0">
                <a:solidFill>
                  <a:srgbClr val="C85A3B"/>
                </a:solidFill>
                <a:latin typeface="Calibri" pitchFamily="34" charset="0"/>
                <a:ea typeface="Calibri" pitchFamily="34" charset="-122"/>
                <a:cs typeface="Calibri" pitchFamily="34" charset="-120"/>
              </a:rPr>
              <a:t>CONCLUSION</a:t>
            </a:r>
            <a:endParaRPr lang="en-US" sz="1467" dirty="0"/>
          </a:p>
        </p:txBody>
      </p:sp>
      <p:sp>
        <p:nvSpPr>
          <p:cNvPr id="13" name="Shape 11"/>
          <p:cNvSpPr/>
          <p:nvPr/>
        </p:nvSpPr>
        <p:spPr>
          <a:xfrm>
            <a:off x="914400" y="1188109"/>
            <a:ext cx="219456" cy="219456"/>
          </a:xfrm>
          <a:prstGeom prst="ellipse">
            <a:avLst/>
          </a:prstGeom>
          <a:solidFill>
            <a:srgbClr val="C85A3B"/>
          </a:solidFill>
          <a:ln w="12700">
            <a:solidFill>
              <a:srgbClr val="C85A3B"/>
            </a:solidFill>
            <a:prstDash val="solid"/>
          </a:ln>
        </p:spPr>
        <p:txBody>
          <a:bodyPr/>
          <a:lstStyle/>
          <a:p>
            <a:endParaRPr lang="en-US" sz="2400"/>
          </a:p>
        </p:txBody>
      </p:sp>
      <p:sp>
        <p:nvSpPr>
          <p:cNvPr id="14" name="Text 12"/>
          <p:cNvSpPr/>
          <p:nvPr/>
        </p:nvSpPr>
        <p:spPr>
          <a:xfrm>
            <a:off x="1249680" y="905541"/>
            <a:ext cx="10241280" cy="792480"/>
          </a:xfrm>
          <a:prstGeom prst="rect">
            <a:avLst/>
          </a:prstGeom>
          <a:noFill/>
          <a:ln/>
        </p:spPr>
        <p:txBody>
          <a:bodyPr wrap="square" rtlCol="0" anchor="ctr"/>
          <a:lstStyle/>
          <a:p>
            <a:r>
              <a:rPr lang="en-US" sz="1867" dirty="0">
                <a:latin typeface="Georgia" pitchFamily="34" charset="0"/>
                <a:ea typeface="Georgia" pitchFamily="34" charset="-122"/>
                <a:cs typeface="Georgia" pitchFamily="34" charset="-120"/>
              </a:rPr>
              <a:t>Deposit insurance was not designed for a $212B bank where 94% of deposits sit above the limit.</a:t>
            </a:r>
            <a:endParaRPr lang="en-US" sz="1867" dirty="0"/>
          </a:p>
        </p:txBody>
      </p:sp>
      <p:sp>
        <p:nvSpPr>
          <p:cNvPr id="15" name="Shape 13"/>
          <p:cNvSpPr/>
          <p:nvPr/>
        </p:nvSpPr>
        <p:spPr>
          <a:xfrm>
            <a:off x="914400" y="2083203"/>
            <a:ext cx="219456" cy="219456"/>
          </a:xfrm>
          <a:prstGeom prst="ellipse">
            <a:avLst/>
          </a:prstGeom>
          <a:solidFill>
            <a:srgbClr val="C85A3B"/>
          </a:solidFill>
          <a:ln w="12700">
            <a:solidFill>
              <a:srgbClr val="C85A3B"/>
            </a:solidFill>
            <a:prstDash val="solid"/>
          </a:ln>
        </p:spPr>
        <p:txBody>
          <a:bodyPr/>
          <a:lstStyle/>
          <a:p>
            <a:endParaRPr lang="en-US" sz="2400"/>
          </a:p>
        </p:txBody>
      </p:sp>
      <p:sp>
        <p:nvSpPr>
          <p:cNvPr id="16" name="Text 14"/>
          <p:cNvSpPr/>
          <p:nvPr/>
        </p:nvSpPr>
        <p:spPr>
          <a:xfrm>
            <a:off x="1365504" y="1758796"/>
            <a:ext cx="10241280" cy="792480"/>
          </a:xfrm>
          <a:prstGeom prst="rect">
            <a:avLst/>
          </a:prstGeom>
          <a:noFill/>
          <a:ln/>
        </p:spPr>
        <p:txBody>
          <a:bodyPr wrap="square" rtlCol="0" anchor="ctr"/>
          <a:lstStyle/>
          <a:p>
            <a:r>
              <a:rPr lang="en-US" sz="1867" dirty="0">
                <a:latin typeface="Georgia" pitchFamily="34" charset="0"/>
                <a:ea typeface="Georgia" pitchFamily="34" charset="-122"/>
                <a:cs typeface="Georgia" pitchFamily="34" charset="-120"/>
              </a:rPr>
              <a:t>The SVB rescue proved governments will always guarantee more than the rulebook says creating dangerous ambiguity.</a:t>
            </a:r>
            <a:endParaRPr lang="en-US" sz="1867" dirty="0"/>
          </a:p>
        </p:txBody>
      </p:sp>
      <p:sp>
        <p:nvSpPr>
          <p:cNvPr id="17" name="Shape 15"/>
          <p:cNvSpPr/>
          <p:nvPr/>
        </p:nvSpPr>
        <p:spPr>
          <a:xfrm>
            <a:off x="931849" y="2865120"/>
            <a:ext cx="219456" cy="219456"/>
          </a:xfrm>
          <a:prstGeom prst="ellipse">
            <a:avLst/>
          </a:prstGeom>
          <a:solidFill>
            <a:srgbClr val="C85A3B"/>
          </a:solidFill>
          <a:ln w="12700">
            <a:solidFill>
              <a:srgbClr val="C85A3B"/>
            </a:solidFill>
            <a:prstDash val="solid"/>
          </a:ln>
        </p:spPr>
        <p:txBody>
          <a:bodyPr/>
          <a:lstStyle/>
          <a:p>
            <a:endParaRPr lang="en-US" sz="2400"/>
          </a:p>
        </p:txBody>
      </p:sp>
      <p:sp>
        <p:nvSpPr>
          <p:cNvPr id="18" name="Text 16"/>
          <p:cNvSpPr/>
          <p:nvPr/>
        </p:nvSpPr>
        <p:spPr>
          <a:xfrm>
            <a:off x="1402080" y="2549860"/>
            <a:ext cx="10241280" cy="792480"/>
          </a:xfrm>
          <a:prstGeom prst="rect">
            <a:avLst/>
          </a:prstGeom>
          <a:noFill/>
          <a:ln/>
        </p:spPr>
        <p:txBody>
          <a:bodyPr wrap="square" rtlCol="0" anchor="ctr"/>
          <a:lstStyle/>
          <a:p>
            <a:r>
              <a:rPr lang="en-US" sz="1867" dirty="0">
                <a:latin typeface="Georgia" pitchFamily="34" charset="0"/>
                <a:ea typeface="Georgia" pitchFamily="34" charset="-122"/>
                <a:cs typeface="Georgia" pitchFamily="34" charset="-120"/>
              </a:rPr>
              <a:t>Digital speed has outpaced every regulatory tool built for a branch-banking world.</a:t>
            </a:r>
            <a:endParaRPr lang="en-US" sz="1867" dirty="0"/>
          </a:p>
        </p:txBody>
      </p:sp>
      <p:sp>
        <p:nvSpPr>
          <p:cNvPr id="19" name="Shape 17"/>
          <p:cNvSpPr/>
          <p:nvPr/>
        </p:nvSpPr>
        <p:spPr>
          <a:xfrm>
            <a:off x="931849" y="3753307"/>
            <a:ext cx="219456" cy="219456"/>
          </a:xfrm>
          <a:prstGeom prst="ellipse">
            <a:avLst/>
          </a:prstGeom>
          <a:solidFill>
            <a:srgbClr val="C85A3B"/>
          </a:solidFill>
          <a:ln w="12700">
            <a:solidFill>
              <a:srgbClr val="C85A3B"/>
            </a:solidFill>
            <a:prstDash val="solid"/>
          </a:ln>
        </p:spPr>
        <p:txBody>
          <a:bodyPr/>
          <a:lstStyle/>
          <a:p>
            <a:endParaRPr lang="en-US" sz="2400"/>
          </a:p>
        </p:txBody>
      </p:sp>
      <p:sp>
        <p:nvSpPr>
          <p:cNvPr id="20" name="Text 18"/>
          <p:cNvSpPr/>
          <p:nvPr/>
        </p:nvSpPr>
        <p:spPr>
          <a:xfrm>
            <a:off x="1365504" y="3474720"/>
            <a:ext cx="10241280" cy="792480"/>
          </a:xfrm>
          <a:prstGeom prst="rect">
            <a:avLst/>
          </a:prstGeom>
          <a:noFill/>
          <a:ln/>
        </p:spPr>
        <p:txBody>
          <a:bodyPr wrap="square" rtlCol="0" anchor="ctr"/>
          <a:lstStyle/>
          <a:p>
            <a:r>
              <a:rPr lang="en-US" sz="1867" dirty="0">
                <a:latin typeface="Georgia" pitchFamily="34" charset="0"/>
                <a:ea typeface="Georgia" pitchFamily="34" charset="-122"/>
                <a:cs typeface="Georgia" pitchFamily="34" charset="-120"/>
              </a:rPr>
              <a:t>The answer is not unlimited cover — it is smarter pricing, market discipline, and honest transparency about the backstop.</a:t>
            </a:r>
            <a:endParaRPr lang="en-US" sz="1867"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4ED4A-158E-FB4B-7E52-A3630FF17334}"/>
              </a:ext>
            </a:extLst>
          </p:cNvPr>
          <p:cNvSpPr>
            <a:spLocks noGrp="1"/>
          </p:cNvSpPr>
          <p:nvPr>
            <p:ph type="ctrTitle"/>
          </p:nvPr>
        </p:nvSpPr>
        <p:spPr>
          <a:xfrm>
            <a:off x="1524000" y="2235200"/>
            <a:ext cx="9144000" cy="2387600"/>
          </a:xfrm>
        </p:spPr>
        <p:txBody>
          <a:bodyPr>
            <a:normAutofit fontScale="90000"/>
          </a:bodyPr>
          <a:lstStyle/>
          <a:p>
            <a:pPr algn="l"/>
            <a:r>
              <a:rPr lang="en-GB" dirty="0"/>
              <a:t>The Rationale for</a:t>
            </a:r>
            <a:br>
              <a:rPr lang="en-GB" dirty="0"/>
            </a:br>
            <a:r>
              <a:rPr lang="en-GB" b="1" dirty="0"/>
              <a:t>Bank Capital Regulation</a:t>
            </a:r>
            <a:br>
              <a:rPr lang="en-GB" dirty="0"/>
            </a:br>
            <a:r>
              <a:rPr lang="en-GB" b="1" dirty="0"/>
              <a:t>and Basel III</a:t>
            </a:r>
            <a:endParaRPr lang="en-CH" b="1" dirty="0"/>
          </a:p>
        </p:txBody>
      </p:sp>
      <p:sp>
        <p:nvSpPr>
          <p:cNvPr id="6" name="Shape 2">
            <a:extLst>
              <a:ext uri="{FF2B5EF4-FFF2-40B4-BE49-F238E27FC236}">
                <a16:creationId xmlns:a16="http://schemas.microsoft.com/office/drawing/2014/main" id="{6BC69724-5FEC-6E29-9E9C-C9D8228BAEF7}"/>
              </a:ext>
            </a:extLst>
          </p:cNvPr>
          <p:cNvSpPr/>
          <p:nvPr/>
        </p:nvSpPr>
        <p:spPr>
          <a:xfrm>
            <a:off x="1291525" y="2433751"/>
            <a:ext cx="64578" cy="1957435"/>
          </a:xfrm>
          <a:prstGeom prst="rect">
            <a:avLst/>
          </a:prstGeom>
          <a:solidFill>
            <a:srgbClr val="C0392B"/>
          </a:solidFill>
          <a:ln w="12700">
            <a:solidFill>
              <a:srgbClr val="333333"/>
            </a:solidFill>
            <a:prstDash val="solid"/>
          </a:ln>
        </p:spPr>
        <p:txBody>
          <a:bodyPr/>
          <a:lstStyle/>
          <a:p>
            <a:endParaRPr lang="en-CH"/>
          </a:p>
        </p:txBody>
      </p:sp>
      <p:sp>
        <p:nvSpPr>
          <p:cNvPr id="7" name="TextBox 6">
            <a:extLst>
              <a:ext uri="{FF2B5EF4-FFF2-40B4-BE49-F238E27FC236}">
                <a16:creationId xmlns:a16="http://schemas.microsoft.com/office/drawing/2014/main" id="{B2E2702B-9588-831A-0F7D-DD73A0755869}"/>
              </a:ext>
            </a:extLst>
          </p:cNvPr>
          <p:cNvSpPr txBox="1"/>
          <p:nvPr/>
        </p:nvSpPr>
        <p:spPr>
          <a:xfrm>
            <a:off x="8481017" y="5316436"/>
            <a:ext cx="3947763" cy="369332"/>
          </a:xfrm>
          <a:prstGeom prst="rect">
            <a:avLst/>
          </a:prstGeom>
          <a:noFill/>
        </p:spPr>
        <p:txBody>
          <a:bodyPr wrap="square" rtlCol="0">
            <a:spAutoFit/>
          </a:bodyPr>
          <a:lstStyle/>
          <a:p>
            <a:pPr algn="l"/>
            <a:r>
              <a:rPr lang="en-GB" dirty="0"/>
              <a:t>KOSARACHI CHARITY EMENIKE</a:t>
            </a:r>
            <a:endParaRPr lang="en-CH" dirty="0"/>
          </a:p>
        </p:txBody>
      </p:sp>
      <p:sp>
        <p:nvSpPr>
          <p:cNvPr id="9" name="Shape 1">
            <a:extLst>
              <a:ext uri="{FF2B5EF4-FFF2-40B4-BE49-F238E27FC236}">
                <a16:creationId xmlns:a16="http://schemas.microsoft.com/office/drawing/2014/main" id="{5C1B4CAA-DFF4-E49D-02E9-E0035841D346}"/>
              </a:ext>
            </a:extLst>
          </p:cNvPr>
          <p:cNvSpPr/>
          <p:nvPr/>
        </p:nvSpPr>
        <p:spPr>
          <a:xfrm>
            <a:off x="10000540" y="-521776"/>
            <a:ext cx="2743200" cy="2743200"/>
          </a:xfrm>
          <a:prstGeom prst="ellipse">
            <a:avLst/>
          </a:prstGeom>
          <a:solidFill>
            <a:srgbClr val="4A90C4">
              <a:alpha val="25000"/>
            </a:srgbClr>
          </a:solidFill>
          <a:ln w="12700">
            <a:solidFill>
              <a:srgbClr val="333333"/>
            </a:solidFill>
            <a:prstDash val="solid"/>
          </a:ln>
        </p:spPr>
        <p:txBody>
          <a:bodyPr/>
          <a:lstStyle/>
          <a:p>
            <a:endParaRPr lang="en-US"/>
          </a:p>
        </p:txBody>
      </p:sp>
      <p:sp>
        <p:nvSpPr>
          <p:cNvPr id="11" name="Shape 0">
            <a:extLst>
              <a:ext uri="{FF2B5EF4-FFF2-40B4-BE49-F238E27FC236}">
                <a16:creationId xmlns:a16="http://schemas.microsoft.com/office/drawing/2014/main" id="{98F72044-58A0-C193-579B-B38615577161}"/>
              </a:ext>
            </a:extLst>
          </p:cNvPr>
          <p:cNvSpPr/>
          <p:nvPr/>
        </p:nvSpPr>
        <p:spPr>
          <a:xfrm>
            <a:off x="9209782" y="-1118805"/>
            <a:ext cx="4114800" cy="4114800"/>
          </a:xfrm>
          <a:prstGeom prst="ellipse">
            <a:avLst/>
          </a:prstGeom>
          <a:solidFill>
            <a:srgbClr val="2C5282">
              <a:alpha val="45000"/>
            </a:srgbClr>
          </a:solidFill>
          <a:ln w="12700">
            <a:solidFill>
              <a:srgbClr val="333333"/>
            </a:solidFill>
            <a:prstDash val="solid"/>
          </a:ln>
        </p:spPr>
        <p:txBody>
          <a:bodyPr/>
          <a:lstStyle/>
          <a:p>
            <a:endParaRPr lang="en-US"/>
          </a:p>
        </p:txBody>
      </p:sp>
      <p:sp>
        <p:nvSpPr>
          <p:cNvPr id="12" name="TextBox 11">
            <a:extLst>
              <a:ext uri="{FF2B5EF4-FFF2-40B4-BE49-F238E27FC236}">
                <a16:creationId xmlns:a16="http://schemas.microsoft.com/office/drawing/2014/main" id="{37120751-7653-8BF5-9353-93741088C268}"/>
              </a:ext>
            </a:extLst>
          </p:cNvPr>
          <p:cNvSpPr txBox="1"/>
          <p:nvPr/>
        </p:nvSpPr>
        <p:spPr>
          <a:xfrm>
            <a:off x="10352782" y="5660261"/>
            <a:ext cx="1828800" cy="369332"/>
          </a:xfrm>
          <a:prstGeom prst="rect">
            <a:avLst/>
          </a:prstGeom>
          <a:noFill/>
        </p:spPr>
        <p:txBody>
          <a:bodyPr wrap="square" rtlCol="0">
            <a:spAutoFit/>
          </a:bodyPr>
          <a:lstStyle/>
          <a:p>
            <a:pPr algn="l"/>
            <a:r>
              <a:rPr lang="en-GB" dirty="0"/>
              <a:t>21 May 2026</a:t>
            </a:r>
            <a:endParaRPr lang="en-CH" dirty="0"/>
          </a:p>
        </p:txBody>
      </p:sp>
    </p:spTree>
    <p:extLst>
      <p:ext uri="{BB962C8B-B14F-4D97-AF65-F5344CB8AC3E}">
        <p14:creationId xmlns:p14="http://schemas.microsoft.com/office/powerpoint/2010/main" val="22533698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0BC29-6F0E-F152-F248-78B460F6231A}"/>
              </a:ext>
            </a:extLst>
          </p:cNvPr>
          <p:cNvSpPr>
            <a:spLocks noGrp="1"/>
          </p:cNvSpPr>
          <p:nvPr>
            <p:ph type="title"/>
          </p:nvPr>
        </p:nvSpPr>
        <p:spPr>
          <a:xfrm>
            <a:off x="0" y="18256"/>
            <a:ext cx="12192000" cy="1058016"/>
          </a:xfrm>
          <a:solidFill>
            <a:srgbClr val="063A6A"/>
          </a:solidFill>
        </p:spPr>
        <p:txBody>
          <a:bodyPr/>
          <a:lstStyle/>
          <a:p>
            <a:r>
              <a:rPr lang="en-GB" dirty="0">
                <a:solidFill>
                  <a:schemeClr val="bg1"/>
                </a:solidFill>
              </a:rPr>
              <a:t>	Why are Bank’s subject to Capital Regulation?</a:t>
            </a:r>
            <a:endParaRPr lang="en-CH" dirty="0">
              <a:solidFill>
                <a:schemeClr val="bg1"/>
              </a:solidFill>
            </a:endParaRPr>
          </a:p>
        </p:txBody>
      </p:sp>
      <p:sp>
        <p:nvSpPr>
          <p:cNvPr id="5" name="Shape 3">
            <a:extLst>
              <a:ext uri="{FF2B5EF4-FFF2-40B4-BE49-F238E27FC236}">
                <a16:creationId xmlns:a16="http://schemas.microsoft.com/office/drawing/2014/main" id="{DE240AB3-58B0-9F64-AB4E-C1DC730913C2}"/>
              </a:ext>
            </a:extLst>
          </p:cNvPr>
          <p:cNvSpPr/>
          <p:nvPr/>
        </p:nvSpPr>
        <p:spPr>
          <a:xfrm>
            <a:off x="815124" y="1487406"/>
            <a:ext cx="2930299" cy="4711915"/>
          </a:xfrm>
          <a:prstGeom prst="rect">
            <a:avLst/>
          </a:prstGeom>
          <a:solidFill>
            <a:srgbClr val="FFFFFF"/>
          </a:solidFill>
          <a:ln w="12700">
            <a:solidFill>
              <a:srgbClr val="B0BEC5"/>
            </a:solidFill>
            <a:prstDash val="solid"/>
          </a:ln>
          <a:effectLst>
            <a:outerShdw blurRad="101600" dist="25400" dir="8100000" algn="bl" rotWithShape="0">
              <a:srgbClr val="000000">
                <a:alpha val="10000"/>
              </a:srgbClr>
            </a:outerShdw>
          </a:effectLst>
        </p:spPr>
        <p:txBody>
          <a:bodyPr/>
          <a:lstStyle/>
          <a:p>
            <a:endParaRPr lang="en-US"/>
          </a:p>
        </p:txBody>
      </p:sp>
      <p:pic>
        <p:nvPicPr>
          <p:cNvPr id="7" name="Image 0" descr="preencoded.png">
            <a:extLst>
              <a:ext uri="{FF2B5EF4-FFF2-40B4-BE49-F238E27FC236}">
                <a16:creationId xmlns:a16="http://schemas.microsoft.com/office/drawing/2014/main" id="{32F86CAF-A3AE-799C-F22C-A714C07EEA4E}"/>
              </a:ext>
            </a:extLst>
          </p:cNvPr>
          <p:cNvPicPr>
            <a:picLocks noChangeAspect="1"/>
          </p:cNvPicPr>
          <p:nvPr/>
        </p:nvPicPr>
        <p:blipFill>
          <a:blip r:embed="rId2"/>
          <a:stretch>
            <a:fillRect/>
          </a:stretch>
        </p:blipFill>
        <p:spPr>
          <a:xfrm>
            <a:off x="1799439" y="1907066"/>
            <a:ext cx="1058016" cy="1058016"/>
          </a:xfrm>
          <a:prstGeom prst="rect">
            <a:avLst/>
          </a:prstGeom>
        </p:spPr>
      </p:pic>
      <p:sp>
        <p:nvSpPr>
          <p:cNvPr id="9" name="Text 4">
            <a:extLst>
              <a:ext uri="{FF2B5EF4-FFF2-40B4-BE49-F238E27FC236}">
                <a16:creationId xmlns:a16="http://schemas.microsoft.com/office/drawing/2014/main" id="{70847F08-3BC0-56AC-B90F-DF8A04D11A86}"/>
              </a:ext>
            </a:extLst>
          </p:cNvPr>
          <p:cNvSpPr/>
          <p:nvPr/>
        </p:nvSpPr>
        <p:spPr>
          <a:xfrm>
            <a:off x="1139727" y="3090795"/>
            <a:ext cx="2377440" cy="685800"/>
          </a:xfrm>
          <a:prstGeom prst="rect">
            <a:avLst/>
          </a:prstGeom>
          <a:noFill/>
          <a:ln/>
        </p:spPr>
        <p:txBody>
          <a:bodyPr wrap="square" lIns="0" tIns="0" rIns="0" bIns="0" rtlCol="0" anchor="ctr"/>
          <a:lstStyle/>
          <a:p>
            <a:pPr marL="0" indent="0" algn="ctr">
              <a:buNone/>
            </a:pPr>
            <a:r>
              <a:rPr lang="en-GB" sz="1400" b="1" dirty="0">
                <a:solidFill>
                  <a:srgbClr val="1E3A5F"/>
                </a:solidFill>
                <a:latin typeface="+mj-lt"/>
                <a:ea typeface="Calibri" pitchFamily="34" charset="-122"/>
                <a:cs typeface="Calibri" pitchFamily="34" charset="-120"/>
              </a:rPr>
              <a:t>Bank’</a:t>
            </a:r>
            <a:r>
              <a:rPr lang="en-US" sz="1400" b="1" dirty="0">
                <a:solidFill>
                  <a:srgbClr val="1E3A5F"/>
                </a:solidFill>
                <a:latin typeface="+mj-lt"/>
                <a:ea typeface="Calibri" pitchFamily="34" charset="-122"/>
                <a:cs typeface="Calibri" pitchFamily="34" charset="-120"/>
              </a:rPr>
              <a:t>s Are</a:t>
            </a:r>
            <a:endParaRPr lang="en-US" sz="1400" dirty="0">
              <a:latin typeface="+mj-lt"/>
            </a:endParaRPr>
          </a:p>
          <a:p>
            <a:pPr marL="0" indent="0" algn="ctr">
              <a:buNone/>
            </a:pPr>
            <a:r>
              <a:rPr lang="en-US" sz="1400" b="1" dirty="0">
                <a:solidFill>
                  <a:srgbClr val="1E3A5F"/>
                </a:solidFill>
                <a:latin typeface="+mj-lt"/>
                <a:ea typeface="Calibri" pitchFamily="34" charset="-122"/>
                <a:cs typeface="Calibri" pitchFamily="34" charset="-120"/>
              </a:rPr>
              <a:t>Uniquely Fragile</a:t>
            </a:r>
            <a:endParaRPr lang="en-US" sz="1400" dirty="0">
              <a:latin typeface="+mj-lt"/>
            </a:endParaRPr>
          </a:p>
        </p:txBody>
      </p:sp>
      <p:sp>
        <p:nvSpPr>
          <p:cNvPr id="11" name="Text 5">
            <a:extLst>
              <a:ext uri="{FF2B5EF4-FFF2-40B4-BE49-F238E27FC236}">
                <a16:creationId xmlns:a16="http://schemas.microsoft.com/office/drawing/2014/main" id="{EFD5644A-885A-78AA-3E81-6AF930F07A4A}"/>
              </a:ext>
            </a:extLst>
          </p:cNvPr>
          <p:cNvSpPr/>
          <p:nvPr/>
        </p:nvSpPr>
        <p:spPr>
          <a:xfrm>
            <a:off x="1139727" y="3902308"/>
            <a:ext cx="2377440" cy="1920240"/>
          </a:xfrm>
          <a:prstGeom prst="rect">
            <a:avLst/>
          </a:prstGeom>
          <a:noFill/>
          <a:ln/>
        </p:spPr>
        <p:txBody>
          <a:bodyPr wrap="square" rtlCol="0" anchor="t"/>
          <a:lstStyle/>
          <a:p>
            <a:pPr marL="0" indent="0" algn="ctr">
              <a:buNone/>
            </a:pPr>
            <a:r>
              <a:rPr lang="en-GB" sz="1300" dirty="0">
                <a:solidFill>
                  <a:srgbClr val="5A6A7A"/>
                </a:solidFill>
                <a:ea typeface="Calibri" pitchFamily="34" charset="-122"/>
                <a:cs typeface="Calibri" pitchFamily="34" charset="-120"/>
              </a:rPr>
              <a:t>Banks lie at the heart of the economy. They are </a:t>
            </a:r>
            <a:r>
              <a:rPr lang="en-US" sz="1300" dirty="0">
                <a:solidFill>
                  <a:srgbClr val="5A6A7A"/>
                </a:solidFill>
                <a:ea typeface="Calibri" pitchFamily="34" charset="-122"/>
                <a:cs typeface="Calibri" pitchFamily="34" charset="-120"/>
              </a:rPr>
              <a:t>highly leveraged, </a:t>
            </a:r>
            <a:r>
              <a:rPr lang="en-GB" sz="1300" dirty="0">
                <a:solidFill>
                  <a:srgbClr val="5A6A7A"/>
                </a:solidFill>
                <a:ea typeface="Calibri" pitchFamily="34" charset="-122"/>
                <a:cs typeface="Calibri" pitchFamily="34" charset="-120"/>
              </a:rPr>
              <a:t>the </a:t>
            </a:r>
            <a:r>
              <a:rPr lang="en-US" sz="1300" dirty="0">
                <a:solidFill>
                  <a:srgbClr val="5A6A7A"/>
                </a:solidFill>
                <a:ea typeface="Calibri" pitchFamily="34" charset="-122"/>
                <a:cs typeface="Calibri" pitchFamily="34" charset="-120"/>
              </a:rPr>
              <a:t>maturity</a:t>
            </a:r>
            <a:r>
              <a:rPr lang="en-GB" sz="1300" dirty="0">
                <a:solidFill>
                  <a:srgbClr val="5A6A7A"/>
                </a:solidFill>
                <a:ea typeface="Calibri" pitchFamily="34" charset="-122"/>
                <a:cs typeface="Calibri" pitchFamily="34" charset="-120"/>
              </a:rPr>
              <a:t> of its instruments are </a:t>
            </a:r>
            <a:r>
              <a:rPr lang="en-US" sz="1300" dirty="0">
                <a:solidFill>
                  <a:srgbClr val="5A6A7A"/>
                </a:solidFill>
                <a:ea typeface="Calibri" pitchFamily="34" charset="-122"/>
                <a:cs typeface="Calibri" pitchFamily="34" charset="-120"/>
              </a:rPr>
              <a:t>mismatched, and </a:t>
            </a:r>
            <a:r>
              <a:rPr lang="en-GB" sz="1300" dirty="0">
                <a:solidFill>
                  <a:srgbClr val="5A6A7A"/>
                </a:solidFill>
                <a:ea typeface="Calibri" pitchFamily="34" charset="-122"/>
                <a:cs typeface="Calibri" pitchFamily="34" charset="-120"/>
              </a:rPr>
              <a:t>they are </a:t>
            </a:r>
            <a:r>
              <a:rPr lang="en-US" sz="1300" dirty="0">
                <a:solidFill>
                  <a:srgbClr val="5A6A7A"/>
                </a:solidFill>
                <a:ea typeface="Calibri" pitchFamily="34" charset="-122"/>
                <a:cs typeface="Calibri" pitchFamily="34" charset="-120"/>
              </a:rPr>
              <a:t>deeply interconnected</a:t>
            </a:r>
            <a:r>
              <a:rPr lang="en-GB" sz="1300" dirty="0">
                <a:solidFill>
                  <a:srgbClr val="5A6A7A"/>
                </a:solidFill>
                <a:ea typeface="Calibri" pitchFamily="34" charset="-122"/>
                <a:cs typeface="Calibri" pitchFamily="34" charset="-120"/>
              </a:rPr>
              <a:t> to other Banks.</a:t>
            </a:r>
            <a:r>
              <a:rPr lang="en-US" sz="1300" dirty="0">
                <a:solidFill>
                  <a:srgbClr val="5A6A7A"/>
                </a:solidFill>
                <a:ea typeface="Calibri" pitchFamily="34" charset="-122"/>
                <a:cs typeface="Calibri" pitchFamily="34" charset="-120"/>
              </a:rPr>
              <a:t> </a:t>
            </a:r>
            <a:r>
              <a:rPr lang="en-GB" sz="1300" dirty="0">
                <a:solidFill>
                  <a:srgbClr val="5A6A7A"/>
                </a:solidFill>
                <a:ea typeface="Calibri" pitchFamily="34" charset="-122"/>
                <a:cs typeface="Calibri" pitchFamily="34" charset="-120"/>
              </a:rPr>
              <a:t>Consequently, Bank failures have high societal costs.</a:t>
            </a:r>
            <a:endParaRPr lang="en-US" sz="1300" dirty="0"/>
          </a:p>
        </p:txBody>
      </p:sp>
      <p:sp>
        <p:nvSpPr>
          <p:cNvPr id="13" name="Shape 6">
            <a:extLst>
              <a:ext uri="{FF2B5EF4-FFF2-40B4-BE49-F238E27FC236}">
                <a16:creationId xmlns:a16="http://schemas.microsoft.com/office/drawing/2014/main" id="{9FAC3FFC-A4B7-7D45-96F9-16E17271B729}"/>
              </a:ext>
            </a:extLst>
          </p:cNvPr>
          <p:cNvSpPr/>
          <p:nvPr/>
        </p:nvSpPr>
        <p:spPr>
          <a:xfrm>
            <a:off x="4070026" y="1487406"/>
            <a:ext cx="3356245" cy="4711915"/>
          </a:xfrm>
          <a:prstGeom prst="rect">
            <a:avLst/>
          </a:prstGeom>
          <a:solidFill>
            <a:srgbClr val="1E3A5F"/>
          </a:solidFill>
          <a:ln w="12700">
            <a:solidFill>
              <a:srgbClr val="1E3A5F"/>
            </a:solidFill>
            <a:prstDash val="solid"/>
          </a:ln>
          <a:effectLst>
            <a:outerShdw blurRad="101600" dist="25400" dir="8100000" algn="bl" rotWithShape="0">
              <a:srgbClr val="000000">
                <a:alpha val="10000"/>
              </a:srgbClr>
            </a:outerShdw>
          </a:effectLst>
        </p:spPr>
        <p:txBody>
          <a:bodyPr/>
          <a:lstStyle/>
          <a:p>
            <a:endParaRPr lang="en-US"/>
          </a:p>
        </p:txBody>
      </p:sp>
      <p:pic>
        <p:nvPicPr>
          <p:cNvPr id="15" name="Image 1" descr="preencoded.png">
            <a:extLst>
              <a:ext uri="{FF2B5EF4-FFF2-40B4-BE49-F238E27FC236}">
                <a16:creationId xmlns:a16="http://schemas.microsoft.com/office/drawing/2014/main" id="{2171CDBC-71F0-3389-CEBA-4698EE2F00DF}"/>
              </a:ext>
            </a:extLst>
          </p:cNvPr>
          <p:cNvPicPr>
            <a:picLocks noChangeAspect="1"/>
          </p:cNvPicPr>
          <p:nvPr/>
        </p:nvPicPr>
        <p:blipFill>
          <a:blip r:embed="rId3"/>
          <a:stretch>
            <a:fillRect/>
          </a:stretch>
        </p:blipFill>
        <p:spPr>
          <a:xfrm>
            <a:off x="5263654" y="1907065"/>
            <a:ext cx="1021769" cy="1021769"/>
          </a:xfrm>
          <a:prstGeom prst="rect">
            <a:avLst/>
          </a:prstGeom>
        </p:spPr>
      </p:pic>
      <p:sp>
        <p:nvSpPr>
          <p:cNvPr id="17" name="Text 8">
            <a:extLst>
              <a:ext uri="{FF2B5EF4-FFF2-40B4-BE49-F238E27FC236}">
                <a16:creationId xmlns:a16="http://schemas.microsoft.com/office/drawing/2014/main" id="{009C0864-8871-DFC8-EDCE-834C78E13F2B}"/>
              </a:ext>
            </a:extLst>
          </p:cNvPr>
          <p:cNvSpPr/>
          <p:nvPr/>
        </p:nvSpPr>
        <p:spPr>
          <a:xfrm>
            <a:off x="4585818" y="3183273"/>
            <a:ext cx="2377440" cy="685800"/>
          </a:xfrm>
          <a:prstGeom prst="rect">
            <a:avLst/>
          </a:prstGeom>
          <a:noFill/>
          <a:ln/>
        </p:spPr>
        <p:txBody>
          <a:bodyPr wrap="square" lIns="0" tIns="0" rIns="0" bIns="0" rtlCol="0" anchor="ctr"/>
          <a:lstStyle/>
          <a:p>
            <a:pPr marL="0" indent="0" algn="ctr">
              <a:buNone/>
            </a:pPr>
            <a:r>
              <a:rPr lang="en-US" sz="1400" b="1" dirty="0">
                <a:solidFill>
                  <a:srgbClr val="FFFFFF"/>
                </a:solidFill>
                <a:latin typeface="+mj-lt"/>
                <a:ea typeface="Calibri" pitchFamily="34" charset="-122"/>
                <a:cs typeface="Calibri" pitchFamily="34" charset="-120"/>
              </a:rPr>
              <a:t>Moral Hazard</a:t>
            </a:r>
            <a:endParaRPr lang="en-US" sz="1400" dirty="0">
              <a:latin typeface="+mj-lt"/>
            </a:endParaRPr>
          </a:p>
        </p:txBody>
      </p:sp>
      <p:sp>
        <p:nvSpPr>
          <p:cNvPr id="19" name="Text 9">
            <a:extLst>
              <a:ext uri="{FF2B5EF4-FFF2-40B4-BE49-F238E27FC236}">
                <a16:creationId xmlns:a16="http://schemas.microsoft.com/office/drawing/2014/main" id="{2DD203A1-DF0A-7EC0-6689-520F49BA9FE1}"/>
              </a:ext>
            </a:extLst>
          </p:cNvPr>
          <p:cNvSpPr/>
          <p:nvPr/>
        </p:nvSpPr>
        <p:spPr>
          <a:xfrm>
            <a:off x="4585818" y="3902308"/>
            <a:ext cx="2377440" cy="2105220"/>
          </a:xfrm>
          <a:prstGeom prst="rect">
            <a:avLst/>
          </a:prstGeom>
          <a:noFill/>
          <a:ln/>
        </p:spPr>
        <p:txBody>
          <a:bodyPr wrap="square" rtlCol="0" anchor="t"/>
          <a:lstStyle/>
          <a:p>
            <a:pPr marL="0" indent="0" algn="ctr">
              <a:buNone/>
            </a:pPr>
            <a:r>
              <a:rPr lang="en-GB" sz="1300" dirty="0">
                <a:solidFill>
                  <a:srgbClr val="D6E4F0"/>
                </a:solidFill>
                <a:ea typeface="Calibri" pitchFamily="34" charset="-122"/>
                <a:cs typeface="Calibri" pitchFamily="34" charset="-120"/>
              </a:rPr>
              <a:t>When the government insures bank deposits, depositors abandon their role of monitoring bank activities. This erodes market discipline and the banks rely on the states ability to absorb losses in taking excessive risks which eventually lead to market failure. </a:t>
            </a:r>
            <a:endParaRPr lang="en-US" sz="1300" dirty="0"/>
          </a:p>
        </p:txBody>
      </p:sp>
      <p:sp>
        <p:nvSpPr>
          <p:cNvPr id="21" name="Shape 10">
            <a:extLst>
              <a:ext uri="{FF2B5EF4-FFF2-40B4-BE49-F238E27FC236}">
                <a16:creationId xmlns:a16="http://schemas.microsoft.com/office/drawing/2014/main" id="{B8C2D838-E283-D0B5-2E4D-BE49CD2B8B9E}"/>
              </a:ext>
            </a:extLst>
          </p:cNvPr>
          <p:cNvSpPr/>
          <p:nvPr/>
        </p:nvSpPr>
        <p:spPr>
          <a:xfrm>
            <a:off x="8217114" y="1487406"/>
            <a:ext cx="2835159" cy="4711914"/>
          </a:xfrm>
          <a:prstGeom prst="rect">
            <a:avLst/>
          </a:prstGeom>
          <a:solidFill>
            <a:srgbClr val="FFFFFF"/>
          </a:solidFill>
          <a:ln w="12700">
            <a:solidFill>
              <a:srgbClr val="B0BEC5"/>
            </a:solidFill>
            <a:prstDash val="solid"/>
          </a:ln>
          <a:effectLst>
            <a:outerShdw blurRad="101600" dist="25400" dir="8100000" algn="bl" rotWithShape="0">
              <a:srgbClr val="000000">
                <a:alpha val="10000"/>
              </a:srgbClr>
            </a:outerShdw>
          </a:effectLst>
        </p:spPr>
        <p:txBody>
          <a:bodyPr/>
          <a:lstStyle/>
          <a:p>
            <a:endParaRPr lang="en-US"/>
          </a:p>
        </p:txBody>
      </p:sp>
      <p:pic>
        <p:nvPicPr>
          <p:cNvPr id="23" name="Image 2" descr="preencoded.png">
            <a:extLst>
              <a:ext uri="{FF2B5EF4-FFF2-40B4-BE49-F238E27FC236}">
                <a16:creationId xmlns:a16="http://schemas.microsoft.com/office/drawing/2014/main" id="{DC0618ED-CF5C-F302-5FE8-7333CE1A68DB}"/>
              </a:ext>
            </a:extLst>
          </p:cNvPr>
          <p:cNvPicPr>
            <a:picLocks noChangeAspect="1"/>
          </p:cNvPicPr>
          <p:nvPr/>
        </p:nvPicPr>
        <p:blipFill>
          <a:blip r:embed="rId4"/>
          <a:stretch>
            <a:fillRect/>
          </a:stretch>
        </p:blipFill>
        <p:spPr>
          <a:xfrm>
            <a:off x="9093801" y="1928591"/>
            <a:ext cx="1079541" cy="1079541"/>
          </a:xfrm>
          <a:prstGeom prst="rect">
            <a:avLst/>
          </a:prstGeom>
        </p:spPr>
      </p:pic>
      <p:sp>
        <p:nvSpPr>
          <p:cNvPr id="25" name="Text 11">
            <a:extLst>
              <a:ext uri="{FF2B5EF4-FFF2-40B4-BE49-F238E27FC236}">
                <a16:creationId xmlns:a16="http://schemas.microsoft.com/office/drawing/2014/main" id="{084BF1E9-E224-38D2-5B0D-0862AE3CC1AD}"/>
              </a:ext>
            </a:extLst>
          </p:cNvPr>
          <p:cNvSpPr/>
          <p:nvPr/>
        </p:nvSpPr>
        <p:spPr>
          <a:xfrm>
            <a:off x="8444851" y="3247849"/>
            <a:ext cx="2377440" cy="685800"/>
          </a:xfrm>
          <a:prstGeom prst="rect">
            <a:avLst/>
          </a:prstGeom>
          <a:noFill/>
          <a:ln/>
        </p:spPr>
        <p:txBody>
          <a:bodyPr wrap="square" lIns="0" tIns="0" rIns="0" bIns="0" rtlCol="0" anchor="ctr"/>
          <a:lstStyle/>
          <a:p>
            <a:pPr marL="0" indent="0" algn="ctr">
              <a:buNone/>
            </a:pPr>
            <a:r>
              <a:rPr lang="en-GB" sz="1400" b="1" dirty="0">
                <a:solidFill>
                  <a:srgbClr val="1E3A5F"/>
                </a:solidFill>
                <a:latin typeface="+mj-lt"/>
              </a:rPr>
              <a:t>Negative Externalities</a:t>
            </a:r>
            <a:endParaRPr lang="en-US" sz="1400" dirty="0">
              <a:latin typeface="+mj-lt"/>
            </a:endParaRPr>
          </a:p>
        </p:txBody>
      </p:sp>
      <p:sp>
        <p:nvSpPr>
          <p:cNvPr id="27" name="Text 12">
            <a:extLst>
              <a:ext uri="{FF2B5EF4-FFF2-40B4-BE49-F238E27FC236}">
                <a16:creationId xmlns:a16="http://schemas.microsoft.com/office/drawing/2014/main" id="{1A6C9D58-D841-B415-0C12-6B37A3D365B9}"/>
              </a:ext>
            </a:extLst>
          </p:cNvPr>
          <p:cNvSpPr/>
          <p:nvPr/>
        </p:nvSpPr>
        <p:spPr>
          <a:xfrm>
            <a:off x="8444851" y="3933649"/>
            <a:ext cx="2377440" cy="1920240"/>
          </a:xfrm>
          <a:prstGeom prst="rect">
            <a:avLst/>
          </a:prstGeom>
          <a:noFill/>
          <a:ln/>
        </p:spPr>
        <p:txBody>
          <a:bodyPr wrap="square" rtlCol="0" anchor="t"/>
          <a:lstStyle/>
          <a:p>
            <a:pPr marL="0" indent="0" algn="ctr">
              <a:buNone/>
            </a:pPr>
            <a:r>
              <a:rPr lang="en-GB" sz="1300" dirty="0">
                <a:solidFill>
                  <a:srgbClr val="5A6A7A"/>
                </a:solidFill>
                <a:ea typeface="Calibri" pitchFamily="34" charset="-122"/>
                <a:cs typeface="Calibri" pitchFamily="34" charset="-120"/>
              </a:rPr>
              <a:t>The society and not the Bank’s shareholders bear the social cost of bank failure. </a:t>
            </a:r>
            <a:r>
              <a:rPr lang="en-US" sz="1300" dirty="0">
                <a:solidFill>
                  <a:srgbClr val="5A6A7A"/>
                </a:solidFill>
                <a:ea typeface="Calibri" pitchFamily="34" charset="-122"/>
                <a:cs typeface="Calibri" pitchFamily="34" charset="-120"/>
              </a:rPr>
              <a:t>Implicit state guarantees mean banks underweight the social cost of risk. Capital regulation corrects this distortion.</a:t>
            </a:r>
            <a:endParaRPr lang="en-US" sz="1300" dirty="0"/>
          </a:p>
        </p:txBody>
      </p:sp>
    </p:spTree>
    <p:extLst>
      <p:ext uri="{BB962C8B-B14F-4D97-AF65-F5344CB8AC3E}">
        <p14:creationId xmlns:p14="http://schemas.microsoft.com/office/powerpoint/2010/main" val="15193682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AD53-2E7E-65A3-CF3D-796C20F1EAC5}"/>
              </a:ext>
            </a:extLst>
          </p:cNvPr>
          <p:cNvSpPr>
            <a:spLocks noGrp="1"/>
          </p:cNvSpPr>
          <p:nvPr>
            <p:ph type="title"/>
          </p:nvPr>
        </p:nvSpPr>
        <p:spPr>
          <a:xfrm>
            <a:off x="0" y="18256"/>
            <a:ext cx="12192000" cy="848272"/>
          </a:xfrm>
          <a:solidFill>
            <a:srgbClr val="063A6A"/>
          </a:solidFill>
        </p:spPr>
        <p:txBody>
          <a:bodyPr/>
          <a:lstStyle/>
          <a:p>
            <a:r>
              <a:rPr lang="en-GB" dirty="0">
                <a:solidFill>
                  <a:schemeClr val="bg1"/>
                </a:solidFill>
              </a:rPr>
              <a:t>Reasons Basel II Failed</a:t>
            </a:r>
            <a:endParaRPr lang="en-CH" dirty="0">
              <a:solidFill>
                <a:schemeClr val="bg1"/>
              </a:solidFill>
            </a:endParaRPr>
          </a:p>
        </p:txBody>
      </p:sp>
      <p:sp>
        <p:nvSpPr>
          <p:cNvPr id="4" name="TextBox 3">
            <a:extLst>
              <a:ext uri="{FF2B5EF4-FFF2-40B4-BE49-F238E27FC236}">
                <a16:creationId xmlns:a16="http://schemas.microsoft.com/office/drawing/2014/main" id="{955261F9-8860-DE10-F508-7981E64446CC}"/>
              </a:ext>
            </a:extLst>
          </p:cNvPr>
          <p:cNvSpPr txBox="1"/>
          <p:nvPr/>
        </p:nvSpPr>
        <p:spPr>
          <a:xfrm>
            <a:off x="0" y="950210"/>
            <a:ext cx="12192000" cy="646331"/>
          </a:xfrm>
          <a:prstGeom prst="rect">
            <a:avLst/>
          </a:prstGeom>
          <a:noFill/>
        </p:spPr>
        <p:txBody>
          <a:bodyPr wrap="square" rtlCol="0">
            <a:spAutoFit/>
          </a:bodyPr>
          <a:lstStyle/>
          <a:p>
            <a:pPr algn="l"/>
            <a:r>
              <a:rPr lang="en-GB" dirty="0"/>
              <a:t>Basel II Failed majorly due to structural flaws which were exposed by the 2008 Financial Crisis. The crisis revealed that the banks were severely undercapitalised</a:t>
            </a:r>
            <a:endParaRPr lang="en-CH" dirty="0"/>
          </a:p>
        </p:txBody>
      </p:sp>
      <p:sp>
        <p:nvSpPr>
          <p:cNvPr id="6" name="Shape 4">
            <a:extLst>
              <a:ext uri="{FF2B5EF4-FFF2-40B4-BE49-F238E27FC236}">
                <a16:creationId xmlns:a16="http://schemas.microsoft.com/office/drawing/2014/main" id="{8C6BE1EC-28B8-3F13-2AD6-68879CB4E29E}"/>
              </a:ext>
            </a:extLst>
          </p:cNvPr>
          <p:cNvSpPr/>
          <p:nvPr/>
        </p:nvSpPr>
        <p:spPr>
          <a:xfrm>
            <a:off x="279658" y="1726856"/>
            <a:ext cx="594360" cy="1051560"/>
          </a:xfrm>
          <a:prstGeom prst="rect">
            <a:avLst/>
          </a:prstGeom>
          <a:solidFill>
            <a:srgbClr val="2C5282"/>
          </a:solidFill>
          <a:ln w="12700">
            <a:solidFill>
              <a:srgbClr val="333333"/>
            </a:solidFill>
            <a:prstDash val="solid"/>
          </a:ln>
        </p:spPr>
        <p:txBody>
          <a:bodyPr/>
          <a:lstStyle/>
          <a:p>
            <a:endParaRPr lang="en-US"/>
          </a:p>
        </p:txBody>
      </p:sp>
      <p:sp>
        <p:nvSpPr>
          <p:cNvPr id="8" name="Shape 4">
            <a:extLst>
              <a:ext uri="{FF2B5EF4-FFF2-40B4-BE49-F238E27FC236}">
                <a16:creationId xmlns:a16="http://schemas.microsoft.com/office/drawing/2014/main" id="{90D79B38-5CA4-2EBA-1235-B3BC1DE94A34}"/>
              </a:ext>
            </a:extLst>
          </p:cNvPr>
          <p:cNvSpPr/>
          <p:nvPr/>
        </p:nvSpPr>
        <p:spPr>
          <a:xfrm>
            <a:off x="301184" y="3212110"/>
            <a:ext cx="594360" cy="1051560"/>
          </a:xfrm>
          <a:prstGeom prst="rect">
            <a:avLst/>
          </a:prstGeom>
          <a:solidFill>
            <a:srgbClr val="2C5282"/>
          </a:solidFill>
          <a:ln w="12700">
            <a:solidFill>
              <a:srgbClr val="333333"/>
            </a:solidFill>
            <a:prstDash val="solid"/>
          </a:ln>
        </p:spPr>
        <p:txBody>
          <a:bodyPr/>
          <a:lstStyle/>
          <a:p>
            <a:endParaRPr lang="en-US"/>
          </a:p>
        </p:txBody>
      </p:sp>
      <p:sp>
        <p:nvSpPr>
          <p:cNvPr id="10" name="Shape 4">
            <a:extLst>
              <a:ext uri="{FF2B5EF4-FFF2-40B4-BE49-F238E27FC236}">
                <a16:creationId xmlns:a16="http://schemas.microsoft.com/office/drawing/2014/main" id="{64DB4962-D59C-4B51-ECF6-031653D4D8A3}"/>
              </a:ext>
            </a:extLst>
          </p:cNvPr>
          <p:cNvSpPr/>
          <p:nvPr/>
        </p:nvSpPr>
        <p:spPr>
          <a:xfrm>
            <a:off x="322709" y="4611262"/>
            <a:ext cx="594360" cy="1051560"/>
          </a:xfrm>
          <a:prstGeom prst="rect">
            <a:avLst/>
          </a:prstGeom>
          <a:solidFill>
            <a:srgbClr val="2C5282"/>
          </a:solidFill>
          <a:ln w="12700">
            <a:solidFill>
              <a:srgbClr val="333333"/>
            </a:solidFill>
            <a:prstDash val="solid"/>
          </a:ln>
        </p:spPr>
        <p:txBody>
          <a:bodyPr/>
          <a:lstStyle/>
          <a:p>
            <a:endParaRPr lang="en-US"/>
          </a:p>
        </p:txBody>
      </p:sp>
      <p:sp>
        <p:nvSpPr>
          <p:cNvPr id="12" name="Text 5">
            <a:extLst>
              <a:ext uri="{FF2B5EF4-FFF2-40B4-BE49-F238E27FC236}">
                <a16:creationId xmlns:a16="http://schemas.microsoft.com/office/drawing/2014/main" id="{06ED33A1-A111-0DBC-1E45-41C6AA6DE67C}"/>
              </a:ext>
            </a:extLst>
          </p:cNvPr>
          <p:cNvSpPr/>
          <p:nvPr/>
        </p:nvSpPr>
        <p:spPr>
          <a:xfrm>
            <a:off x="279658" y="2097954"/>
            <a:ext cx="594360" cy="50292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01</a:t>
            </a:r>
            <a:endParaRPr lang="en-US" sz="1600" dirty="0"/>
          </a:p>
        </p:txBody>
      </p:sp>
      <p:sp>
        <p:nvSpPr>
          <p:cNvPr id="14" name="Text 5">
            <a:extLst>
              <a:ext uri="{FF2B5EF4-FFF2-40B4-BE49-F238E27FC236}">
                <a16:creationId xmlns:a16="http://schemas.microsoft.com/office/drawing/2014/main" id="{18A67420-7605-7C40-7E23-14347CFBDF09}"/>
              </a:ext>
            </a:extLst>
          </p:cNvPr>
          <p:cNvSpPr/>
          <p:nvPr/>
        </p:nvSpPr>
        <p:spPr>
          <a:xfrm>
            <a:off x="344235" y="3464904"/>
            <a:ext cx="594360" cy="50292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0</a:t>
            </a:r>
            <a:r>
              <a:rPr lang="en-GB"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6" name="Text 5">
            <a:extLst>
              <a:ext uri="{FF2B5EF4-FFF2-40B4-BE49-F238E27FC236}">
                <a16:creationId xmlns:a16="http://schemas.microsoft.com/office/drawing/2014/main" id="{5C6C6B6F-260B-EEB5-86E8-22325BB78D77}"/>
              </a:ext>
            </a:extLst>
          </p:cNvPr>
          <p:cNvSpPr/>
          <p:nvPr/>
        </p:nvSpPr>
        <p:spPr>
          <a:xfrm>
            <a:off x="365760" y="4864057"/>
            <a:ext cx="594360" cy="502920"/>
          </a:xfrm>
          <a:prstGeom prst="rect">
            <a:avLst/>
          </a:prstGeom>
          <a:noFill/>
          <a:ln/>
        </p:spPr>
        <p:txBody>
          <a:bodyPr wrap="square" lIns="0" tIns="0" rIns="0" bIns="0"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0</a:t>
            </a:r>
            <a:r>
              <a:rPr lang="en-GB"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8" name="Shape 3">
            <a:extLst>
              <a:ext uri="{FF2B5EF4-FFF2-40B4-BE49-F238E27FC236}">
                <a16:creationId xmlns:a16="http://schemas.microsoft.com/office/drawing/2014/main" id="{00DC5CC3-3E99-19AC-28CE-5FFB223272E1}"/>
              </a:ext>
            </a:extLst>
          </p:cNvPr>
          <p:cNvSpPr/>
          <p:nvPr/>
        </p:nvSpPr>
        <p:spPr>
          <a:xfrm>
            <a:off x="874017" y="4611262"/>
            <a:ext cx="11159547" cy="1064646"/>
          </a:xfrm>
          <a:prstGeom prst="rect">
            <a:avLst/>
          </a:prstGeom>
          <a:solidFill>
            <a:srgbClr val="FFFFFF"/>
          </a:solidFill>
          <a:ln w="10160">
            <a:solidFill>
              <a:srgbClr val="B0BEC5"/>
            </a:solidFill>
            <a:prstDash val="solid"/>
          </a:ln>
          <a:effectLst>
            <a:outerShdw blurRad="63500" dist="12700" dir="8100000" algn="bl" rotWithShape="0">
              <a:srgbClr val="000000">
                <a:alpha val="8000"/>
              </a:srgbClr>
            </a:outerShdw>
          </a:effectLst>
        </p:spPr>
        <p:txBody>
          <a:bodyPr/>
          <a:lstStyle/>
          <a:p>
            <a:endParaRPr lang="en-US"/>
          </a:p>
        </p:txBody>
      </p:sp>
      <p:sp>
        <p:nvSpPr>
          <p:cNvPr id="22" name="Shape 3">
            <a:extLst>
              <a:ext uri="{FF2B5EF4-FFF2-40B4-BE49-F238E27FC236}">
                <a16:creationId xmlns:a16="http://schemas.microsoft.com/office/drawing/2014/main" id="{EE6B4FF9-D191-E1D1-BDE3-1E4F96D611E0}"/>
              </a:ext>
            </a:extLst>
          </p:cNvPr>
          <p:cNvSpPr/>
          <p:nvPr/>
        </p:nvSpPr>
        <p:spPr>
          <a:xfrm>
            <a:off x="895544" y="3212109"/>
            <a:ext cx="11138020" cy="1064647"/>
          </a:xfrm>
          <a:prstGeom prst="rect">
            <a:avLst/>
          </a:prstGeom>
          <a:solidFill>
            <a:srgbClr val="FFFFFF"/>
          </a:solidFill>
          <a:ln w="10160">
            <a:solidFill>
              <a:srgbClr val="B0BEC5"/>
            </a:solidFill>
            <a:prstDash val="solid"/>
          </a:ln>
          <a:effectLst>
            <a:outerShdw blurRad="63500" dist="12700" dir="8100000" algn="bl" rotWithShape="0">
              <a:srgbClr val="000000">
                <a:alpha val="8000"/>
              </a:srgbClr>
            </a:outerShdw>
          </a:effectLst>
        </p:spPr>
        <p:txBody>
          <a:bodyPr/>
          <a:lstStyle/>
          <a:p>
            <a:endParaRPr lang="en-US"/>
          </a:p>
        </p:txBody>
      </p:sp>
      <p:sp>
        <p:nvSpPr>
          <p:cNvPr id="24" name="Shape 3">
            <a:extLst>
              <a:ext uri="{FF2B5EF4-FFF2-40B4-BE49-F238E27FC236}">
                <a16:creationId xmlns:a16="http://schemas.microsoft.com/office/drawing/2014/main" id="{AB7D4E5B-1E9C-E595-F71F-57EC0B7899CD}"/>
              </a:ext>
            </a:extLst>
          </p:cNvPr>
          <p:cNvSpPr/>
          <p:nvPr/>
        </p:nvSpPr>
        <p:spPr>
          <a:xfrm>
            <a:off x="874017" y="1713768"/>
            <a:ext cx="11159547" cy="1064648"/>
          </a:xfrm>
          <a:prstGeom prst="rect">
            <a:avLst/>
          </a:prstGeom>
          <a:solidFill>
            <a:srgbClr val="FFFFFF"/>
          </a:solidFill>
          <a:ln w="10160">
            <a:solidFill>
              <a:srgbClr val="B0BEC5"/>
            </a:solidFill>
            <a:prstDash val="solid"/>
          </a:ln>
          <a:effectLst>
            <a:outerShdw blurRad="63500" dist="12700" dir="8100000" algn="bl" rotWithShape="0">
              <a:srgbClr val="000000">
                <a:alpha val="8000"/>
              </a:srgbClr>
            </a:outerShdw>
          </a:effectLst>
        </p:spPr>
        <p:txBody>
          <a:bodyPr/>
          <a:lstStyle/>
          <a:p>
            <a:endParaRPr lang="en-US"/>
          </a:p>
        </p:txBody>
      </p:sp>
      <p:sp>
        <p:nvSpPr>
          <p:cNvPr id="7" name="Text 6">
            <a:extLst>
              <a:ext uri="{FF2B5EF4-FFF2-40B4-BE49-F238E27FC236}">
                <a16:creationId xmlns:a16="http://schemas.microsoft.com/office/drawing/2014/main" id="{ED056804-A8CF-A035-CC18-4FA57D6B80A9}"/>
              </a:ext>
            </a:extLst>
          </p:cNvPr>
          <p:cNvSpPr/>
          <p:nvPr/>
        </p:nvSpPr>
        <p:spPr>
          <a:xfrm>
            <a:off x="960118" y="1726856"/>
            <a:ext cx="2286000" cy="411480"/>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US" sz="1400" b="1" dirty="0">
                <a:solidFill>
                  <a:srgbClr val="1E3A5F"/>
                </a:solidFill>
                <a:ea typeface="Calibri" pitchFamily="34" charset="-122"/>
                <a:cs typeface="Calibri" pitchFamily="34" charset="-120"/>
              </a:rPr>
              <a:t>Pro-Cyclicality</a:t>
            </a:r>
            <a:endParaRPr lang="en-US" sz="1400" dirty="0"/>
          </a:p>
        </p:txBody>
      </p:sp>
      <p:sp>
        <p:nvSpPr>
          <p:cNvPr id="20" name="Text 7">
            <a:extLst>
              <a:ext uri="{FF2B5EF4-FFF2-40B4-BE49-F238E27FC236}">
                <a16:creationId xmlns:a16="http://schemas.microsoft.com/office/drawing/2014/main" id="{63F5AB0C-8527-ED10-F637-89829F85BC34}"/>
              </a:ext>
            </a:extLst>
          </p:cNvPr>
          <p:cNvSpPr/>
          <p:nvPr/>
        </p:nvSpPr>
        <p:spPr>
          <a:xfrm>
            <a:off x="960118" y="2097954"/>
            <a:ext cx="11073445" cy="634829"/>
          </a:xfrm>
          <a:prstGeom prst="rect">
            <a:avLst/>
          </a:prstGeom>
          <a:noFill/>
          <a:ln/>
        </p:spPr>
        <p:txBody>
          <a:bodyPr wrap="square" lIns="0" tIns="0" rIns="0" bIns="0" rtlCol="0" anchor="ctr"/>
          <a:lstStyle/>
          <a:p>
            <a:pPr marL="0" indent="0">
              <a:buNone/>
            </a:pPr>
            <a:r>
              <a:rPr lang="en-GB" sz="1400" dirty="0">
                <a:solidFill>
                  <a:srgbClr val="5A6A7A"/>
                </a:solidFill>
                <a:ea typeface="Calibri" pitchFamily="34" charset="-122"/>
                <a:cs typeface="Calibri" pitchFamily="34" charset="-120"/>
              </a:rPr>
              <a:t>Basel II r</a:t>
            </a:r>
            <a:r>
              <a:rPr lang="en-US" sz="1400" dirty="0">
                <a:solidFill>
                  <a:srgbClr val="5A6A7A"/>
                </a:solidFill>
                <a:ea typeface="Calibri" pitchFamily="34" charset="-122"/>
                <a:cs typeface="Calibri" pitchFamily="34" charset="-120"/>
              </a:rPr>
              <a:t>isk models used recent data</a:t>
            </a:r>
            <a:r>
              <a:rPr lang="en-GB" sz="1400" dirty="0">
                <a:solidFill>
                  <a:srgbClr val="5A6A7A"/>
                </a:solidFill>
                <a:ea typeface="Calibri" pitchFamily="34" charset="-122"/>
                <a:cs typeface="Calibri" pitchFamily="34" charset="-120"/>
              </a:rPr>
              <a:t> which made </a:t>
            </a:r>
            <a:r>
              <a:rPr lang="en-US" sz="1400" dirty="0">
                <a:solidFill>
                  <a:srgbClr val="5A6A7A"/>
                </a:solidFill>
                <a:ea typeface="Calibri" pitchFamily="34" charset="-122"/>
                <a:cs typeface="Calibri" pitchFamily="34" charset="-120"/>
              </a:rPr>
              <a:t> assets look safe in </a:t>
            </a:r>
            <a:r>
              <a:rPr lang="en-GB" sz="1400" dirty="0">
                <a:solidFill>
                  <a:srgbClr val="5A6A7A"/>
                </a:solidFill>
                <a:ea typeface="Calibri" pitchFamily="34" charset="-122"/>
                <a:cs typeface="Calibri" pitchFamily="34" charset="-120"/>
              </a:rPr>
              <a:t>safe periods</a:t>
            </a:r>
            <a:r>
              <a:rPr lang="en-US" sz="1400" dirty="0">
                <a:solidFill>
                  <a:srgbClr val="5A6A7A"/>
                </a:solidFill>
                <a:ea typeface="Calibri" pitchFamily="34" charset="-122"/>
                <a:cs typeface="Calibri" pitchFamily="34" charset="-120"/>
              </a:rPr>
              <a:t> and dangerous in </a:t>
            </a:r>
            <a:r>
              <a:rPr lang="en-GB" sz="1400" dirty="0">
                <a:solidFill>
                  <a:srgbClr val="5A6A7A"/>
                </a:solidFill>
                <a:ea typeface="Calibri" pitchFamily="34" charset="-122"/>
                <a:cs typeface="Calibri" pitchFamily="34" charset="-120"/>
              </a:rPr>
              <a:t>crisis</a:t>
            </a:r>
            <a:r>
              <a:rPr lang="en-US" sz="1400" dirty="0">
                <a:solidFill>
                  <a:srgbClr val="5A6A7A"/>
                </a:solidFill>
                <a:ea typeface="Calibri" pitchFamily="34" charset="-122"/>
                <a:cs typeface="Calibri" pitchFamily="34" charset="-120"/>
              </a:rPr>
              <a:t>. </a:t>
            </a:r>
            <a:r>
              <a:rPr lang="en-GB" sz="1400" dirty="0">
                <a:solidFill>
                  <a:srgbClr val="5A6A7A"/>
                </a:solidFill>
                <a:ea typeface="Calibri" pitchFamily="34" charset="-122"/>
                <a:cs typeface="Calibri" pitchFamily="34" charset="-120"/>
              </a:rPr>
              <a:t>Bank c</a:t>
            </a:r>
            <a:r>
              <a:rPr lang="en-US" sz="1400" dirty="0">
                <a:solidFill>
                  <a:srgbClr val="5A6A7A"/>
                </a:solidFill>
                <a:ea typeface="Calibri" pitchFamily="34" charset="-122"/>
                <a:cs typeface="Calibri" pitchFamily="34" charset="-120"/>
              </a:rPr>
              <a:t>apital requirements </a:t>
            </a:r>
            <a:r>
              <a:rPr lang="en-GB" sz="1400" dirty="0">
                <a:solidFill>
                  <a:srgbClr val="5A6A7A"/>
                </a:solidFill>
                <a:ea typeface="Calibri" pitchFamily="34" charset="-122"/>
                <a:cs typeface="Calibri" pitchFamily="34" charset="-120"/>
              </a:rPr>
              <a:t>sporadically </a:t>
            </a:r>
            <a:r>
              <a:rPr lang="en-US" sz="1400" dirty="0">
                <a:solidFill>
                  <a:srgbClr val="5A6A7A"/>
                </a:solidFill>
                <a:ea typeface="Calibri" pitchFamily="34" charset="-122"/>
                <a:cs typeface="Calibri" pitchFamily="34" charset="-120"/>
              </a:rPr>
              <a:t>tightened exactly when banks needed room to absorb losses.</a:t>
            </a:r>
            <a:endParaRPr lang="en-US" sz="1400" dirty="0"/>
          </a:p>
        </p:txBody>
      </p:sp>
      <p:sp>
        <p:nvSpPr>
          <p:cNvPr id="23" name="Text 6">
            <a:extLst>
              <a:ext uri="{FF2B5EF4-FFF2-40B4-BE49-F238E27FC236}">
                <a16:creationId xmlns:a16="http://schemas.microsoft.com/office/drawing/2014/main" id="{77BD137D-429E-9F7B-54F2-84E521253AE1}"/>
              </a:ext>
            </a:extLst>
          </p:cNvPr>
          <p:cNvSpPr/>
          <p:nvPr/>
        </p:nvSpPr>
        <p:spPr>
          <a:xfrm>
            <a:off x="960119" y="3325934"/>
            <a:ext cx="4524940" cy="243329"/>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de-CH" sz="1400" b="1" dirty="0">
                <a:solidFill>
                  <a:srgbClr val="1E3A5F"/>
                </a:solidFill>
                <a:ea typeface="Calibri" pitchFamily="34" charset="-122"/>
                <a:cs typeface="Calibri" pitchFamily="34" charset="-120"/>
              </a:rPr>
              <a:t>Bank Manipulation of Risk-Weight Assessments</a:t>
            </a:r>
            <a:endParaRPr lang="en-US" sz="1400" dirty="0"/>
          </a:p>
        </p:txBody>
      </p:sp>
      <p:sp>
        <p:nvSpPr>
          <p:cNvPr id="26" name="Text 12">
            <a:extLst>
              <a:ext uri="{FF2B5EF4-FFF2-40B4-BE49-F238E27FC236}">
                <a16:creationId xmlns:a16="http://schemas.microsoft.com/office/drawing/2014/main" id="{711123A1-1631-FCC8-DEE8-03916A5D285F}"/>
              </a:ext>
            </a:extLst>
          </p:cNvPr>
          <p:cNvSpPr/>
          <p:nvPr/>
        </p:nvSpPr>
        <p:spPr>
          <a:xfrm>
            <a:off x="960119" y="3571998"/>
            <a:ext cx="11073444" cy="577243"/>
          </a:xfrm>
          <a:prstGeom prst="rect">
            <a:avLst/>
          </a:prstGeom>
          <a:noFill/>
          <a:ln/>
        </p:spPr>
        <p:txBody>
          <a:bodyPr wrap="square" lIns="0" tIns="0" rIns="0" bIns="0" rtlCol="0" anchor="ctr"/>
          <a:lstStyle/>
          <a:p>
            <a:pPr marL="0" indent="0">
              <a:buNone/>
            </a:pPr>
            <a:r>
              <a:rPr lang="de-CH" sz="1400" dirty="0">
                <a:solidFill>
                  <a:srgbClr val="5A6A7A"/>
                </a:solidFill>
                <a:ea typeface="Calibri" pitchFamily="34" charset="-122"/>
                <a:cs typeface="Calibri" pitchFamily="34" charset="-120"/>
              </a:rPr>
              <a:t>The System a</a:t>
            </a:r>
            <a:r>
              <a:rPr lang="en-GB" sz="1400" dirty="0">
                <a:solidFill>
                  <a:srgbClr val="5A6A7A"/>
                </a:solidFill>
                <a:ea typeface="Calibri" pitchFamily="34" charset="-122"/>
                <a:cs typeface="Calibri" pitchFamily="34" charset="-120"/>
              </a:rPr>
              <a:t>llowed </a:t>
            </a:r>
            <a:r>
              <a:rPr lang="de-CH" sz="1400" dirty="0">
                <a:solidFill>
                  <a:srgbClr val="5A6A7A"/>
                </a:solidFill>
                <a:ea typeface="Calibri" pitchFamily="34" charset="-122"/>
                <a:cs typeface="Calibri" pitchFamily="34" charset="-120"/>
              </a:rPr>
              <a:t> </a:t>
            </a:r>
            <a:r>
              <a:rPr lang="en-US" sz="1400" dirty="0">
                <a:solidFill>
                  <a:srgbClr val="5A6A7A"/>
                </a:solidFill>
                <a:ea typeface="Calibri" pitchFamily="34" charset="-122"/>
                <a:cs typeface="Calibri" pitchFamily="34" charset="-120"/>
              </a:rPr>
              <a:t>banks to use </a:t>
            </a:r>
            <a:r>
              <a:rPr lang="de-CH" sz="1400" dirty="0">
                <a:solidFill>
                  <a:srgbClr val="5A6A7A"/>
                </a:solidFill>
                <a:ea typeface="Calibri" pitchFamily="34" charset="-122"/>
                <a:cs typeface="Calibri" pitchFamily="34" charset="-120"/>
              </a:rPr>
              <a:t>their </a:t>
            </a:r>
            <a:r>
              <a:rPr lang="en-US" sz="1400" dirty="0">
                <a:solidFill>
                  <a:srgbClr val="5A6A7A"/>
                </a:solidFill>
                <a:ea typeface="Calibri" pitchFamily="34" charset="-122"/>
                <a:cs typeface="Calibri" pitchFamily="34" charset="-120"/>
              </a:rPr>
              <a:t>internal models </a:t>
            </a:r>
            <a:r>
              <a:rPr lang="de-CH" sz="1400" dirty="0">
                <a:solidFill>
                  <a:srgbClr val="5A6A7A"/>
                </a:solidFill>
                <a:ea typeface="Calibri" pitchFamily="34" charset="-122"/>
                <a:cs typeface="Calibri" pitchFamily="34" charset="-120"/>
              </a:rPr>
              <a:t>to </a:t>
            </a:r>
            <a:r>
              <a:rPr lang="en-GB" sz="1400" dirty="0">
                <a:solidFill>
                  <a:srgbClr val="5A6A7A"/>
                </a:solidFill>
                <a:ea typeface="Calibri" pitchFamily="34" charset="-122"/>
                <a:cs typeface="Calibri" pitchFamily="34" charset="-120"/>
              </a:rPr>
              <a:t>assess the required capital for their risk weighted assets. This created opportunities for the Banks to manipulate the system by artificially lowering their risk weights to reduce their capital requirements and as such there was insufficient capital to serve as a buffer against losses. </a:t>
            </a:r>
            <a:endParaRPr lang="en-US" sz="1400" dirty="0"/>
          </a:p>
        </p:txBody>
      </p:sp>
      <p:sp>
        <p:nvSpPr>
          <p:cNvPr id="28" name="Text 6">
            <a:extLst>
              <a:ext uri="{FF2B5EF4-FFF2-40B4-BE49-F238E27FC236}">
                <a16:creationId xmlns:a16="http://schemas.microsoft.com/office/drawing/2014/main" id="{4E3C8760-9D44-3957-8CBA-3000D4B0CA42}"/>
              </a:ext>
            </a:extLst>
          </p:cNvPr>
          <p:cNvSpPr/>
          <p:nvPr/>
        </p:nvSpPr>
        <p:spPr>
          <a:xfrm>
            <a:off x="960119" y="4742392"/>
            <a:ext cx="4524940" cy="243329"/>
          </a:xfrm>
          <a:prstGeom prst="rect">
            <a:avLst/>
          </a:prstGeom>
          <a:noFill/>
          <a:ln/>
        </p:spPr>
        <p:txBody>
          <a:bodyPr wrap="square" lIns="0" tIns="0" rIns="0" bIns="0" rtlCol="0" anchor="ctr"/>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GB" sz="1400" b="1" dirty="0">
                <a:solidFill>
                  <a:srgbClr val="1E3A5F"/>
                </a:solidFill>
              </a:rPr>
              <a:t>Hidden Risks</a:t>
            </a:r>
            <a:endParaRPr lang="en-US" sz="1400" dirty="0"/>
          </a:p>
        </p:txBody>
      </p:sp>
      <p:sp>
        <p:nvSpPr>
          <p:cNvPr id="30" name="Text 7">
            <a:extLst>
              <a:ext uri="{FF2B5EF4-FFF2-40B4-BE49-F238E27FC236}">
                <a16:creationId xmlns:a16="http://schemas.microsoft.com/office/drawing/2014/main" id="{10E8764B-616D-92BC-91A6-D4FF64A5BBF5}"/>
              </a:ext>
            </a:extLst>
          </p:cNvPr>
          <p:cNvSpPr/>
          <p:nvPr/>
        </p:nvSpPr>
        <p:spPr>
          <a:xfrm>
            <a:off x="960118" y="4954377"/>
            <a:ext cx="11073445" cy="624495"/>
          </a:xfrm>
          <a:prstGeom prst="rect">
            <a:avLst/>
          </a:prstGeom>
          <a:noFill/>
          <a:ln/>
        </p:spPr>
        <p:txBody>
          <a:bodyPr wrap="square" lIns="0" tIns="0" rIns="0" bIns="0" rtlCol="0" anchor="ctr"/>
          <a:lstStyle/>
          <a:p>
            <a:pPr marL="0" indent="0">
              <a:buNone/>
            </a:pPr>
            <a:r>
              <a:rPr lang="en-GB" sz="1400" dirty="0">
                <a:solidFill>
                  <a:srgbClr val="5A6A7A"/>
                </a:solidFill>
                <a:ea typeface="Calibri" pitchFamily="34" charset="-122"/>
                <a:cs typeface="Calibri" pitchFamily="34" charset="-120"/>
              </a:rPr>
              <a:t>The Bank’s held enormous financial risks in off balance sheet vehicles which were not covered by the scope of Basel II capital requirements. However when these vehicles collapsed during the 2008 financial crisis, these losses fell back to the balance sheet.</a:t>
            </a:r>
            <a:endParaRPr lang="en-US" sz="1400" dirty="0"/>
          </a:p>
        </p:txBody>
      </p:sp>
    </p:spTree>
    <p:extLst>
      <p:ext uri="{BB962C8B-B14F-4D97-AF65-F5344CB8AC3E}">
        <p14:creationId xmlns:p14="http://schemas.microsoft.com/office/powerpoint/2010/main" val="407237464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0A1AC-C1ED-F2FE-4BE7-BF2AAA5BF323}"/>
              </a:ext>
            </a:extLst>
          </p:cNvPr>
          <p:cNvSpPr>
            <a:spLocks noGrp="1"/>
          </p:cNvSpPr>
          <p:nvPr>
            <p:ph type="title"/>
          </p:nvPr>
        </p:nvSpPr>
        <p:spPr>
          <a:xfrm>
            <a:off x="0" y="18255"/>
            <a:ext cx="12192000" cy="950389"/>
          </a:xfrm>
          <a:solidFill>
            <a:srgbClr val="063A6A"/>
          </a:solidFill>
          <a:ln>
            <a:solidFill>
              <a:schemeClr val="bg1"/>
            </a:solidFill>
          </a:ln>
        </p:spPr>
        <p:txBody>
          <a:bodyPr/>
          <a:lstStyle/>
          <a:p>
            <a:r>
              <a:rPr lang="en-GB" dirty="0">
                <a:solidFill>
                  <a:schemeClr val="bg1"/>
                </a:solidFill>
              </a:rPr>
              <a:t>Basel III: Major Responses</a:t>
            </a:r>
            <a:endParaRPr lang="en-CH" dirty="0">
              <a:solidFill>
                <a:schemeClr val="bg1"/>
              </a:solidFill>
            </a:endParaRPr>
          </a:p>
        </p:txBody>
      </p:sp>
      <p:sp>
        <p:nvSpPr>
          <p:cNvPr id="3" name="Content Placeholder 2">
            <a:extLst>
              <a:ext uri="{FF2B5EF4-FFF2-40B4-BE49-F238E27FC236}">
                <a16:creationId xmlns:a16="http://schemas.microsoft.com/office/drawing/2014/main" id="{22688365-9580-0D49-3ADF-393EEFD7452D}"/>
              </a:ext>
            </a:extLst>
          </p:cNvPr>
          <p:cNvSpPr>
            <a:spLocks noGrp="1"/>
          </p:cNvSpPr>
          <p:nvPr>
            <p:ph idx="1"/>
          </p:nvPr>
        </p:nvSpPr>
        <p:spPr>
          <a:xfrm>
            <a:off x="0" y="968644"/>
            <a:ext cx="12192000" cy="602712"/>
          </a:xfrm>
        </p:spPr>
        <p:txBody>
          <a:bodyPr>
            <a:normAutofit/>
          </a:bodyPr>
          <a:lstStyle/>
          <a:p>
            <a:pPr marL="0" indent="0">
              <a:buNone/>
            </a:pPr>
            <a:r>
              <a:rPr lang="en-GB" dirty="0"/>
              <a:t>Basel III introduced major pillars which addressed the 2008 Financial Crisis</a:t>
            </a:r>
            <a:endParaRPr lang="en-CH" dirty="0"/>
          </a:p>
        </p:txBody>
      </p:sp>
      <p:sp>
        <p:nvSpPr>
          <p:cNvPr id="6" name="Shape 3">
            <a:extLst>
              <a:ext uri="{FF2B5EF4-FFF2-40B4-BE49-F238E27FC236}">
                <a16:creationId xmlns:a16="http://schemas.microsoft.com/office/drawing/2014/main" id="{8F02A6D4-EF5C-8366-E190-49187FC847C2}"/>
              </a:ext>
            </a:extLst>
          </p:cNvPr>
          <p:cNvSpPr/>
          <p:nvPr/>
        </p:nvSpPr>
        <p:spPr>
          <a:xfrm>
            <a:off x="445189" y="1594345"/>
            <a:ext cx="5194472" cy="2108028"/>
          </a:xfrm>
          <a:prstGeom prst="rect">
            <a:avLst/>
          </a:prstGeom>
          <a:solidFill>
            <a:srgbClr val="FFFFFF"/>
          </a:solidFill>
          <a:ln w="10160">
            <a:solidFill>
              <a:srgbClr val="B0BEC5"/>
            </a:solidFill>
            <a:prstDash val="solid"/>
          </a:ln>
          <a:effectLst>
            <a:outerShdw blurRad="88900" dist="25400" dir="8100000" algn="bl" rotWithShape="0">
              <a:srgbClr val="000000">
                <a:alpha val="9000"/>
              </a:srgbClr>
            </a:outerShdw>
          </a:effectLst>
        </p:spPr>
        <p:txBody>
          <a:bodyPr/>
          <a:lstStyle/>
          <a:p>
            <a:endParaRPr lang="en-CH"/>
          </a:p>
        </p:txBody>
      </p:sp>
      <p:sp>
        <p:nvSpPr>
          <p:cNvPr id="8" name="Text 5">
            <a:extLst>
              <a:ext uri="{FF2B5EF4-FFF2-40B4-BE49-F238E27FC236}">
                <a16:creationId xmlns:a16="http://schemas.microsoft.com/office/drawing/2014/main" id="{3408BC89-7AFF-330B-3593-BB546BD0D1AF}"/>
              </a:ext>
            </a:extLst>
          </p:cNvPr>
          <p:cNvSpPr/>
          <p:nvPr/>
        </p:nvSpPr>
        <p:spPr>
          <a:xfrm>
            <a:off x="629403" y="1781873"/>
            <a:ext cx="3749040" cy="274320"/>
          </a:xfrm>
          <a:prstGeom prst="rect">
            <a:avLst/>
          </a:prstGeom>
          <a:noFill/>
          <a:ln/>
        </p:spPr>
        <p:txBody>
          <a:bodyPr wrap="square" lIns="0" tIns="0" rIns="0" bIns="0" rtlCol="0" anchor="ctr"/>
          <a:lstStyle/>
          <a:p>
            <a:pPr marL="0" indent="0">
              <a:buNone/>
            </a:pPr>
            <a:r>
              <a:rPr lang="en-US" sz="1100" b="1" kern="0" spc="200" dirty="0">
                <a:solidFill>
                  <a:srgbClr val="2C5282"/>
                </a:solidFill>
                <a:ea typeface="Calibri" pitchFamily="34" charset="-122"/>
                <a:cs typeface="Calibri" pitchFamily="34" charset="-120"/>
              </a:rPr>
              <a:t>CET1 CAPITAL</a:t>
            </a:r>
            <a:endParaRPr lang="en-US" sz="1100" dirty="0"/>
          </a:p>
        </p:txBody>
      </p:sp>
      <p:sp>
        <p:nvSpPr>
          <p:cNvPr id="10" name="Shape 4">
            <a:extLst>
              <a:ext uri="{FF2B5EF4-FFF2-40B4-BE49-F238E27FC236}">
                <a16:creationId xmlns:a16="http://schemas.microsoft.com/office/drawing/2014/main" id="{BE4065ED-A900-3408-3133-A31747CF95B0}"/>
              </a:ext>
            </a:extLst>
          </p:cNvPr>
          <p:cNvSpPr/>
          <p:nvPr/>
        </p:nvSpPr>
        <p:spPr>
          <a:xfrm flipV="1">
            <a:off x="445188" y="1578382"/>
            <a:ext cx="5194471" cy="45719"/>
          </a:xfrm>
          <a:prstGeom prst="rect">
            <a:avLst/>
          </a:prstGeom>
          <a:solidFill>
            <a:srgbClr val="2C5282"/>
          </a:solidFill>
          <a:ln w="12700">
            <a:solidFill>
              <a:srgbClr val="333333"/>
            </a:solidFill>
            <a:prstDash val="solid"/>
          </a:ln>
        </p:spPr>
        <p:txBody>
          <a:bodyPr/>
          <a:lstStyle/>
          <a:p>
            <a:endParaRPr lang="en-US"/>
          </a:p>
        </p:txBody>
      </p:sp>
      <p:sp>
        <p:nvSpPr>
          <p:cNvPr id="12" name="Text 6">
            <a:extLst>
              <a:ext uri="{FF2B5EF4-FFF2-40B4-BE49-F238E27FC236}">
                <a16:creationId xmlns:a16="http://schemas.microsoft.com/office/drawing/2014/main" id="{70E8E515-6762-7011-4E03-AD1B4CF17107}"/>
              </a:ext>
            </a:extLst>
          </p:cNvPr>
          <p:cNvSpPr/>
          <p:nvPr/>
        </p:nvSpPr>
        <p:spPr>
          <a:xfrm>
            <a:off x="629403" y="2033808"/>
            <a:ext cx="3749040" cy="347472"/>
          </a:xfrm>
          <a:prstGeom prst="rect">
            <a:avLst/>
          </a:prstGeom>
          <a:noFill/>
          <a:ln/>
        </p:spPr>
        <p:txBody>
          <a:bodyPr wrap="square" lIns="0" tIns="0" rIns="0" bIns="0" rtlCol="0" anchor="ctr"/>
          <a:lstStyle/>
          <a:p>
            <a:pPr marL="0" indent="0">
              <a:buNone/>
            </a:pPr>
            <a:r>
              <a:rPr lang="en-US" sz="1400" b="1" dirty="0">
                <a:solidFill>
                  <a:srgbClr val="1E3A5F"/>
                </a:solidFill>
                <a:latin typeface="Calibri" pitchFamily="34" charset="0"/>
                <a:ea typeface="Calibri" pitchFamily="34" charset="-122"/>
                <a:cs typeface="Calibri" pitchFamily="34" charset="-120"/>
              </a:rPr>
              <a:t>Better Quality Capital</a:t>
            </a:r>
            <a:endParaRPr lang="en-US" sz="1400" dirty="0"/>
          </a:p>
        </p:txBody>
      </p:sp>
      <p:sp>
        <p:nvSpPr>
          <p:cNvPr id="14" name="Text 7">
            <a:extLst>
              <a:ext uri="{FF2B5EF4-FFF2-40B4-BE49-F238E27FC236}">
                <a16:creationId xmlns:a16="http://schemas.microsoft.com/office/drawing/2014/main" id="{1737E0E0-2667-BB57-10B3-67AB1B35B662}"/>
              </a:ext>
            </a:extLst>
          </p:cNvPr>
          <p:cNvSpPr/>
          <p:nvPr/>
        </p:nvSpPr>
        <p:spPr>
          <a:xfrm>
            <a:off x="552642" y="2429064"/>
            <a:ext cx="4828714" cy="999936"/>
          </a:xfrm>
          <a:prstGeom prst="rect">
            <a:avLst/>
          </a:prstGeom>
          <a:noFill/>
          <a:ln/>
        </p:spPr>
        <p:txBody>
          <a:bodyPr wrap="square" rtlCol="0" anchor="t"/>
          <a:lstStyle/>
          <a:p>
            <a:pPr marL="0" indent="0">
              <a:buNone/>
            </a:pPr>
            <a:r>
              <a:rPr lang="en-US" sz="1200" dirty="0">
                <a:solidFill>
                  <a:srgbClr val="5A6A7A"/>
                </a:solidFill>
                <a:ea typeface="Calibri" pitchFamily="34" charset="-122"/>
                <a:cs typeface="Calibri" pitchFamily="34" charset="-120"/>
              </a:rPr>
              <a:t>Common Equity Tier 1 </a:t>
            </a:r>
            <a:r>
              <a:rPr lang="en-GB" sz="1200" dirty="0">
                <a:solidFill>
                  <a:srgbClr val="5A6A7A"/>
                </a:solidFill>
                <a:ea typeface="Calibri" pitchFamily="34" charset="-122"/>
                <a:cs typeface="Calibri" pitchFamily="34" charset="-120"/>
              </a:rPr>
              <a:t>was </a:t>
            </a:r>
            <a:r>
              <a:rPr lang="en-US" sz="1200" dirty="0">
                <a:solidFill>
                  <a:srgbClr val="5A6A7A"/>
                </a:solidFill>
                <a:ea typeface="Calibri" pitchFamily="34" charset="-122"/>
                <a:cs typeface="Calibri" pitchFamily="34" charset="-120"/>
              </a:rPr>
              <a:t>raised to 4.5% of RWA. </a:t>
            </a:r>
            <a:r>
              <a:rPr lang="en-GB" sz="1200" dirty="0">
                <a:solidFill>
                  <a:srgbClr val="5A6A7A"/>
                </a:solidFill>
                <a:ea typeface="Calibri" pitchFamily="34" charset="-122"/>
                <a:cs typeface="Calibri" pitchFamily="34" charset="-120"/>
              </a:rPr>
              <a:t>This equity capital was determined as sufficient to genuinely absorb the bank’s losses in time of crisis.</a:t>
            </a:r>
            <a:endParaRPr lang="en-US" sz="1200" dirty="0"/>
          </a:p>
        </p:txBody>
      </p:sp>
      <p:sp>
        <p:nvSpPr>
          <p:cNvPr id="16" name="Shape 3">
            <a:extLst>
              <a:ext uri="{FF2B5EF4-FFF2-40B4-BE49-F238E27FC236}">
                <a16:creationId xmlns:a16="http://schemas.microsoft.com/office/drawing/2014/main" id="{71F59964-A245-5780-728F-3B5BB048DA40}"/>
              </a:ext>
            </a:extLst>
          </p:cNvPr>
          <p:cNvSpPr/>
          <p:nvPr/>
        </p:nvSpPr>
        <p:spPr>
          <a:xfrm>
            <a:off x="445187" y="4090992"/>
            <a:ext cx="5194472" cy="2108028"/>
          </a:xfrm>
          <a:prstGeom prst="rect">
            <a:avLst/>
          </a:prstGeom>
          <a:solidFill>
            <a:srgbClr val="FFFFFF"/>
          </a:solidFill>
          <a:ln w="10160">
            <a:solidFill>
              <a:srgbClr val="B0BEC5"/>
            </a:solidFill>
            <a:prstDash val="solid"/>
          </a:ln>
          <a:effectLst>
            <a:outerShdw blurRad="88900" dist="25400" dir="8100000" algn="bl" rotWithShape="0">
              <a:srgbClr val="000000">
                <a:alpha val="9000"/>
              </a:srgbClr>
            </a:outerShdw>
          </a:effectLst>
        </p:spPr>
        <p:txBody>
          <a:bodyPr/>
          <a:lstStyle/>
          <a:p>
            <a:endParaRPr lang="en-CH"/>
          </a:p>
        </p:txBody>
      </p:sp>
      <p:sp>
        <p:nvSpPr>
          <p:cNvPr id="18" name="Shape 9">
            <a:extLst>
              <a:ext uri="{FF2B5EF4-FFF2-40B4-BE49-F238E27FC236}">
                <a16:creationId xmlns:a16="http://schemas.microsoft.com/office/drawing/2014/main" id="{827E1211-9CB9-6B29-409B-6AB81CAEE101}"/>
              </a:ext>
            </a:extLst>
          </p:cNvPr>
          <p:cNvSpPr/>
          <p:nvPr/>
        </p:nvSpPr>
        <p:spPr>
          <a:xfrm>
            <a:off x="462921" y="4111733"/>
            <a:ext cx="5176738" cy="45719"/>
          </a:xfrm>
          <a:prstGeom prst="rect">
            <a:avLst/>
          </a:prstGeom>
          <a:solidFill>
            <a:srgbClr val="2C5282"/>
          </a:solidFill>
          <a:ln w="12700">
            <a:solidFill>
              <a:srgbClr val="333333"/>
            </a:solidFill>
            <a:prstDash val="solid"/>
          </a:ln>
        </p:spPr>
        <p:txBody>
          <a:bodyPr/>
          <a:lstStyle/>
          <a:p>
            <a:endParaRPr lang="en-US"/>
          </a:p>
        </p:txBody>
      </p:sp>
      <p:sp>
        <p:nvSpPr>
          <p:cNvPr id="22" name="Text 21">
            <a:extLst>
              <a:ext uri="{FF2B5EF4-FFF2-40B4-BE49-F238E27FC236}">
                <a16:creationId xmlns:a16="http://schemas.microsoft.com/office/drawing/2014/main" id="{A3D25F22-8772-2152-B188-A240ED72237C}"/>
              </a:ext>
            </a:extLst>
          </p:cNvPr>
          <p:cNvSpPr/>
          <p:nvPr/>
        </p:nvSpPr>
        <p:spPr>
          <a:xfrm>
            <a:off x="629403" y="4639438"/>
            <a:ext cx="3749040" cy="347472"/>
          </a:xfrm>
          <a:prstGeom prst="rect">
            <a:avLst/>
          </a:prstGeom>
          <a:noFill/>
          <a:ln/>
        </p:spPr>
        <p:txBody>
          <a:bodyPr wrap="square" lIns="0" tIns="0" rIns="0" bIns="0" rtlCol="0" anchor="ctr"/>
          <a:lstStyle/>
          <a:p>
            <a:pPr marL="0" indent="0">
              <a:buNone/>
            </a:pPr>
            <a:r>
              <a:rPr lang="en-US" sz="1400" b="1" dirty="0">
                <a:solidFill>
                  <a:srgbClr val="1E3A5F"/>
                </a:solidFill>
                <a:latin typeface="Calibri" pitchFamily="34" charset="0"/>
                <a:ea typeface="Calibri" pitchFamily="34" charset="-122"/>
                <a:cs typeface="Calibri" pitchFamily="34" charset="-120"/>
              </a:rPr>
              <a:t>Too-Big-To-Fail Levy</a:t>
            </a:r>
            <a:endParaRPr lang="en-US" sz="1400" dirty="0"/>
          </a:p>
        </p:txBody>
      </p:sp>
      <p:sp>
        <p:nvSpPr>
          <p:cNvPr id="24" name="Text 5">
            <a:extLst>
              <a:ext uri="{FF2B5EF4-FFF2-40B4-BE49-F238E27FC236}">
                <a16:creationId xmlns:a16="http://schemas.microsoft.com/office/drawing/2014/main" id="{C10DBA65-3631-4DEE-EEBF-7671EB37D264}"/>
              </a:ext>
            </a:extLst>
          </p:cNvPr>
          <p:cNvSpPr/>
          <p:nvPr/>
        </p:nvSpPr>
        <p:spPr>
          <a:xfrm>
            <a:off x="629403" y="4385924"/>
            <a:ext cx="3749040" cy="274320"/>
          </a:xfrm>
          <a:prstGeom prst="rect">
            <a:avLst/>
          </a:prstGeom>
          <a:noFill/>
          <a:ln/>
        </p:spPr>
        <p:txBody>
          <a:bodyPr wrap="square" lIns="0" tIns="0" rIns="0" bIns="0" rtlCol="0" anchor="ctr"/>
          <a:lstStyle/>
          <a:p>
            <a:pPr marL="0" indent="0">
              <a:buNone/>
            </a:pPr>
            <a:r>
              <a:rPr lang="en-GB" sz="1100" b="1" kern="0" spc="200" dirty="0">
                <a:solidFill>
                  <a:srgbClr val="2C5282"/>
                </a:solidFill>
                <a:ea typeface="Calibri" pitchFamily="34" charset="-122"/>
                <a:cs typeface="Calibri" pitchFamily="34" charset="-120"/>
              </a:rPr>
              <a:t>G-SIB SURCHARGE</a:t>
            </a:r>
            <a:endParaRPr lang="en-US" sz="1100" dirty="0"/>
          </a:p>
        </p:txBody>
      </p:sp>
      <p:sp>
        <p:nvSpPr>
          <p:cNvPr id="28" name="Text 22">
            <a:extLst>
              <a:ext uri="{FF2B5EF4-FFF2-40B4-BE49-F238E27FC236}">
                <a16:creationId xmlns:a16="http://schemas.microsoft.com/office/drawing/2014/main" id="{7DA291C8-E095-B4B5-32BD-F20269473720}"/>
              </a:ext>
            </a:extLst>
          </p:cNvPr>
          <p:cNvSpPr/>
          <p:nvPr/>
        </p:nvSpPr>
        <p:spPr>
          <a:xfrm>
            <a:off x="552642" y="5075858"/>
            <a:ext cx="4828715" cy="766518"/>
          </a:xfrm>
          <a:prstGeom prst="rect">
            <a:avLst/>
          </a:prstGeom>
          <a:noFill/>
          <a:ln/>
        </p:spPr>
        <p:txBody>
          <a:bodyPr wrap="square" rtlCol="0" anchor="t"/>
          <a:lstStyle/>
          <a:p>
            <a:pPr marL="0" indent="0">
              <a:buNone/>
            </a:pPr>
            <a:r>
              <a:rPr lang="en-GB" sz="1100" dirty="0">
                <a:solidFill>
                  <a:srgbClr val="5A6A7A"/>
                </a:solidFill>
                <a:latin typeface="Calibri" pitchFamily="34" charset="0"/>
                <a:ea typeface="Calibri" pitchFamily="34" charset="-122"/>
                <a:cs typeface="Calibri" pitchFamily="34" charset="-120"/>
              </a:rPr>
              <a:t>G-SIB’s were charged an additional levy of </a:t>
            </a:r>
            <a:r>
              <a:rPr lang="en-US" sz="1100" dirty="0">
                <a:solidFill>
                  <a:srgbClr val="5A6A7A"/>
                </a:solidFill>
                <a:latin typeface="Calibri" pitchFamily="34" charset="0"/>
                <a:ea typeface="Calibri" pitchFamily="34" charset="-122"/>
                <a:cs typeface="Calibri" pitchFamily="34" charset="-120"/>
              </a:rPr>
              <a:t>1–3.5%  CET1 </a:t>
            </a:r>
            <a:r>
              <a:rPr lang="en-GB" sz="1100" dirty="0">
                <a:solidFill>
                  <a:srgbClr val="5A6A7A"/>
                </a:solidFill>
                <a:latin typeface="Calibri" pitchFamily="34" charset="0"/>
                <a:ea typeface="Calibri" pitchFamily="34" charset="-122"/>
                <a:cs typeface="Calibri" pitchFamily="34" charset="-120"/>
              </a:rPr>
              <a:t>depending on their importance score</a:t>
            </a:r>
            <a:r>
              <a:rPr lang="en-US" sz="1100" dirty="0">
                <a:solidFill>
                  <a:srgbClr val="5A6A7A"/>
                </a:solidFill>
                <a:latin typeface="Calibri" pitchFamily="34" charset="0"/>
                <a:ea typeface="Calibri" pitchFamily="34" charset="-122"/>
                <a:cs typeface="Calibri" pitchFamily="34" charset="-120"/>
              </a:rPr>
              <a:t>. </a:t>
            </a:r>
            <a:r>
              <a:rPr lang="en-GB" sz="1100" dirty="0">
                <a:solidFill>
                  <a:srgbClr val="5A6A7A"/>
                </a:solidFill>
                <a:latin typeface="Calibri" pitchFamily="34" charset="0"/>
                <a:ea typeface="Calibri" pitchFamily="34" charset="-122"/>
                <a:cs typeface="Calibri" pitchFamily="34" charset="-120"/>
              </a:rPr>
              <a:t>This f</a:t>
            </a:r>
            <a:r>
              <a:rPr lang="en-US" sz="1100" dirty="0">
                <a:solidFill>
                  <a:srgbClr val="5A6A7A"/>
                </a:solidFill>
                <a:latin typeface="Calibri" pitchFamily="34" charset="0"/>
                <a:ea typeface="Calibri" pitchFamily="34" charset="-122"/>
                <a:cs typeface="Calibri" pitchFamily="34" charset="-120"/>
              </a:rPr>
              <a:t>orces them to internalise the social cost of their failure.</a:t>
            </a:r>
            <a:endParaRPr lang="en-US" sz="1100" dirty="0"/>
          </a:p>
        </p:txBody>
      </p:sp>
      <p:sp>
        <p:nvSpPr>
          <p:cNvPr id="7" name="Shape 3">
            <a:extLst>
              <a:ext uri="{FF2B5EF4-FFF2-40B4-BE49-F238E27FC236}">
                <a16:creationId xmlns:a16="http://schemas.microsoft.com/office/drawing/2014/main" id="{9F8F93E2-81D0-2490-6006-952645535172}"/>
              </a:ext>
            </a:extLst>
          </p:cNvPr>
          <p:cNvSpPr/>
          <p:nvPr/>
        </p:nvSpPr>
        <p:spPr>
          <a:xfrm>
            <a:off x="6368125" y="1571356"/>
            <a:ext cx="5194472" cy="2108028"/>
          </a:xfrm>
          <a:prstGeom prst="rect">
            <a:avLst/>
          </a:prstGeom>
          <a:solidFill>
            <a:srgbClr val="FFFFFF"/>
          </a:solidFill>
          <a:ln w="10160">
            <a:solidFill>
              <a:srgbClr val="B0BEC5"/>
            </a:solidFill>
            <a:prstDash val="solid"/>
          </a:ln>
          <a:effectLst>
            <a:outerShdw blurRad="88900" dist="25400" dir="8100000" algn="bl" rotWithShape="0">
              <a:srgbClr val="000000">
                <a:alpha val="9000"/>
              </a:srgbClr>
            </a:outerShdw>
          </a:effectLst>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H" dirty="0"/>
          </a:p>
        </p:txBody>
      </p:sp>
      <p:sp>
        <p:nvSpPr>
          <p:cNvPr id="11" name="Shape 14">
            <a:extLst>
              <a:ext uri="{FF2B5EF4-FFF2-40B4-BE49-F238E27FC236}">
                <a16:creationId xmlns:a16="http://schemas.microsoft.com/office/drawing/2014/main" id="{348F319A-25D3-EBB4-B00D-AC453020D2E5}"/>
              </a:ext>
            </a:extLst>
          </p:cNvPr>
          <p:cNvSpPr/>
          <p:nvPr/>
        </p:nvSpPr>
        <p:spPr>
          <a:xfrm>
            <a:off x="6368125" y="1578382"/>
            <a:ext cx="5194472" cy="45719"/>
          </a:xfrm>
          <a:prstGeom prst="rect">
            <a:avLst/>
          </a:prstGeom>
          <a:solidFill>
            <a:srgbClr val="5A6A7A"/>
          </a:solidFill>
          <a:ln w="12700">
            <a:solidFill>
              <a:srgbClr val="333333"/>
            </a:solidFill>
            <a:prstDash val="solid"/>
          </a:ln>
        </p:spPr>
        <p:txBody>
          <a:bodyPr/>
          <a:lstStyle/>
          <a:p>
            <a:endParaRPr lang="en-US"/>
          </a:p>
        </p:txBody>
      </p:sp>
      <p:sp>
        <p:nvSpPr>
          <p:cNvPr id="15" name="Text 5">
            <a:extLst>
              <a:ext uri="{FF2B5EF4-FFF2-40B4-BE49-F238E27FC236}">
                <a16:creationId xmlns:a16="http://schemas.microsoft.com/office/drawing/2014/main" id="{1C83E903-F61E-1599-5433-BA2CE74E12D1}"/>
              </a:ext>
            </a:extLst>
          </p:cNvPr>
          <p:cNvSpPr/>
          <p:nvPr/>
        </p:nvSpPr>
        <p:spPr>
          <a:xfrm>
            <a:off x="6593667" y="1816982"/>
            <a:ext cx="3749040" cy="274320"/>
          </a:xfrm>
          <a:prstGeom prst="rect">
            <a:avLst/>
          </a:prstGeom>
          <a:noFill/>
          <a:ln/>
        </p:spPr>
        <p:txBody>
          <a:bodyPr wrap="square" lIns="0" tIns="0" rIns="0" bIns="0" rtlCol="0" anchor="ctr"/>
          <a:lstStyle/>
          <a:p>
            <a:pPr marL="0" indent="0">
              <a:buNone/>
            </a:pPr>
            <a:r>
              <a:rPr lang="en-GB" sz="1100" b="1" kern="0" spc="200" dirty="0">
                <a:solidFill>
                  <a:srgbClr val="2C5282"/>
                </a:solidFill>
              </a:rPr>
              <a:t>BUFFERS</a:t>
            </a:r>
            <a:endParaRPr lang="en-US" sz="1100" dirty="0"/>
          </a:p>
        </p:txBody>
      </p:sp>
      <p:sp>
        <p:nvSpPr>
          <p:cNvPr id="19" name="Text 6">
            <a:extLst>
              <a:ext uri="{FF2B5EF4-FFF2-40B4-BE49-F238E27FC236}">
                <a16:creationId xmlns:a16="http://schemas.microsoft.com/office/drawing/2014/main" id="{A85B4F13-E6A1-AF0C-84BB-542160DF0660}"/>
              </a:ext>
            </a:extLst>
          </p:cNvPr>
          <p:cNvSpPr/>
          <p:nvPr/>
        </p:nvSpPr>
        <p:spPr>
          <a:xfrm>
            <a:off x="6593667" y="2017925"/>
            <a:ext cx="3749040" cy="347472"/>
          </a:xfrm>
          <a:prstGeom prst="rect">
            <a:avLst/>
          </a:prstGeom>
          <a:noFill/>
          <a:ln/>
        </p:spPr>
        <p:txBody>
          <a:bodyPr wrap="square" lIns="0" tIns="0" rIns="0" bIns="0" rtlCol="0" anchor="ctr"/>
          <a:lstStyle/>
          <a:p>
            <a:pPr marL="0" indent="0">
              <a:buNone/>
            </a:pPr>
            <a:r>
              <a:rPr lang="en-GB" sz="1400" b="1" dirty="0">
                <a:solidFill>
                  <a:srgbClr val="1E3A5F"/>
                </a:solidFill>
              </a:rPr>
              <a:t>Capital Buffers</a:t>
            </a:r>
            <a:endParaRPr lang="en-US" sz="1400" dirty="0"/>
          </a:p>
        </p:txBody>
      </p:sp>
      <p:sp>
        <p:nvSpPr>
          <p:cNvPr id="9" name="Text 12">
            <a:extLst>
              <a:ext uri="{FF2B5EF4-FFF2-40B4-BE49-F238E27FC236}">
                <a16:creationId xmlns:a16="http://schemas.microsoft.com/office/drawing/2014/main" id="{5B017320-B891-0044-ED8E-FBA2BD216AE0}"/>
              </a:ext>
            </a:extLst>
          </p:cNvPr>
          <p:cNvSpPr/>
          <p:nvPr/>
        </p:nvSpPr>
        <p:spPr>
          <a:xfrm>
            <a:off x="6490258" y="2429064"/>
            <a:ext cx="4853640" cy="732505"/>
          </a:xfrm>
          <a:prstGeom prst="rect">
            <a:avLst/>
          </a:prstGeom>
          <a:noFill/>
          <a:ln/>
        </p:spPr>
        <p:txBody>
          <a:bodyPr wrap="square"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GB" sz="1100" dirty="0">
                <a:solidFill>
                  <a:srgbClr val="5A6A7A"/>
                </a:solidFill>
                <a:latin typeface="Calibri" pitchFamily="34" charset="0"/>
                <a:ea typeface="Calibri" pitchFamily="34" charset="-122"/>
                <a:cs typeface="Calibri" pitchFamily="34" charset="-120"/>
              </a:rPr>
              <a:t>Capital </a:t>
            </a:r>
            <a:r>
              <a:rPr lang="en-US" sz="1100" dirty="0">
                <a:solidFill>
                  <a:srgbClr val="5A6A7A"/>
                </a:solidFill>
                <a:latin typeface="Calibri" pitchFamily="34" charset="0"/>
                <a:ea typeface="Calibri" pitchFamily="34" charset="-122"/>
                <a:cs typeface="Calibri" pitchFamily="34" charset="-120"/>
              </a:rPr>
              <a:t>Conservation buffer (2.5%) + Countercyclical </a:t>
            </a:r>
            <a:r>
              <a:rPr lang="en-GB" sz="1100" dirty="0">
                <a:solidFill>
                  <a:srgbClr val="5A6A7A"/>
                </a:solidFill>
                <a:latin typeface="Calibri" pitchFamily="34" charset="0"/>
                <a:ea typeface="Calibri" pitchFamily="34" charset="-122"/>
                <a:cs typeface="Calibri" pitchFamily="34" charset="-120"/>
              </a:rPr>
              <a:t>Capital </a:t>
            </a:r>
            <a:r>
              <a:rPr lang="en-US" sz="1100" dirty="0">
                <a:solidFill>
                  <a:srgbClr val="5A6A7A"/>
                </a:solidFill>
                <a:latin typeface="Calibri" pitchFamily="34" charset="0"/>
                <a:ea typeface="Calibri" pitchFamily="34" charset="-122"/>
                <a:cs typeface="Calibri" pitchFamily="34" charset="-120"/>
              </a:rPr>
              <a:t>buffer (0–2.5%)</a:t>
            </a:r>
            <a:r>
              <a:rPr lang="en-GB" sz="1100" dirty="0">
                <a:solidFill>
                  <a:srgbClr val="5A6A7A"/>
                </a:solidFill>
                <a:latin typeface="Calibri" pitchFamily="34" charset="0"/>
                <a:ea typeface="Calibri" pitchFamily="34" charset="-122"/>
                <a:cs typeface="Calibri" pitchFamily="34" charset="-120"/>
              </a:rPr>
              <a:t> were introduced to address the pro-cyclicality problem</a:t>
            </a:r>
            <a:r>
              <a:rPr lang="en-US" sz="1100" dirty="0">
                <a:solidFill>
                  <a:srgbClr val="5A6A7A"/>
                </a:solidFill>
                <a:latin typeface="Calibri" pitchFamily="34" charset="0"/>
                <a:ea typeface="Calibri" pitchFamily="34" charset="-122"/>
                <a:cs typeface="Calibri" pitchFamily="34" charset="-120"/>
              </a:rPr>
              <a:t>. </a:t>
            </a:r>
            <a:endParaRPr lang="en-US" sz="1100" dirty="0"/>
          </a:p>
        </p:txBody>
      </p:sp>
      <p:sp>
        <p:nvSpPr>
          <p:cNvPr id="21" name="Shape 3">
            <a:extLst>
              <a:ext uri="{FF2B5EF4-FFF2-40B4-BE49-F238E27FC236}">
                <a16:creationId xmlns:a16="http://schemas.microsoft.com/office/drawing/2014/main" id="{97041AF8-E6E5-2C97-C1F3-D586928FC3F9}"/>
              </a:ext>
            </a:extLst>
          </p:cNvPr>
          <p:cNvSpPr/>
          <p:nvPr/>
        </p:nvSpPr>
        <p:spPr>
          <a:xfrm>
            <a:off x="6368125" y="4088908"/>
            <a:ext cx="5194472" cy="2108028"/>
          </a:xfrm>
          <a:prstGeom prst="rect">
            <a:avLst/>
          </a:prstGeom>
          <a:solidFill>
            <a:srgbClr val="FFFFFF"/>
          </a:solidFill>
          <a:ln w="10160">
            <a:solidFill>
              <a:srgbClr val="B0BEC5"/>
            </a:solidFill>
            <a:prstDash val="solid"/>
          </a:ln>
          <a:effectLst>
            <a:outerShdw blurRad="88900" dist="25400" dir="8100000" algn="bl" rotWithShape="0">
              <a:srgbClr val="000000">
                <a:alpha val="9000"/>
              </a:srgbClr>
            </a:outerShdw>
          </a:effectLst>
        </p:spPr>
        <p:txBody>
          <a:bodyPr/>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CH" dirty="0"/>
          </a:p>
        </p:txBody>
      </p:sp>
      <p:sp>
        <p:nvSpPr>
          <p:cNvPr id="25" name="Text 6">
            <a:extLst>
              <a:ext uri="{FF2B5EF4-FFF2-40B4-BE49-F238E27FC236}">
                <a16:creationId xmlns:a16="http://schemas.microsoft.com/office/drawing/2014/main" id="{B1982835-B46E-F0DF-5D75-456CA63E0C2B}"/>
              </a:ext>
            </a:extLst>
          </p:cNvPr>
          <p:cNvSpPr/>
          <p:nvPr/>
        </p:nvSpPr>
        <p:spPr>
          <a:xfrm>
            <a:off x="6593667" y="4639438"/>
            <a:ext cx="3749040" cy="347472"/>
          </a:xfrm>
          <a:prstGeom prst="rect">
            <a:avLst/>
          </a:prstGeom>
          <a:noFill/>
          <a:ln/>
        </p:spPr>
        <p:txBody>
          <a:bodyPr wrap="square" lIns="0" tIns="0" rIns="0" bIns="0" rtlCol="0" anchor="ctr"/>
          <a:lstStyle/>
          <a:p>
            <a:pPr marL="0" indent="0">
              <a:buNone/>
            </a:pPr>
            <a:r>
              <a:rPr lang="en-GB" sz="1400" b="1" dirty="0">
                <a:solidFill>
                  <a:srgbClr val="1E3A5F"/>
                </a:solidFill>
              </a:rPr>
              <a:t>Non-Risk Based Backstop</a:t>
            </a:r>
            <a:endParaRPr lang="en-US" sz="1400" dirty="0"/>
          </a:p>
        </p:txBody>
      </p:sp>
      <p:sp>
        <p:nvSpPr>
          <p:cNvPr id="27" name="Text 5">
            <a:extLst>
              <a:ext uri="{FF2B5EF4-FFF2-40B4-BE49-F238E27FC236}">
                <a16:creationId xmlns:a16="http://schemas.microsoft.com/office/drawing/2014/main" id="{2CD185BC-C000-901B-C2E7-5DD959B411C0}"/>
              </a:ext>
            </a:extLst>
          </p:cNvPr>
          <p:cNvSpPr/>
          <p:nvPr/>
        </p:nvSpPr>
        <p:spPr>
          <a:xfrm>
            <a:off x="6593667" y="4382511"/>
            <a:ext cx="3749040" cy="274320"/>
          </a:xfrm>
          <a:prstGeom prst="rect">
            <a:avLst/>
          </a:prstGeom>
          <a:noFill/>
          <a:ln/>
        </p:spPr>
        <p:txBody>
          <a:bodyPr wrap="square" lIns="0" tIns="0" rIns="0" bIns="0" rtlCol="0" anchor="ctr"/>
          <a:lstStyle/>
          <a:p>
            <a:pPr marL="0" indent="0">
              <a:buNone/>
            </a:pPr>
            <a:r>
              <a:rPr lang="en-GB" sz="1100" b="1" kern="0" spc="200" dirty="0">
                <a:solidFill>
                  <a:srgbClr val="2C5282"/>
                </a:solidFill>
              </a:rPr>
              <a:t>Leverage Ratio</a:t>
            </a:r>
            <a:endParaRPr lang="en-US" sz="1100" dirty="0"/>
          </a:p>
        </p:txBody>
      </p:sp>
      <p:sp>
        <p:nvSpPr>
          <p:cNvPr id="30" name="Text 12">
            <a:extLst>
              <a:ext uri="{FF2B5EF4-FFF2-40B4-BE49-F238E27FC236}">
                <a16:creationId xmlns:a16="http://schemas.microsoft.com/office/drawing/2014/main" id="{409CBB8A-F1E2-72AE-FEA7-B17C54F0D209}"/>
              </a:ext>
            </a:extLst>
          </p:cNvPr>
          <p:cNvSpPr/>
          <p:nvPr/>
        </p:nvSpPr>
        <p:spPr>
          <a:xfrm>
            <a:off x="6490258" y="4971346"/>
            <a:ext cx="4853640" cy="732505"/>
          </a:xfrm>
          <a:prstGeom prst="rect">
            <a:avLst/>
          </a:prstGeom>
          <a:noFill/>
          <a:ln/>
        </p:spPr>
        <p:txBody>
          <a:bodyPr wrap="square" rtlCol="0" anchor="t"/>
          <a:ls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GB" sz="1100" dirty="0">
                <a:solidFill>
                  <a:srgbClr val="5A6A7A"/>
                </a:solidFill>
                <a:latin typeface="Calibri" pitchFamily="34" charset="0"/>
                <a:ea typeface="Calibri" pitchFamily="34" charset="-122"/>
                <a:cs typeface="Calibri" pitchFamily="34" charset="-120"/>
              </a:rPr>
              <a:t>This addressed the problem of manipulation of the risk weighted capital requirement system. Banks were required to hold Tier 1 capital of </a:t>
            </a:r>
            <a:r>
              <a:rPr lang="en-US" sz="1100" dirty="0">
                <a:solidFill>
                  <a:srgbClr val="5A6A7A"/>
                </a:solidFill>
                <a:latin typeface="Calibri" pitchFamily="34" charset="0"/>
                <a:ea typeface="Calibri" pitchFamily="34" charset="-122"/>
                <a:cs typeface="Calibri" pitchFamily="34" charset="-120"/>
              </a:rPr>
              <a:t>≥ 3%</a:t>
            </a:r>
            <a:r>
              <a:rPr lang="en-GB" sz="1100" dirty="0">
                <a:solidFill>
                  <a:srgbClr val="5A6A7A"/>
                </a:solidFill>
                <a:latin typeface="Calibri" pitchFamily="34" charset="0"/>
                <a:ea typeface="Calibri" pitchFamily="34" charset="-122"/>
                <a:cs typeface="Calibri" pitchFamily="34" charset="-120"/>
              </a:rPr>
              <a:t> of total unweighted exposures.</a:t>
            </a:r>
            <a:endParaRPr lang="en-US" sz="1100" dirty="0"/>
          </a:p>
        </p:txBody>
      </p:sp>
      <p:sp>
        <p:nvSpPr>
          <p:cNvPr id="5" name="Shape 9">
            <a:extLst>
              <a:ext uri="{FF2B5EF4-FFF2-40B4-BE49-F238E27FC236}">
                <a16:creationId xmlns:a16="http://schemas.microsoft.com/office/drawing/2014/main" id="{412B7430-7655-83D0-D32B-38A2C6022FE0}"/>
              </a:ext>
            </a:extLst>
          </p:cNvPr>
          <p:cNvSpPr/>
          <p:nvPr/>
        </p:nvSpPr>
        <p:spPr>
          <a:xfrm>
            <a:off x="6385859" y="4111733"/>
            <a:ext cx="5176738" cy="45719"/>
          </a:xfrm>
          <a:prstGeom prst="rect">
            <a:avLst/>
          </a:prstGeom>
          <a:solidFill>
            <a:srgbClr val="2C5282"/>
          </a:solidFill>
          <a:ln w="12700">
            <a:solidFill>
              <a:srgbClr val="333333"/>
            </a:solidFill>
            <a:prstDash val="solid"/>
          </a:ln>
        </p:spPr>
        <p:txBody>
          <a:bodyPr/>
          <a:lstStyle/>
          <a:p>
            <a:endParaRPr lang="en-US"/>
          </a:p>
        </p:txBody>
      </p:sp>
    </p:spTree>
    <p:extLst>
      <p:ext uri="{BB962C8B-B14F-4D97-AF65-F5344CB8AC3E}">
        <p14:creationId xmlns:p14="http://schemas.microsoft.com/office/powerpoint/2010/main" val="4925404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0A1AC-C1ED-F2FE-4BE7-BF2AAA5BF323}"/>
              </a:ext>
            </a:extLst>
          </p:cNvPr>
          <p:cNvSpPr>
            <a:spLocks noGrp="1"/>
          </p:cNvSpPr>
          <p:nvPr>
            <p:ph type="title"/>
          </p:nvPr>
        </p:nvSpPr>
        <p:spPr>
          <a:xfrm>
            <a:off x="0" y="18255"/>
            <a:ext cx="12192000" cy="950389"/>
          </a:xfrm>
          <a:solidFill>
            <a:srgbClr val="063A6A"/>
          </a:solidFill>
          <a:ln>
            <a:solidFill>
              <a:schemeClr val="bg1"/>
            </a:solidFill>
          </a:ln>
        </p:spPr>
        <p:txBody>
          <a:bodyPr/>
          <a:lstStyle/>
          <a:p>
            <a:r>
              <a:rPr lang="en-GB" dirty="0">
                <a:solidFill>
                  <a:schemeClr val="bg1"/>
                </a:solidFill>
              </a:rPr>
              <a:t>Basel III: Major Responses (</a:t>
            </a:r>
            <a:r>
              <a:rPr lang="en-GB" sz="3600" dirty="0">
                <a:solidFill>
                  <a:schemeClr val="bg1"/>
                </a:solidFill>
              </a:rPr>
              <a:t>contd</a:t>
            </a:r>
            <a:r>
              <a:rPr lang="en-GB" dirty="0">
                <a:solidFill>
                  <a:schemeClr val="bg1"/>
                </a:solidFill>
              </a:rPr>
              <a:t>.)</a:t>
            </a:r>
            <a:endParaRPr lang="en-CH" dirty="0">
              <a:solidFill>
                <a:schemeClr val="bg1"/>
              </a:solidFill>
            </a:endParaRPr>
          </a:p>
        </p:txBody>
      </p:sp>
      <p:sp>
        <p:nvSpPr>
          <p:cNvPr id="6" name="Shape 3">
            <a:extLst>
              <a:ext uri="{FF2B5EF4-FFF2-40B4-BE49-F238E27FC236}">
                <a16:creationId xmlns:a16="http://schemas.microsoft.com/office/drawing/2014/main" id="{8F02A6D4-EF5C-8366-E190-49187FC847C2}"/>
              </a:ext>
            </a:extLst>
          </p:cNvPr>
          <p:cNvSpPr/>
          <p:nvPr/>
        </p:nvSpPr>
        <p:spPr>
          <a:xfrm>
            <a:off x="445189" y="1594345"/>
            <a:ext cx="5194472" cy="3056976"/>
          </a:xfrm>
          <a:prstGeom prst="rect">
            <a:avLst/>
          </a:prstGeom>
          <a:solidFill>
            <a:srgbClr val="FFFFFF"/>
          </a:solidFill>
          <a:ln w="10160">
            <a:solidFill>
              <a:srgbClr val="B0BEC5"/>
            </a:solidFill>
            <a:prstDash val="solid"/>
          </a:ln>
          <a:effectLst>
            <a:outerShdw blurRad="88900" dist="25400" dir="8100000" algn="bl" rotWithShape="0">
              <a:srgbClr val="000000">
                <a:alpha val="9000"/>
              </a:srgbClr>
            </a:outerShdw>
          </a:effectLst>
        </p:spPr>
        <p:txBody>
          <a:bodyPr/>
          <a:lstStyle/>
          <a:p>
            <a:endParaRPr lang="en-CH"/>
          </a:p>
        </p:txBody>
      </p:sp>
      <p:sp>
        <p:nvSpPr>
          <p:cNvPr id="8" name="Text 5">
            <a:extLst>
              <a:ext uri="{FF2B5EF4-FFF2-40B4-BE49-F238E27FC236}">
                <a16:creationId xmlns:a16="http://schemas.microsoft.com/office/drawing/2014/main" id="{3408BC89-7AFF-330B-3593-BB546BD0D1AF}"/>
              </a:ext>
            </a:extLst>
          </p:cNvPr>
          <p:cNvSpPr/>
          <p:nvPr/>
        </p:nvSpPr>
        <p:spPr>
          <a:xfrm>
            <a:off x="629403" y="1781873"/>
            <a:ext cx="3749040" cy="274320"/>
          </a:xfrm>
          <a:prstGeom prst="rect">
            <a:avLst/>
          </a:prstGeom>
          <a:noFill/>
          <a:ln/>
        </p:spPr>
        <p:txBody>
          <a:bodyPr wrap="square" lIns="0" tIns="0" rIns="0" bIns="0" rtlCol="0" anchor="ctr"/>
          <a:lstStyle/>
          <a:p>
            <a:pPr marL="0" indent="0">
              <a:buNone/>
            </a:pPr>
            <a:r>
              <a:rPr lang="en-GB" sz="1100" b="1" kern="0" spc="200" dirty="0">
                <a:solidFill>
                  <a:srgbClr val="2C5282"/>
                </a:solidFill>
              </a:rPr>
              <a:t>LIQUIDITY REQUIREMENTS</a:t>
            </a:r>
            <a:endParaRPr lang="en-US" sz="1100" dirty="0"/>
          </a:p>
        </p:txBody>
      </p:sp>
      <p:sp>
        <p:nvSpPr>
          <p:cNvPr id="10" name="Shape 4">
            <a:extLst>
              <a:ext uri="{FF2B5EF4-FFF2-40B4-BE49-F238E27FC236}">
                <a16:creationId xmlns:a16="http://schemas.microsoft.com/office/drawing/2014/main" id="{BE4065ED-A900-3408-3133-A31747CF95B0}"/>
              </a:ext>
            </a:extLst>
          </p:cNvPr>
          <p:cNvSpPr/>
          <p:nvPr/>
        </p:nvSpPr>
        <p:spPr>
          <a:xfrm flipV="1">
            <a:off x="445188" y="1578382"/>
            <a:ext cx="5194471" cy="45719"/>
          </a:xfrm>
          <a:prstGeom prst="rect">
            <a:avLst/>
          </a:prstGeom>
          <a:solidFill>
            <a:srgbClr val="2C5282"/>
          </a:solidFill>
          <a:ln w="12700">
            <a:solidFill>
              <a:srgbClr val="333333"/>
            </a:solidFill>
            <a:prstDash val="solid"/>
          </a:ln>
        </p:spPr>
        <p:txBody>
          <a:bodyPr/>
          <a:lstStyle/>
          <a:p>
            <a:endParaRPr lang="en-US"/>
          </a:p>
        </p:txBody>
      </p:sp>
      <p:sp>
        <p:nvSpPr>
          <p:cNvPr id="12" name="Text 6">
            <a:extLst>
              <a:ext uri="{FF2B5EF4-FFF2-40B4-BE49-F238E27FC236}">
                <a16:creationId xmlns:a16="http://schemas.microsoft.com/office/drawing/2014/main" id="{70E8E515-6762-7011-4E03-AD1B4CF17107}"/>
              </a:ext>
            </a:extLst>
          </p:cNvPr>
          <p:cNvSpPr/>
          <p:nvPr/>
        </p:nvSpPr>
        <p:spPr>
          <a:xfrm>
            <a:off x="629403" y="2033808"/>
            <a:ext cx="3749040" cy="347472"/>
          </a:xfrm>
          <a:prstGeom prst="rect">
            <a:avLst/>
          </a:prstGeom>
          <a:noFill/>
          <a:ln/>
        </p:spPr>
        <p:txBody>
          <a:bodyPr wrap="square" lIns="0" tIns="0" rIns="0" bIns="0" rtlCol="0" anchor="ctr"/>
          <a:lstStyle/>
          <a:p>
            <a:pPr marL="0" indent="0">
              <a:buNone/>
            </a:pPr>
            <a:r>
              <a:rPr lang="en-GB" sz="1400" b="1" dirty="0">
                <a:solidFill>
                  <a:srgbClr val="1E3A5F"/>
                </a:solidFill>
                <a:latin typeface="Calibri" pitchFamily="34" charset="0"/>
              </a:rPr>
              <a:t>Liquidity Coverage Ratio (LCR)</a:t>
            </a:r>
            <a:endParaRPr lang="en-US" sz="1400" dirty="0"/>
          </a:p>
        </p:txBody>
      </p:sp>
      <p:sp>
        <p:nvSpPr>
          <p:cNvPr id="14" name="Text 7">
            <a:extLst>
              <a:ext uri="{FF2B5EF4-FFF2-40B4-BE49-F238E27FC236}">
                <a16:creationId xmlns:a16="http://schemas.microsoft.com/office/drawing/2014/main" id="{1737E0E0-2667-BB57-10B3-67AB1B35B662}"/>
              </a:ext>
            </a:extLst>
          </p:cNvPr>
          <p:cNvSpPr/>
          <p:nvPr/>
        </p:nvSpPr>
        <p:spPr>
          <a:xfrm>
            <a:off x="552641" y="2429064"/>
            <a:ext cx="5087017" cy="872839"/>
          </a:xfrm>
          <a:prstGeom prst="rect">
            <a:avLst/>
          </a:prstGeom>
          <a:noFill/>
          <a:ln/>
        </p:spPr>
        <p:txBody>
          <a:bodyPr wrap="square" rtlCol="0" anchor="t"/>
          <a:lstStyle/>
          <a:p>
            <a:pPr marL="0" indent="0">
              <a:buNone/>
            </a:pPr>
            <a:r>
              <a:rPr lang="en-GB" sz="1200" dirty="0">
                <a:solidFill>
                  <a:srgbClr val="5A6A7A"/>
                </a:solidFill>
                <a:ea typeface="Calibri" pitchFamily="34" charset="-122"/>
                <a:cs typeface="Calibri" pitchFamily="34" charset="-120"/>
              </a:rPr>
              <a:t>Required banks to hold sufficient high-quality liquid assets such as government bonds. The assets should be sufficient to cover total net cash flows over a 30-day stress period. The LCR must exceed 100%.</a:t>
            </a:r>
            <a:endParaRPr lang="en-US" sz="1200" dirty="0"/>
          </a:p>
        </p:txBody>
      </p:sp>
      <p:sp>
        <p:nvSpPr>
          <p:cNvPr id="23" name="Text 7">
            <a:extLst>
              <a:ext uri="{FF2B5EF4-FFF2-40B4-BE49-F238E27FC236}">
                <a16:creationId xmlns:a16="http://schemas.microsoft.com/office/drawing/2014/main" id="{EADD26FB-ECA9-FAB9-ACA0-3A078B83639C}"/>
              </a:ext>
            </a:extLst>
          </p:cNvPr>
          <p:cNvSpPr/>
          <p:nvPr/>
        </p:nvSpPr>
        <p:spPr>
          <a:xfrm>
            <a:off x="538219" y="3733995"/>
            <a:ext cx="5119175" cy="793041"/>
          </a:xfrm>
          <a:prstGeom prst="rect">
            <a:avLst/>
          </a:prstGeom>
          <a:noFill/>
          <a:ln/>
        </p:spPr>
        <p:txBody>
          <a:bodyPr wrap="square" rtlCol="0" anchor="t"/>
          <a:ls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buNone/>
            </a:pPr>
            <a:r>
              <a:rPr lang="en-GB" sz="1200" dirty="0">
                <a:solidFill>
                  <a:srgbClr val="5A6A7A"/>
                </a:solidFill>
                <a:ea typeface="Calibri" pitchFamily="34" charset="-122"/>
                <a:cs typeface="Calibri" pitchFamily="34" charset="-120"/>
              </a:rPr>
              <a:t>Required banks to fund their long term  assets with long term stable lending sources rather than short term overnight borrowing which  is insufficient in times of crisis.</a:t>
            </a:r>
          </a:p>
          <a:p>
            <a:pPr marL="0" indent="0">
              <a:buNone/>
            </a:pPr>
            <a:endParaRPr lang="en-US" sz="1200" dirty="0"/>
          </a:p>
        </p:txBody>
      </p:sp>
      <p:sp>
        <p:nvSpPr>
          <p:cNvPr id="29" name="Text 6">
            <a:extLst>
              <a:ext uri="{FF2B5EF4-FFF2-40B4-BE49-F238E27FC236}">
                <a16:creationId xmlns:a16="http://schemas.microsoft.com/office/drawing/2014/main" id="{94CF8750-8E9F-4465-D369-A96BEF2FE051}"/>
              </a:ext>
            </a:extLst>
          </p:cNvPr>
          <p:cNvSpPr/>
          <p:nvPr/>
        </p:nvSpPr>
        <p:spPr>
          <a:xfrm>
            <a:off x="629403" y="3304314"/>
            <a:ext cx="3749040" cy="347472"/>
          </a:xfrm>
          <a:prstGeom prst="rect">
            <a:avLst/>
          </a:prstGeom>
          <a:noFill/>
          <a:ln/>
        </p:spPr>
        <p:txBody>
          <a:bodyPr wrap="square" lIns="0" tIns="0" rIns="0" bIns="0" rtlCol="0" anchor="ctr"/>
          <a:lstStyle/>
          <a:p>
            <a:pPr marL="0" indent="0">
              <a:buNone/>
            </a:pPr>
            <a:r>
              <a:rPr lang="en-GB" sz="1400" b="1" dirty="0">
                <a:solidFill>
                  <a:srgbClr val="1E3A5F"/>
                </a:solidFill>
                <a:latin typeface="Calibri" pitchFamily="34" charset="0"/>
              </a:rPr>
              <a:t>Net Stable Funding Ratio(NSFR)</a:t>
            </a:r>
            <a:endParaRPr lang="en-US" sz="1400" dirty="0"/>
          </a:p>
        </p:txBody>
      </p:sp>
    </p:spTree>
    <p:extLst>
      <p:ext uri="{BB962C8B-B14F-4D97-AF65-F5344CB8AC3E}">
        <p14:creationId xmlns:p14="http://schemas.microsoft.com/office/powerpoint/2010/main" val="336135505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0692C-902B-BA62-334C-B1B2DE89B5F2}"/>
              </a:ext>
            </a:extLst>
          </p:cNvPr>
          <p:cNvSpPr>
            <a:spLocks noGrp="1"/>
          </p:cNvSpPr>
          <p:nvPr>
            <p:ph type="title"/>
          </p:nvPr>
        </p:nvSpPr>
        <p:spPr>
          <a:xfrm>
            <a:off x="838200" y="681037"/>
            <a:ext cx="10515600" cy="739641"/>
          </a:xfrm>
        </p:spPr>
        <p:txBody>
          <a:bodyPr/>
          <a:lstStyle/>
          <a:p>
            <a:r>
              <a:rPr lang="en-GB" dirty="0"/>
              <a:t>The Regulatory Bargain</a:t>
            </a:r>
            <a:endParaRPr lang="en-CH" dirty="0"/>
          </a:p>
        </p:txBody>
      </p:sp>
      <p:sp>
        <p:nvSpPr>
          <p:cNvPr id="3" name="Content Placeholder 2">
            <a:extLst>
              <a:ext uri="{FF2B5EF4-FFF2-40B4-BE49-F238E27FC236}">
                <a16:creationId xmlns:a16="http://schemas.microsoft.com/office/drawing/2014/main" id="{9A5F1DA5-F9E6-EF41-ABEB-5262CF1C1B37}"/>
              </a:ext>
            </a:extLst>
          </p:cNvPr>
          <p:cNvSpPr>
            <a:spLocks noGrp="1"/>
          </p:cNvSpPr>
          <p:nvPr>
            <p:ph idx="1"/>
          </p:nvPr>
        </p:nvSpPr>
        <p:spPr>
          <a:xfrm>
            <a:off x="838200" y="1420679"/>
            <a:ext cx="10515600" cy="369332"/>
          </a:xfrm>
        </p:spPr>
        <p:txBody>
          <a:bodyPr>
            <a:normAutofit fontScale="85000" lnSpcReduction="20000"/>
          </a:bodyPr>
          <a:lstStyle/>
          <a:p>
            <a:pPr marL="0" indent="0">
              <a:buNone/>
            </a:pPr>
            <a:r>
              <a:rPr lang="en-GB" dirty="0">
                <a:solidFill>
                  <a:srgbClr val="C00000"/>
                </a:solidFill>
              </a:rPr>
              <a:t>Basel III forced Banks to internalise the social cost of their failure</a:t>
            </a:r>
            <a:endParaRPr lang="en-CH" dirty="0">
              <a:solidFill>
                <a:srgbClr val="C00000"/>
              </a:solidFill>
            </a:endParaRPr>
          </a:p>
        </p:txBody>
      </p:sp>
      <p:sp>
        <p:nvSpPr>
          <p:cNvPr id="4" name="TextBox 3">
            <a:extLst>
              <a:ext uri="{FF2B5EF4-FFF2-40B4-BE49-F238E27FC236}">
                <a16:creationId xmlns:a16="http://schemas.microsoft.com/office/drawing/2014/main" id="{2834745E-665D-D201-979C-6428A192FB79}"/>
              </a:ext>
            </a:extLst>
          </p:cNvPr>
          <p:cNvSpPr txBox="1"/>
          <p:nvPr/>
        </p:nvSpPr>
        <p:spPr>
          <a:xfrm>
            <a:off x="838200" y="311705"/>
            <a:ext cx="2927028" cy="369332"/>
          </a:xfrm>
          <a:prstGeom prst="rect">
            <a:avLst/>
          </a:prstGeom>
          <a:noFill/>
        </p:spPr>
        <p:txBody>
          <a:bodyPr wrap="square" rtlCol="0">
            <a:spAutoFit/>
          </a:bodyPr>
          <a:lstStyle/>
          <a:p>
            <a:pPr algn="l"/>
            <a:r>
              <a:rPr lang="en-GB" dirty="0">
                <a:solidFill>
                  <a:schemeClr val="accent4">
                    <a:lumMod val="75000"/>
                  </a:schemeClr>
                </a:solidFill>
              </a:rPr>
              <a:t>CONCLUSION</a:t>
            </a:r>
            <a:endParaRPr lang="en-CH" dirty="0">
              <a:solidFill>
                <a:schemeClr val="accent4">
                  <a:lumMod val="75000"/>
                </a:schemeClr>
              </a:solidFill>
            </a:endParaRPr>
          </a:p>
        </p:txBody>
      </p:sp>
      <p:sp>
        <p:nvSpPr>
          <p:cNvPr id="5" name="TextBox 4">
            <a:extLst>
              <a:ext uri="{FF2B5EF4-FFF2-40B4-BE49-F238E27FC236}">
                <a16:creationId xmlns:a16="http://schemas.microsoft.com/office/drawing/2014/main" id="{2B3A1AE1-6E8D-DE2B-E62B-6E1A366C390B}"/>
              </a:ext>
            </a:extLst>
          </p:cNvPr>
          <p:cNvSpPr txBox="1"/>
          <p:nvPr/>
        </p:nvSpPr>
        <p:spPr>
          <a:xfrm>
            <a:off x="838200" y="1842125"/>
            <a:ext cx="10792326" cy="3785652"/>
          </a:xfrm>
          <a:prstGeom prst="rect">
            <a:avLst/>
          </a:prstGeom>
          <a:noFill/>
        </p:spPr>
        <p:txBody>
          <a:bodyPr wrap="square" rtlCol="0">
            <a:spAutoFit/>
          </a:bodyPr>
          <a:lstStyle/>
          <a:p>
            <a:pPr marL="285750" indent="-285750" algn="just">
              <a:buFont typeface="Arial" panose="020B0604020202020204" pitchFamily="34" charset="0"/>
              <a:buChar char="•"/>
            </a:pPr>
            <a:r>
              <a:rPr lang="en-GB" sz="2400" dirty="0"/>
              <a:t>Bank’s are important institutions of the state and their activities have enormous social impacts.</a:t>
            </a:r>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r>
              <a:rPr lang="en-GB" sz="2400" dirty="0"/>
              <a:t>Bank Capital Regulation reflects a  fundamental regulatory bargain as banks are major state beneficiaries and consequently, they are bound to comply with corresponding obligations.</a:t>
            </a:r>
          </a:p>
          <a:p>
            <a:pPr marL="285750" indent="-285750" algn="just">
              <a:buFont typeface="Arial" panose="020B0604020202020204" pitchFamily="34" charset="0"/>
              <a:buChar char="•"/>
            </a:pPr>
            <a:endParaRPr lang="en-GB" sz="2400" dirty="0"/>
          </a:p>
          <a:p>
            <a:pPr marL="285750" indent="-285750" algn="just">
              <a:buFont typeface="Arial" panose="020B0604020202020204" pitchFamily="34" charset="0"/>
              <a:buChar char="•"/>
            </a:pPr>
            <a:r>
              <a:rPr lang="en-GB" sz="2400" dirty="0"/>
              <a:t>Basel III reflects a comprehensive approach to develop an international framework that addresses the  failures exposed by the 2008 crisis. The pillars developed under this framework addressed issues which arose in the crisis.</a:t>
            </a:r>
            <a:endParaRPr lang="en-CH" sz="2400" dirty="0"/>
          </a:p>
        </p:txBody>
      </p:sp>
    </p:spTree>
    <p:extLst>
      <p:ext uri="{BB962C8B-B14F-4D97-AF65-F5344CB8AC3E}">
        <p14:creationId xmlns:p14="http://schemas.microsoft.com/office/powerpoint/2010/main" val="34481005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4632960"/>
            <a:ext cx="12192000" cy="85344"/>
          </a:xfrm>
          <a:prstGeom prst="rect">
            <a:avLst/>
          </a:prstGeom>
          <a:solidFill>
            <a:srgbClr val="C9A84C"/>
          </a:solidFill>
          <a:ln w="12700">
            <a:solidFill>
              <a:srgbClr val="C9A84C"/>
            </a:solidFill>
            <a:prstDash val="solid"/>
          </a:ln>
        </p:spPr>
        <p:txBody>
          <a:bodyPr/>
          <a:lstStyle/>
          <a:p>
            <a:endParaRPr lang="en-US" sz="2400"/>
          </a:p>
        </p:txBody>
      </p:sp>
      <p:sp>
        <p:nvSpPr>
          <p:cNvPr id="3" name="Text 1"/>
          <p:cNvSpPr/>
          <p:nvPr/>
        </p:nvSpPr>
        <p:spPr>
          <a:xfrm>
            <a:off x="853440" y="1341120"/>
            <a:ext cx="10485120" cy="2194560"/>
          </a:xfrm>
          <a:prstGeom prst="rect">
            <a:avLst/>
          </a:prstGeom>
          <a:noFill/>
          <a:ln/>
        </p:spPr>
        <p:txBody>
          <a:bodyPr wrap="square" rtlCol="0" anchor="b"/>
          <a:lstStyle/>
          <a:p>
            <a:r>
              <a:rPr lang="en-US" sz="5333" b="1" dirty="0">
                <a:latin typeface="Calibri" pitchFamily="34" charset="0"/>
                <a:ea typeface="Calibri" pitchFamily="34" charset="-122"/>
                <a:cs typeface="Calibri" pitchFamily="34" charset="-120"/>
              </a:rPr>
              <a:t>Topic 2: Regulatory Issues</a:t>
            </a:r>
            <a:endParaRPr lang="en-US" sz="5333" dirty="0"/>
          </a:p>
          <a:p>
            <a:r>
              <a:rPr lang="en-US" sz="5333" b="1" dirty="0">
                <a:latin typeface="Calibri" pitchFamily="34" charset="0"/>
                <a:ea typeface="Calibri" pitchFamily="34" charset="-122"/>
                <a:cs typeface="Calibri" pitchFamily="34" charset="-120"/>
              </a:rPr>
              <a:t>Regarding Stablecoins</a:t>
            </a:r>
            <a:endParaRPr lang="en-US" sz="5333" dirty="0"/>
          </a:p>
        </p:txBody>
      </p:sp>
      <p:sp>
        <p:nvSpPr>
          <p:cNvPr id="4" name="Text 2"/>
          <p:cNvSpPr/>
          <p:nvPr/>
        </p:nvSpPr>
        <p:spPr>
          <a:xfrm>
            <a:off x="853440" y="4815840"/>
            <a:ext cx="10485120" cy="1097280"/>
          </a:xfrm>
          <a:prstGeom prst="rect">
            <a:avLst/>
          </a:prstGeom>
          <a:noFill/>
          <a:ln/>
        </p:spPr>
        <p:txBody>
          <a:bodyPr wrap="square" rtlCol="0" anchor="ctr"/>
          <a:lstStyle/>
          <a:p>
            <a:r>
              <a:rPr lang="en-US" sz="2133" i="1" dirty="0">
                <a:solidFill>
                  <a:srgbClr val="C9A84C"/>
                </a:solidFill>
                <a:latin typeface="Calibri" pitchFamily="34" charset="0"/>
                <a:ea typeface="Calibri" pitchFamily="34" charset="-122"/>
                <a:cs typeface="Calibri" pitchFamily="34" charset="-120"/>
              </a:rPr>
              <a:t>Elena Fernandez Mas</a:t>
            </a:r>
            <a:endParaRPr lang="en-US" sz="2133" dirty="0"/>
          </a:p>
        </p:txBody>
      </p:sp>
      <p:sp>
        <p:nvSpPr>
          <p:cNvPr id="5" name="Text 3"/>
          <p:cNvSpPr/>
          <p:nvPr/>
        </p:nvSpPr>
        <p:spPr>
          <a:xfrm>
            <a:off x="853440" y="5974080"/>
            <a:ext cx="10485120" cy="609600"/>
          </a:xfrm>
          <a:prstGeom prst="rect">
            <a:avLst/>
          </a:prstGeom>
          <a:noFill/>
          <a:ln/>
        </p:spPr>
        <p:txBody>
          <a:bodyPr wrap="square" rtlCol="0" anchor="ctr"/>
          <a:lstStyle/>
          <a:p>
            <a:r>
              <a:rPr lang="en-US" sz="1600" dirty="0">
                <a:solidFill>
                  <a:srgbClr val="8A94B2"/>
                </a:solidFill>
                <a:latin typeface="Calibri" pitchFamily="34" charset="0"/>
                <a:ea typeface="Calibri" pitchFamily="34" charset="-122"/>
                <a:cs typeface="Calibri" pitchFamily="34" charset="-120"/>
              </a:rPr>
              <a:t>International Financial Law</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A5EBAD-7FFA-8E68-7905-341AF38DFDCB}"/>
              </a:ext>
            </a:extLst>
          </p:cNvPr>
          <p:cNvSpPr>
            <a:spLocks noGrp="1"/>
          </p:cNvSpPr>
          <p:nvPr>
            <p:ph type="title"/>
          </p:nvPr>
        </p:nvSpPr>
        <p:spPr>
          <a:xfrm>
            <a:off x="466722" y="586855"/>
            <a:ext cx="3201366" cy="3387497"/>
          </a:xfrm>
        </p:spPr>
        <p:txBody>
          <a:bodyPr anchor="b">
            <a:normAutofit/>
          </a:bodyPr>
          <a:lstStyle/>
          <a:p>
            <a:pPr algn="r"/>
            <a:r>
              <a:rPr lang="en-US" sz="4000">
                <a:solidFill>
                  <a:srgbClr val="FFFFFF"/>
                </a:solidFill>
              </a:rPr>
              <a:t>Leverage &amp; Liquidity</a:t>
            </a:r>
          </a:p>
        </p:txBody>
      </p:sp>
      <p:sp>
        <p:nvSpPr>
          <p:cNvPr id="3" name="Content Placeholder 2">
            <a:extLst>
              <a:ext uri="{FF2B5EF4-FFF2-40B4-BE49-F238E27FC236}">
                <a16:creationId xmlns:a16="http://schemas.microsoft.com/office/drawing/2014/main" id="{A0E53EF8-129F-4383-793A-39B1CB613D58}"/>
              </a:ext>
            </a:extLst>
          </p:cNvPr>
          <p:cNvSpPr>
            <a:spLocks noGrp="1"/>
          </p:cNvSpPr>
          <p:nvPr>
            <p:ph idx="1"/>
          </p:nvPr>
        </p:nvSpPr>
        <p:spPr>
          <a:xfrm>
            <a:off x="4810259" y="649480"/>
            <a:ext cx="6555347" cy="5546047"/>
          </a:xfrm>
        </p:spPr>
        <p:txBody>
          <a:bodyPr anchor="ctr">
            <a:normAutofit/>
          </a:bodyPr>
          <a:lstStyle/>
          <a:p>
            <a:r>
              <a:rPr lang="en-GB" sz="2000" i="1"/>
              <a:t>Before 2008, banks borrowed excessive amounts of money and used complicated internal models that underestimated the risk</a:t>
            </a:r>
            <a:endParaRPr lang="en-GB" sz="2000" b="1" i="1"/>
          </a:p>
          <a:p>
            <a:pPr marL="0" indent="0">
              <a:buNone/>
            </a:pPr>
            <a:r>
              <a:rPr lang="en-GB" sz="2000" b="1"/>
              <a:t>Leverage Ratio</a:t>
            </a:r>
          </a:p>
          <a:p>
            <a:r>
              <a:rPr lang="en-GB" sz="2000"/>
              <a:t>Banks must hold a minimum amount of real capital compared to total exposure</a:t>
            </a:r>
          </a:p>
          <a:p>
            <a:r>
              <a:rPr lang="en-GB" sz="2000"/>
              <a:t>Limits excessive borrowing</a:t>
            </a:r>
          </a:p>
          <a:p>
            <a:r>
              <a:rPr lang="en-GB" sz="2000"/>
              <a:t>Backstop to risk-based regulation </a:t>
            </a:r>
            <a:r>
              <a:rPr lang="en-GB" sz="2000" i="1"/>
              <a:t>(still limits exc. borrowing if risk models fail)</a:t>
            </a:r>
          </a:p>
          <a:p>
            <a:pPr marL="0" indent="0">
              <a:buNone/>
            </a:pPr>
            <a:r>
              <a:rPr lang="en-GB" sz="2000" b="1"/>
              <a:t>Liquidity Requirements</a:t>
            </a:r>
          </a:p>
          <a:p>
            <a:r>
              <a:rPr lang="en-GB" sz="2000"/>
              <a:t>Liquidity Coverage Ratio → short-term resilience </a:t>
            </a:r>
            <a:r>
              <a:rPr lang="en-GB" sz="2000" i="1"/>
              <a:t>(30-day panic)</a:t>
            </a:r>
          </a:p>
          <a:p>
            <a:r>
              <a:rPr lang="en-GB" sz="2000"/>
              <a:t>Net Stable Funding Ratio → long-term funding stability</a:t>
            </a:r>
          </a:p>
          <a:p>
            <a:endParaRPr lang="en-GB" sz="2000"/>
          </a:p>
        </p:txBody>
      </p:sp>
    </p:spTree>
    <p:extLst>
      <p:ext uri="{BB962C8B-B14F-4D97-AF65-F5344CB8AC3E}">
        <p14:creationId xmlns:p14="http://schemas.microsoft.com/office/powerpoint/2010/main" val="29433399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04800" cy="6858000"/>
          </a:xfrm>
          <a:prstGeom prst="rect">
            <a:avLst/>
          </a:prstGeom>
          <a:solidFill>
            <a:srgbClr val="C9A84C"/>
          </a:solidFill>
          <a:ln w="12700">
            <a:solidFill>
              <a:srgbClr val="C9A84C"/>
            </a:solidFill>
            <a:prstDash val="solid"/>
          </a:ln>
        </p:spPr>
        <p:txBody>
          <a:bodyPr/>
          <a:lstStyle/>
          <a:p>
            <a:endParaRPr lang="en-US" sz="2400"/>
          </a:p>
        </p:txBody>
      </p:sp>
      <p:sp>
        <p:nvSpPr>
          <p:cNvPr id="3" name="Text 1"/>
          <p:cNvSpPr/>
          <p:nvPr/>
        </p:nvSpPr>
        <p:spPr>
          <a:xfrm>
            <a:off x="670560" y="2194560"/>
            <a:ext cx="10972800" cy="609600"/>
          </a:xfrm>
          <a:prstGeom prst="rect">
            <a:avLst/>
          </a:prstGeom>
          <a:noFill/>
          <a:ln/>
        </p:spPr>
        <p:txBody>
          <a:bodyPr wrap="square" rtlCol="0" anchor="ctr"/>
          <a:lstStyle/>
          <a:p>
            <a:r>
              <a:rPr lang="en-US" sz="1733" b="1" kern="0" spc="667" dirty="0">
                <a:solidFill>
                  <a:srgbClr val="C9A84C"/>
                </a:solidFill>
                <a:latin typeface="Calibri" pitchFamily="34" charset="0"/>
                <a:ea typeface="Calibri" pitchFamily="34" charset="-122"/>
                <a:cs typeface="Calibri" pitchFamily="34" charset="-120"/>
              </a:rPr>
              <a:t>PART I</a:t>
            </a:r>
            <a:endParaRPr lang="en-US" sz="1733" dirty="0"/>
          </a:p>
        </p:txBody>
      </p:sp>
      <p:sp>
        <p:nvSpPr>
          <p:cNvPr id="4" name="Text 2"/>
          <p:cNvSpPr/>
          <p:nvPr/>
        </p:nvSpPr>
        <p:spPr>
          <a:xfrm>
            <a:off x="670560" y="2743200"/>
            <a:ext cx="10728960" cy="1706880"/>
          </a:xfrm>
          <a:prstGeom prst="rect">
            <a:avLst/>
          </a:prstGeom>
          <a:noFill/>
          <a:ln/>
        </p:spPr>
        <p:txBody>
          <a:bodyPr wrap="square" rtlCol="0" anchor="ctr"/>
          <a:lstStyle/>
          <a:p>
            <a:r>
              <a:rPr lang="en-US" sz="4533" b="1" dirty="0">
                <a:latin typeface="Calibri" pitchFamily="34" charset="0"/>
                <a:ea typeface="Calibri" pitchFamily="34" charset="-122"/>
                <a:cs typeface="Calibri" pitchFamily="34" charset="-120"/>
              </a:rPr>
              <a:t>What Are Stablecoins?</a:t>
            </a:r>
            <a:endParaRPr lang="en-US" sz="4533"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1C2B5E"/>
          </a:solidFill>
          <a:ln w="12700">
            <a:solidFill>
              <a:srgbClr val="1C2B5E"/>
            </a:solidFill>
            <a:prstDash val="solid"/>
          </a:ln>
        </p:spPr>
        <p:txBody>
          <a:bodyPr/>
          <a:lstStyle/>
          <a:p>
            <a:endParaRPr lang="en-US" sz="2400"/>
          </a:p>
        </p:txBody>
      </p:sp>
      <p:sp>
        <p:nvSpPr>
          <p:cNvPr id="3" name="Shape 1"/>
          <p:cNvSpPr/>
          <p:nvPr/>
        </p:nvSpPr>
        <p:spPr>
          <a:xfrm>
            <a:off x="0" y="1219200"/>
            <a:ext cx="12192000" cy="67056"/>
          </a:xfrm>
          <a:prstGeom prst="rect">
            <a:avLst/>
          </a:prstGeom>
          <a:solidFill>
            <a:srgbClr val="C9A84C"/>
          </a:solidFill>
          <a:ln w="12700">
            <a:solidFill>
              <a:srgbClr val="C9A84C"/>
            </a:solidFill>
            <a:prstDash val="solid"/>
          </a:ln>
        </p:spPr>
        <p:txBody>
          <a:bodyPr/>
          <a:lstStyle/>
          <a:p>
            <a:endParaRPr lang="en-US" sz="2400"/>
          </a:p>
        </p:txBody>
      </p:sp>
      <p:sp>
        <p:nvSpPr>
          <p:cNvPr id="4" name="Text 2"/>
          <p:cNvSpPr/>
          <p:nvPr/>
        </p:nvSpPr>
        <p:spPr>
          <a:xfrm>
            <a:off x="609600" y="146304"/>
            <a:ext cx="10972800" cy="926592"/>
          </a:xfrm>
          <a:prstGeom prst="rect">
            <a:avLst/>
          </a:prstGeom>
          <a:noFill/>
          <a:ln/>
        </p:spPr>
        <p:txBody>
          <a:bodyPr wrap="square" rtlCol="0" anchor="ctr"/>
          <a:lstStyle/>
          <a:p>
            <a:r>
              <a:rPr lang="en-US" sz="2933" b="1" dirty="0">
                <a:solidFill>
                  <a:srgbClr val="FFFFFF"/>
                </a:solidFill>
                <a:latin typeface="Calibri" pitchFamily="34" charset="0"/>
                <a:ea typeface="Calibri" pitchFamily="34" charset="-122"/>
                <a:cs typeface="Calibri" pitchFamily="34" charset="-120"/>
              </a:rPr>
              <a:t>Definition &amp; Key Characteristics</a:t>
            </a:r>
            <a:endParaRPr lang="en-US" sz="2933" dirty="0"/>
          </a:p>
        </p:txBody>
      </p:sp>
      <p:sp>
        <p:nvSpPr>
          <p:cNvPr id="5" name="Text 3"/>
          <p:cNvSpPr/>
          <p:nvPr/>
        </p:nvSpPr>
        <p:spPr>
          <a:xfrm>
            <a:off x="670560" y="1524000"/>
            <a:ext cx="10972800" cy="4754880"/>
          </a:xfrm>
          <a:prstGeom prst="rect">
            <a:avLst/>
          </a:prstGeom>
          <a:noFill/>
          <a:ln/>
        </p:spPr>
        <p:txBody>
          <a:bodyPr wrap="square" rtlCol="0" anchor="ctr"/>
          <a:lstStyle/>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Stablecoins are privately issued digital crypto tokens designed to maintain a stable value relative to a reference asset </a:t>
            </a:r>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They hold a peg through backing mechanisms: fiat-backed, crypto-backed, or commodity-backed</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Market capitalisation exceeded $300 billion in 2026 </a:t>
            </a:r>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Operate on public permissionless blockchains (e.g. Ethereum, Tron): 24/7 availability, pseudonymous transfers, programmable via smart contracts</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Key players: Tether (USDT), USD Coin (USDC), PayPal USD (PYUSD)</a:t>
            </a:r>
            <a:endParaRPr lang="en-US" sz="1933" dirty="0"/>
          </a:p>
        </p:txBody>
      </p:sp>
      <p:sp>
        <p:nvSpPr>
          <p:cNvPr id="6" name="Text 4"/>
          <p:cNvSpPr/>
          <p:nvPr/>
        </p:nvSpPr>
        <p:spPr>
          <a:xfrm>
            <a:off x="609600" y="6339840"/>
            <a:ext cx="10972800" cy="390144"/>
          </a:xfrm>
          <a:prstGeom prst="rect">
            <a:avLst/>
          </a:prstGeom>
          <a:noFill/>
          <a:ln/>
        </p:spPr>
        <p:txBody>
          <a:bodyPr wrap="square" rtlCol="0" anchor="ctr"/>
          <a:lstStyle/>
          <a:p>
            <a:r>
              <a:rPr lang="en-US" sz="1200" i="1" dirty="0">
                <a:solidFill>
                  <a:srgbClr val="8A94B2"/>
                </a:solidFill>
                <a:latin typeface="Calibri" pitchFamily="34" charset="0"/>
                <a:ea typeface="Calibri" pitchFamily="34" charset="-122"/>
                <a:cs typeface="Calibri" pitchFamily="34" charset="-120"/>
              </a:rPr>
              <a:t>Source: BIS Papers No 170 (Aldasoro, Frost &amp; Ito, May 2026)</a:t>
            </a:r>
            <a:endParaRPr lang="en-US" sz="12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04800" cy="6858000"/>
          </a:xfrm>
          <a:prstGeom prst="rect">
            <a:avLst/>
          </a:prstGeom>
          <a:solidFill>
            <a:srgbClr val="C9A84C"/>
          </a:solidFill>
          <a:ln w="12700">
            <a:solidFill>
              <a:srgbClr val="C9A84C"/>
            </a:solidFill>
            <a:prstDash val="solid"/>
          </a:ln>
        </p:spPr>
        <p:txBody>
          <a:bodyPr/>
          <a:lstStyle/>
          <a:p>
            <a:endParaRPr lang="en-US" sz="2400"/>
          </a:p>
        </p:txBody>
      </p:sp>
      <p:sp>
        <p:nvSpPr>
          <p:cNvPr id="3" name="Text 1"/>
          <p:cNvSpPr/>
          <p:nvPr/>
        </p:nvSpPr>
        <p:spPr>
          <a:xfrm>
            <a:off x="670560" y="2194560"/>
            <a:ext cx="10972800" cy="609600"/>
          </a:xfrm>
          <a:prstGeom prst="rect">
            <a:avLst/>
          </a:prstGeom>
          <a:noFill/>
          <a:ln/>
        </p:spPr>
        <p:txBody>
          <a:bodyPr wrap="square" rtlCol="0" anchor="ctr"/>
          <a:lstStyle/>
          <a:p>
            <a:r>
              <a:rPr lang="en-US" sz="1733" b="1" kern="0" spc="667" dirty="0">
                <a:solidFill>
                  <a:srgbClr val="C9A84C"/>
                </a:solidFill>
                <a:latin typeface="Calibri" pitchFamily="34" charset="0"/>
                <a:ea typeface="Calibri" pitchFamily="34" charset="-122"/>
                <a:cs typeface="Calibri" pitchFamily="34" charset="-120"/>
              </a:rPr>
              <a:t>PART II</a:t>
            </a:r>
            <a:endParaRPr lang="en-US" sz="1733" dirty="0"/>
          </a:p>
        </p:txBody>
      </p:sp>
      <p:sp>
        <p:nvSpPr>
          <p:cNvPr id="4" name="Text 2"/>
          <p:cNvSpPr/>
          <p:nvPr/>
        </p:nvSpPr>
        <p:spPr>
          <a:xfrm>
            <a:off x="670560" y="2743200"/>
            <a:ext cx="10728960" cy="1706880"/>
          </a:xfrm>
          <a:prstGeom prst="rect">
            <a:avLst/>
          </a:prstGeom>
          <a:noFill/>
          <a:ln/>
        </p:spPr>
        <p:txBody>
          <a:bodyPr wrap="square" rtlCol="0" anchor="ctr"/>
          <a:lstStyle/>
          <a:p>
            <a:r>
              <a:rPr lang="en-US" sz="4533" b="1" dirty="0">
                <a:latin typeface="Calibri" pitchFamily="34" charset="0"/>
                <a:ea typeface="Calibri" pitchFamily="34" charset="-122"/>
                <a:cs typeface="Calibri" pitchFamily="34" charset="-120"/>
              </a:rPr>
              <a:t>Current Regulatory</a:t>
            </a:r>
            <a:endParaRPr lang="en-US" sz="4533" dirty="0"/>
          </a:p>
          <a:p>
            <a:r>
              <a:rPr lang="en-US" sz="4533" b="1" dirty="0">
                <a:latin typeface="Calibri" pitchFamily="34" charset="0"/>
                <a:ea typeface="Calibri" pitchFamily="34" charset="-122"/>
                <a:cs typeface="Calibri" pitchFamily="34" charset="-120"/>
              </a:rPr>
              <a:t>Regimes</a:t>
            </a:r>
            <a:endParaRPr lang="en-US" sz="4533"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60960" y="33528"/>
            <a:ext cx="12192000" cy="1219200"/>
          </a:xfrm>
          <a:prstGeom prst="rect">
            <a:avLst/>
          </a:prstGeom>
          <a:solidFill>
            <a:srgbClr val="1C2B5E"/>
          </a:solidFill>
          <a:ln w="12700">
            <a:solidFill>
              <a:srgbClr val="1C2B5E"/>
            </a:solidFill>
            <a:prstDash val="solid"/>
          </a:ln>
        </p:spPr>
        <p:txBody>
          <a:bodyPr/>
          <a:lstStyle/>
          <a:p>
            <a:endParaRPr lang="en-US" sz="2400"/>
          </a:p>
        </p:txBody>
      </p:sp>
      <p:sp>
        <p:nvSpPr>
          <p:cNvPr id="3" name="Shape 1"/>
          <p:cNvSpPr/>
          <p:nvPr/>
        </p:nvSpPr>
        <p:spPr>
          <a:xfrm>
            <a:off x="0" y="1219200"/>
            <a:ext cx="12192000" cy="67056"/>
          </a:xfrm>
          <a:prstGeom prst="rect">
            <a:avLst/>
          </a:prstGeom>
          <a:solidFill>
            <a:srgbClr val="C9A84C"/>
          </a:solidFill>
          <a:ln w="12700">
            <a:solidFill>
              <a:srgbClr val="C9A84C"/>
            </a:solidFill>
            <a:prstDash val="solid"/>
          </a:ln>
        </p:spPr>
        <p:txBody>
          <a:bodyPr/>
          <a:lstStyle/>
          <a:p>
            <a:endParaRPr lang="en-US" sz="2400"/>
          </a:p>
        </p:txBody>
      </p:sp>
      <p:sp>
        <p:nvSpPr>
          <p:cNvPr id="4" name="Text 2"/>
          <p:cNvSpPr/>
          <p:nvPr/>
        </p:nvSpPr>
        <p:spPr>
          <a:xfrm>
            <a:off x="609600" y="146304"/>
            <a:ext cx="10972800" cy="926592"/>
          </a:xfrm>
          <a:prstGeom prst="rect">
            <a:avLst/>
          </a:prstGeom>
          <a:noFill/>
          <a:ln/>
        </p:spPr>
        <p:txBody>
          <a:bodyPr wrap="square" rtlCol="0" anchor="ctr"/>
          <a:lstStyle/>
          <a:p>
            <a:r>
              <a:rPr lang="en-US" sz="2933" b="1" dirty="0">
                <a:solidFill>
                  <a:srgbClr val="FFFFFF"/>
                </a:solidFill>
                <a:latin typeface="Calibri" pitchFamily="34" charset="0"/>
                <a:ea typeface="Calibri" pitchFamily="34" charset="-122"/>
                <a:cs typeface="Calibri" pitchFamily="34" charset="-120"/>
              </a:rPr>
              <a:t>United Kingdom — FSMA</a:t>
            </a:r>
            <a:endParaRPr lang="en-US" sz="2933" dirty="0"/>
          </a:p>
        </p:txBody>
      </p:sp>
      <p:sp>
        <p:nvSpPr>
          <p:cNvPr id="5" name="Text 3"/>
          <p:cNvSpPr/>
          <p:nvPr/>
        </p:nvSpPr>
        <p:spPr>
          <a:xfrm>
            <a:off x="670560" y="1524000"/>
            <a:ext cx="10972800" cy="4754880"/>
          </a:xfrm>
          <a:prstGeom prst="rect">
            <a:avLst/>
          </a:prstGeom>
          <a:noFill/>
          <a:ln/>
        </p:spPr>
        <p:txBody>
          <a:bodyPr wrap="square" rtlCol="0" anchor="ctr"/>
          <a:lstStyle/>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Scope: Sterling-denominated systemic stablecoins recognised as such by HM Treasury; dual-regulated by the BoE (prudential) and the FCA (conduct)</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Reserve requirements: 40% held as deposits at the BoE + up to 60% in short-term UK government debt; issuers must hold backing assets in the same currency as the coin</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Capital: greater of 6 months' operating expenses or cost of recovering from the largest plausible loss event; must include CET1-equivalent instruments held in the UK</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Non-sterling or non-UK issuers: BoE may defer to home authority if outcomes are broadly equivalent and cooperation arrangements are in place</a:t>
            </a:r>
            <a:endParaRPr lang="en-US" sz="1933" dirty="0"/>
          </a:p>
        </p:txBody>
      </p:sp>
      <p:sp>
        <p:nvSpPr>
          <p:cNvPr id="6" name="Text 4"/>
          <p:cNvSpPr/>
          <p:nvPr/>
        </p:nvSpPr>
        <p:spPr>
          <a:xfrm>
            <a:off x="609600" y="6339840"/>
            <a:ext cx="10972800" cy="390144"/>
          </a:xfrm>
          <a:prstGeom prst="rect">
            <a:avLst/>
          </a:prstGeom>
          <a:noFill/>
          <a:ln/>
        </p:spPr>
        <p:txBody>
          <a:bodyPr wrap="square" rtlCol="0" anchor="ctr"/>
          <a:lstStyle/>
          <a:p>
            <a:r>
              <a:rPr lang="en-US" sz="1200" i="1" dirty="0">
                <a:solidFill>
                  <a:srgbClr val="8A94B2"/>
                </a:solidFill>
                <a:latin typeface="Calibri" pitchFamily="34" charset="0"/>
                <a:ea typeface="Calibri" pitchFamily="34" charset="-122"/>
                <a:cs typeface="Calibri" pitchFamily="34" charset="-120"/>
              </a:rPr>
              <a:t>Source: BoE Consultation Paper — Proposed Regulatory Regime for Sterling-Denominated Systemic Stablecoins (10 Nov 2025)</a:t>
            </a:r>
            <a:endParaRPr lang="en-US" sz="12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1C2B5E"/>
          </a:solidFill>
          <a:ln w="12700">
            <a:solidFill>
              <a:srgbClr val="1C2B5E"/>
            </a:solidFill>
            <a:prstDash val="solid"/>
          </a:ln>
        </p:spPr>
        <p:txBody>
          <a:bodyPr/>
          <a:lstStyle/>
          <a:p>
            <a:endParaRPr lang="en-US" sz="2400"/>
          </a:p>
        </p:txBody>
      </p:sp>
      <p:sp>
        <p:nvSpPr>
          <p:cNvPr id="3" name="Shape 1"/>
          <p:cNvSpPr/>
          <p:nvPr/>
        </p:nvSpPr>
        <p:spPr>
          <a:xfrm>
            <a:off x="0" y="1219200"/>
            <a:ext cx="12192000" cy="67056"/>
          </a:xfrm>
          <a:prstGeom prst="rect">
            <a:avLst/>
          </a:prstGeom>
          <a:solidFill>
            <a:srgbClr val="C9A84C"/>
          </a:solidFill>
          <a:ln w="12700">
            <a:solidFill>
              <a:srgbClr val="C9A84C"/>
            </a:solidFill>
            <a:prstDash val="solid"/>
          </a:ln>
        </p:spPr>
        <p:txBody>
          <a:bodyPr/>
          <a:lstStyle/>
          <a:p>
            <a:endParaRPr lang="en-US" sz="2400"/>
          </a:p>
        </p:txBody>
      </p:sp>
      <p:sp>
        <p:nvSpPr>
          <p:cNvPr id="4" name="Text 2"/>
          <p:cNvSpPr/>
          <p:nvPr/>
        </p:nvSpPr>
        <p:spPr>
          <a:xfrm>
            <a:off x="609600" y="146304"/>
            <a:ext cx="10972800" cy="926592"/>
          </a:xfrm>
          <a:prstGeom prst="rect">
            <a:avLst/>
          </a:prstGeom>
          <a:noFill/>
          <a:ln/>
        </p:spPr>
        <p:txBody>
          <a:bodyPr wrap="square" rtlCol="0" anchor="ctr"/>
          <a:lstStyle/>
          <a:p>
            <a:r>
              <a:rPr lang="en-US" sz="2933" b="1" dirty="0">
                <a:solidFill>
                  <a:srgbClr val="FFFFFF"/>
                </a:solidFill>
                <a:latin typeface="Calibri" pitchFamily="34" charset="0"/>
                <a:ea typeface="Calibri" pitchFamily="34" charset="-122"/>
                <a:cs typeface="Calibri" pitchFamily="34" charset="-120"/>
              </a:rPr>
              <a:t>United States — The GENIUS Act</a:t>
            </a:r>
            <a:endParaRPr lang="en-US" sz="2933" dirty="0"/>
          </a:p>
        </p:txBody>
      </p:sp>
      <p:sp>
        <p:nvSpPr>
          <p:cNvPr id="5" name="Text 3"/>
          <p:cNvSpPr/>
          <p:nvPr/>
        </p:nvSpPr>
        <p:spPr>
          <a:xfrm>
            <a:off x="670560" y="1524000"/>
            <a:ext cx="10972800" cy="4754880"/>
          </a:xfrm>
          <a:prstGeom prst="rect">
            <a:avLst/>
          </a:prstGeom>
          <a:noFill/>
          <a:ln/>
        </p:spPr>
        <p:txBody>
          <a:bodyPr wrap="square" rtlCol="0" anchor="ctr"/>
          <a:lstStyle/>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Definition: 'payment stablecoin' = digital asset issued for payment/settlement, redeemable at a fixed amount; explicitly NOT a security or commodity</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Reserve requirement: 1:1 backing in high-quality liquid assets</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Permitted issuers: (i) subsidiaries of insured depository institutions, (ii) federally licensed nonbanks (OCC-supervised), (iii) state-qualified issuers with &lt;$10 bn outstanding</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Disclosure obligations</a:t>
            </a:r>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Foreign issuers: Treasury may establish 'reciprocal arrangements' with comparable jurisdictions; non-compliant foreign stablecoins restricted from US markets</a:t>
            </a:r>
            <a:endParaRPr lang="en-US" sz="1933" dirty="0"/>
          </a:p>
        </p:txBody>
      </p:sp>
      <p:sp>
        <p:nvSpPr>
          <p:cNvPr id="6" name="Text 4"/>
          <p:cNvSpPr/>
          <p:nvPr/>
        </p:nvSpPr>
        <p:spPr>
          <a:xfrm>
            <a:off x="609600" y="6339840"/>
            <a:ext cx="10972800" cy="390144"/>
          </a:xfrm>
          <a:prstGeom prst="rect">
            <a:avLst/>
          </a:prstGeom>
          <a:noFill/>
          <a:ln/>
        </p:spPr>
        <p:txBody>
          <a:bodyPr wrap="square" rtlCol="0" anchor="ctr"/>
          <a:lstStyle/>
          <a:p>
            <a:r>
              <a:rPr lang="en-US" sz="1200" i="1" dirty="0">
                <a:solidFill>
                  <a:srgbClr val="8A94B2"/>
                </a:solidFill>
                <a:latin typeface="Calibri" pitchFamily="34" charset="0"/>
                <a:ea typeface="Calibri" pitchFamily="34" charset="-122"/>
                <a:cs typeface="Calibri" pitchFamily="34" charset="-120"/>
              </a:rPr>
              <a:t>Source: CRS In Focus IN12553 — Stablecoin Legislation: An Overview of S. 1582, GENIUS Act of 2025 (updated 18 July 2025)</a:t>
            </a:r>
            <a:endParaRPr lang="en-US" sz="12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1C2B5E"/>
          </a:solidFill>
          <a:ln w="12700">
            <a:solidFill>
              <a:srgbClr val="1C2B5E"/>
            </a:solidFill>
            <a:prstDash val="solid"/>
          </a:ln>
        </p:spPr>
        <p:txBody>
          <a:bodyPr/>
          <a:lstStyle/>
          <a:p>
            <a:endParaRPr lang="en-US" sz="2400"/>
          </a:p>
        </p:txBody>
      </p:sp>
      <p:sp>
        <p:nvSpPr>
          <p:cNvPr id="3" name="Shape 1"/>
          <p:cNvSpPr/>
          <p:nvPr/>
        </p:nvSpPr>
        <p:spPr>
          <a:xfrm>
            <a:off x="0" y="1219200"/>
            <a:ext cx="12192000" cy="67056"/>
          </a:xfrm>
          <a:prstGeom prst="rect">
            <a:avLst/>
          </a:prstGeom>
          <a:solidFill>
            <a:srgbClr val="C9A84C"/>
          </a:solidFill>
          <a:ln w="12700">
            <a:solidFill>
              <a:srgbClr val="C9A84C"/>
            </a:solidFill>
            <a:prstDash val="solid"/>
          </a:ln>
        </p:spPr>
        <p:txBody>
          <a:bodyPr/>
          <a:lstStyle/>
          <a:p>
            <a:endParaRPr lang="en-US" sz="2400"/>
          </a:p>
        </p:txBody>
      </p:sp>
      <p:sp>
        <p:nvSpPr>
          <p:cNvPr id="4" name="Text 2"/>
          <p:cNvSpPr/>
          <p:nvPr/>
        </p:nvSpPr>
        <p:spPr>
          <a:xfrm>
            <a:off x="609600" y="146304"/>
            <a:ext cx="10972800" cy="926592"/>
          </a:xfrm>
          <a:prstGeom prst="rect">
            <a:avLst/>
          </a:prstGeom>
          <a:noFill/>
          <a:ln/>
        </p:spPr>
        <p:txBody>
          <a:bodyPr wrap="square" rtlCol="0" anchor="ctr"/>
          <a:lstStyle/>
          <a:p>
            <a:r>
              <a:rPr lang="en-US" sz="2933" b="1" dirty="0">
                <a:solidFill>
                  <a:srgbClr val="FFFFFF"/>
                </a:solidFill>
                <a:latin typeface="Calibri" pitchFamily="34" charset="0"/>
                <a:ea typeface="Calibri" pitchFamily="34" charset="-122"/>
                <a:cs typeface="Calibri" pitchFamily="34" charset="-120"/>
              </a:rPr>
              <a:t>European Union — </a:t>
            </a:r>
            <a:r>
              <a:rPr lang="en-US" sz="2933" b="1" dirty="0" err="1">
                <a:solidFill>
                  <a:srgbClr val="FFFFFF"/>
                </a:solidFill>
                <a:latin typeface="Calibri" pitchFamily="34" charset="0"/>
                <a:ea typeface="Calibri" pitchFamily="34" charset="-122"/>
                <a:cs typeface="Calibri" pitchFamily="34" charset="-120"/>
              </a:rPr>
              <a:t>MiCA</a:t>
            </a:r>
            <a:r>
              <a:rPr lang="en-US" sz="2933" b="1" dirty="0">
                <a:solidFill>
                  <a:srgbClr val="FFFFFF"/>
                </a:solidFill>
                <a:latin typeface="Calibri" pitchFamily="34" charset="0"/>
                <a:ea typeface="Calibri" pitchFamily="34" charset="-122"/>
                <a:cs typeface="Calibri" pitchFamily="34" charset="-120"/>
              </a:rPr>
              <a:t> Regulation</a:t>
            </a:r>
            <a:endParaRPr lang="en-US" sz="2933" dirty="0"/>
          </a:p>
        </p:txBody>
      </p:sp>
      <p:sp>
        <p:nvSpPr>
          <p:cNvPr id="5" name="Text 3"/>
          <p:cNvSpPr/>
          <p:nvPr/>
        </p:nvSpPr>
        <p:spPr>
          <a:xfrm>
            <a:off x="670560" y="1524000"/>
            <a:ext cx="10972800" cy="4754880"/>
          </a:xfrm>
          <a:prstGeom prst="rect">
            <a:avLst/>
          </a:prstGeom>
          <a:noFill/>
          <a:ln/>
        </p:spPr>
        <p:txBody>
          <a:bodyPr wrap="square" rtlCol="0" anchor="ctr"/>
          <a:lstStyle/>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Two categories: </a:t>
            </a:r>
          </a:p>
          <a:p>
            <a:pPr marL="1066773" lvl="1"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Asset-Referenced Tokens (ARTs): pegged to baskets of assets</a:t>
            </a:r>
          </a:p>
          <a:p>
            <a:pPr marL="1066773" lvl="1"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E-Money Tokens (EMTs): pegged 1:1 to a single fiat currency</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ART issuers must be established in the EU and obtain authorisation from their home-state competent authority (Article 16 MiCA)</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Reserve requirements: full liquid-asset backing, regular reserve transparency reports, mandatory audits; EMT issuers must be authorised credit or e-money institutions</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Significant tokens: EBA designation triggers enhanced prudential requirements and direct EBA oversight</a:t>
            </a:r>
            <a:endParaRPr lang="en-US" sz="1933" dirty="0"/>
          </a:p>
          <a:p>
            <a:pPr marL="457189"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Transaction caps for non-EU currency stablecoins: max 1 million transactions/day or €200 million in payment value </a:t>
            </a:r>
          </a:p>
          <a:p>
            <a:pPr marL="1066773" lvl="1" indent="-457189">
              <a:spcAft>
                <a:spcPts val="1067"/>
              </a:spcAft>
              <a:buSzPct val="100000"/>
              <a:buChar char="•"/>
            </a:pPr>
            <a:r>
              <a:rPr lang="en-US" sz="1933" dirty="0">
                <a:solidFill>
                  <a:srgbClr val="1A1A2E"/>
                </a:solidFill>
                <a:latin typeface="Calibri" pitchFamily="34" charset="0"/>
                <a:ea typeface="Calibri" pitchFamily="34" charset="-122"/>
                <a:cs typeface="Calibri" pitchFamily="34" charset="-120"/>
              </a:rPr>
              <a:t>Aimed at protecting euro monetary sovereignty</a:t>
            </a:r>
            <a:endParaRPr lang="en-US" sz="1933" dirty="0"/>
          </a:p>
        </p:txBody>
      </p:sp>
      <p:sp>
        <p:nvSpPr>
          <p:cNvPr id="6" name="Text 4"/>
          <p:cNvSpPr/>
          <p:nvPr/>
        </p:nvSpPr>
        <p:spPr>
          <a:xfrm>
            <a:off x="609600" y="6339840"/>
            <a:ext cx="10972800" cy="390144"/>
          </a:xfrm>
          <a:prstGeom prst="rect">
            <a:avLst/>
          </a:prstGeom>
          <a:noFill/>
          <a:ln/>
        </p:spPr>
        <p:txBody>
          <a:bodyPr wrap="square" rtlCol="0" anchor="ctr"/>
          <a:lstStyle/>
          <a:p>
            <a:r>
              <a:rPr lang="en-US" sz="1200" i="1" dirty="0">
                <a:solidFill>
                  <a:srgbClr val="8A94B2"/>
                </a:solidFill>
                <a:latin typeface="Calibri" pitchFamily="34" charset="0"/>
                <a:ea typeface="Calibri" pitchFamily="34" charset="-122"/>
                <a:cs typeface="Calibri" pitchFamily="34" charset="-120"/>
              </a:rPr>
              <a:t>Source: MiCA Regulation (EU) 2023/1114; ESMA &amp; EBA technical standards</a:t>
            </a:r>
            <a:endParaRPr lang="en-US" sz="12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304800" cy="6858000"/>
          </a:xfrm>
          <a:prstGeom prst="rect">
            <a:avLst/>
          </a:prstGeom>
          <a:solidFill>
            <a:srgbClr val="C9A84C"/>
          </a:solidFill>
          <a:ln w="12700">
            <a:solidFill>
              <a:srgbClr val="C9A84C"/>
            </a:solidFill>
            <a:prstDash val="solid"/>
          </a:ln>
        </p:spPr>
        <p:txBody>
          <a:bodyPr/>
          <a:lstStyle/>
          <a:p>
            <a:endParaRPr lang="en-US" sz="2400"/>
          </a:p>
        </p:txBody>
      </p:sp>
      <p:sp>
        <p:nvSpPr>
          <p:cNvPr id="3" name="Text 1"/>
          <p:cNvSpPr/>
          <p:nvPr/>
        </p:nvSpPr>
        <p:spPr>
          <a:xfrm>
            <a:off x="670560" y="2194560"/>
            <a:ext cx="10972800" cy="609600"/>
          </a:xfrm>
          <a:prstGeom prst="rect">
            <a:avLst/>
          </a:prstGeom>
          <a:noFill/>
          <a:ln/>
        </p:spPr>
        <p:txBody>
          <a:bodyPr wrap="square" rtlCol="0" anchor="ctr"/>
          <a:lstStyle/>
          <a:p>
            <a:r>
              <a:rPr lang="en-US" sz="1733" b="1" kern="0" spc="667" dirty="0">
                <a:solidFill>
                  <a:srgbClr val="C9A84C"/>
                </a:solidFill>
                <a:latin typeface="Calibri" pitchFamily="34" charset="0"/>
                <a:ea typeface="Calibri" pitchFamily="34" charset="-122"/>
                <a:cs typeface="Calibri" pitchFamily="34" charset="-120"/>
              </a:rPr>
              <a:t>PART III</a:t>
            </a:r>
            <a:endParaRPr lang="en-US" sz="1733" dirty="0"/>
          </a:p>
        </p:txBody>
      </p:sp>
      <p:sp>
        <p:nvSpPr>
          <p:cNvPr id="4" name="Text 2"/>
          <p:cNvSpPr/>
          <p:nvPr/>
        </p:nvSpPr>
        <p:spPr>
          <a:xfrm>
            <a:off x="670560" y="2743200"/>
            <a:ext cx="10728960" cy="1706880"/>
          </a:xfrm>
          <a:prstGeom prst="rect">
            <a:avLst/>
          </a:prstGeom>
          <a:noFill/>
          <a:ln/>
        </p:spPr>
        <p:txBody>
          <a:bodyPr wrap="square" rtlCol="0" anchor="ctr"/>
          <a:lstStyle/>
          <a:p>
            <a:r>
              <a:rPr lang="en-US" sz="4533" b="1" dirty="0">
                <a:latin typeface="Calibri" pitchFamily="34" charset="0"/>
                <a:ea typeface="Calibri" pitchFamily="34" charset="-122"/>
                <a:cs typeface="Calibri" pitchFamily="34" charset="-120"/>
              </a:rPr>
              <a:t>Regulatory</a:t>
            </a:r>
            <a:r>
              <a:rPr lang="en-US" sz="4533" b="1" dirty="0">
                <a:solidFill>
                  <a:srgbClr val="FFFFFF"/>
                </a:solidFill>
                <a:latin typeface="Calibri" pitchFamily="34" charset="0"/>
                <a:ea typeface="Calibri" pitchFamily="34" charset="-122"/>
                <a:cs typeface="Calibri" pitchFamily="34" charset="-120"/>
              </a:rPr>
              <a:t> </a:t>
            </a:r>
            <a:r>
              <a:rPr lang="en-US" sz="4533" b="1" dirty="0">
                <a:latin typeface="Calibri" pitchFamily="34" charset="0"/>
                <a:ea typeface="Calibri" pitchFamily="34" charset="-122"/>
                <a:cs typeface="Calibri" pitchFamily="34" charset="-120"/>
              </a:rPr>
              <a:t>Issues</a:t>
            </a:r>
            <a:endParaRPr lang="en-US" sz="4533"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80160"/>
          </a:xfrm>
          <a:prstGeom prst="rect">
            <a:avLst/>
          </a:prstGeom>
          <a:solidFill>
            <a:srgbClr val="1C2B5E"/>
          </a:solidFill>
          <a:ln w="12700">
            <a:solidFill>
              <a:srgbClr val="1C2B5E"/>
            </a:solidFill>
            <a:prstDash val="solid"/>
          </a:ln>
        </p:spPr>
        <p:txBody>
          <a:bodyPr/>
          <a:lstStyle/>
          <a:p>
            <a:endParaRPr lang="en-US" sz="2400"/>
          </a:p>
        </p:txBody>
      </p:sp>
      <p:sp>
        <p:nvSpPr>
          <p:cNvPr id="3" name="Shape 1"/>
          <p:cNvSpPr/>
          <p:nvPr/>
        </p:nvSpPr>
        <p:spPr>
          <a:xfrm>
            <a:off x="0" y="1280160"/>
            <a:ext cx="12192000" cy="67056"/>
          </a:xfrm>
          <a:prstGeom prst="rect">
            <a:avLst/>
          </a:prstGeom>
          <a:solidFill>
            <a:srgbClr val="C9A84C"/>
          </a:solidFill>
          <a:ln w="12700">
            <a:solidFill>
              <a:srgbClr val="C9A84C"/>
            </a:solidFill>
            <a:prstDash val="solid"/>
          </a:ln>
        </p:spPr>
        <p:txBody>
          <a:bodyPr/>
          <a:lstStyle/>
          <a:p>
            <a:endParaRPr lang="en-US" sz="2400"/>
          </a:p>
        </p:txBody>
      </p:sp>
      <p:sp>
        <p:nvSpPr>
          <p:cNvPr id="4" name="Shape 2"/>
          <p:cNvSpPr/>
          <p:nvPr/>
        </p:nvSpPr>
        <p:spPr>
          <a:xfrm>
            <a:off x="487680" y="170688"/>
            <a:ext cx="633984" cy="633984"/>
          </a:xfrm>
          <a:prstGeom prst="rect">
            <a:avLst/>
          </a:prstGeom>
          <a:solidFill>
            <a:srgbClr val="C9A84C"/>
          </a:solidFill>
          <a:ln w="12700">
            <a:solidFill>
              <a:srgbClr val="C9A84C"/>
            </a:solidFill>
            <a:prstDash val="solid"/>
          </a:ln>
        </p:spPr>
        <p:txBody>
          <a:bodyPr/>
          <a:lstStyle/>
          <a:p>
            <a:endParaRPr lang="en-US" sz="2400"/>
          </a:p>
        </p:txBody>
      </p:sp>
      <p:sp>
        <p:nvSpPr>
          <p:cNvPr id="5" name="Text 3"/>
          <p:cNvSpPr/>
          <p:nvPr/>
        </p:nvSpPr>
        <p:spPr>
          <a:xfrm>
            <a:off x="487680" y="170688"/>
            <a:ext cx="633984" cy="633984"/>
          </a:xfrm>
          <a:prstGeom prst="rect">
            <a:avLst/>
          </a:prstGeom>
          <a:noFill/>
          <a:ln/>
        </p:spPr>
        <p:txBody>
          <a:bodyPr wrap="square" rtlCol="0" anchor="ctr"/>
          <a:lstStyle/>
          <a:p>
            <a:pPr algn="ctr"/>
            <a:r>
              <a:rPr lang="en-US" sz="2400" b="1" dirty="0">
                <a:solidFill>
                  <a:srgbClr val="1C2B5E"/>
                </a:solidFill>
                <a:latin typeface="Calibri" pitchFamily="34" charset="0"/>
                <a:ea typeface="Calibri" pitchFamily="34" charset="-122"/>
                <a:cs typeface="Calibri" pitchFamily="34" charset="-120"/>
              </a:rPr>
              <a:t>1</a:t>
            </a:r>
            <a:endParaRPr lang="en-US" sz="2400" dirty="0"/>
          </a:p>
        </p:txBody>
      </p:sp>
      <p:sp>
        <p:nvSpPr>
          <p:cNvPr id="6" name="Text 4"/>
          <p:cNvSpPr/>
          <p:nvPr/>
        </p:nvSpPr>
        <p:spPr>
          <a:xfrm>
            <a:off x="1280160" y="170688"/>
            <a:ext cx="10363200" cy="950976"/>
          </a:xfrm>
          <a:prstGeom prst="rect">
            <a:avLst/>
          </a:prstGeom>
          <a:noFill/>
          <a:ln/>
        </p:spPr>
        <p:txBody>
          <a:bodyPr wrap="square" rtlCol="0" anchor="ctr"/>
          <a:lstStyle/>
          <a:p>
            <a:r>
              <a:rPr lang="en-US" sz="2800" b="1" dirty="0">
                <a:solidFill>
                  <a:srgbClr val="FFFFFF"/>
                </a:solidFill>
                <a:latin typeface="Calibri" pitchFamily="34" charset="0"/>
                <a:ea typeface="Calibri" pitchFamily="34" charset="-122"/>
                <a:cs typeface="Calibri" pitchFamily="34" charset="-120"/>
              </a:rPr>
              <a:t>Cross-Border Nature &amp; Jurisdictional Shopping</a:t>
            </a:r>
            <a:endParaRPr lang="en-US" sz="2800" dirty="0"/>
          </a:p>
        </p:txBody>
      </p:sp>
      <p:sp>
        <p:nvSpPr>
          <p:cNvPr id="7" name="Text 5"/>
          <p:cNvSpPr/>
          <p:nvPr/>
        </p:nvSpPr>
        <p:spPr>
          <a:xfrm>
            <a:off x="609600" y="1463040"/>
            <a:ext cx="11094720" cy="4998720"/>
          </a:xfrm>
          <a:prstGeom prst="rect">
            <a:avLst/>
          </a:prstGeom>
          <a:noFill/>
          <a:ln/>
        </p:spPr>
        <p:txBody>
          <a:bodyPr wrap="square" rtlCol="0" anchor="ctr"/>
          <a:lstStyle/>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Stablecoins operate on public permissionless blockchains that are borderless by design: a token minted in one jurisdiction circulates globally without passing through any regulated intermediary</a:t>
            </a:r>
            <a:endParaRPr lang="en-US" sz="1867" dirty="0"/>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Issuers can strategically incorporate in jurisdictions with lighter-touch regimes while their tokens remain fully accessible to users around the world</a:t>
            </a:r>
          </a:p>
          <a:p>
            <a:pPr marL="1066773" lvl="1"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EU’s concerns with multi-issuer schemes</a:t>
            </a:r>
            <a:endParaRPr lang="en-US" sz="1867" dirty="0"/>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Jurisdictional shopping distorts holder rights</a:t>
            </a:r>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Fragmentation in oversight: no single regulator has full visibility over a globally circulating stablecoin </a:t>
            </a:r>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FSB High-Level Recommendations on Global Stablecoin Arrangements (2023) call for cross-border cooperation, but remain non-binding</a:t>
            </a:r>
            <a:endParaRPr lang="en-US" sz="1867" dirty="0"/>
          </a:p>
        </p:txBody>
      </p:sp>
      <p:sp>
        <p:nvSpPr>
          <p:cNvPr id="8" name="Text 6"/>
          <p:cNvSpPr/>
          <p:nvPr/>
        </p:nvSpPr>
        <p:spPr>
          <a:xfrm>
            <a:off x="609600" y="6364224"/>
            <a:ext cx="11094720" cy="365760"/>
          </a:xfrm>
          <a:prstGeom prst="rect">
            <a:avLst/>
          </a:prstGeom>
          <a:noFill/>
          <a:ln/>
        </p:spPr>
        <p:txBody>
          <a:bodyPr wrap="square" rtlCol="0" anchor="ctr"/>
          <a:lstStyle/>
          <a:p>
            <a:r>
              <a:rPr lang="en-US" sz="1200" i="1" dirty="0">
                <a:solidFill>
                  <a:srgbClr val="8A94B2"/>
                </a:solidFill>
                <a:latin typeface="Calibri" pitchFamily="34" charset="0"/>
                <a:ea typeface="Calibri" pitchFamily="34" charset="-122"/>
                <a:cs typeface="Calibri" pitchFamily="34" charset="-120"/>
              </a:rPr>
              <a:t>Sources: BIS Papers No 170 (2026); FSB High-Level Recommendations on GSC Arrangements (2023); MiCA Regulation (EU) 2023/1114</a:t>
            </a:r>
            <a:endParaRPr lang="en-US" sz="12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80160"/>
          </a:xfrm>
          <a:prstGeom prst="rect">
            <a:avLst/>
          </a:prstGeom>
          <a:solidFill>
            <a:srgbClr val="1C2B5E"/>
          </a:solidFill>
          <a:ln w="12700">
            <a:solidFill>
              <a:srgbClr val="1C2B5E"/>
            </a:solidFill>
            <a:prstDash val="solid"/>
          </a:ln>
        </p:spPr>
        <p:txBody>
          <a:bodyPr/>
          <a:lstStyle/>
          <a:p>
            <a:endParaRPr lang="en-US" sz="2400"/>
          </a:p>
        </p:txBody>
      </p:sp>
      <p:sp>
        <p:nvSpPr>
          <p:cNvPr id="3" name="Shape 1"/>
          <p:cNvSpPr/>
          <p:nvPr/>
        </p:nvSpPr>
        <p:spPr>
          <a:xfrm>
            <a:off x="0" y="1280160"/>
            <a:ext cx="12192000" cy="67056"/>
          </a:xfrm>
          <a:prstGeom prst="rect">
            <a:avLst/>
          </a:prstGeom>
          <a:solidFill>
            <a:srgbClr val="C9A84C"/>
          </a:solidFill>
          <a:ln w="12700">
            <a:solidFill>
              <a:srgbClr val="C9A84C"/>
            </a:solidFill>
            <a:prstDash val="solid"/>
          </a:ln>
        </p:spPr>
        <p:txBody>
          <a:bodyPr/>
          <a:lstStyle/>
          <a:p>
            <a:endParaRPr lang="en-US" sz="2400"/>
          </a:p>
        </p:txBody>
      </p:sp>
      <p:sp>
        <p:nvSpPr>
          <p:cNvPr id="4" name="Shape 2"/>
          <p:cNvSpPr/>
          <p:nvPr/>
        </p:nvSpPr>
        <p:spPr>
          <a:xfrm>
            <a:off x="487680" y="170688"/>
            <a:ext cx="633984" cy="633984"/>
          </a:xfrm>
          <a:prstGeom prst="rect">
            <a:avLst/>
          </a:prstGeom>
          <a:solidFill>
            <a:srgbClr val="C9A84C"/>
          </a:solidFill>
          <a:ln w="12700">
            <a:solidFill>
              <a:srgbClr val="C9A84C"/>
            </a:solidFill>
            <a:prstDash val="solid"/>
          </a:ln>
        </p:spPr>
        <p:txBody>
          <a:bodyPr/>
          <a:lstStyle/>
          <a:p>
            <a:endParaRPr lang="en-US" sz="2400"/>
          </a:p>
        </p:txBody>
      </p:sp>
      <p:sp>
        <p:nvSpPr>
          <p:cNvPr id="5" name="Text 3"/>
          <p:cNvSpPr/>
          <p:nvPr/>
        </p:nvSpPr>
        <p:spPr>
          <a:xfrm>
            <a:off x="487680" y="170688"/>
            <a:ext cx="633984" cy="633984"/>
          </a:xfrm>
          <a:prstGeom prst="rect">
            <a:avLst/>
          </a:prstGeom>
          <a:noFill/>
          <a:ln/>
        </p:spPr>
        <p:txBody>
          <a:bodyPr wrap="square" rtlCol="0" anchor="ctr"/>
          <a:lstStyle/>
          <a:p>
            <a:pPr algn="ctr"/>
            <a:r>
              <a:rPr lang="en-US" sz="2400" b="1" dirty="0">
                <a:solidFill>
                  <a:srgbClr val="1C2B5E"/>
                </a:solidFill>
                <a:latin typeface="Calibri" pitchFamily="34" charset="0"/>
                <a:ea typeface="Calibri" pitchFamily="34" charset="-122"/>
                <a:cs typeface="Calibri" pitchFamily="34" charset="-120"/>
              </a:rPr>
              <a:t>2</a:t>
            </a:r>
            <a:endParaRPr lang="en-US" sz="2400" dirty="0"/>
          </a:p>
        </p:txBody>
      </p:sp>
      <p:sp>
        <p:nvSpPr>
          <p:cNvPr id="6" name="Text 4"/>
          <p:cNvSpPr/>
          <p:nvPr/>
        </p:nvSpPr>
        <p:spPr>
          <a:xfrm>
            <a:off x="1280160" y="170688"/>
            <a:ext cx="10363200" cy="950976"/>
          </a:xfrm>
          <a:prstGeom prst="rect">
            <a:avLst/>
          </a:prstGeom>
          <a:noFill/>
          <a:ln/>
        </p:spPr>
        <p:txBody>
          <a:bodyPr wrap="square" rtlCol="0" anchor="ctr"/>
          <a:lstStyle/>
          <a:p>
            <a:r>
              <a:rPr lang="en-US" sz="2800" b="1" dirty="0">
                <a:solidFill>
                  <a:srgbClr val="FFFFFF"/>
                </a:solidFill>
                <a:latin typeface="Calibri" pitchFamily="34" charset="0"/>
                <a:ea typeface="Calibri" pitchFamily="34" charset="-122"/>
                <a:cs typeface="Calibri" pitchFamily="34" charset="-120"/>
              </a:rPr>
              <a:t>Anonymity: AML &amp; Counter-Terrorist Financing Challenges</a:t>
            </a:r>
            <a:endParaRPr lang="en-US" sz="2800" dirty="0"/>
          </a:p>
        </p:txBody>
      </p:sp>
      <p:sp>
        <p:nvSpPr>
          <p:cNvPr id="7" name="Text 5"/>
          <p:cNvSpPr/>
          <p:nvPr/>
        </p:nvSpPr>
        <p:spPr>
          <a:xfrm>
            <a:off x="609600" y="1463040"/>
            <a:ext cx="11094720" cy="4998720"/>
          </a:xfrm>
          <a:prstGeom prst="rect">
            <a:avLst/>
          </a:prstGeom>
          <a:noFill/>
          <a:ln/>
        </p:spPr>
        <p:txBody>
          <a:bodyPr wrap="square" rtlCol="0" anchor="ctr"/>
          <a:lstStyle/>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Stablecoins circulate on public blockchains under pseudonyms: wallet addresses are visible on-chain but are not tied to legal identities unless the holder uses a regulated on/off ramp </a:t>
            </a:r>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Traditional AML supervision relies on banks and financial intermediaries filing suspicious activity reports but peer-to-peer stablecoin transfers can bypass these intermediaries entirely, leaving no institution obligated to report</a:t>
            </a:r>
            <a:endParaRPr lang="en-US" sz="1867" dirty="0"/>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Large-scale illicit flows: pseudonymous cross-border transfers make stablecoins an attractive vehicle for sanctions circumvention, tax evasion, and terrorist financing</a:t>
            </a:r>
            <a:endParaRPr lang="en-US" sz="1867" dirty="0"/>
          </a:p>
          <a:p>
            <a:pPr marL="457189" indent="-457189">
              <a:spcAft>
                <a:spcPts val="667"/>
              </a:spcAft>
              <a:buSzPct val="100000"/>
              <a:buChar char="•"/>
            </a:pPr>
            <a:r>
              <a:rPr lang="en-US" sz="1867" dirty="0" err="1">
                <a:solidFill>
                  <a:srgbClr val="1A1A2E"/>
                </a:solidFill>
                <a:latin typeface="Calibri" pitchFamily="34" charset="0"/>
                <a:ea typeface="Calibri" pitchFamily="34" charset="-122"/>
                <a:cs typeface="Calibri" pitchFamily="34" charset="-120"/>
              </a:rPr>
              <a:t>Unhosted</a:t>
            </a:r>
            <a:r>
              <a:rPr lang="en-US" sz="1867" dirty="0">
                <a:solidFill>
                  <a:srgbClr val="1A1A2E"/>
                </a:solidFill>
                <a:latin typeface="Calibri" pitchFamily="34" charset="0"/>
                <a:ea typeface="Calibri" pitchFamily="34" charset="-122"/>
                <a:cs typeface="Calibri" pitchFamily="34" charset="-120"/>
              </a:rPr>
              <a:t> wallets (wallets controlled directly by users without a custodian) allow transfers with no KYC whatsoever</a:t>
            </a:r>
          </a:p>
          <a:p>
            <a:pPr marL="1066773" lvl="1" indent="-457189">
              <a:spcAft>
                <a:spcPts val="667"/>
              </a:spcAft>
              <a:buSzPct val="100000"/>
              <a:buChar char="•"/>
            </a:pPr>
            <a:r>
              <a:rPr lang="en-US" sz="1867" dirty="0" err="1">
                <a:solidFill>
                  <a:srgbClr val="1A1A2E"/>
                </a:solidFill>
                <a:latin typeface="Calibri" pitchFamily="34" charset="0"/>
                <a:ea typeface="Calibri" pitchFamily="34" charset="-122"/>
                <a:cs typeface="Calibri" pitchFamily="34" charset="-120"/>
              </a:rPr>
              <a:t>MiCA</a:t>
            </a:r>
            <a:r>
              <a:rPr lang="en-US" sz="1867" dirty="0">
                <a:solidFill>
                  <a:srgbClr val="1A1A2E"/>
                </a:solidFill>
                <a:latin typeface="Calibri" pitchFamily="34" charset="0"/>
                <a:ea typeface="Calibri" pitchFamily="34" charset="-122"/>
                <a:cs typeface="Calibri" pitchFamily="34" charset="-120"/>
              </a:rPr>
              <a:t> and GENIUS attempt to address this but only reach regulated CASPs, not peer-to-peer flows</a:t>
            </a:r>
            <a:endParaRPr lang="en-US" sz="1867" dirty="0"/>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Enforcement gap: regulators cannot easily monitor on-chain transfers between unhosted wallets; algorithmic compliance tools (blockchain analytics) are probabilistic, not conclusive</a:t>
            </a:r>
            <a:endParaRPr lang="en-US" sz="1867" dirty="0"/>
          </a:p>
        </p:txBody>
      </p:sp>
      <p:sp>
        <p:nvSpPr>
          <p:cNvPr id="8" name="Text 6"/>
          <p:cNvSpPr/>
          <p:nvPr/>
        </p:nvSpPr>
        <p:spPr>
          <a:xfrm>
            <a:off x="609600" y="6364224"/>
            <a:ext cx="11094720" cy="365760"/>
          </a:xfrm>
          <a:prstGeom prst="rect">
            <a:avLst/>
          </a:prstGeom>
          <a:noFill/>
          <a:ln/>
        </p:spPr>
        <p:txBody>
          <a:bodyPr wrap="square" rtlCol="0" anchor="ctr"/>
          <a:lstStyle/>
          <a:p>
            <a:r>
              <a:rPr lang="en-US" sz="1200" i="1" dirty="0">
                <a:solidFill>
                  <a:srgbClr val="8A94B2"/>
                </a:solidFill>
                <a:latin typeface="Calibri" pitchFamily="34" charset="0"/>
                <a:ea typeface="Calibri" pitchFamily="34" charset="-122"/>
                <a:cs typeface="Calibri" pitchFamily="34" charset="-120"/>
              </a:rPr>
              <a:t>Sources: FATF Updated Guidance for Virtual Assets (2021, rev. 2023); MiCA / TFR (EU) 2023/1113; GENIUS Act §4 (BSA obligations)</a:t>
            </a:r>
            <a:endParaRPr lang="en-US" sz="12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80160"/>
          </a:xfrm>
          <a:prstGeom prst="rect">
            <a:avLst/>
          </a:prstGeom>
          <a:solidFill>
            <a:srgbClr val="1C2B5E"/>
          </a:solidFill>
          <a:ln w="12700">
            <a:solidFill>
              <a:srgbClr val="1C2B5E"/>
            </a:solidFill>
            <a:prstDash val="solid"/>
          </a:ln>
        </p:spPr>
        <p:txBody>
          <a:bodyPr/>
          <a:lstStyle/>
          <a:p>
            <a:endParaRPr lang="en-US" sz="2400"/>
          </a:p>
        </p:txBody>
      </p:sp>
      <p:sp>
        <p:nvSpPr>
          <p:cNvPr id="3" name="Shape 1"/>
          <p:cNvSpPr/>
          <p:nvPr/>
        </p:nvSpPr>
        <p:spPr>
          <a:xfrm>
            <a:off x="0" y="1280160"/>
            <a:ext cx="12192000" cy="67056"/>
          </a:xfrm>
          <a:prstGeom prst="rect">
            <a:avLst/>
          </a:prstGeom>
          <a:solidFill>
            <a:srgbClr val="C9A84C"/>
          </a:solidFill>
          <a:ln w="12700">
            <a:solidFill>
              <a:srgbClr val="C9A84C"/>
            </a:solidFill>
            <a:prstDash val="solid"/>
          </a:ln>
        </p:spPr>
        <p:txBody>
          <a:bodyPr/>
          <a:lstStyle/>
          <a:p>
            <a:endParaRPr lang="en-US" sz="2400"/>
          </a:p>
        </p:txBody>
      </p:sp>
      <p:sp>
        <p:nvSpPr>
          <p:cNvPr id="4" name="Shape 2"/>
          <p:cNvSpPr/>
          <p:nvPr/>
        </p:nvSpPr>
        <p:spPr>
          <a:xfrm>
            <a:off x="487680" y="170688"/>
            <a:ext cx="633984" cy="633984"/>
          </a:xfrm>
          <a:prstGeom prst="rect">
            <a:avLst/>
          </a:prstGeom>
          <a:solidFill>
            <a:srgbClr val="C9A84C"/>
          </a:solidFill>
          <a:ln w="12700">
            <a:solidFill>
              <a:srgbClr val="C9A84C"/>
            </a:solidFill>
            <a:prstDash val="solid"/>
          </a:ln>
        </p:spPr>
        <p:txBody>
          <a:bodyPr/>
          <a:lstStyle/>
          <a:p>
            <a:endParaRPr lang="en-US" sz="2400"/>
          </a:p>
        </p:txBody>
      </p:sp>
      <p:sp>
        <p:nvSpPr>
          <p:cNvPr id="5" name="Text 3"/>
          <p:cNvSpPr/>
          <p:nvPr/>
        </p:nvSpPr>
        <p:spPr>
          <a:xfrm>
            <a:off x="487680" y="170688"/>
            <a:ext cx="633984" cy="633984"/>
          </a:xfrm>
          <a:prstGeom prst="rect">
            <a:avLst/>
          </a:prstGeom>
          <a:noFill/>
          <a:ln/>
        </p:spPr>
        <p:txBody>
          <a:bodyPr wrap="square" rtlCol="0" anchor="ctr"/>
          <a:lstStyle/>
          <a:p>
            <a:pPr algn="ctr"/>
            <a:r>
              <a:rPr lang="en-US" sz="2400" b="1" dirty="0">
                <a:solidFill>
                  <a:srgbClr val="1C2B5E"/>
                </a:solidFill>
                <a:latin typeface="Calibri" pitchFamily="34" charset="0"/>
                <a:ea typeface="Calibri" pitchFamily="34" charset="-122"/>
                <a:cs typeface="Calibri" pitchFamily="34" charset="-120"/>
              </a:rPr>
              <a:t>3</a:t>
            </a:r>
            <a:endParaRPr lang="en-US" sz="2400" dirty="0"/>
          </a:p>
        </p:txBody>
      </p:sp>
      <p:sp>
        <p:nvSpPr>
          <p:cNvPr id="6" name="Text 4"/>
          <p:cNvSpPr/>
          <p:nvPr/>
        </p:nvSpPr>
        <p:spPr>
          <a:xfrm>
            <a:off x="1280160" y="170688"/>
            <a:ext cx="10363200" cy="950976"/>
          </a:xfrm>
          <a:prstGeom prst="rect">
            <a:avLst/>
          </a:prstGeom>
          <a:noFill/>
          <a:ln/>
        </p:spPr>
        <p:txBody>
          <a:bodyPr wrap="square" rtlCol="0" anchor="ctr"/>
          <a:lstStyle/>
          <a:p>
            <a:r>
              <a:rPr lang="en-US" sz="2800" b="1" dirty="0">
                <a:solidFill>
                  <a:srgbClr val="FFFFFF"/>
                </a:solidFill>
                <a:latin typeface="Calibri" pitchFamily="34" charset="0"/>
                <a:ea typeface="Calibri" pitchFamily="34" charset="-122"/>
                <a:cs typeface="Calibri" pitchFamily="34" charset="-120"/>
              </a:rPr>
              <a:t>Instability: Run Risk, De-Pegging &amp; Systemic Contagion</a:t>
            </a:r>
            <a:endParaRPr lang="en-US" sz="2800" dirty="0"/>
          </a:p>
        </p:txBody>
      </p:sp>
      <p:sp>
        <p:nvSpPr>
          <p:cNvPr id="7" name="Text 5"/>
          <p:cNvSpPr/>
          <p:nvPr/>
        </p:nvSpPr>
        <p:spPr>
          <a:xfrm>
            <a:off x="609600" y="1463040"/>
            <a:ext cx="11094720" cy="4998720"/>
          </a:xfrm>
          <a:prstGeom prst="rect">
            <a:avLst/>
          </a:prstGeom>
          <a:noFill/>
          <a:ln/>
        </p:spPr>
        <p:txBody>
          <a:bodyPr wrap="square" rtlCol="0" anchor="ctr"/>
          <a:lstStyle/>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Structural fragility: stablecoin peg stability depends on reserve quality, transparency, and the ability of arbitrageurs to act</a:t>
            </a:r>
            <a:endParaRPr lang="en-US" sz="1867" dirty="0"/>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De-pegging events: USDC and Silicon Valley Bank</a:t>
            </a:r>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Algorithmic failures: </a:t>
            </a:r>
            <a:r>
              <a:rPr lang="en-US" sz="1867" dirty="0" err="1">
                <a:solidFill>
                  <a:srgbClr val="1A1A2E"/>
                </a:solidFill>
                <a:latin typeface="Calibri" pitchFamily="34" charset="0"/>
                <a:ea typeface="Calibri" pitchFamily="34" charset="-122"/>
                <a:cs typeface="Calibri" pitchFamily="34" charset="-120"/>
              </a:rPr>
              <a:t>TerraUSD</a:t>
            </a:r>
            <a:endParaRPr lang="en-US" sz="1867" dirty="0">
              <a:solidFill>
                <a:srgbClr val="1A1A2E"/>
              </a:solidFill>
              <a:latin typeface="Calibri" pitchFamily="34" charset="0"/>
              <a:ea typeface="Calibri" pitchFamily="34" charset="-122"/>
              <a:cs typeface="Calibri" pitchFamily="34" charset="-120"/>
            </a:endParaRPr>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Systemic contagion risk: a large-scale run would force rapid asset sales into the same markets that central banks use for monetary policy transmission, potentially distorting yields and amplifying stress across the broader financial system</a:t>
            </a:r>
            <a:endParaRPr lang="en-US" sz="1867" dirty="0"/>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Interconnection with DeFi: stablecoins serve as collateral in decentralised lending protocols; a de-pegging event can trigger cascading liquidations across DeFi</a:t>
            </a:r>
            <a:endParaRPr lang="en-US" sz="1867" dirty="0"/>
          </a:p>
        </p:txBody>
      </p:sp>
      <p:sp>
        <p:nvSpPr>
          <p:cNvPr id="8" name="Text 6"/>
          <p:cNvSpPr/>
          <p:nvPr/>
        </p:nvSpPr>
        <p:spPr>
          <a:xfrm>
            <a:off x="609600" y="6364224"/>
            <a:ext cx="11094720" cy="365760"/>
          </a:xfrm>
          <a:prstGeom prst="rect">
            <a:avLst/>
          </a:prstGeom>
          <a:noFill/>
          <a:ln/>
        </p:spPr>
        <p:txBody>
          <a:bodyPr wrap="square" rtlCol="0" anchor="ctr"/>
          <a:lstStyle/>
          <a:p>
            <a:r>
              <a:rPr lang="en-US" sz="1200" i="1" dirty="0">
                <a:solidFill>
                  <a:srgbClr val="8A94B2"/>
                </a:solidFill>
                <a:latin typeface="Calibri" pitchFamily="34" charset="0"/>
                <a:ea typeface="Calibri" pitchFamily="34" charset="-122"/>
                <a:cs typeface="Calibri" pitchFamily="34" charset="-120"/>
              </a:rPr>
              <a:t>Sources: BIS Papers No 170 (2026); Ahmed et al. (2025); Aldasoro et al. (2023b); FSB Assessment of Global Stablecoin Risks (2023)</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06B3F9-5D35-C3BF-4EF4-AAB2C248C4B3}"/>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Ongoing Challenges</a:t>
            </a:r>
          </a:p>
        </p:txBody>
      </p:sp>
      <p:graphicFrame>
        <p:nvGraphicFramePr>
          <p:cNvPr id="5" name="Content Placeholder 2">
            <a:extLst>
              <a:ext uri="{FF2B5EF4-FFF2-40B4-BE49-F238E27FC236}">
                <a16:creationId xmlns:a16="http://schemas.microsoft.com/office/drawing/2014/main" id="{ABE1F492-D413-B814-9D28-42AB26D8281E}"/>
              </a:ext>
            </a:extLst>
          </p:cNvPr>
          <p:cNvGraphicFramePr>
            <a:graphicFrameLocks noGrp="1"/>
          </p:cNvGraphicFramePr>
          <p:nvPr>
            <p:ph idx="1"/>
            <p:extLst>
              <p:ext uri="{D42A27DB-BD31-4B8C-83A1-F6EECF244321}">
                <p14:modId xmlns:p14="http://schemas.microsoft.com/office/powerpoint/2010/main" val="17097037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9230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80160"/>
          </a:xfrm>
          <a:prstGeom prst="rect">
            <a:avLst/>
          </a:prstGeom>
          <a:solidFill>
            <a:srgbClr val="1C2B5E"/>
          </a:solidFill>
          <a:ln w="12700">
            <a:solidFill>
              <a:srgbClr val="1C2B5E"/>
            </a:solidFill>
            <a:prstDash val="solid"/>
          </a:ln>
        </p:spPr>
        <p:txBody>
          <a:bodyPr/>
          <a:lstStyle/>
          <a:p>
            <a:endParaRPr lang="en-US" sz="2400"/>
          </a:p>
        </p:txBody>
      </p:sp>
      <p:sp>
        <p:nvSpPr>
          <p:cNvPr id="3" name="Shape 1"/>
          <p:cNvSpPr/>
          <p:nvPr/>
        </p:nvSpPr>
        <p:spPr>
          <a:xfrm>
            <a:off x="0" y="1280160"/>
            <a:ext cx="12192000" cy="67056"/>
          </a:xfrm>
          <a:prstGeom prst="rect">
            <a:avLst/>
          </a:prstGeom>
          <a:solidFill>
            <a:srgbClr val="C9A84C"/>
          </a:solidFill>
          <a:ln w="12700">
            <a:solidFill>
              <a:srgbClr val="C9A84C"/>
            </a:solidFill>
            <a:prstDash val="solid"/>
          </a:ln>
        </p:spPr>
        <p:txBody>
          <a:bodyPr/>
          <a:lstStyle/>
          <a:p>
            <a:endParaRPr lang="en-US" sz="2400"/>
          </a:p>
        </p:txBody>
      </p:sp>
      <p:sp>
        <p:nvSpPr>
          <p:cNvPr id="4" name="Shape 2"/>
          <p:cNvSpPr/>
          <p:nvPr/>
        </p:nvSpPr>
        <p:spPr>
          <a:xfrm>
            <a:off x="487680" y="170688"/>
            <a:ext cx="633984" cy="633984"/>
          </a:xfrm>
          <a:prstGeom prst="rect">
            <a:avLst/>
          </a:prstGeom>
          <a:solidFill>
            <a:srgbClr val="C9A84C"/>
          </a:solidFill>
          <a:ln w="12700">
            <a:solidFill>
              <a:srgbClr val="C9A84C"/>
            </a:solidFill>
            <a:prstDash val="solid"/>
          </a:ln>
        </p:spPr>
        <p:txBody>
          <a:bodyPr/>
          <a:lstStyle/>
          <a:p>
            <a:endParaRPr lang="en-US" sz="2400"/>
          </a:p>
        </p:txBody>
      </p:sp>
      <p:sp>
        <p:nvSpPr>
          <p:cNvPr id="5" name="Text 3"/>
          <p:cNvSpPr/>
          <p:nvPr/>
        </p:nvSpPr>
        <p:spPr>
          <a:xfrm>
            <a:off x="487680" y="170688"/>
            <a:ext cx="633984" cy="633984"/>
          </a:xfrm>
          <a:prstGeom prst="rect">
            <a:avLst/>
          </a:prstGeom>
          <a:noFill/>
          <a:ln/>
        </p:spPr>
        <p:txBody>
          <a:bodyPr wrap="square" rtlCol="0" anchor="ctr"/>
          <a:lstStyle/>
          <a:p>
            <a:pPr algn="ctr"/>
            <a:r>
              <a:rPr lang="en-US" sz="2400" b="1" dirty="0">
                <a:solidFill>
                  <a:srgbClr val="1C2B5E"/>
                </a:solidFill>
                <a:latin typeface="Calibri" pitchFamily="34" charset="0"/>
                <a:ea typeface="Calibri" pitchFamily="34" charset="-122"/>
                <a:cs typeface="Calibri" pitchFamily="34" charset="-120"/>
              </a:rPr>
              <a:t>4</a:t>
            </a:r>
            <a:endParaRPr lang="en-US" sz="2400" dirty="0"/>
          </a:p>
        </p:txBody>
      </p:sp>
      <p:sp>
        <p:nvSpPr>
          <p:cNvPr id="6" name="Text 4"/>
          <p:cNvSpPr/>
          <p:nvPr/>
        </p:nvSpPr>
        <p:spPr>
          <a:xfrm>
            <a:off x="1280160" y="170688"/>
            <a:ext cx="10363200" cy="950976"/>
          </a:xfrm>
          <a:prstGeom prst="rect">
            <a:avLst/>
          </a:prstGeom>
          <a:noFill/>
          <a:ln/>
        </p:spPr>
        <p:txBody>
          <a:bodyPr wrap="square" rtlCol="0" anchor="ctr"/>
          <a:lstStyle/>
          <a:p>
            <a:r>
              <a:rPr lang="en-US" sz="2800" b="1" dirty="0">
                <a:solidFill>
                  <a:srgbClr val="FFFFFF"/>
                </a:solidFill>
                <a:latin typeface="Calibri" pitchFamily="34" charset="0"/>
                <a:ea typeface="Calibri" pitchFamily="34" charset="-122"/>
                <a:cs typeface="Calibri" pitchFamily="34" charset="-120"/>
              </a:rPr>
              <a:t>Monetary Implications</a:t>
            </a:r>
            <a:endParaRPr lang="en-US" sz="2800" dirty="0"/>
          </a:p>
        </p:txBody>
      </p:sp>
      <p:sp>
        <p:nvSpPr>
          <p:cNvPr id="7" name="Text 5"/>
          <p:cNvSpPr/>
          <p:nvPr/>
        </p:nvSpPr>
        <p:spPr>
          <a:xfrm>
            <a:off x="609600" y="1463040"/>
            <a:ext cx="11094720" cy="4998720"/>
          </a:xfrm>
          <a:prstGeom prst="rect">
            <a:avLst/>
          </a:prstGeom>
          <a:noFill/>
          <a:ln/>
        </p:spPr>
        <p:txBody>
          <a:bodyPr wrap="square" rtlCol="0" anchor="ctr"/>
          <a:lstStyle/>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Digital dollarisation: ~98% of stablecoins are dollar-denominated; widespread adoption in emerging markets enables residents to shift savings into dollar claims without a foreign-currency bank account, eroding the domestic currency's role as a store of value</a:t>
            </a:r>
            <a:endParaRPr lang="en-US" sz="1867" dirty="0"/>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Monetary policy transmission: when residents can seamlessly convert domestic currency into dollar stablecoins at the first sign of stress, central banks lose traction as interest rate policy becomes less effective if a large share of savings is held offshore in digital form</a:t>
            </a:r>
            <a:endParaRPr lang="en-US" sz="1867" dirty="0"/>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Capital control circumvention: pseudonymous on-chain transfers allow residents to move funds across borders outside formal banking channels</a:t>
            </a:r>
          </a:p>
          <a:p>
            <a:pPr marL="457189" indent="-457189">
              <a:spcAft>
                <a:spcPts val="667"/>
              </a:spcAft>
              <a:buSzPct val="100000"/>
              <a:buChar char="•"/>
            </a:pPr>
            <a:r>
              <a:rPr lang="en-US" sz="1867" dirty="0">
                <a:solidFill>
                  <a:srgbClr val="1A1A2E"/>
                </a:solidFill>
                <a:latin typeface="Calibri" pitchFamily="34" charset="0"/>
                <a:ea typeface="Calibri" pitchFamily="34" charset="-122"/>
                <a:cs typeface="Calibri" pitchFamily="34" charset="-120"/>
              </a:rPr>
              <a:t>Threat to monetary sovereignty: digital dollarisation risks de facto currency substitution that is harder to reverse than its traditional form</a:t>
            </a:r>
            <a:endParaRPr lang="en-US" sz="1867" dirty="0"/>
          </a:p>
        </p:txBody>
      </p:sp>
      <p:sp>
        <p:nvSpPr>
          <p:cNvPr id="8" name="Text 6"/>
          <p:cNvSpPr/>
          <p:nvPr/>
        </p:nvSpPr>
        <p:spPr>
          <a:xfrm>
            <a:off x="609600" y="6364224"/>
            <a:ext cx="11094720" cy="365760"/>
          </a:xfrm>
          <a:prstGeom prst="rect">
            <a:avLst/>
          </a:prstGeom>
          <a:noFill/>
          <a:ln/>
        </p:spPr>
        <p:txBody>
          <a:bodyPr wrap="square" rtlCol="0" anchor="ctr"/>
          <a:lstStyle/>
          <a:p>
            <a:r>
              <a:rPr lang="en-US" sz="1200" i="1" dirty="0">
                <a:solidFill>
                  <a:srgbClr val="8A94B2"/>
                </a:solidFill>
                <a:latin typeface="Calibri" pitchFamily="34" charset="0"/>
                <a:ea typeface="Calibri" pitchFamily="34" charset="-122"/>
                <a:cs typeface="Calibri" pitchFamily="34" charset="-120"/>
              </a:rPr>
              <a:t>Sources: BIS Papers No 170 (2026); ECB Occasional Paper on Stablecoins and Monetary Policy (2022); FSB High-Level Recommendations (2023)</a:t>
            </a:r>
            <a:endParaRPr lang="en-US" sz="12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5BA97-7C69-521C-429B-BA625AE72A67}"/>
              </a:ext>
            </a:extLst>
          </p:cNvPr>
          <p:cNvSpPr>
            <a:spLocks noGrp="1"/>
          </p:cNvSpPr>
          <p:nvPr>
            <p:ph type="ctrTitle"/>
          </p:nvPr>
        </p:nvSpPr>
        <p:spPr/>
        <p:txBody>
          <a:bodyPr>
            <a:normAutofit fontScale="90000"/>
          </a:bodyPr>
          <a:lstStyle/>
          <a:p>
            <a:r>
              <a:rPr lang="en-GB" b="1" dirty="0">
                <a:latin typeface="Arial" panose="020B0604020202020204" pitchFamily="34" charset="0"/>
                <a:cs typeface="Arial" panose="020B0604020202020204" pitchFamily="34" charset="0"/>
              </a:rPr>
              <a:t>Topic No. 3</a:t>
            </a:r>
            <a:r>
              <a:rPr lang="en-GB" dirty="0">
                <a:latin typeface="Arial" panose="020B0604020202020204" pitchFamily="34" charset="0"/>
                <a:cs typeface="Arial" panose="020B0604020202020204" pitchFamily="34" charset="0"/>
              </a:rPr>
              <a:t> (“The Basel III reforms on liquidity risks”)</a:t>
            </a:r>
            <a:endParaRPr lang="en-GB" noProof="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40109563-E0B9-D8C8-C4AD-75F1C8C27C08}"/>
              </a:ext>
            </a:extLst>
          </p:cNvPr>
          <p:cNvSpPr>
            <a:spLocks noGrp="1"/>
          </p:cNvSpPr>
          <p:nvPr>
            <p:ph type="subTitle" idx="1"/>
          </p:nvPr>
        </p:nvSpPr>
        <p:spPr/>
        <p:txBody>
          <a:bodyPr/>
          <a:lstStyle/>
          <a:p>
            <a:r>
              <a:rPr lang="en-GB" noProof="0" dirty="0">
                <a:latin typeface="Times New Roman" panose="02020603050405020304" pitchFamily="18" charset="0"/>
                <a:cs typeface="Times New Roman" panose="02020603050405020304" pitchFamily="18" charset="0"/>
              </a:rPr>
              <a:t>Martin Svetoslavov Dimov</a:t>
            </a:r>
          </a:p>
        </p:txBody>
      </p:sp>
    </p:spTree>
    <p:extLst>
      <p:ext uri="{BB962C8B-B14F-4D97-AF65-F5344CB8AC3E}">
        <p14:creationId xmlns:p14="http://schemas.microsoft.com/office/powerpoint/2010/main" val="42632358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7BBF0-0C25-C0D1-1AC0-F3788AC891D1}"/>
              </a:ext>
            </a:extLst>
          </p:cNvPr>
          <p:cNvSpPr>
            <a:spLocks noGrp="1"/>
          </p:cNvSpPr>
          <p:nvPr>
            <p:ph type="title"/>
          </p:nvPr>
        </p:nvSpPr>
        <p:spPr/>
        <p:txBody>
          <a:bodyPr/>
          <a:lstStyle/>
          <a:p>
            <a:r>
              <a:rPr lang="en-GB" noProof="0" dirty="0">
                <a:latin typeface="Arial" panose="020B0604020202020204" pitchFamily="34" charset="0"/>
                <a:cs typeface="Arial" panose="020B0604020202020204" pitchFamily="34" charset="0"/>
              </a:rPr>
              <a:t>What?</a:t>
            </a:r>
          </a:p>
        </p:txBody>
      </p:sp>
      <p:sp>
        <p:nvSpPr>
          <p:cNvPr id="3" name="Content Placeholder 2">
            <a:extLst>
              <a:ext uri="{FF2B5EF4-FFF2-40B4-BE49-F238E27FC236}">
                <a16:creationId xmlns:a16="http://schemas.microsoft.com/office/drawing/2014/main" id="{3DF0F9A6-A655-AC9E-1C1A-80D79A2BCCA1}"/>
              </a:ext>
            </a:extLst>
          </p:cNvPr>
          <p:cNvSpPr>
            <a:spLocks noGrp="1"/>
          </p:cNvSpPr>
          <p:nvPr>
            <p:ph idx="1"/>
          </p:nvPr>
        </p:nvSpPr>
        <p:spPr/>
        <p:txBody>
          <a:bodyPr/>
          <a:lstStyle/>
          <a:p>
            <a:r>
              <a:rPr lang="en-GB" noProof="0" dirty="0">
                <a:latin typeface="Times New Roman" panose="02020603050405020304" pitchFamily="18" charset="0"/>
                <a:cs typeface="Times New Roman" panose="02020603050405020304" pitchFamily="18" charset="0"/>
              </a:rPr>
              <a:t>Basel III Pillar 1: Two new standards for funding liquidity: LCR and NSFR</a:t>
            </a:r>
          </a:p>
          <a:p>
            <a:pPr marL="0" indent="0">
              <a:buNone/>
            </a:pPr>
            <a:endParaRPr lang="en-GB" noProof="0" dirty="0">
              <a:latin typeface="Times New Roman" panose="02020603050405020304" pitchFamily="18" charset="0"/>
              <a:cs typeface="Times New Roman" panose="02020603050405020304" pitchFamily="18" charset="0"/>
            </a:endParaRPr>
          </a:p>
          <a:p>
            <a:r>
              <a:rPr lang="en-GB" noProof="0" dirty="0">
                <a:latin typeface="Times New Roman" panose="02020603050405020304" pitchFamily="18" charset="0"/>
                <a:cs typeface="Times New Roman" panose="02020603050405020304" pitchFamily="18" charset="0"/>
              </a:rPr>
              <a:t>Intended to promote financial stability</a:t>
            </a:r>
          </a:p>
          <a:p>
            <a:endParaRPr lang="en-GB"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299393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72F73-C2E7-0445-F815-C863AF370975}"/>
              </a:ext>
            </a:extLst>
          </p:cNvPr>
          <p:cNvSpPr>
            <a:spLocks noGrp="1"/>
          </p:cNvSpPr>
          <p:nvPr>
            <p:ph type="title"/>
          </p:nvPr>
        </p:nvSpPr>
        <p:spPr/>
        <p:txBody>
          <a:bodyPr/>
          <a:lstStyle/>
          <a:p>
            <a:r>
              <a:rPr lang="en-GB" noProof="0" dirty="0">
                <a:latin typeface="Arial" panose="020B0604020202020204" pitchFamily="34" charset="0"/>
                <a:cs typeface="Arial" panose="020B0604020202020204" pitchFamily="34" charset="0"/>
              </a:rPr>
              <a:t>Why?</a:t>
            </a:r>
          </a:p>
        </p:txBody>
      </p:sp>
      <p:sp>
        <p:nvSpPr>
          <p:cNvPr id="3" name="Content Placeholder 2">
            <a:extLst>
              <a:ext uri="{FF2B5EF4-FFF2-40B4-BE49-F238E27FC236}">
                <a16:creationId xmlns:a16="http://schemas.microsoft.com/office/drawing/2014/main" id="{C82AEAA5-E3FF-601D-ABC8-C52C526FC159}"/>
              </a:ext>
            </a:extLst>
          </p:cNvPr>
          <p:cNvSpPr>
            <a:spLocks noGrp="1"/>
          </p:cNvSpPr>
          <p:nvPr>
            <p:ph idx="1"/>
          </p:nvPr>
        </p:nvSpPr>
        <p:spPr/>
        <p:txBody>
          <a:bodyPr/>
          <a:lstStyle/>
          <a:p>
            <a:r>
              <a:rPr lang="en-GB" noProof="0" dirty="0">
                <a:latin typeface="Times New Roman" panose="02020603050405020304" pitchFamily="18" charset="0"/>
                <a:cs typeface="Times New Roman" panose="02020603050405020304" pitchFamily="18" charset="0"/>
              </a:rPr>
              <a:t>«The Achilles heel of banks» (Alexander, 2019, p. 109)</a:t>
            </a:r>
          </a:p>
          <a:p>
            <a:r>
              <a:rPr lang="en-GB" noProof="0" dirty="0">
                <a:latin typeface="Times New Roman" panose="02020603050405020304" pitchFamily="18" charset="0"/>
                <a:cs typeface="Times New Roman" panose="02020603050405020304" pitchFamily="18" charset="0"/>
              </a:rPr>
              <a:t>Maturity transformation</a:t>
            </a:r>
          </a:p>
          <a:p>
            <a:r>
              <a:rPr lang="en-GB" noProof="0" dirty="0">
                <a:latin typeface="Times New Roman" panose="02020603050405020304" pitchFamily="18" charset="0"/>
                <a:cs typeface="Times New Roman" panose="02020603050405020304" pitchFamily="18" charset="0"/>
              </a:rPr>
              <a:t>The 2007 financial crisis</a:t>
            </a:r>
          </a:p>
          <a:p>
            <a:endParaRPr lang="en-GB"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105474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EBDAB-79D7-E78D-7C37-077032C685B7}"/>
              </a:ext>
            </a:extLst>
          </p:cNvPr>
          <p:cNvSpPr>
            <a:spLocks noGrp="1"/>
          </p:cNvSpPr>
          <p:nvPr>
            <p:ph type="title"/>
          </p:nvPr>
        </p:nvSpPr>
        <p:spPr/>
        <p:txBody>
          <a:bodyPr/>
          <a:lstStyle/>
          <a:p>
            <a:r>
              <a:rPr lang="en-GB" noProof="0" dirty="0">
                <a:latin typeface="Arial" panose="020B0604020202020204" pitchFamily="34" charset="0"/>
                <a:cs typeface="Arial" panose="020B0604020202020204" pitchFamily="34" charset="0"/>
              </a:rPr>
              <a:t>How? – NSFR</a:t>
            </a:r>
          </a:p>
        </p:txBody>
      </p:sp>
      <p:sp>
        <p:nvSpPr>
          <p:cNvPr id="3" name="Content Placeholder 2">
            <a:extLst>
              <a:ext uri="{FF2B5EF4-FFF2-40B4-BE49-F238E27FC236}">
                <a16:creationId xmlns:a16="http://schemas.microsoft.com/office/drawing/2014/main" id="{C8559E67-33F9-5290-A5D6-71A1BF8A71E4}"/>
              </a:ext>
            </a:extLst>
          </p:cNvPr>
          <p:cNvSpPr>
            <a:spLocks noGrp="1"/>
          </p:cNvSpPr>
          <p:nvPr>
            <p:ph idx="1"/>
          </p:nvPr>
        </p:nvSpPr>
        <p:spPr/>
        <p:txBody>
          <a:bodyPr>
            <a:normAutofit/>
          </a:bodyPr>
          <a:lstStyle/>
          <a:p>
            <a:r>
              <a:rPr lang="en-GB" noProof="0" dirty="0">
                <a:latin typeface="Times New Roman" panose="02020603050405020304" pitchFamily="18" charset="0"/>
                <a:cs typeface="Times New Roman" panose="02020603050405020304" pitchFamily="18" charset="0"/>
              </a:rPr>
              <a:t>Goal: Maintain stable long-term funding structure</a:t>
            </a:r>
          </a:p>
          <a:p>
            <a:r>
              <a:rPr lang="en-GB" noProof="0" dirty="0">
                <a:latin typeface="Times New Roman" panose="02020603050405020304" pitchFamily="18" charset="0"/>
                <a:cs typeface="Times New Roman" panose="02020603050405020304" pitchFamily="18" charset="0"/>
              </a:rPr>
              <a:t>Promotes stable liabilities: avoiding "borrowing short»</a:t>
            </a:r>
          </a:p>
          <a:p>
            <a:r>
              <a:rPr lang="en-GB" noProof="0" dirty="0">
                <a:latin typeface="Times New Roman" panose="02020603050405020304" pitchFamily="18" charset="0"/>
                <a:cs typeface="Times New Roman" panose="02020603050405020304" pitchFamily="18" charset="0"/>
              </a:rPr>
              <a:t>More long-term funding is better – less risk of solvency shocks</a:t>
            </a:r>
          </a:p>
          <a:p>
            <a:pPr marL="0" indent="0">
              <a:buNone/>
            </a:pPr>
            <a:endParaRPr lang="en-GB" noProof="0" dirty="0">
              <a:latin typeface="Times New Roman" panose="02020603050405020304" pitchFamily="18" charset="0"/>
              <a:cs typeface="Times New Roman" panose="02020603050405020304" pitchFamily="18" charset="0"/>
            </a:endParaRPr>
          </a:p>
          <a:p>
            <a:pPr marL="0" indent="0">
              <a:buNone/>
            </a:pPr>
            <a:r>
              <a:rPr lang="en-GB" sz="2000" noProof="0" dirty="0">
                <a:solidFill>
                  <a:schemeClr val="bg2">
                    <a:lumMod val="75000"/>
                  </a:schemeClr>
                </a:solidFill>
                <a:latin typeface="Times New Roman" panose="02020603050405020304" pitchFamily="18" charset="0"/>
                <a:cs typeface="Times New Roman" panose="02020603050405020304" pitchFamily="18" charset="0"/>
              </a:rPr>
              <a:t>“A sustainable funding structure is intended to reduce the likelihood that disruptions to a bank’s regular sources of funding will erode its liquidity position in a way that would increase the risk of its failure and potentially lead to broader systemic stress” (BIS (2014) para. 1)</a:t>
            </a:r>
          </a:p>
          <a:p>
            <a:endParaRPr lang="en-GB" noProof="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BB5C08E5-EBFF-1DCC-87EB-8393CC57483C}"/>
              </a:ext>
            </a:extLst>
          </p:cNvPr>
          <p:cNvPicPr>
            <a:picLocks noChangeAspect="1"/>
          </p:cNvPicPr>
          <p:nvPr/>
        </p:nvPicPr>
        <p:blipFill>
          <a:blip r:embed="rId2"/>
          <a:stretch>
            <a:fillRect/>
          </a:stretch>
        </p:blipFill>
        <p:spPr>
          <a:xfrm>
            <a:off x="534255" y="4986278"/>
            <a:ext cx="9819420" cy="1325622"/>
          </a:xfrm>
          <a:prstGeom prst="rect">
            <a:avLst/>
          </a:prstGeom>
        </p:spPr>
      </p:pic>
      <p:sp>
        <p:nvSpPr>
          <p:cNvPr id="9" name="TextBox 8">
            <a:extLst>
              <a:ext uri="{FF2B5EF4-FFF2-40B4-BE49-F238E27FC236}">
                <a16:creationId xmlns:a16="http://schemas.microsoft.com/office/drawing/2014/main" id="{A2BDFB69-3B23-BF4D-BC81-56BE8BC97BF1}"/>
              </a:ext>
            </a:extLst>
          </p:cNvPr>
          <p:cNvSpPr txBox="1"/>
          <p:nvPr/>
        </p:nvSpPr>
        <p:spPr>
          <a:xfrm>
            <a:off x="5443965" y="6110450"/>
            <a:ext cx="5543550" cy="646331"/>
          </a:xfrm>
          <a:prstGeom prst="rect">
            <a:avLst/>
          </a:prstGeom>
          <a:noFill/>
        </p:spPr>
        <p:txBody>
          <a:bodyPr wrap="square" rtlCol="0">
            <a:spAutoFit/>
          </a:bodyPr>
          <a:lstStyle/>
          <a:p>
            <a:r>
              <a:rPr lang="en-GB" noProof="0" dirty="0">
                <a:solidFill>
                  <a:schemeClr val="tx1"/>
                </a:solidFill>
              </a:rPr>
              <a:t>Figure 1: The NSFR formula (BIS (2014) para. 9)</a:t>
            </a:r>
          </a:p>
          <a:p>
            <a:endParaRPr lang="en-GB" noProof="0" dirty="0"/>
          </a:p>
        </p:txBody>
      </p:sp>
    </p:spTree>
    <p:extLst>
      <p:ext uri="{BB962C8B-B14F-4D97-AF65-F5344CB8AC3E}">
        <p14:creationId xmlns:p14="http://schemas.microsoft.com/office/powerpoint/2010/main" val="41628133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15476-D78B-FBB3-7B63-155B88473784}"/>
              </a:ext>
            </a:extLst>
          </p:cNvPr>
          <p:cNvSpPr>
            <a:spLocks noGrp="1"/>
          </p:cNvSpPr>
          <p:nvPr>
            <p:ph type="title"/>
          </p:nvPr>
        </p:nvSpPr>
        <p:spPr/>
        <p:txBody>
          <a:bodyPr/>
          <a:lstStyle/>
          <a:p>
            <a:r>
              <a:rPr lang="en-GB" noProof="0" dirty="0">
                <a:latin typeface="Times New Roman" panose="02020603050405020304" pitchFamily="18" charset="0"/>
                <a:cs typeface="Times New Roman" panose="02020603050405020304" pitchFamily="18" charset="0"/>
              </a:rPr>
              <a:t>How? – LCR</a:t>
            </a:r>
          </a:p>
        </p:txBody>
      </p:sp>
      <p:sp>
        <p:nvSpPr>
          <p:cNvPr id="3" name="Content Placeholder 2">
            <a:extLst>
              <a:ext uri="{FF2B5EF4-FFF2-40B4-BE49-F238E27FC236}">
                <a16:creationId xmlns:a16="http://schemas.microsoft.com/office/drawing/2014/main" id="{B176C136-2289-3A67-56C4-7C3EE39F994E}"/>
              </a:ext>
            </a:extLst>
          </p:cNvPr>
          <p:cNvSpPr>
            <a:spLocks noGrp="1"/>
          </p:cNvSpPr>
          <p:nvPr>
            <p:ph idx="1"/>
          </p:nvPr>
        </p:nvSpPr>
        <p:spPr>
          <a:xfrm>
            <a:off x="838200" y="1825625"/>
            <a:ext cx="11353800" cy="4667250"/>
          </a:xfrm>
        </p:spPr>
        <p:txBody>
          <a:bodyPr>
            <a:normAutofit fontScale="77500" lnSpcReduction="20000"/>
          </a:bodyPr>
          <a:lstStyle/>
          <a:p>
            <a:r>
              <a:rPr lang="en-GB" noProof="0" dirty="0">
                <a:latin typeface="Times New Roman" panose="02020603050405020304" pitchFamily="18" charset="0"/>
                <a:cs typeface="Times New Roman" panose="02020603050405020304" pitchFamily="18" charset="0"/>
              </a:rPr>
              <a:t>Goal: Survive a 30-day stress scenario</a:t>
            </a:r>
          </a:p>
          <a:p>
            <a:r>
              <a:rPr lang="en-GB" noProof="0" dirty="0">
                <a:latin typeface="Times New Roman" panose="02020603050405020304" pitchFamily="18" charset="0"/>
                <a:cs typeface="Times New Roman" panose="02020603050405020304" pitchFamily="18" charset="0"/>
              </a:rPr>
              <a:t>Focuses on stable assets: supporting "loaning long”</a:t>
            </a:r>
          </a:p>
          <a:p>
            <a:r>
              <a:rPr lang="en-GB" noProof="0" dirty="0">
                <a:latin typeface="Times New Roman" panose="02020603050405020304" pitchFamily="18" charset="0"/>
                <a:cs typeface="Times New Roman" panose="02020603050405020304" pitchFamily="18" charset="0"/>
              </a:rPr>
              <a:t>The bank has to have the potential to cover the net outflows with its HQLA (the "liquidity cushion").</a:t>
            </a:r>
          </a:p>
          <a:p>
            <a:endParaRPr lang="en-GB" noProof="0" dirty="0">
              <a:latin typeface="Times New Roman" panose="02020603050405020304" pitchFamily="18" charset="0"/>
              <a:cs typeface="Times New Roman" panose="02020603050405020304" pitchFamily="18" charset="0"/>
            </a:endParaRPr>
          </a:p>
          <a:p>
            <a:endParaRPr lang="en-GB" noProof="0" dirty="0">
              <a:latin typeface="Times New Roman" panose="02020603050405020304" pitchFamily="18" charset="0"/>
              <a:cs typeface="Times New Roman" panose="02020603050405020304" pitchFamily="18" charset="0"/>
            </a:endParaRPr>
          </a:p>
          <a:p>
            <a:endParaRPr lang="en-GB" noProof="0" dirty="0">
              <a:latin typeface="Times New Roman" panose="02020603050405020304" pitchFamily="18" charset="0"/>
              <a:cs typeface="Times New Roman" panose="02020603050405020304" pitchFamily="18" charset="0"/>
            </a:endParaRPr>
          </a:p>
          <a:p>
            <a:endParaRPr lang="en-GB" noProof="0" dirty="0">
              <a:latin typeface="Times New Roman" panose="02020603050405020304" pitchFamily="18" charset="0"/>
              <a:cs typeface="Times New Roman" panose="02020603050405020304" pitchFamily="18" charset="0"/>
            </a:endParaRPr>
          </a:p>
          <a:p>
            <a:r>
              <a:rPr lang="en-GB" noProof="0" dirty="0">
                <a:latin typeface="Times New Roman" panose="02020603050405020304" pitchFamily="18" charset="0"/>
                <a:cs typeface="Times New Roman" panose="02020603050405020304" pitchFamily="18" charset="0"/>
              </a:rPr>
              <a:t>Numerator: The HQLA: assets that can immediately be converted to cash without loss</a:t>
            </a:r>
          </a:p>
          <a:p>
            <a:pPr lvl="1" fontAlgn="ctr"/>
            <a:r>
              <a:rPr lang="en-GB" noProof="0" dirty="0">
                <a:latin typeface="Times New Roman" panose="02020603050405020304" pitchFamily="18" charset="0"/>
                <a:cs typeface="Times New Roman" panose="02020603050405020304" pitchFamily="18" charset="0"/>
              </a:rPr>
              <a:t>Four criteria: (</a:t>
            </a:r>
            <a:r>
              <a:rPr lang="en-GB" noProof="0" dirty="0" err="1">
                <a:latin typeface="Times New Roman" panose="02020603050405020304" pitchFamily="18" charset="0"/>
                <a:cs typeface="Times New Roman" panose="02020603050405020304" pitchFamily="18" charset="0"/>
              </a:rPr>
              <a:t>i</a:t>
            </a:r>
            <a:r>
              <a:rPr lang="en-GB" noProof="0" dirty="0">
                <a:latin typeface="Times New Roman" panose="02020603050405020304" pitchFamily="18" charset="0"/>
                <a:cs typeface="Times New Roman" panose="02020603050405020304" pitchFamily="18" charset="0"/>
              </a:rPr>
              <a:t>) inherently low-risk, ii) certain valuation, (iii) low correlation with other assets, (iv) Listed on developed and recognised exchanges (BIS (2013) para. 23).</a:t>
            </a:r>
          </a:p>
          <a:p>
            <a:pPr lvl="1" fontAlgn="ctr"/>
            <a:r>
              <a:rPr lang="en-GB" noProof="0" dirty="0">
                <a:latin typeface="Times New Roman" panose="02020603050405020304" pitchFamily="18" charset="0"/>
                <a:cs typeface="Times New Roman" panose="02020603050405020304" pitchFamily="18" charset="0"/>
              </a:rPr>
              <a:t>"Quality”: Level 1, Level 2a, Level 2b </a:t>
            </a:r>
          </a:p>
          <a:p>
            <a:r>
              <a:rPr lang="en-GB" noProof="0" dirty="0">
                <a:latin typeface="Times New Roman" panose="02020603050405020304" pitchFamily="18" charset="0"/>
                <a:cs typeface="Times New Roman" panose="02020603050405020304" pitchFamily="18" charset="0"/>
              </a:rPr>
              <a:t>Denominator: The net outflows during 30-day period.</a:t>
            </a:r>
          </a:p>
          <a:p>
            <a:pPr lvl="1" fontAlgn="ctr"/>
            <a:r>
              <a:rPr lang="en-GB" noProof="0" dirty="0">
                <a:latin typeface="Times New Roman" panose="02020603050405020304" pitchFamily="18" charset="0"/>
                <a:cs typeface="Times New Roman" panose="02020603050405020304" pitchFamily="18" charset="0"/>
              </a:rPr>
              <a:t>"30 days”: Time for bank and regulators to react</a:t>
            </a:r>
          </a:p>
          <a:p>
            <a:endParaRPr lang="en-GB" noProof="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5AAFEB8-A754-FE67-3D98-29984052958F}"/>
              </a:ext>
            </a:extLst>
          </p:cNvPr>
          <p:cNvPicPr>
            <a:picLocks noChangeAspect="1"/>
          </p:cNvPicPr>
          <p:nvPr/>
        </p:nvPicPr>
        <p:blipFill>
          <a:blip r:embed="rId3"/>
          <a:stretch>
            <a:fillRect/>
          </a:stretch>
        </p:blipFill>
        <p:spPr>
          <a:xfrm>
            <a:off x="838200" y="3065462"/>
            <a:ext cx="7773150" cy="1184275"/>
          </a:xfrm>
          <a:prstGeom prst="rect">
            <a:avLst/>
          </a:prstGeom>
        </p:spPr>
      </p:pic>
      <p:sp>
        <p:nvSpPr>
          <p:cNvPr id="5" name="TextBox 4">
            <a:extLst>
              <a:ext uri="{FF2B5EF4-FFF2-40B4-BE49-F238E27FC236}">
                <a16:creationId xmlns:a16="http://schemas.microsoft.com/office/drawing/2014/main" id="{AFE752C7-1C3A-ED3E-C438-3D20D720B4B1}"/>
              </a:ext>
            </a:extLst>
          </p:cNvPr>
          <p:cNvSpPr txBox="1"/>
          <p:nvPr/>
        </p:nvSpPr>
        <p:spPr>
          <a:xfrm>
            <a:off x="3919966" y="4061508"/>
            <a:ext cx="5543550" cy="646331"/>
          </a:xfrm>
          <a:prstGeom prst="rect">
            <a:avLst/>
          </a:prstGeom>
          <a:noFill/>
        </p:spPr>
        <p:txBody>
          <a:bodyPr wrap="square" rtlCol="0">
            <a:spAutoFit/>
          </a:bodyPr>
          <a:lstStyle/>
          <a:p>
            <a:r>
              <a:rPr lang="en-GB" noProof="0" dirty="0">
                <a:solidFill>
                  <a:schemeClr val="tx1"/>
                </a:solidFill>
              </a:rPr>
              <a:t>Figure 2: The LCR formula (BIS (2013) para. 22)</a:t>
            </a:r>
          </a:p>
          <a:p>
            <a:endParaRPr lang="en-GB" noProof="0" dirty="0"/>
          </a:p>
        </p:txBody>
      </p:sp>
    </p:spTree>
    <p:extLst>
      <p:ext uri="{BB962C8B-B14F-4D97-AF65-F5344CB8AC3E}">
        <p14:creationId xmlns:p14="http://schemas.microsoft.com/office/powerpoint/2010/main" val="56488015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7C9A4-1217-D646-72FD-C0F37E2C6856}"/>
              </a:ext>
            </a:extLst>
          </p:cNvPr>
          <p:cNvSpPr>
            <a:spLocks noGrp="1"/>
          </p:cNvSpPr>
          <p:nvPr>
            <p:ph type="title"/>
          </p:nvPr>
        </p:nvSpPr>
        <p:spPr/>
        <p:txBody>
          <a:bodyPr/>
          <a:lstStyle/>
          <a:p>
            <a:r>
              <a:rPr lang="en-GB" noProof="0" dirty="0">
                <a:latin typeface="Arial" panose="020B0604020202020204" pitchFamily="34" charset="0"/>
                <a:cs typeface="Arial" panose="020B0604020202020204" pitchFamily="34" charset="0"/>
              </a:rPr>
              <a:t>Counterarguments?</a:t>
            </a:r>
          </a:p>
        </p:txBody>
      </p:sp>
      <p:sp>
        <p:nvSpPr>
          <p:cNvPr id="3" name="Content Placeholder 2">
            <a:extLst>
              <a:ext uri="{FF2B5EF4-FFF2-40B4-BE49-F238E27FC236}">
                <a16:creationId xmlns:a16="http://schemas.microsoft.com/office/drawing/2014/main" id="{EB86D05E-C6AB-137B-D636-6EA6930B833C}"/>
              </a:ext>
            </a:extLst>
          </p:cNvPr>
          <p:cNvSpPr>
            <a:spLocks noGrp="1"/>
          </p:cNvSpPr>
          <p:nvPr>
            <p:ph idx="1"/>
          </p:nvPr>
        </p:nvSpPr>
        <p:spPr/>
        <p:txBody>
          <a:bodyPr/>
          <a:lstStyle/>
          <a:p>
            <a:pPr fontAlgn="ctr"/>
            <a:r>
              <a:rPr lang="en-GB" noProof="0" dirty="0">
                <a:latin typeface="Times New Roman" panose="02020603050405020304" pitchFamily="18" charset="0"/>
                <a:cs typeface="Times New Roman" panose="02020603050405020304" pitchFamily="18" charset="0"/>
              </a:rPr>
              <a:t>Accepting NSFR means accepting costs and risk of shadow banking</a:t>
            </a:r>
          </a:p>
          <a:p>
            <a:pPr fontAlgn="ctr"/>
            <a:r>
              <a:rPr lang="en-GB" noProof="0" dirty="0">
                <a:latin typeface="Times New Roman" panose="02020603050405020304" pitchFamily="18" charset="0"/>
                <a:cs typeface="Times New Roman" panose="02020603050405020304" pitchFamily="18" charset="0"/>
              </a:rPr>
              <a:t>Holding too much HQLA is inefficient and promotes tighter relationships between governments and banks</a:t>
            </a:r>
          </a:p>
          <a:p>
            <a:pPr fontAlgn="ctr"/>
            <a:r>
              <a:rPr lang="en-GB" noProof="0" dirty="0">
                <a:latin typeface="Times New Roman" panose="02020603050405020304" pitchFamily="18" charset="0"/>
                <a:cs typeface="Times New Roman" panose="02020603050405020304" pitchFamily="18" charset="0"/>
              </a:rPr>
              <a:t>LCR and NSFR reduce maturity transformation – the constituent of banking business</a:t>
            </a:r>
          </a:p>
          <a:p>
            <a:endParaRPr lang="en-GB" noProof="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52038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9CEF34-5C95-493A-E1AA-F0913EE262AC}"/>
              </a:ext>
            </a:extLst>
          </p:cNvPr>
          <p:cNvSpPr>
            <a:spLocks noGrp="1"/>
          </p:cNvSpPr>
          <p:nvPr>
            <p:ph type="ctrTitle"/>
          </p:nvPr>
        </p:nvSpPr>
        <p:spPr/>
        <p:txBody>
          <a:bodyPr>
            <a:normAutofit fontScale="90000"/>
          </a:bodyPr>
          <a:lstStyle/>
          <a:p>
            <a:r>
              <a:rPr lang="en-GB" dirty="0"/>
              <a:t>The evolution and effectiveness of IMF conditionality </a:t>
            </a:r>
          </a:p>
        </p:txBody>
      </p:sp>
      <p:sp>
        <p:nvSpPr>
          <p:cNvPr id="3" name="Ondertitel 2">
            <a:extLst>
              <a:ext uri="{FF2B5EF4-FFF2-40B4-BE49-F238E27FC236}">
                <a16:creationId xmlns:a16="http://schemas.microsoft.com/office/drawing/2014/main" id="{B2772A28-1903-22F2-526F-C8A3E091FBF3}"/>
              </a:ext>
            </a:extLst>
          </p:cNvPr>
          <p:cNvSpPr>
            <a:spLocks noGrp="1"/>
          </p:cNvSpPr>
          <p:nvPr>
            <p:ph type="subTitle" idx="1"/>
          </p:nvPr>
        </p:nvSpPr>
        <p:spPr/>
        <p:txBody>
          <a:bodyPr/>
          <a:lstStyle/>
          <a:p>
            <a:r>
              <a:rPr lang="en-GB" i="1" dirty="0"/>
              <a:t>The ineffectiveness of structural adjustment programs </a:t>
            </a:r>
          </a:p>
        </p:txBody>
      </p:sp>
      <p:sp>
        <p:nvSpPr>
          <p:cNvPr id="5" name="Tekstvak 4">
            <a:extLst>
              <a:ext uri="{FF2B5EF4-FFF2-40B4-BE49-F238E27FC236}">
                <a16:creationId xmlns:a16="http://schemas.microsoft.com/office/drawing/2014/main" id="{5EE379CD-7A3D-CF89-3935-7314785DD555}"/>
              </a:ext>
            </a:extLst>
          </p:cNvPr>
          <p:cNvSpPr txBox="1"/>
          <p:nvPr/>
        </p:nvSpPr>
        <p:spPr>
          <a:xfrm>
            <a:off x="8090992" y="6085115"/>
            <a:ext cx="2579915" cy="400110"/>
          </a:xfrm>
          <a:prstGeom prst="rect">
            <a:avLst/>
          </a:prstGeom>
          <a:noFill/>
        </p:spPr>
        <p:txBody>
          <a:bodyPr wrap="square" rtlCol="0">
            <a:spAutoFit/>
          </a:bodyPr>
          <a:lstStyle/>
          <a:p>
            <a:r>
              <a:rPr lang="en-GB" sz="2000" dirty="0"/>
              <a:t>Victor Allcock</a:t>
            </a:r>
          </a:p>
        </p:txBody>
      </p:sp>
    </p:spTree>
    <p:extLst>
      <p:ext uri="{BB962C8B-B14F-4D97-AF65-F5344CB8AC3E}">
        <p14:creationId xmlns:p14="http://schemas.microsoft.com/office/powerpoint/2010/main" val="368887603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D52E6B-1879-0D73-4973-A591E03FDCFD}"/>
              </a:ext>
            </a:extLst>
          </p:cNvPr>
          <p:cNvSpPr>
            <a:spLocks noGrp="1"/>
          </p:cNvSpPr>
          <p:nvPr>
            <p:ph type="title"/>
          </p:nvPr>
        </p:nvSpPr>
        <p:spPr>
          <a:xfrm>
            <a:off x="814251" y="806386"/>
            <a:ext cx="4443154" cy="1087819"/>
          </a:xfrm>
        </p:spPr>
        <p:txBody>
          <a:bodyPr anchor="b">
            <a:normAutofit/>
          </a:bodyPr>
          <a:lstStyle/>
          <a:p>
            <a:r>
              <a:rPr lang="en-GB" sz="3400" dirty="0"/>
              <a:t>Evolution of IMF conditionality </a:t>
            </a:r>
          </a:p>
        </p:txBody>
      </p:sp>
      <p:sp>
        <p:nvSpPr>
          <p:cNvPr id="3" name="Tijdelijke aanduiding voor inhoud 2">
            <a:extLst>
              <a:ext uri="{FF2B5EF4-FFF2-40B4-BE49-F238E27FC236}">
                <a16:creationId xmlns:a16="http://schemas.microsoft.com/office/drawing/2014/main" id="{AB44223A-5822-0C90-A3DA-E94CFE4FFCA0}"/>
              </a:ext>
            </a:extLst>
          </p:cNvPr>
          <p:cNvSpPr>
            <a:spLocks noGrp="1"/>
          </p:cNvSpPr>
          <p:nvPr>
            <p:ph idx="1"/>
          </p:nvPr>
        </p:nvSpPr>
        <p:spPr>
          <a:xfrm>
            <a:off x="901337" y="2647846"/>
            <a:ext cx="4443154" cy="3492868"/>
          </a:xfrm>
        </p:spPr>
        <p:txBody>
          <a:bodyPr>
            <a:normAutofit/>
          </a:bodyPr>
          <a:lstStyle/>
          <a:p>
            <a:r>
              <a:rPr lang="en-GB" sz="1800" dirty="0"/>
              <a:t>Bretton Woods (1944)</a:t>
            </a:r>
          </a:p>
          <a:p>
            <a:r>
              <a:rPr lang="en-GB" sz="1800" dirty="0"/>
              <a:t>Since 1980: </a:t>
            </a:r>
          </a:p>
          <a:p>
            <a:pPr lvl="1"/>
            <a:r>
              <a:rPr lang="en-GB" sz="1800" dirty="0"/>
              <a:t>More complex </a:t>
            </a:r>
          </a:p>
          <a:p>
            <a:pPr lvl="1"/>
            <a:r>
              <a:rPr lang="en-GB" sz="1800" dirty="0"/>
              <a:t>Wider in scope</a:t>
            </a:r>
          </a:p>
          <a:p>
            <a:pPr lvl="2"/>
            <a:r>
              <a:rPr lang="en-GB" sz="1800" dirty="0"/>
              <a:t>Social policy, labour market, gender equality, public enterprises… </a:t>
            </a:r>
          </a:p>
          <a:p>
            <a:pPr lvl="1"/>
            <a:r>
              <a:rPr lang="en-GB" sz="1800" dirty="0"/>
              <a:t>Longer duration </a:t>
            </a:r>
          </a:p>
        </p:txBody>
      </p:sp>
      <p:pic>
        <p:nvPicPr>
          <p:cNvPr id="5" name="Afbeelding 4">
            <a:extLst>
              <a:ext uri="{FF2B5EF4-FFF2-40B4-BE49-F238E27FC236}">
                <a16:creationId xmlns:a16="http://schemas.microsoft.com/office/drawing/2014/main" id="{B7678382-B8FF-685A-8DFC-A34B78EAB002}"/>
              </a:ext>
            </a:extLst>
          </p:cNvPr>
          <p:cNvPicPr>
            <a:picLocks noChangeAspect="1"/>
          </p:cNvPicPr>
          <p:nvPr/>
        </p:nvPicPr>
        <p:blipFill>
          <a:blip r:embed="rId2"/>
          <a:stretch>
            <a:fillRect/>
          </a:stretch>
        </p:blipFill>
        <p:spPr>
          <a:xfrm>
            <a:off x="5257405" y="1560027"/>
            <a:ext cx="6849528" cy="4263830"/>
          </a:xfrm>
          <a:prstGeom prst="rect">
            <a:avLst/>
          </a:prstGeom>
        </p:spPr>
      </p:pic>
    </p:spTree>
    <p:extLst>
      <p:ext uri="{BB962C8B-B14F-4D97-AF65-F5344CB8AC3E}">
        <p14:creationId xmlns:p14="http://schemas.microsoft.com/office/powerpoint/2010/main" val="42872544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A2198B-47D7-F27C-338B-AB72C2422F3C}"/>
              </a:ext>
            </a:extLst>
          </p:cNvPr>
          <p:cNvSpPr>
            <a:spLocks noGrp="1"/>
          </p:cNvSpPr>
          <p:nvPr>
            <p:ph type="title"/>
          </p:nvPr>
        </p:nvSpPr>
        <p:spPr/>
        <p:txBody>
          <a:bodyPr/>
          <a:lstStyle/>
          <a:p>
            <a:r>
              <a:rPr lang="en-GB" dirty="0"/>
              <a:t>Research question </a:t>
            </a:r>
          </a:p>
        </p:txBody>
      </p:sp>
      <p:sp>
        <p:nvSpPr>
          <p:cNvPr id="3" name="Tijdelijke aanduiding voor inhoud 2">
            <a:extLst>
              <a:ext uri="{FF2B5EF4-FFF2-40B4-BE49-F238E27FC236}">
                <a16:creationId xmlns:a16="http://schemas.microsoft.com/office/drawing/2014/main" id="{F0861D75-FCD1-5ABB-4355-42582DBA75A4}"/>
              </a:ext>
            </a:extLst>
          </p:cNvPr>
          <p:cNvSpPr>
            <a:spLocks noGrp="1"/>
          </p:cNvSpPr>
          <p:nvPr>
            <p:ph idx="1"/>
          </p:nvPr>
        </p:nvSpPr>
        <p:spPr/>
        <p:txBody>
          <a:bodyPr>
            <a:normAutofit/>
          </a:bodyPr>
          <a:lstStyle/>
          <a:p>
            <a:r>
              <a:rPr lang="en-GB" dirty="0"/>
              <a:t>Does IMF conditionality actually help countries achieve structural transformation, especially through </a:t>
            </a:r>
            <a:r>
              <a:rPr lang="en-GB" u="sng" dirty="0"/>
              <a:t>more sophisticated exports</a:t>
            </a:r>
            <a:r>
              <a:rPr lang="en-GB" dirty="0"/>
              <a:t> and </a:t>
            </a:r>
            <a:r>
              <a:rPr lang="en-GB" u="sng" dirty="0"/>
              <a:t>greater economic complexity.</a:t>
            </a:r>
            <a:r>
              <a:rPr lang="en-GB" dirty="0"/>
              <a:t> </a:t>
            </a:r>
          </a:p>
          <a:p>
            <a:pPr lvl="1"/>
            <a:r>
              <a:rPr lang="en-GB" dirty="0"/>
              <a:t>More advanced and higher-value goods</a:t>
            </a:r>
          </a:p>
          <a:p>
            <a:pPr lvl="1"/>
            <a:r>
              <a:rPr lang="en-GB" dirty="0"/>
              <a:t>Diversity and knowledge intensity of and economy’s productive structure </a:t>
            </a:r>
          </a:p>
          <a:p>
            <a:r>
              <a:rPr lang="en-GB" dirty="0"/>
              <a:t>Simple terms: </a:t>
            </a:r>
          </a:p>
          <a:p>
            <a:pPr lvl="1"/>
            <a:r>
              <a:rPr lang="en-GB" dirty="0"/>
              <a:t>IMF-Conditionality </a:t>
            </a:r>
            <a:r>
              <a:rPr lang="en-GB" dirty="0">
                <a:sym typeface="Wingdings" panose="05000000000000000000" pitchFamily="2" charset="2"/>
              </a:rPr>
              <a:t> more advanced forms of production and trade</a:t>
            </a:r>
          </a:p>
          <a:p>
            <a:r>
              <a:rPr lang="en-GB" dirty="0">
                <a:sym typeface="Wingdings" panose="05000000000000000000" pitchFamily="2" charset="2"/>
              </a:rPr>
              <a:t>Why important? </a:t>
            </a:r>
          </a:p>
          <a:p>
            <a:pPr lvl="1"/>
            <a:r>
              <a:rPr lang="en-GB" dirty="0">
                <a:sym typeface="Wingdings" panose="05000000000000000000" pitchFamily="2" charset="2"/>
              </a:rPr>
              <a:t>Short term  reduction inflation etc</a:t>
            </a:r>
          </a:p>
          <a:p>
            <a:pPr lvl="1"/>
            <a:r>
              <a:rPr lang="en-GB" dirty="0">
                <a:sym typeface="Wingdings" panose="05000000000000000000" pitchFamily="2" charset="2"/>
              </a:rPr>
              <a:t> </a:t>
            </a:r>
            <a:r>
              <a:rPr lang="en-GB" sz="3200" dirty="0">
                <a:solidFill>
                  <a:srgbClr val="FF0000"/>
                </a:solidFill>
                <a:sym typeface="Wingdings" panose="05000000000000000000" pitchFamily="2" charset="2"/>
              </a:rPr>
              <a:t>X</a:t>
            </a:r>
            <a:r>
              <a:rPr lang="en-GB" dirty="0">
                <a:sym typeface="Wingdings" panose="05000000000000000000" pitchFamily="2" charset="2"/>
              </a:rPr>
              <a:t> Long term</a:t>
            </a:r>
          </a:p>
        </p:txBody>
      </p:sp>
    </p:spTree>
    <p:extLst>
      <p:ext uri="{BB962C8B-B14F-4D97-AF65-F5344CB8AC3E}">
        <p14:creationId xmlns:p14="http://schemas.microsoft.com/office/powerpoint/2010/main" val="11770621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11184</Words>
  <Application>Microsoft Office PowerPoint</Application>
  <PresentationFormat>Widescreen</PresentationFormat>
  <Paragraphs>1426</Paragraphs>
  <Slides>132</Slides>
  <Notes>86</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132</vt:i4>
      </vt:variant>
    </vt:vector>
  </HeadingPairs>
  <TitlesOfParts>
    <vt:vector size="147" baseType="lpstr">
      <vt:lpstr>Aptos</vt:lpstr>
      <vt:lpstr>Aptos Display</vt:lpstr>
      <vt:lpstr>Arial</vt:lpstr>
      <vt:lpstr>Calibri</vt:lpstr>
      <vt:lpstr>Cambria</vt:lpstr>
      <vt:lpstr>Courier New</vt:lpstr>
      <vt:lpstr>Georgia</vt:lpstr>
      <vt:lpstr>Lato</vt:lpstr>
      <vt:lpstr>Open Sans</vt:lpstr>
      <vt:lpstr>Open Sans Bold</vt:lpstr>
      <vt:lpstr>Poppins</vt:lpstr>
      <vt:lpstr>Poppins Bold</vt:lpstr>
      <vt:lpstr>Times New Roman</vt:lpstr>
      <vt:lpstr>Wingdings</vt:lpstr>
      <vt:lpstr>Office Theme</vt:lpstr>
      <vt:lpstr>The rationale for bank capital regulation and Basel III</vt:lpstr>
      <vt:lpstr>Why regulate banks?</vt:lpstr>
      <vt:lpstr>Problems in the Banking System</vt:lpstr>
      <vt:lpstr>What is bank capital?</vt:lpstr>
      <vt:lpstr>The Global Financial Crisis</vt:lpstr>
      <vt:lpstr>Basel III</vt:lpstr>
      <vt:lpstr>Capital Requirements under Basel III </vt:lpstr>
      <vt:lpstr>Leverage &amp; Liquidity</vt:lpstr>
      <vt:lpstr>Ongoing Challenges</vt:lpstr>
      <vt:lpstr>Thank you for your attention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Capital requirements and risks in insurance companies and banks</vt:lpstr>
      <vt:lpstr>Capital requirements: Banks</vt:lpstr>
      <vt:lpstr>Capital requirements: Insurances</vt:lpstr>
      <vt:lpstr>Liquidity requirements?</vt:lpstr>
      <vt:lpstr>Risks </vt:lpstr>
      <vt:lpstr>Main takeaways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Rationale for Bank Capital Regulation and Basel III</vt:lpstr>
      <vt:lpstr> Why are Bank’s subject to Capital Regulation?</vt:lpstr>
      <vt:lpstr>Reasons Basel II Failed</vt:lpstr>
      <vt:lpstr>Basel III: Major Responses</vt:lpstr>
      <vt:lpstr>Basel III: Major Responses (contd.)</vt:lpstr>
      <vt:lpstr>The Regulatory Bargain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Topic No. 3 (“The Basel III reforms on liquidity risks”)</vt:lpstr>
      <vt:lpstr>What?</vt:lpstr>
      <vt:lpstr>Why?</vt:lpstr>
      <vt:lpstr>How? – NSFR</vt:lpstr>
      <vt:lpstr>How? – LCR</vt:lpstr>
      <vt:lpstr>Counterarguments?</vt:lpstr>
      <vt:lpstr>The evolution and effectiveness of IMF conditionality </vt:lpstr>
      <vt:lpstr>Evolution of IMF conditionality </vt:lpstr>
      <vt:lpstr>Research question </vt:lpstr>
      <vt:lpstr>Findings </vt:lpstr>
      <vt:lpstr>What does this mean? </vt:lpstr>
      <vt:lpstr>Questions? </vt:lpstr>
      <vt:lpstr>Are the Financial Stability Board bank resolution principles adequate? </vt:lpstr>
      <vt:lpstr>The Post-2008 Paradigm Shift </vt:lpstr>
      <vt:lpstr>The Core Toolkit</vt:lpstr>
      <vt:lpstr>Where the principles succeed </vt:lpstr>
      <vt:lpstr>Where the principles fall short </vt:lpstr>
      <vt:lpstr>Conclusion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Are IOSCO Standards Effective in Regulating Capital Markets?</vt:lpstr>
      <vt:lpstr>International Organization of Securities Commissions (IOSCO)</vt:lpstr>
      <vt:lpstr>The effectiveness of IOSCO:  FSAP Grade, external pressure &amp; compliance</vt:lpstr>
      <vt:lpstr>The effectiveness of IOSCO:  MMoU, the engine of enforcement</vt:lpstr>
      <vt:lpstr>Framework deficiencies and challenges </vt:lpstr>
      <vt:lpstr>Conclusion: Stability or Veneer?</vt:lpstr>
      <vt:lpstr>Is deposit insurance adequate today to address banking risk problems? Discuss SVB case</vt:lpstr>
      <vt:lpstr>THE THIRD-LARGEST BANK FAILURE IN THE USA</vt:lpstr>
      <vt:lpstr>THE PLAN</vt:lpstr>
      <vt:lpstr>THE LEGAL AUTHORITY </vt:lpstr>
      <vt:lpstr>CRITICISM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Evelina Kanarska</dc:creator>
  <cp:lastModifiedBy>Holly Hoch</cp:lastModifiedBy>
  <cp:revision>10</cp:revision>
  <dcterms:created xsi:type="dcterms:W3CDTF">2026-05-04T12:24:08Z</dcterms:created>
  <dcterms:modified xsi:type="dcterms:W3CDTF">2026-05-21T07:36:03Z</dcterms:modified>
</cp:coreProperties>
</file>