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71" r:id="rId3"/>
    <p:sldId id="258" r:id="rId4"/>
    <p:sldId id="259" r:id="rId5"/>
    <p:sldId id="266" r:id="rId6"/>
    <p:sldId id="262" r:id="rId7"/>
    <p:sldId id="260" r:id="rId8"/>
    <p:sldId id="268" r:id="rId9"/>
    <p:sldId id="267" r:id="rId10"/>
    <p:sldId id="269" r:id="rId11"/>
    <p:sldId id="270"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660"/>
  </p:normalViewPr>
  <p:slideViewPr>
    <p:cSldViewPr snapToGrid="0">
      <p:cViewPr varScale="1">
        <p:scale>
          <a:sx n="95" d="100"/>
          <a:sy n="95" d="100"/>
        </p:scale>
        <p:origin x="72"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A2C2D9-F8D8-45D9-A771-CEA3BF18BEB1}" type="datetimeFigureOut">
              <a:rPr lang="fr-CH" smtClean="0"/>
              <a:t>29.10.2021</a:t>
            </a:fld>
            <a:endParaRPr lang="fr-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D7698E-88E3-4542-8407-1CC72924B636}" type="slidenum">
              <a:rPr lang="fr-CH" smtClean="0"/>
              <a:t>‹Nr.›</a:t>
            </a:fld>
            <a:endParaRPr lang="fr-CH"/>
          </a:p>
        </p:txBody>
      </p:sp>
    </p:spTree>
    <p:extLst>
      <p:ext uri="{BB962C8B-B14F-4D97-AF65-F5344CB8AC3E}">
        <p14:creationId xmlns:p14="http://schemas.microsoft.com/office/powerpoint/2010/main" val="4285956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F7F761-7CC0-4DC3-83B7-F335A9C68096}"/>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fr-CH"/>
          </a:p>
        </p:txBody>
      </p:sp>
      <p:sp>
        <p:nvSpPr>
          <p:cNvPr id="3" name="Untertitel 2">
            <a:extLst>
              <a:ext uri="{FF2B5EF4-FFF2-40B4-BE49-F238E27FC236}">
                <a16:creationId xmlns:a16="http://schemas.microsoft.com/office/drawing/2014/main" id="{F3177E2E-078D-4787-A1A4-D073AE84E6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fr-CH"/>
          </a:p>
        </p:txBody>
      </p:sp>
      <p:sp>
        <p:nvSpPr>
          <p:cNvPr id="4" name="Datumsplatzhalter 3">
            <a:extLst>
              <a:ext uri="{FF2B5EF4-FFF2-40B4-BE49-F238E27FC236}">
                <a16:creationId xmlns:a16="http://schemas.microsoft.com/office/drawing/2014/main" id="{5D758DA4-1D29-41E6-A8C8-EAFFE689A6F5}"/>
              </a:ext>
            </a:extLst>
          </p:cNvPr>
          <p:cNvSpPr>
            <a:spLocks noGrp="1"/>
          </p:cNvSpPr>
          <p:nvPr>
            <p:ph type="dt" sz="half" idx="10"/>
          </p:nvPr>
        </p:nvSpPr>
        <p:spPr/>
        <p:txBody>
          <a:bodyPr/>
          <a:lstStyle/>
          <a:p>
            <a:fld id="{D3A048B9-5EE8-4DD9-B170-5A308FC3A4AD}" type="datetime1">
              <a:rPr lang="fr-CH" smtClean="0"/>
              <a:t>29.10.2021</a:t>
            </a:fld>
            <a:endParaRPr lang="fr-CH"/>
          </a:p>
        </p:txBody>
      </p:sp>
      <p:sp>
        <p:nvSpPr>
          <p:cNvPr id="5" name="Fußzeilenplatzhalter 4">
            <a:extLst>
              <a:ext uri="{FF2B5EF4-FFF2-40B4-BE49-F238E27FC236}">
                <a16:creationId xmlns:a16="http://schemas.microsoft.com/office/drawing/2014/main" id="{F899668E-C328-46B1-B1ED-111508FB855A}"/>
              </a:ext>
            </a:extLst>
          </p:cNvPr>
          <p:cNvSpPr>
            <a:spLocks noGrp="1"/>
          </p:cNvSpPr>
          <p:nvPr>
            <p:ph type="ftr" sz="quarter" idx="11"/>
          </p:nvPr>
        </p:nvSpPr>
        <p:spPr/>
        <p:txBody>
          <a:bodyPr/>
          <a:lstStyle/>
          <a:p>
            <a:endParaRPr lang="fr-CH"/>
          </a:p>
        </p:txBody>
      </p:sp>
      <p:sp>
        <p:nvSpPr>
          <p:cNvPr id="6" name="Foliennummernplatzhalter 5">
            <a:extLst>
              <a:ext uri="{FF2B5EF4-FFF2-40B4-BE49-F238E27FC236}">
                <a16:creationId xmlns:a16="http://schemas.microsoft.com/office/drawing/2014/main" id="{F34AE0B0-6995-4469-B3F8-678B565C5F10}"/>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3205621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0A9700-6964-4D77-8DC6-26C30AF0CEF5}"/>
              </a:ext>
            </a:extLst>
          </p:cNvPr>
          <p:cNvSpPr>
            <a:spLocks noGrp="1"/>
          </p:cNvSpPr>
          <p:nvPr>
            <p:ph type="title"/>
          </p:nvPr>
        </p:nvSpPr>
        <p:spPr/>
        <p:txBody>
          <a:bodyPr/>
          <a:lstStyle/>
          <a:p>
            <a:r>
              <a:rPr lang="de-DE"/>
              <a:t>Mastertitelformat bearbeiten</a:t>
            </a:r>
            <a:endParaRPr lang="fr-CH"/>
          </a:p>
        </p:txBody>
      </p:sp>
      <p:sp>
        <p:nvSpPr>
          <p:cNvPr id="3" name="Vertikaler Textplatzhalter 2">
            <a:extLst>
              <a:ext uri="{FF2B5EF4-FFF2-40B4-BE49-F238E27FC236}">
                <a16:creationId xmlns:a16="http://schemas.microsoft.com/office/drawing/2014/main" id="{8CA1D31B-61F5-4C32-9069-E5CD269D4EA7}"/>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4" name="Datumsplatzhalter 3">
            <a:extLst>
              <a:ext uri="{FF2B5EF4-FFF2-40B4-BE49-F238E27FC236}">
                <a16:creationId xmlns:a16="http://schemas.microsoft.com/office/drawing/2014/main" id="{1E4F68F0-31FC-49EA-8700-0946A305BFE8}"/>
              </a:ext>
            </a:extLst>
          </p:cNvPr>
          <p:cNvSpPr>
            <a:spLocks noGrp="1"/>
          </p:cNvSpPr>
          <p:nvPr>
            <p:ph type="dt" sz="half" idx="10"/>
          </p:nvPr>
        </p:nvSpPr>
        <p:spPr/>
        <p:txBody>
          <a:bodyPr/>
          <a:lstStyle/>
          <a:p>
            <a:fld id="{48215698-DC26-4415-97D8-A77B81E2DBF2}" type="datetime1">
              <a:rPr lang="fr-CH" smtClean="0"/>
              <a:t>29.10.2021</a:t>
            </a:fld>
            <a:endParaRPr lang="fr-CH"/>
          </a:p>
        </p:txBody>
      </p:sp>
      <p:sp>
        <p:nvSpPr>
          <p:cNvPr id="5" name="Fußzeilenplatzhalter 4">
            <a:extLst>
              <a:ext uri="{FF2B5EF4-FFF2-40B4-BE49-F238E27FC236}">
                <a16:creationId xmlns:a16="http://schemas.microsoft.com/office/drawing/2014/main" id="{188E35E1-805D-4B90-9A9F-25D93A81B776}"/>
              </a:ext>
            </a:extLst>
          </p:cNvPr>
          <p:cNvSpPr>
            <a:spLocks noGrp="1"/>
          </p:cNvSpPr>
          <p:nvPr>
            <p:ph type="ftr" sz="quarter" idx="11"/>
          </p:nvPr>
        </p:nvSpPr>
        <p:spPr/>
        <p:txBody>
          <a:bodyPr/>
          <a:lstStyle/>
          <a:p>
            <a:endParaRPr lang="fr-CH"/>
          </a:p>
        </p:txBody>
      </p:sp>
      <p:sp>
        <p:nvSpPr>
          <p:cNvPr id="6" name="Foliennummernplatzhalter 5">
            <a:extLst>
              <a:ext uri="{FF2B5EF4-FFF2-40B4-BE49-F238E27FC236}">
                <a16:creationId xmlns:a16="http://schemas.microsoft.com/office/drawing/2014/main" id="{8E021EBE-99A0-478E-B430-152DED009C37}"/>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1901117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0BD34829-8590-4DE0-B130-03E1566A750D}"/>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fr-CH"/>
          </a:p>
        </p:txBody>
      </p:sp>
      <p:sp>
        <p:nvSpPr>
          <p:cNvPr id="3" name="Vertikaler Textplatzhalter 2">
            <a:extLst>
              <a:ext uri="{FF2B5EF4-FFF2-40B4-BE49-F238E27FC236}">
                <a16:creationId xmlns:a16="http://schemas.microsoft.com/office/drawing/2014/main" id="{F6701EA9-D82A-480C-AAC1-5A20343DE35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4" name="Datumsplatzhalter 3">
            <a:extLst>
              <a:ext uri="{FF2B5EF4-FFF2-40B4-BE49-F238E27FC236}">
                <a16:creationId xmlns:a16="http://schemas.microsoft.com/office/drawing/2014/main" id="{1853A34E-A0EB-4DF4-A1EE-1D138E6EA5C9}"/>
              </a:ext>
            </a:extLst>
          </p:cNvPr>
          <p:cNvSpPr>
            <a:spLocks noGrp="1"/>
          </p:cNvSpPr>
          <p:nvPr>
            <p:ph type="dt" sz="half" idx="10"/>
          </p:nvPr>
        </p:nvSpPr>
        <p:spPr/>
        <p:txBody>
          <a:bodyPr/>
          <a:lstStyle/>
          <a:p>
            <a:fld id="{EF87A93A-6364-4191-A456-767442283422}" type="datetime1">
              <a:rPr lang="fr-CH" smtClean="0"/>
              <a:t>29.10.2021</a:t>
            </a:fld>
            <a:endParaRPr lang="fr-CH"/>
          </a:p>
        </p:txBody>
      </p:sp>
      <p:sp>
        <p:nvSpPr>
          <p:cNvPr id="5" name="Fußzeilenplatzhalter 4">
            <a:extLst>
              <a:ext uri="{FF2B5EF4-FFF2-40B4-BE49-F238E27FC236}">
                <a16:creationId xmlns:a16="http://schemas.microsoft.com/office/drawing/2014/main" id="{B88D17C9-B643-46FC-B7AB-FAEBCB169EB6}"/>
              </a:ext>
            </a:extLst>
          </p:cNvPr>
          <p:cNvSpPr>
            <a:spLocks noGrp="1"/>
          </p:cNvSpPr>
          <p:nvPr>
            <p:ph type="ftr" sz="quarter" idx="11"/>
          </p:nvPr>
        </p:nvSpPr>
        <p:spPr/>
        <p:txBody>
          <a:bodyPr/>
          <a:lstStyle/>
          <a:p>
            <a:endParaRPr lang="fr-CH"/>
          </a:p>
        </p:txBody>
      </p:sp>
      <p:sp>
        <p:nvSpPr>
          <p:cNvPr id="6" name="Foliennummernplatzhalter 5">
            <a:extLst>
              <a:ext uri="{FF2B5EF4-FFF2-40B4-BE49-F238E27FC236}">
                <a16:creationId xmlns:a16="http://schemas.microsoft.com/office/drawing/2014/main" id="{5FEE8E47-2B22-4767-9F3A-8BF029DD50C1}"/>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3116449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E61C5E-076A-4797-BAD1-29E35B93EF48}"/>
              </a:ext>
            </a:extLst>
          </p:cNvPr>
          <p:cNvSpPr>
            <a:spLocks noGrp="1"/>
          </p:cNvSpPr>
          <p:nvPr>
            <p:ph type="title"/>
          </p:nvPr>
        </p:nvSpPr>
        <p:spPr/>
        <p:txBody>
          <a:bodyPr/>
          <a:lstStyle/>
          <a:p>
            <a:r>
              <a:rPr lang="de-DE"/>
              <a:t>Mastertitelformat bearbeiten</a:t>
            </a:r>
            <a:endParaRPr lang="fr-CH"/>
          </a:p>
        </p:txBody>
      </p:sp>
      <p:sp>
        <p:nvSpPr>
          <p:cNvPr id="3" name="Inhaltsplatzhalter 2">
            <a:extLst>
              <a:ext uri="{FF2B5EF4-FFF2-40B4-BE49-F238E27FC236}">
                <a16:creationId xmlns:a16="http://schemas.microsoft.com/office/drawing/2014/main" id="{31FA696B-4910-487F-B773-5269C3606A3F}"/>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4" name="Datumsplatzhalter 3">
            <a:extLst>
              <a:ext uri="{FF2B5EF4-FFF2-40B4-BE49-F238E27FC236}">
                <a16:creationId xmlns:a16="http://schemas.microsoft.com/office/drawing/2014/main" id="{DFB530AA-5434-4FD1-A132-98D27F1B84F0}"/>
              </a:ext>
            </a:extLst>
          </p:cNvPr>
          <p:cNvSpPr>
            <a:spLocks noGrp="1"/>
          </p:cNvSpPr>
          <p:nvPr>
            <p:ph type="dt" sz="half" idx="10"/>
          </p:nvPr>
        </p:nvSpPr>
        <p:spPr/>
        <p:txBody>
          <a:bodyPr/>
          <a:lstStyle/>
          <a:p>
            <a:fld id="{4E2E4F36-F68C-4FC7-A46D-04BD6C113543}" type="datetime1">
              <a:rPr lang="fr-CH" smtClean="0"/>
              <a:t>29.10.2021</a:t>
            </a:fld>
            <a:endParaRPr lang="fr-CH"/>
          </a:p>
        </p:txBody>
      </p:sp>
      <p:sp>
        <p:nvSpPr>
          <p:cNvPr id="5" name="Fußzeilenplatzhalter 4">
            <a:extLst>
              <a:ext uri="{FF2B5EF4-FFF2-40B4-BE49-F238E27FC236}">
                <a16:creationId xmlns:a16="http://schemas.microsoft.com/office/drawing/2014/main" id="{BCE14BA1-A941-4BF6-85C1-0D54B4C65B52}"/>
              </a:ext>
            </a:extLst>
          </p:cNvPr>
          <p:cNvSpPr>
            <a:spLocks noGrp="1"/>
          </p:cNvSpPr>
          <p:nvPr>
            <p:ph type="ftr" sz="quarter" idx="11"/>
          </p:nvPr>
        </p:nvSpPr>
        <p:spPr/>
        <p:txBody>
          <a:bodyPr/>
          <a:lstStyle/>
          <a:p>
            <a:endParaRPr lang="fr-CH"/>
          </a:p>
        </p:txBody>
      </p:sp>
      <p:sp>
        <p:nvSpPr>
          <p:cNvPr id="6" name="Foliennummernplatzhalter 5">
            <a:extLst>
              <a:ext uri="{FF2B5EF4-FFF2-40B4-BE49-F238E27FC236}">
                <a16:creationId xmlns:a16="http://schemas.microsoft.com/office/drawing/2014/main" id="{21A5FA6D-D7DE-4AB2-9EA6-21AF9905082E}"/>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948537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85DF38-6321-4EBB-ACA9-EA440565BBB1}"/>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fr-CH"/>
          </a:p>
        </p:txBody>
      </p:sp>
      <p:sp>
        <p:nvSpPr>
          <p:cNvPr id="3" name="Textplatzhalter 2">
            <a:extLst>
              <a:ext uri="{FF2B5EF4-FFF2-40B4-BE49-F238E27FC236}">
                <a16:creationId xmlns:a16="http://schemas.microsoft.com/office/drawing/2014/main" id="{4A12464B-0AA6-4750-AEF9-3AE99AEAE81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816C2690-DAF7-494B-AAAD-DF6BDC2897B7}"/>
              </a:ext>
            </a:extLst>
          </p:cNvPr>
          <p:cNvSpPr>
            <a:spLocks noGrp="1"/>
          </p:cNvSpPr>
          <p:nvPr>
            <p:ph type="dt" sz="half" idx="10"/>
          </p:nvPr>
        </p:nvSpPr>
        <p:spPr/>
        <p:txBody>
          <a:bodyPr/>
          <a:lstStyle/>
          <a:p>
            <a:fld id="{1F2A12BB-362B-4EDA-8164-E486215F618C}" type="datetime1">
              <a:rPr lang="fr-CH" smtClean="0"/>
              <a:t>29.10.2021</a:t>
            </a:fld>
            <a:endParaRPr lang="fr-CH"/>
          </a:p>
        </p:txBody>
      </p:sp>
      <p:sp>
        <p:nvSpPr>
          <p:cNvPr id="5" name="Fußzeilenplatzhalter 4">
            <a:extLst>
              <a:ext uri="{FF2B5EF4-FFF2-40B4-BE49-F238E27FC236}">
                <a16:creationId xmlns:a16="http://schemas.microsoft.com/office/drawing/2014/main" id="{C3C122E1-9F8D-4079-90BE-FEF8406853F1}"/>
              </a:ext>
            </a:extLst>
          </p:cNvPr>
          <p:cNvSpPr>
            <a:spLocks noGrp="1"/>
          </p:cNvSpPr>
          <p:nvPr>
            <p:ph type="ftr" sz="quarter" idx="11"/>
          </p:nvPr>
        </p:nvSpPr>
        <p:spPr/>
        <p:txBody>
          <a:bodyPr/>
          <a:lstStyle/>
          <a:p>
            <a:endParaRPr lang="fr-CH"/>
          </a:p>
        </p:txBody>
      </p:sp>
      <p:sp>
        <p:nvSpPr>
          <p:cNvPr id="6" name="Foliennummernplatzhalter 5">
            <a:extLst>
              <a:ext uri="{FF2B5EF4-FFF2-40B4-BE49-F238E27FC236}">
                <a16:creationId xmlns:a16="http://schemas.microsoft.com/office/drawing/2014/main" id="{927C277D-1083-4297-A2D9-486D7B0715FB}"/>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686153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1BC0B8-7B5B-4015-AC9D-693D01DD917A}"/>
              </a:ext>
            </a:extLst>
          </p:cNvPr>
          <p:cNvSpPr>
            <a:spLocks noGrp="1"/>
          </p:cNvSpPr>
          <p:nvPr>
            <p:ph type="title"/>
          </p:nvPr>
        </p:nvSpPr>
        <p:spPr/>
        <p:txBody>
          <a:bodyPr/>
          <a:lstStyle/>
          <a:p>
            <a:r>
              <a:rPr lang="de-DE"/>
              <a:t>Mastertitelformat bearbeiten</a:t>
            </a:r>
            <a:endParaRPr lang="fr-CH"/>
          </a:p>
        </p:txBody>
      </p:sp>
      <p:sp>
        <p:nvSpPr>
          <p:cNvPr id="3" name="Inhaltsplatzhalter 2">
            <a:extLst>
              <a:ext uri="{FF2B5EF4-FFF2-40B4-BE49-F238E27FC236}">
                <a16:creationId xmlns:a16="http://schemas.microsoft.com/office/drawing/2014/main" id="{F412D1D5-E8CE-4083-A63F-18148D0D06F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4" name="Inhaltsplatzhalter 3">
            <a:extLst>
              <a:ext uri="{FF2B5EF4-FFF2-40B4-BE49-F238E27FC236}">
                <a16:creationId xmlns:a16="http://schemas.microsoft.com/office/drawing/2014/main" id="{F8F8BB07-0C46-4B2F-82DD-69AF00F0BD65}"/>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5" name="Datumsplatzhalter 4">
            <a:extLst>
              <a:ext uri="{FF2B5EF4-FFF2-40B4-BE49-F238E27FC236}">
                <a16:creationId xmlns:a16="http://schemas.microsoft.com/office/drawing/2014/main" id="{B1A14817-32D3-431B-8DD6-691673BA9C79}"/>
              </a:ext>
            </a:extLst>
          </p:cNvPr>
          <p:cNvSpPr>
            <a:spLocks noGrp="1"/>
          </p:cNvSpPr>
          <p:nvPr>
            <p:ph type="dt" sz="half" idx="10"/>
          </p:nvPr>
        </p:nvSpPr>
        <p:spPr/>
        <p:txBody>
          <a:bodyPr/>
          <a:lstStyle/>
          <a:p>
            <a:fld id="{DD3BB88B-DAFB-4D5D-A2FF-A16C852F9FBA}" type="datetime1">
              <a:rPr lang="fr-CH" smtClean="0"/>
              <a:t>29.10.2021</a:t>
            </a:fld>
            <a:endParaRPr lang="fr-CH"/>
          </a:p>
        </p:txBody>
      </p:sp>
      <p:sp>
        <p:nvSpPr>
          <p:cNvPr id="6" name="Fußzeilenplatzhalter 5">
            <a:extLst>
              <a:ext uri="{FF2B5EF4-FFF2-40B4-BE49-F238E27FC236}">
                <a16:creationId xmlns:a16="http://schemas.microsoft.com/office/drawing/2014/main" id="{268C12BC-3C76-4BA6-985B-A3CE450665AB}"/>
              </a:ext>
            </a:extLst>
          </p:cNvPr>
          <p:cNvSpPr>
            <a:spLocks noGrp="1"/>
          </p:cNvSpPr>
          <p:nvPr>
            <p:ph type="ftr" sz="quarter" idx="11"/>
          </p:nvPr>
        </p:nvSpPr>
        <p:spPr/>
        <p:txBody>
          <a:bodyPr/>
          <a:lstStyle/>
          <a:p>
            <a:endParaRPr lang="fr-CH"/>
          </a:p>
        </p:txBody>
      </p:sp>
      <p:sp>
        <p:nvSpPr>
          <p:cNvPr id="7" name="Foliennummernplatzhalter 6">
            <a:extLst>
              <a:ext uri="{FF2B5EF4-FFF2-40B4-BE49-F238E27FC236}">
                <a16:creationId xmlns:a16="http://schemas.microsoft.com/office/drawing/2014/main" id="{BB610AFA-7BBE-468F-9BF0-75D6EF8AF949}"/>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4184351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C0ED87-07AF-495E-B547-37050486BB4C}"/>
              </a:ext>
            </a:extLst>
          </p:cNvPr>
          <p:cNvSpPr>
            <a:spLocks noGrp="1"/>
          </p:cNvSpPr>
          <p:nvPr>
            <p:ph type="title"/>
          </p:nvPr>
        </p:nvSpPr>
        <p:spPr>
          <a:xfrm>
            <a:off x="839788" y="365125"/>
            <a:ext cx="10515600" cy="1325563"/>
          </a:xfrm>
        </p:spPr>
        <p:txBody>
          <a:bodyPr/>
          <a:lstStyle/>
          <a:p>
            <a:r>
              <a:rPr lang="de-DE"/>
              <a:t>Mastertitelformat bearbeiten</a:t>
            </a:r>
            <a:endParaRPr lang="fr-CH"/>
          </a:p>
        </p:txBody>
      </p:sp>
      <p:sp>
        <p:nvSpPr>
          <p:cNvPr id="3" name="Textplatzhalter 2">
            <a:extLst>
              <a:ext uri="{FF2B5EF4-FFF2-40B4-BE49-F238E27FC236}">
                <a16:creationId xmlns:a16="http://schemas.microsoft.com/office/drawing/2014/main" id="{75816327-6D11-4EBD-ADD0-7444A07F79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4EEBB39-3103-4A30-9F7C-87CED03ACD6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5" name="Textplatzhalter 4">
            <a:extLst>
              <a:ext uri="{FF2B5EF4-FFF2-40B4-BE49-F238E27FC236}">
                <a16:creationId xmlns:a16="http://schemas.microsoft.com/office/drawing/2014/main" id="{2CCA158C-0F80-45C0-A3CC-CF502F8538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E0DF81E1-FA33-4E9E-84EA-FC8A546763E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7" name="Datumsplatzhalter 6">
            <a:extLst>
              <a:ext uri="{FF2B5EF4-FFF2-40B4-BE49-F238E27FC236}">
                <a16:creationId xmlns:a16="http://schemas.microsoft.com/office/drawing/2014/main" id="{A44158F3-2E9F-43F7-AD07-AA9A63B127F0}"/>
              </a:ext>
            </a:extLst>
          </p:cNvPr>
          <p:cNvSpPr>
            <a:spLocks noGrp="1"/>
          </p:cNvSpPr>
          <p:nvPr>
            <p:ph type="dt" sz="half" idx="10"/>
          </p:nvPr>
        </p:nvSpPr>
        <p:spPr/>
        <p:txBody>
          <a:bodyPr/>
          <a:lstStyle/>
          <a:p>
            <a:fld id="{73C0E5DC-B720-4414-973B-C5EABF9B740F}" type="datetime1">
              <a:rPr lang="fr-CH" smtClean="0"/>
              <a:t>29.10.2021</a:t>
            </a:fld>
            <a:endParaRPr lang="fr-CH"/>
          </a:p>
        </p:txBody>
      </p:sp>
      <p:sp>
        <p:nvSpPr>
          <p:cNvPr id="8" name="Fußzeilenplatzhalter 7">
            <a:extLst>
              <a:ext uri="{FF2B5EF4-FFF2-40B4-BE49-F238E27FC236}">
                <a16:creationId xmlns:a16="http://schemas.microsoft.com/office/drawing/2014/main" id="{63263B3C-3853-4191-9F38-B7A94FF560D0}"/>
              </a:ext>
            </a:extLst>
          </p:cNvPr>
          <p:cNvSpPr>
            <a:spLocks noGrp="1"/>
          </p:cNvSpPr>
          <p:nvPr>
            <p:ph type="ftr" sz="quarter" idx="11"/>
          </p:nvPr>
        </p:nvSpPr>
        <p:spPr/>
        <p:txBody>
          <a:bodyPr/>
          <a:lstStyle/>
          <a:p>
            <a:endParaRPr lang="fr-CH"/>
          </a:p>
        </p:txBody>
      </p:sp>
      <p:sp>
        <p:nvSpPr>
          <p:cNvPr id="9" name="Foliennummernplatzhalter 8">
            <a:extLst>
              <a:ext uri="{FF2B5EF4-FFF2-40B4-BE49-F238E27FC236}">
                <a16:creationId xmlns:a16="http://schemas.microsoft.com/office/drawing/2014/main" id="{2F9FC2E6-8F5F-4E71-BB0F-A2A180A46FA2}"/>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522377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885262-CE56-4CC6-A807-E6A13EB92B13}"/>
              </a:ext>
            </a:extLst>
          </p:cNvPr>
          <p:cNvSpPr>
            <a:spLocks noGrp="1"/>
          </p:cNvSpPr>
          <p:nvPr>
            <p:ph type="title"/>
          </p:nvPr>
        </p:nvSpPr>
        <p:spPr/>
        <p:txBody>
          <a:bodyPr/>
          <a:lstStyle/>
          <a:p>
            <a:r>
              <a:rPr lang="de-DE"/>
              <a:t>Mastertitelformat bearbeiten</a:t>
            </a:r>
            <a:endParaRPr lang="fr-CH"/>
          </a:p>
        </p:txBody>
      </p:sp>
      <p:sp>
        <p:nvSpPr>
          <p:cNvPr id="3" name="Datumsplatzhalter 2">
            <a:extLst>
              <a:ext uri="{FF2B5EF4-FFF2-40B4-BE49-F238E27FC236}">
                <a16:creationId xmlns:a16="http://schemas.microsoft.com/office/drawing/2014/main" id="{C09ECE09-E91D-438F-82CE-BE04249A9848}"/>
              </a:ext>
            </a:extLst>
          </p:cNvPr>
          <p:cNvSpPr>
            <a:spLocks noGrp="1"/>
          </p:cNvSpPr>
          <p:nvPr>
            <p:ph type="dt" sz="half" idx="10"/>
          </p:nvPr>
        </p:nvSpPr>
        <p:spPr/>
        <p:txBody>
          <a:bodyPr/>
          <a:lstStyle/>
          <a:p>
            <a:fld id="{824F69F0-7487-4319-87B7-53813E6442A8}" type="datetime1">
              <a:rPr lang="fr-CH" smtClean="0"/>
              <a:t>29.10.2021</a:t>
            </a:fld>
            <a:endParaRPr lang="fr-CH"/>
          </a:p>
        </p:txBody>
      </p:sp>
      <p:sp>
        <p:nvSpPr>
          <p:cNvPr id="4" name="Fußzeilenplatzhalter 3">
            <a:extLst>
              <a:ext uri="{FF2B5EF4-FFF2-40B4-BE49-F238E27FC236}">
                <a16:creationId xmlns:a16="http://schemas.microsoft.com/office/drawing/2014/main" id="{DEA8E65F-012A-4691-88A9-676E3B391055}"/>
              </a:ext>
            </a:extLst>
          </p:cNvPr>
          <p:cNvSpPr>
            <a:spLocks noGrp="1"/>
          </p:cNvSpPr>
          <p:nvPr>
            <p:ph type="ftr" sz="quarter" idx="11"/>
          </p:nvPr>
        </p:nvSpPr>
        <p:spPr/>
        <p:txBody>
          <a:bodyPr/>
          <a:lstStyle/>
          <a:p>
            <a:endParaRPr lang="fr-CH"/>
          </a:p>
        </p:txBody>
      </p:sp>
      <p:sp>
        <p:nvSpPr>
          <p:cNvPr id="5" name="Foliennummernplatzhalter 4">
            <a:extLst>
              <a:ext uri="{FF2B5EF4-FFF2-40B4-BE49-F238E27FC236}">
                <a16:creationId xmlns:a16="http://schemas.microsoft.com/office/drawing/2014/main" id="{2D4CA6AE-589E-48A5-BA16-FF9DADF03EF1}"/>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621003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28AA05D4-48BA-4FE4-9159-5BA509AF1535}"/>
              </a:ext>
            </a:extLst>
          </p:cNvPr>
          <p:cNvSpPr>
            <a:spLocks noGrp="1"/>
          </p:cNvSpPr>
          <p:nvPr>
            <p:ph type="dt" sz="half" idx="10"/>
          </p:nvPr>
        </p:nvSpPr>
        <p:spPr/>
        <p:txBody>
          <a:bodyPr/>
          <a:lstStyle/>
          <a:p>
            <a:fld id="{EC0526D2-EA39-43E4-95FA-1548D89F0713}" type="datetime1">
              <a:rPr lang="fr-CH" smtClean="0"/>
              <a:t>29.10.2021</a:t>
            </a:fld>
            <a:endParaRPr lang="fr-CH"/>
          </a:p>
        </p:txBody>
      </p:sp>
      <p:sp>
        <p:nvSpPr>
          <p:cNvPr id="3" name="Fußzeilenplatzhalter 2">
            <a:extLst>
              <a:ext uri="{FF2B5EF4-FFF2-40B4-BE49-F238E27FC236}">
                <a16:creationId xmlns:a16="http://schemas.microsoft.com/office/drawing/2014/main" id="{60B7B7B6-5C3A-4A76-9D44-FB9C0175A1BB}"/>
              </a:ext>
            </a:extLst>
          </p:cNvPr>
          <p:cNvSpPr>
            <a:spLocks noGrp="1"/>
          </p:cNvSpPr>
          <p:nvPr>
            <p:ph type="ftr" sz="quarter" idx="11"/>
          </p:nvPr>
        </p:nvSpPr>
        <p:spPr/>
        <p:txBody>
          <a:bodyPr/>
          <a:lstStyle/>
          <a:p>
            <a:endParaRPr lang="fr-CH"/>
          </a:p>
        </p:txBody>
      </p:sp>
      <p:sp>
        <p:nvSpPr>
          <p:cNvPr id="4" name="Foliennummernplatzhalter 3">
            <a:extLst>
              <a:ext uri="{FF2B5EF4-FFF2-40B4-BE49-F238E27FC236}">
                <a16:creationId xmlns:a16="http://schemas.microsoft.com/office/drawing/2014/main" id="{11A3440A-C27F-43D4-9353-555EFC02660D}"/>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2452958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93F01B-89FD-408B-BD5D-007EB25CC17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fr-CH"/>
          </a:p>
        </p:txBody>
      </p:sp>
      <p:sp>
        <p:nvSpPr>
          <p:cNvPr id="3" name="Inhaltsplatzhalter 2">
            <a:extLst>
              <a:ext uri="{FF2B5EF4-FFF2-40B4-BE49-F238E27FC236}">
                <a16:creationId xmlns:a16="http://schemas.microsoft.com/office/drawing/2014/main" id="{3F22B2F6-4485-4F8B-90E4-2EB5619953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4" name="Textplatzhalter 3">
            <a:extLst>
              <a:ext uri="{FF2B5EF4-FFF2-40B4-BE49-F238E27FC236}">
                <a16:creationId xmlns:a16="http://schemas.microsoft.com/office/drawing/2014/main" id="{48E35094-1ACA-44F9-8054-2618B8872F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87CD2D3-6EEB-4E1A-9F00-227F28C01C99}"/>
              </a:ext>
            </a:extLst>
          </p:cNvPr>
          <p:cNvSpPr>
            <a:spLocks noGrp="1"/>
          </p:cNvSpPr>
          <p:nvPr>
            <p:ph type="dt" sz="half" idx="10"/>
          </p:nvPr>
        </p:nvSpPr>
        <p:spPr/>
        <p:txBody>
          <a:bodyPr/>
          <a:lstStyle/>
          <a:p>
            <a:fld id="{34E9EAD0-56F9-4623-B202-E5A46F0CB497}" type="datetime1">
              <a:rPr lang="fr-CH" smtClean="0"/>
              <a:t>29.10.2021</a:t>
            </a:fld>
            <a:endParaRPr lang="fr-CH"/>
          </a:p>
        </p:txBody>
      </p:sp>
      <p:sp>
        <p:nvSpPr>
          <p:cNvPr id="6" name="Fußzeilenplatzhalter 5">
            <a:extLst>
              <a:ext uri="{FF2B5EF4-FFF2-40B4-BE49-F238E27FC236}">
                <a16:creationId xmlns:a16="http://schemas.microsoft.com/office/drawing/2014/main" id="{51E740DD-FD16-4243-AB00-715195371D60}"/>
              </a:ext>
            </a:extLst>
          </p:cNvPr>
          <p:cNvSpPr>
            <a:spLocks noGrp="1"/>
          </p:cNvSpPr>
          <p:nvPr>
            <p:ph type="ftr" sz="quarter" idx="11"/>
          </p:nvPr>
        </p:nvSpPr>
        <p:spPr/>
        <p:txBody>
          <a:bodyPr/>
          <a:lstStyle/>
          <a:p>
            <a:endParaRPr lang="fr-CH"/>
          </a:p>
        </p:txBody>
      </p:sp>
      <p:sp>
        <p:nvSpPr>
          <p:cNvPr id="7" name="Foliennummernplatzhalter 6">
            <a:extLst>
              <a:ext uri="{FF2B5EF4-FFF2-40B4-BE49-F238E27FC236}">
                <a16:creationId xmlns:a16="http://schemas.microsoft.com/office/drawing/2014/main" id="{868B7417-6298-4770-93EE-E2A229F142AE}"/>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2973998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09302B-4526-47EE-8D46-13841E3FF1C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fr-CH"/>
          </a:p>
        </p:txBody>
      </p:sp>
      <p:sp>
        <p:nvSpPr>
          <p:cNvPr id="3" name="Bildplatzhalter 2">
            <a:extLst>
              <a:ext uri="{FF2B5EF4-FFF2-40B4-BE49-F238E27FC236}">
                <a16:creationId xmlns:a16="http://schemas.microsoft.com/office/drawing/2014/main" id="{F45DE997-9E51-4E29-8858-6A2B776940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platzhalter 3">
            <a:extLst>
              <a:ext uri="{FF2B5EF4-FFF2-40B4-BE49-F238E27FC236}">
                <a16:creationId xmlns:a16="http://schemas.microsoft.com/office/drawing/2014/main" id="{2546348B-A58A-4ACB-8FD5-5201A3C941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2D7E053-D346-4161-9C00-7D21499297A9}"/>
              </a:ext>
            </a:extLst>
          </p:cNvPr>
          <p:cNvSpPr>
            <a:spLocks noGrp="1"/>
          </p:cNvSpPr>
          <p:nvPr>
            <p:ph type="dt" sz="half" idx="10"/>
          </p:nvPr>
        </p:nvSpPr>
        <p:spPr/>
        <p:txBody>
          <a:bodyPr/>
          <a:lstStyle/>
          <a:p>
            <a:fld id="{A333E608-F74F-4346-BBCC-7C71A99FF88E}" type="datetime1">
              <a:rPr lang="fr-CH" smtClean="0"/>
              <a:t>29.10.2021</a:t>
            </a:fld>
            <a:endParaRPr lang="fr-CH"/>
          </a:p>
        </p:txBody>
      </p:sp>
      <p:sp>
        <p:nvSpPr>
          <p:cNvPr id="6" name="Fußzeilenplatzhalter 5">
            <a:extLst>
              <a:ext uri="{FF2B5EF4-FFF2-40B4-BE49-F238E27FC236}">
                <a16:creationId xmlns:a16="http://schemas.microsoft.com/office/drawing/2014/main" id="{A02AAE21-CACA-43BE-8593-BB4BDAC2CFC6}"/>
              </a:ext>
            </a:extLst>
          </p:cNvPr>
          <p:cNvSpPr>
            <a:spLocks noGrp="1"/>
          </p:cNvSpPr>
          <p:nvPr>
            <p:ph type="ftr" sz="quarter" idx="11"/>
          </p:nvPr>
        </p:nvSpPr>
        <p:spPr/>
        <p:txBody>
          <a:bodyPr/>
          <a:lstStyle/>
          <a:p>
            <a:endParaRPr lang="fr-CH"/>
          </a:p>
        </p:txBody>
      </p:sp>
      <p:sp>
        <p:nvSpPr>
          <p:cNvPr id="7" name="Foliennummernplatzhalter 6">
            <a:extLst>
              <a:ext uri="{FF2B5EF4-FFF2-40B4-BE49-F238E27FC236}">
                <a16:creationId xmlns:a16="http://schemas.microsoft.com/office/drawing/2014/main" id="{DBF669EC-26A4-40C6-AC90-A01BADDCE6DB}"/>
              </a:ext>
            </a:extLst>
          </p:cNvPr>
          <p:cNvSpPr>
            <a:spLocks noGrp="1"/>
          </p:cNvSpPr>
          <p:nvPr>
            <p:ph type="sldNum" sz="quarter" idx="12"/>
          </p:nvPr>
        </p:nvSpPr>
        <p:spPr/>
        <p:txBody>
          <a:bodyPr/>
          <a:lstStyle/>
          <a:p>
            <a:fld id="{F8DB8C19-0996-4BF0-97B0-A7D891CA754C}" type="slidenum">
              <a:rPr lang="fr-CH" smtClean="0"/>
              <a:t>‹Nr.›</a:t>
            </a:fld>
            <a:endParaRPr lang="fr-CH"/>
          </a:p>
        </p:txBody>
      </p:sp>
    </p:spTree>
    <p:extLst>
      <p:ext uri="{BB962C8B-B14F-4D97-AF65-F5344CB8AC3E}">
        <p14:creationId xmlns:p14="http://schemas.microsoft.com/office/powerpoint/2010/main" val="402874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5DFD201-B1AA-4C88-82E1-EEE0336F2F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fr-CH"/>
          </a:p>
        </p:txBody>
      </p:sp>
      <p:sp>
        <p:nvSpPr>
          <p:cNvPr id="3" name="Textplatzhalter 2">
            <a:extLst>
              <a:ext uri="{FF2B5EF4-FFF2-40B4-BE49-F238E27FC236}">
                <a16:creationId xmlns:a16="http://schemas.microsoft.com/office/drawing/2014/main" id="{BD89E53D-E578-497A-980A-E58DF2DFFC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fr-CH"/>
          </a:p>
        </p:txBody>
      </p:sp>
      <p:sp>
        <p:nvSpPr>
          <p:cNvPr id="4" name="Datumsplatzhalter 3">
            <a:extLst>
              <a:ext uri="{FF2B5EF4-FFF2-40B4-BE49-F238E27FC236}">
                <a16:creationId xmlns:a16="http://schemas.microsoft.com/office/drawing/2014/main" id="{2E010583-3957-42EA-8D99-400E85C3EB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E15974-3D15-4EF2-9D39-30CEB3FD139A}" type="datetime1">
              <a:rPr lang="fr-CH" smtClean="0"/>
              <a:t>29.10.2021</a:t>
            </a:fld>
            <a:endParaRPr lang="fr-CH"/>
          </a:p>
        </p:txBody>
      </p:sp>
      <p:sp>
        <p:nvSpPr>
          <p:cNvPr id="5" name="Fußzeilenplatzhalter 4">
            <a:extLst>
              <a:ext uri="{FF2B5EF4-FFF2-40B4-BE49-F238E27FC236}">
                <a16:creationId xmlns:a16="http://schemas.microsoft.com/office/drawing/2014/main" id="{FC0E55CA-CD6C-4764-8DA9-602BC686F0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Foliennummernplatzhalter 5">
            <a:extLst>
              <a:ext uri="{FF2B5EF4-FFF2-40B4-BE49-F238E27FC236}">
                <a16:creationId xmlns:a16="http://schemas.microsoft.com/office/drawing/2014/main" id="{7CC56604-E43A-44CF-8873-8283999D45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DB8C19-0996-4BF0-97B0-A7D891CA754C}" type="slidenum">
              <a:rPr lang="fr-CH" smtClean="0"/>
              <a:t>‹Nr.›</a:t>
            </a:fld>
            <a:endParaRPr lang="fr-CH"/>
          </a:p>
        </p:txBody>
      </p:sp>
    </p:spTree>
    <p:extLst>
      <p:ext uri="{BB962C8B-B14F-4D97-AF65-F5344CB8AC3E}">
        <p14:creationId xmlns:p14="http://schemas.microsoft.com/office/powerpoint/2010/main" val="23724696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el 1">
            <a:extLst>
              <a:ext uri="{FF2B5EF4-FFF2-40B4-BE49-F238E27FC236}">
                <a16:creationId xmlns:a16="http://schemas.microsoft.com/office/drawing/2014/main" id="{85E17BFC-3D96-40DC-B70A-E346BE630C45}"/>
              </a:ext>
            </a:extLst>
          </p:cNvPr>
          <p:cNvSpPr>
            <a:spLocks noGrp="1"/>
          </p:cNvSpPr>
          <p:nvPr>
            <p:ph type="ctrTitle"/>
          </p:nvPr>
        </p:nvSpPr>
        <p:spPr>
          <a:xfrm>
            <a:off x="1314824" y="735106"/>
            <a:ext cx="10053763" cy="2928470"/>
          </a:xfrm>
        </p:spPr>
        <p:txBody>
          <a:bodyPr anchor="b">
            <a:normAutofit fontScale="90000"/>
          </a:bodyPr>
          <a:lstStyle/>
          <a:p>
            <a:pPr algn="l"/>
            <a:r>
              <a:rPr lang="fr-CH" sz="4800" dirty="0">
                <a:solidFill>
                  <a:srgbClr val="FFFFFF"/>
                </a:solidFill>
              </a:rPr>
              <a:t>Discussions d’arrêts du Tribunal fédéral Arrêt 2D_32/2020 du 24 mars 2021</a:t>
            </a:r>
            <a:br>
              <a:rPr lang="fr-CH" sz="4800" dirty="0">
                <a:solidFill>
                  <a:srgbClr val="FFFFFF"/>
                </a:solidFill>
              </a:rPr>
            </a:br>
            <a:r>
              <a:rPr lang="fr-CH" sz="4600" dirty="0">
                <a:solidFill>
                  <a:srgbClr val="FFFFFF"/>
                </a:solidFill>
              </a:rPr>
              <a:t>Accès au juge en cas de refus d’indemnisation pour pertes financières (Ordonnance COVID dans le secteur de la culture)</a:t>
            </a:r>
          </a:p>
        </p:txBody>
      </p:sp>
      <p:sp>
        <p:nvSpPr>
          <p:cNvPr id="3" name="Untertitel 2">
            <a:extLst>
              <a:ext uri="{FF2B5EF4-FFF2-40B4-BE49-F238E27FC236}">
                <a16:creationId xmlns:a16="http://schemas.microsoft.com/office/drawing/2014/main" id="{A5A4D350-B43C-477B-AAB1-0D806C0F1365}"/>
              </a:ext>
            </a:extLst>
          </p:cNvPr>
          <p:cNvSpPr>
            <a:spLocks noGrp="1"/>
          </p:cNvSpPr>
          <p:nvPr>
            <p:ph type="subTitle" idx="1"/>
          </p:nvPr>
        </p:nvSpPr>
        <p:spPr>
          <a:xfrm>
            <a:off x="1350682" y="4870824"/>
            <a:ext cx="10005951" cy="1458258"/>
          </a:xfrm>
        </p:spPr>
        <p:txBody>
          <a:bodyPr anchor="ctr">
            <a:normAutofit fontScale="92500" lnSpcReduction="20000"/>
          </a:bodyPr>
          <a:lstStyle/>
          <a:p>
            <a:pPr algn="l"/>
            <a:r>
              <a:rPr lang="fr-CH" dirty="0"/>
              <a:t>Dr. </a:t>
            </a:r>
            <a:r>
              <a:rPr lang="fr-CH" dirty="0" err="1"/>
              <a:t>iur</a:t>
            </a:r>
            <a:r>
              <a:rPr lang="fr-CH" dirty="0"/>
              <a:t>. Arthur Brunner, avocat</a:t>
            </a:r>
          </a:p>
          <a:p>
            <a:pPr algn="l"/>
            <a:r>
              <a:rPr lang="fr-CH" dirty="0"/>
              <a:t>Greffier au Tribunal fédéral (II</a:t>
            </a:r>
            <a:r>
              <a:rPr lang="fr-CH" baseline="30000" dirty="0"/>
              <a:t>ème</a:t>
            </a:r>
            <a:r>
              <a:rPr lang="fr-CH" dirty="0"/>
              <a:t> Cour de droit public)</a:t>
            </a:r>
          </a:p>
          <a:p>
            <a:pPr algn="l"/>
            <a:r>
              <a:rPr lang="fr-CH" dirty="0"/>
              <a:t>Juge suppléant au Tribunal administratif du Canton de Zurich</a:t>
            </a:r>
          </a:p>
          <a:p>
            <a:pPr algn="l"/>
            <a:r>
              <a:rPr lang="fr-CH" dirty="0"/>
              <a:t>arthur.brunner@bger.ch</a:t>
            </a:r>
          </a:p>
        </p:txBody>
      </p:sp>
      <p:sp>
        <p:nvSpPr>
          <p:cNvPr id="4" name="Foliennummernplatzhalter 3">
            <a:extLst>
              <a:ext uri="{FF2B5EF4-FFF2-40B4-BE49-F238E27FC236}">
                <a16:creationId xmlns:a16="http://schemas.microsoft.com/office/drawing/2014/main" id="{68C2F814-B690-4733-B6D3-9FF677667029}"/>
              </a:ext>
            </a:extLst>
          </p:cNvPr>
          <p:cNvSpPr>
            <a:spLocks noGrp="1"/>
          </p:cNvSpPr>
          <p:nvPr>
            <p:ph type="sldNum" sz="quarter" idx="12"/>
          </p:nvPr>
        </p:nvSpPr>
        <p:spPr/>
        <p:txBody>
          <a:bodyPr/>
          <a:lstStyle/>
          <a:p>
            <a:fld id="{F8DB8C19-0996-4BF0-97B0-A7D891CA754C}" type="slidenum">
              <a:rPr lang="fr-CH" smtClean="0"/>
              <a:t>1</a:t>
            </a:fld>
            <a:endParaRPr lang="fr-CH"/>
          </a:p>
        </p:txBody>
      </p:sp>
    </p:spTree>
    <p:extLst>
      <p:ext uri="{BB962C8B-B14F-4D97-AF65-F5344CB8AC3E}">
        <p14:creationId xmlns:p14="http://schemas.microsoft.com/office/powerpoint/2010/main" val="2600212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a:bodyPr>
          <a:lstStyle/>
          <a:p>
            <a:r>
              <a:rPr lang="fr-CH" sz="4000" dirty="0">
                <a:solidFill>
                  <a:srgbClr val="FFFFFF"/>
                </a:solidFill>
              </a:rPr>
              <a:t>Recevabilité du recours – art. 86 LTF</a:t>
            </a:r>
          </a:p>
        </p:txBody>
      </p:sp>
      <p:sp>
        <p:nvSpPr>
          <p:cNvPr id="3" name="Inhaltsplatzhalter 2">
            <a:extLst>
              <a:ext uri="{FF2B5EF4-FFF2-40B4-BE49-F238E27FC236}">
                <a16:creationId xmlns:a16="http://schemas.microsoft.com/office/drawing/2014/main" id="{4B536D57-5E8B-461E-B0EB-C8282491EA1C}"/>
              </a:ext>
            </a:extLst>
          </p:cNvPr>
          <p:cNvSpPr>
            <a:spLocks noGrp="1"/>
          </p:cNvSpPr>
          <p:nvPr>
            <p:ph idx="1"/>
          </p:nvPr>
        </p:nvSpPr>
        <p:spPr>
          <a:xfrm>
            <a:off x="1371599" y="1796994"/>
            <a:ext cx="9724031" cy="4559355"/>
          </a:xfrm>
        </p:spPr>
        <p:txBody>
          <a:bodyPr anchor="ctr">
            <a:normAutofit/>
          </a:bodyPr>
          <a:lstStyle/>
          <a:p>
            <a:r>
              <a:rPr lang="fr-CH" sz="2000" dirty="0"/>
              <a:t>Des décisions cantonales ne peuvent faire l’objet d’un recours auprès du Tribunal fédéral que si elles ont été rendues par des autorités cantonales de dernière instance, et pour autant qu’aucune voie de droit devant le Tribunal administratif fédéral ne soit ouverte (principe, 86.1 LTF); l’art. 86.2 LTF impose ainsi aux cantons d’instituer des tribunaux supérieurs qui statuent comme autorités précédant immédiatement le Tribunal fédéral.</a:t>
            </a:r>
          </a:p>
          <a:p>
            <a:r>
              <a:rPr lang="fr-CH" sz="2000" dirty="0"/>
              <a:t>Exceptions du principe:</a:t>
            </a:r>
          </a:p>
          <a:p>
            <a:pPr lvl="1"/>
            <a:r>
              <a:rPr lang="fr-CH" sz="1600" dirty="0"/>
              <a:t>Recours contre les actes normatifs cantonaux (art. 87 LTF): Les cantons peuvent, mais ne doivent pas prévoir une instance cantonale.</a:t>
            </a:r>
          </a:p>
          <a:p>
            <a:pPr lvl="1"/>
            <a:r>
              <a:rPr lang="fr-CH" sz="1600" dirty="0"/>
              <a:t>Recours contre des actes des parlements et des gouvernements cantonales en matière de droits politiques (art. 88.2 LTF)</a:t>
            </a:r>
          </a:p>
          <a:p>
            <a:pPr lvl="1"/>
            <a:r>
              <a:rPr lang="fr-CH" sz="1600" dirty="0"/>
              <a:t>Pour les décisions revêtant un caractère politique prépondérant, les cantons peuvent instituer une autorité autre qu’un tribunal.</a:t>
            </a:r>
            <a:endParaRPr lang="fr-CH" sz="2000" dirty="0"/>
          </a:p>
          <a:p>
            <a:pPr lvl="1"/>
            <a:endParaRPr lang="fr-CH" sz="1600" dirty="0"/>
          </a:p>
          <a:p>
            <a:endParaRPr lang="fr-CH" sz="2000" dirty="0"/>
          </a:p>
        </p:txBody>
      </p:sp>
      <p:sp>
        <p:nvSpPr>
          <p:cNvPr id="4" name="Foliennummernplatzhalter 3">
            <a:extLst>
              <a:ext uri="{FF2B5EF4-FFF2-40B4-BE49-F238E27FC236}">
                <a16:creationId xmlns:a16="http://schemas.microsoft.com/office/drawing/2014/main" id="{BC4B3C3A-E417-4B30-AC64-A206003E645B}"/>
              </a:ext>
            </a:extLst>
          </p:cNvPr>
          <p:cNvSpPr>
            <a:spLocks noGrp="1"/>
          </p:cNvSpPr>
          <p:nvPr>
            <p:ph type="sldNum" sz="quarter" idx="12"/>
          </p:nvPr>
        </p:nvSpPr>
        <p:spPr/>
        <p:txBody>
          <a:bodyPr/>
          <a:lstStyle/>
          <a:p>
            <a:fld id="{F8DB8C19-0996-4BF0-97B0-A7D891CA754C}" type="slidenum">
              <a:rPr lang="fr-CH" smtClean="0"/>
              <a:t>10</a:t>
            </a:fld>
            <a:endParaRPr lang="fr-CH"/>
          </a:p>
        </p:txBody>
      </p:sp>
    </p:spTree>
    <p:extLst>
      <p:ext uri="{BB962C8B-B14F-4D97-AF65-F5344CB8AC3E}">
        <p14:creationId xmlns:p14="http://schemas.microsoft.com/office/powerpoint/2010/main" val="1661908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a:bodyPr>
          <a:lstStyle/>
          <a:p>
            <a:r>
              <a:rPr lang="fr-CH" sz="4000" dirty="0">
                <a:solidFill>
                  <a:srgbClr val="FFFFFF"/>
                </a:solidFill>
              </a:rPr>
              <a:t>Recevabilité du recours – art. 86 LTF</a:t>
            </a:r>
          </a:p>
        </p:txBody>
      </p:sp>
      <p:sp>
        <p:nvSpPr>
          <p:cNvPr id="3" name="Inhaltsplatzhalter 2">
            <a:extLst>
              <a:ext uri="{FF2B5EF4-FFF2-40B4-BE49-F238E27FC236}">
                <a16:creationId xmlns:a16="http://schemas.microsoft.com/office/drawing/2014/main" id="{4B536D57-5E8B-461E-B0EB-C8282491EA1C}"/>
              </a:ext>
            </a:extLst>
          </p:cNvPr>
          <p:cNvSpPr>
            <a:spLocks noGrp="1"/>
          </p:cNvSpPr>
          <p:nvPr>
            <p:ph idx="1"/>
          </p:nvPr>
        </p:nvSpPr>
        <p:spPr>
          <a:xfrm>
            <a:off x="1371599" y="1796994"/>
            <a:ext cx="9724031" cy="4559355"/>
          </a:xfrm>
        </p:spPr>
        <p:txBody>
          <a:bodyPr anchor="ctr">
            <a:normAutofit/>
          </a:bodyPr>
          <a:lstStyle/>
          <a:p>
            <a:r>
              <a:rPr lang="fr-CH" sz="2000" dirty="0"/>
              <a:t>Les exceptions prévus aux art. 86.3, 87 et 88.2 ne jouent pas dans le cas d’espèce (</a:t>
            </a:r>
            <a:r>
              <a:rPr lang="fr-CH" sz="2000" dirty="0" err="1"/>
              <a:t>consid</a:t>
            </a:r>
            <a:r>
              <a:rPr lang="fr-CH" sz="2000" dirty="0"/>
              <a:t>. 1.7.3)</a:t>
            </a:r>
          </a:p>
          <a:p>
            <a:r>
              <a:rPr lang="fr-CH" sz="2000" dirty="0"/>
              <a:t>«La </a:t>
            </a:r>
            <a:r>
              <a:rPr lang="fr-CH" sz="2000" dirty="0" err="1"/>
              <a:t>recourante</a:t>
            </a:r>
            <a:r>
              <a:rPr lang="fr-CH" sz="2000" dirty="0"/>
              <a:t> ne se trouve […] dans aucune des situations où la LTF admet qu’une décision non judiciaire puisse être attaquée directement devant la plus haute autorité judiciaire du pays. Le fait que la décision du Service cantonal indique qu’aucune voie de droit n’est ouverte à son encontre ne l’autorisait pas à s’adresser d’emblée au Tribunal fédéral. Dans la mesure où elle entendait contester cette décision, l’intéressée aurait d’abord dû s’adresser à un instance judiciaire cantonale supérieure, comme l’impose l’art. 86 LTF, étant précisé qu’un tel moyen aurait été recevable, nonobstant l’art. 11.3 de l’Ordonnance COVID dans le secteur de la culture.» (</a:t>
            </a:r>
            <a:r>
              <a:rPr lang="fr-CH" sz="2000" dirty="0" err="1"/>
              <a:t>consid</a:t>
            </a:r>
            <a:r>
              <a:rPr lang="fr-CH" sz="2000" dirty="0"/>
              <a:t>. 1.8)</a:t>
            </a:r>
          </a:p>
          <a:p>
            <a:r>
              <a:rPr lang="fr-CH" sz="2000" b="1" dirty="0"/>
              <a:t>Conséquence juridique: Transmission du dossier à l’autorité compétente cantonale (art. 30.2 LTF par analogie; </a:t>
            </a:r>
            <a:r>
              <a:rPr lang="fr-CH" sz="2000" b="1" dirty="0" err="1"/>
              <a:t>consid</a:t>
            </a:r>
            <a:r>
              <a:rPr lang="fr-CH" sz="2000" b="1" dirty="0"/>
              <a:t>. 2)</a:t>
            </a:r>
          </a:p>
          <a:p>
            <a:pPr lvl="1"/>
            <a:endParaRPr lang="fr-CH" sz="1600" dirty="0"/>
          </a:p>
          <a:p>
            <a:endParaRPr lang="fr-CH" sz="2000" dirty="0"/>
          </a:p>
        </p:txBody>
      </p:sp>
      <p:sp>
        <p:nvSpPr>
          <p:cNvPr id="4" name="Foliennummernplatzhalter 3">
            <a:extLst>
              <a:ext uri="{FF2B5EF4-FFF2-40B4-BE49-F238E27FC236}">
                <a16:creationId xmlns:a16="http://schemas.microsoft.com/office/drawing/2014/main" id="{BC4B3C3A-E417-4B30-AC64-A206003E645B}"/>
              </a:ext>
            </a:extLst>
          </p:cNvPr>
          <p:cNvSpPr>
            <a:spLocks noGrp="1"/>
          </p:cNvSpPr>
          <p:nvPr>
            <p:ph type="sldNum" sz="quarter" idx="12"/>
          </p:nvPr>
        </p:nvSpPr>
        <p:spPr/>
        <p:txBody>
          <a:bodyPr/>
          <a:lstStyle/>
          <a:p>
            <a:fld id="{F8DB8C19-0996-4BF0-97B0-A7D891CA754C}" type="slidenum">
              <a:rPr lang="fr-CH" smtClean="0"/>
              <a:t>11</a:t>
            </a:fld>
            <a:endParaRPr lang="fr-CH" dirty="0"/>
          </a:p>
        </p:txBody>
      </p:sp>
    </p:spTree>
    <p:extLst>
      <p:ext uri="{BB962C8B-B14F-4D97-AF65-F5344CB8AC3E}">
        <p14:creationId xmlns:p14="http://schemas.microsoft.com/office/powerpoint/2010/main" val="3656137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fontScale="90000"/>
          </a:bodyPr>
          <a:lstStyle/>
          <a:p>
            <a:r>
              <a:rPr lang="fr-CH" sz="4000" dirty="0">
                <a:solidFill>
                  <a:srgbClr val="FFFFFF"/>
                </a:solidFill>
              </a:rPr>
              <a:t>Une particularité de la procédure devant le Tribunal fédéral</a:t>
            </a:r>
          </a:p>
        </p:txBody>
      </p:sp>
      <p:sp>
        <p:nvSpPr>
          <p:cNvPr id="3" name="Inhaltsplatzhalter 2">
            <a:extLst>
              <a:ext uri="{FF2B5EF4-FFF2-40B4-BE49-F238E27FC236}">
                <a16:creationId xmlns:a16="http://schemas.microsoft.com/office/drawing/2014/main" id="{4B536D57-5E8B-461E-B0EB-C8282491EA1C}"/>
              </a:ext>
            </a:extLst>
          </p:cNvPr>
          <p:cNvSpPr>
            <a:spLocks noGrp="1"/>
          </p:cNvSpPr>
          <p:nvPr>
            <p:ph idx="1"/>
          </p:nvPr>
        </p:nvSpPr>
        <p:spPr>
          <a:xfrm>
            <a:off x="1371599" y="2318197"/>
            <a:ext cx="9724031" cy="3683358"/>
          </a:xfrm>
        </p:spPr>
        <p:txBody>
          <a:bodyPr anchor="ctr">
            <a:normAutofit/>
          </a:bodyPr>
          <a:lstStyle/>
          <a:p>
            <a:r>
              <a:rPr lang="fr-CH" sz="2000" dirty="0"/>
              <a:t>Dans les «faits» de l’arrêt discuté, le Tribunal fédéral renvoie plusieurs fois à l’art. 105.2 LTF – que veut-il dire par là?</a:t>
            </a:r>
          </a:p>
          <a:p>
            <a:r>
              <a:rPr lang="fr-CH" sz="2000" dirty="0"/>
              <a:t>Dans le principe, le Tribunal fédéral statue sur la base des faits établis par l’autorité précédente (art. 105.1 LTF) mais le Tribunal peut rectifier ou compléter d’office les constatations de l’autorité précédente si les faits ont été établis de façon </a:t>
            </a:r>
            <a:r>
              <a:rPr lang="fr-CH" sz="2000" i="1" dirty="0"/>
              <a:t>manifestement inexacte </a:t>
            </a:r>
            <a:r>
              <a:rPr lang="fr-CH" sz="2000" dirty="0"/>
              <a:t>(= arbitraire; art. 105.2 LTF); surtout important en cas de différente appréciation juridique. </a:t>
            </a:r>
          </a:p>
          <a:p>
            <a:r>
              <a:rPr lang="fr-CH" sz="2000" dirty="0"/>
              <a:t>Si une partie veut faire valoir d’arbitraire dans l’établissement des faits, cela nécessite une motivation étayée (art. 106.2 LTF).</a:t>
            </a:r>
          </a:p>
          <a:p>
            <a:endParaRPr lang="fr-CH" sz="2000" dirty="0"/>
          </a:p>
          <a:p>
            <a:endParaRPr lang="fr-CH" sz="2000" dirty="0"/>
          </a:p>
        </p:txBody>
      </p:sp>
      <p:sp>
        <p:nvSpPr>
          <p:cNvPr id="4" name="Foliennummernplatzhalter 3">
            <a:extLst>
              <a:ext uri="{FF2B5EF4-FFF2-40B4-BE49-F238E27FC236}">
                <a16:creationId xmlns:a16="http://schemas.microsoft.com/office/drawing/2014/main" id="{BD83C77D-E1F0-48F2-A7FC-7D864C61C306}"/>
              </a:ext>
            </a:extLst>
          </p:cNvPr>
          <p:cNvSpPr>
            <a:spLocks noGrp="1"/>
          </p:cNvSpPr>
          <p:nvPr>
            <p:ph type="sldNum" sz="quarter" idx="12"/>
          </p:nvPr>
        </p:nvSpPr>
        <p:spPr/>
        <p:txBody>
          <a:bodyPr/>
          <a:lstStyle/>
          <a:p>
            <a:fld id="{F8DB8C19-0996-4BF0-97B0-A7D891CA754C}" type="slidenum">
              <a:rPr lang="fr-CH" smtClean="0"/>
              <a:t>2</a:t>
            </a:fld>
            <a:endParaRPr lang="fr-CH"/>
          </a:p>
        </p:txBody>
      </p:sp>
    </p:spTree>
    <p:extLst>
      <p:ext uri="{BB962C8B-B14F-4D97-AF65-F5344CB8AC3E}">
        <p14:creationId xmlns:p14="http://schemas.microsoft.com/office/powerpoint/2010/main" val="1440509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a:bodyPr>
          <a:lstStyle/>
          <a:p>
            <a:r>
              <a:rPr lang="fr-CH" sz="4000" dirty="0">
                <a:solidFill>
                  <a:srgbClr val="FFFFFF"/>
                </a:solidFill>
              </a:rPr>
              <a:t>Faits du cas d’espèce</a:t>
            </a:r>
          </a:p>
        </p:txBody>
      </p:sp>
      <p:sp>
        <p:nvSpPr>
          <p:cNvPr id="3" name="Inhaltsplatzhalter 2">
            <a:extLst>
              <a:ext uri="{FF2B5EF4-FFF2-40B4-BE49-F238E27FC236}">
                <a16:creationId xmlns:a16="http://schemas.microsoft.com/office/drawing/2014/main" id="{4B536D57-5E8B-461E-B0EB-C8282491EA1C}"/>
              </a:ext>
            </a:extLst>
          </p:cNvPr>
          <p:cNvSpPr>
            <a:spLocks noGrp="1"/>
          </p:cNvSpPr>
          <p:nvPr>
            <p:ph idx="1"/>
          </p:nvPr>
        </p:nvSpPr>
        <p:spPr>
          <a:xfrm>
            <a:off x="1371599" y="2318197"/>
            <a:ext cx="9724031" cy="3683358"/>
          </a:xfrm>
        </p:spPr>
        <p:txBody>
          <a:bodyPr anchor="ctr">
            <a:normAutofit/>
          </a:bodyPr>
          <a:lstStyle/>
          <a:p>
            <a:r>
              <a:rPr lang="fr-CH" sz="2000" dirty="0"/>
              <a:t>18 mai 2020: La société anonyme A., qui a comme but statutaire «l’organisation de spectacles et manifestations» (notamment organisation de feux d’artifices), demande une indemnisation pour pertes financières liées à l’impossibilité d’assumer la majorité des spectacles pyrotechniques du 1</a:t>
            </a:r>
            <a:r>
              <a:rPr lang="fr-CH" sz="2000" baseline="30000" dirty="0"/>
              <a:t>er</a:t>
            </a:r>
            <a:r>
              <a:rPr lang="fr-CH" sz="2000" dirty="0"/>
              <a:t> août 2020, pour un montant global de 1’283’996 </a:t>
            </a:r>
            <a:r>
              <a:rPr lang="fr-CH" sz="2000" dirty="0" err="1"/>
              <a:t>fr.</a:t>
            </a:r>
            <a:r>
              <a:rPr lang="fr-CH" sz="2000" dirty="0"/>
              <a:t> </a:t>
            </a:r>
          </a:p>
          <a:p>
            <a:r>
              <a:rPr lang="fr-CH" sz="2000" dirty="0"/>
              <a:t>29 juin 2020: rejet de la demande d’indemnisation par le Service des affaires culturelles du Département de la formation, de la jeunesse et de la culture du canton de Vaud (Service cantonal); indication, selon laquelle la décision n’était pas sujette à recours.</a:t>
            </a:r>
          </a:p>
          <a:p>
            <a:r>
              <a:rPr lang="fr-CH" sz="2000" dirty="0"/>
              <a:t>23 juillet 2020: dépôt d’un recours constitutionnel subsidiaire auprès du Tribunal fédéral à l’encontre de la décision de Service cantonal du 29 juin 2020 par la société.</a:t>
            </a:r>
          </a:p>
          <a:p>
            <a:r>
              <a:rPr lang="fr-CH" sz="2000" dirty="0"/>
              <a:t>24 mars 2021: arrêt du Tribunal fédéral dans la cause</a:t>
            </a:r>
          </a:p>
          <a:p>
            <a:endParaRPr lang="fr-CH" sz="2000" dirty="0"/>
          </a:p>
        </p:txBody>
      </p:sp>
      <p:sp>
        <p:nvSpPr>
          <p:cNvPr id="4" name="Foliennummernplatzhalter 3">
            <a:extLst>
              <a:ext uri="{FF2B5EF4-FFF2-40B4-BE49-F238E27FC236}">
                <a16:creationId xmlns:a16="http://schemas.microsoft.com/office/drawing/2014/main" id="{BD83C77D-E1F0-48F2-A7FC-7D864C61C306}"/>
              </a:ext>
            </a:extLst>
          </p:cNvPr>
          <p:cNvSpPr>
            <a:spLocks noGrp="1"/>
          </p:cNvSpPr>
          <p:nvPr>
            <p:ph type="sldNum" sz="quarter" idx="12"/>
          </p:nvPr>
        </p:nvSpPr>
        <p:spPr/>
        <p:txBody>
          <a:bodyPr/>
          <a:lstStyle/>
          <a:p>
            <a:fld id="{F8DB8C19-0996-4BF0-97B0-A7D891CA754C}" type="slidenum">
              <a:rPr lang="fr-CH" smtClean="0"/>
              <a:t>3</a:t>
            </a:fld>
            <a:endParaRPr lang="fr-CH"/>
          </a:p>
        </p:txBody>
      </p:sp>
    </p:spTree>
    <p:extLst>
      <p:ext uri="{BB962C8B-B14F-4D97-AF65-F5344CB8AC3E}">
        <p14:creationId xmlns:p14="http://schemas.microsoft.com/office/powerpoint/2010/main" val="1006379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a:bodyPr>
          <a:lstStyle/>
          <a:p>
            <a:r>
              <a:rPr lang="fr-CH" sz="4000" dirty="0">
                <a:solidFill>
                  <a:srgbClr val="FFFFFF"/>
                </a:solidFill>
              </a:rPr>
              <a:t>Droit applicable (</a:t>
            </a:r>
            <a:r>
              <a:rPr lang="fr-CH" sz="4000" dirty="0" err="1">
                <a:solidFill>
                  <a:srgbClr val="FFFFFF"/>
                </a:solidFill>
              </a:rPr>
              <a:t>consid</a:t>
            </a:r>
            <a:r>
              <a:rPr lang="fr-CH" sz="4000" dirty="0">
                <a:solidFill>
                  <a:srgbClr val="FFFFFF"/>
                </a:solidFill>
              </a:rPr>
              <a:t>. 1.2.1–1.2.3)</a:t>
            </a:r>
          </a:p>
        </p:txBody>
      </p:sp>
      <p:sp>
        <p:nvSpPr>
          <p:cNvPr id="3" name="Inhaltsplatzhalter 2">
            <a:extLst>
              <a:ext uri="{FF2B5EF4-FFF2-40B4-BE49-F238E27FC236}">
                <a16:creationId xmlns:a16="http://schemas.microsoft.com/office/drawing/2014/main" id="{4B536D57-5E8B-461E-B0EB-C8282491EA1C}"/>
              </a:ext>
            </a:extLst>
          </p:cNvPr>
          <p:cNvSpPr>
            <a:spLocks noGrp="1"/>
          </p:cNvSpPr>
          <p:nvPr>
            <p:ph idx="1"/>
          </p:nvPr>
        </p:nvSpPr>
        <p:spPr>
          <a:xfrm>
            <a:off x="1371599" y="2318197"/>
            <a:ext cx="9724031" cy="3683358"/>
          </a:xfrm>
        </p:spPr>
        <p:txBody>
          <a:bodyPr anchor="ctr">
            <a:normAutofit fontScale="92500" lnSpcReduction="20000"/>
          </a:bodyPr>
          <a:lstStyle/>
          <a:p>
            <a:r>
              <a:rPr lang="fr-CH" sz="2000" dirty="0"/>
              <a:t>Ordonnance fédérale du 20 mars 2020 sur l’atténuation des conséquences économiques du coronavirus [COVID-19] dans le secteur de la culture (Ordonnance COVID dans le secteur de la culture; RO 2020 1518), notamment art. 11.3: «Les décisions prises en exécution de la présente ordonnance ne sont pas sujettes à recours» (repris en droit cantonal vaudois).</a:t>
            </a:r>
          </a:p>
          <a:p>
            <a:r>
              <a:rPr lang="fr-CH" sz="2000" dirty="0"/>
              <a:t>Au moment de l’arrêt du Tribunal fédéral (24 mars 2021), l’Ordonnance COVID dans le secteur de la Culture n’est plus en vigueur, mais a été remplacée – d’un point de vue fonctionnel – par l’Ordonnance sur les mesures dans le domaine de la culture prévues par la loi COVID-19 (Ordonnance COVID-19 culture; RS 442.15). Contrairement à l’Ordonnance COVID dans le secteur de la culture, l’Ordonnance COVID-19 culture ne connait pas de disposition restreignant les possibilités de recours.</a:t>
            </a:r>
          </a:p>
          <a:p>
            <a:r>
              <a:rPr lang="fr-CH" sz="2000" dirty="0"/>
              <a:t>Applicabilité de l’Ordonnance COVID dans le secteur de la culture (abrogée) pour l’</a:t>
            </a:r>
            <a:r>
              <a:rPr lang="fr-CH" sz="2000" dirty="0" err="1"/>
              <a:t>examination</a:t>
            </a:r>
            <a:r>
              <a:rPr lang="fr-CH" sz="2000" dirty="0"/>
              <a:t> des demandes d’indemnisations déposées avant le 21 septembre 2020 et en suspens au 26 septembre 2020 (art. 22 Ordonnance COVID-19 culture; règle générale, selon laquelle la recevabilité d’un recours doit être examinée, à défaut de disposition contraire, selon les règles en vigueur lors du prononcé de la décision attaquée).</a:t>
            </a:r>
          </a:p>
        </p:txBody>
      </p:sp>
      <p:sp>
        <p:nvSpPr>
          <p:cNvPr id="4" name="Foliennummernplatzhalter 3">
            <a:extLst>
              <a:ext uri="{FF2B5EF4-FFF2-40B4-BE49-F238E27FC236}">
                <a16:creationId xmlns:a16="http://schemas.microsoft.com/office/drawing/2014/main" id="{D88D23AF-3C03-4DFF-B051-6E072E600E8F}"/>
              </a:ext>
            </a:extLst>
          </p:cNvPr>
          <p:cNvSpPr>
            <a:spLocks noGrp="1"/>
          </p:cNvSpPr>
          <p:nvPr>
            <p:ph type="sldNum" sz="quarter" idx="12"/>
          </p:nvPr>
        </p:nvSpPr>
        <p:spPr/>
        <p:txBody>
          <a:bodyPr/>
          <a:lstStyle/>
          <a:p>
            <a:fld id="{F8DB8C19-0996-4BF0-97B0-A7D891CA754C}" type="slidenum">
              <a:rPr lang="fr-CH" smtClean="0"/>
              <a:t>4</a:t>
            </a:fld>
            <a:endParaRPr lang="fr-CH"/>
          </a:p>
        </p:txBody>
      </p:sp>
    </p:spTree>
    <p:extLst>
      <p:ext uri="{BB962C8B-B14F-4D97-AF65-F5344CB8AC3E}">
        <p14:creationId xmlns:p14="http://schemas.microsoft.com/office/powerpoint/2010/main" val="1393471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a:bodyPr>
          <a:lstStyle/>
          <a:p>
            <a:r>
              <a:rPr lang="fr-CH" sz="4000" dirty="0">
                <a:solidFill>
                  <a:srgbClr val="FFFFFF"/>
                </a:solidFill>
              </a:rPr>
              <a:t>Cadre temporel</a:t>
            </a:r>
          </a:p>
        </p:txBody>
      </p:sp>
      <p:sp>
        <p:nvSpPr>
          <p:cNvPr id="4" name="Foliennummernplatzhalter 3">
            <a:extLst>
              <a:ext uri="{FF2B5EF4-FFF2-40B4-BE49-F238E27FC236}">
                <a16:creationId xmlns:a16="http://schemas.microsoft.com/office/drawing/2014/main" id="{D88D23AF-3C03-4DFF-B051-6E072E600E8F}"/>
              </a:ext>
            </a:extLst>
          </p:cNvPr>
          <p:cNvSpPr>
            <a:spLocks noGrp="1"/>
          </p:cNvSpPr>
          <p:nvPr>
            <p:ph type="sldNum" sz="quarter" idx="12"/>
          </p:nvPr>
        </p:nvSpPr>
        <p:spPr/>
        <p:txBody>
          <a:bodyPr/>
          <a:lstStyle/>
          <a:p>
            <a:fld id="{F8DB8C19-0996-4BF0-97B0-A7D891CA754C}" type="slidenum">
              <a:rPr lang="fr-CH" smtClean="0"/>
              <a:t>5</a:t>
            </a:fld>
            <a:endParaRPr lang="fr-CH"/>
          </a:p>
        </p:txBody>
      </p:sp>
      <p:cxnSp>
        <p:nvCxnSpPr>
          <p:cNvPr id="9" name="Gerade Verbindung mit Pfeil 8">
            <a:extLst>
              <a:ext uri="{FF2B5EF4-FFF2-40B4-BE49-F238E27FC236}">
                <a16:creationId xmlns:a16="http://schemas.microsoft.com/office/drawing/2014/main" id="{D2297243-09F8-40DF-B7C1-7BF8372DEA0E}"/>
              </a:ext>
            </a:extLst>
          </p:cNvPr>
          <p:cNvCxnSpPr/>
          <p:nvPr/>
        </p:nvCxnSpPr>
        <p:spPr>
          <a:xfrm>
            <a:off x="743447" y="4015409"/>
            <a:ext cx="106865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hteck 12">
            <a:extLst>
              <a:ext uri="{FF2B5EF4-FFF2-40B4-BE49-F238E27FC236}">
                <a16:creationId xmlns:a16="http://schemas.microsoft.com/office/drawing/2014/main" id="{2EC82A3D-2E81-4946-B914-84707A1A2894}"/>
              </a:ext>
            </a:extLst>
          </p:cNvPr>
          <p:cNvSpPr/>
          <p:nvPr/>
        </p:nvSpPr>
        <p:spPr>
          <a:xfrm>
            <a:off x="743447" y="4238045"/>
            <a:ext cx="4818490" cy="7911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800" dirty="0"/>
              <a:t>Ordonnance COVID dans le secteur de la culture</a:t>
            </a:r>
            <a:endParaRPr lang="fr-CH" dirty="0"/>
          </a:p>
        </p:txBody>
      </p:sp>
      <p:sp>
        <p:nvSpPr>
          <p:cNvPr id="17" name="Rechteck 16">
            <a:extLst>
              <a:ext uri="{FF2B5EF4-FFF2-40B4-BE49-F238E27FC236}">
                <a16:creationId xmlns:a16="http://schemas.microsoft.com/office/drawing/2014/main" id="{E3D46C4A-7424-4F05-81FA-723AD935ED92}"/>
              </a:ext>
            </a:extLst>
          </p:cNvPr>
          <p:cNvSpPr/>
          <p:nvPr/>
        </p:nvSpPr>
        <p:spPr>
          <a:xfrm>
            <a:off x="5661329" y="4238058"/>
            <a:ext cx="5768672" cy="791146"/>
          </a:xfrm>
          <a:prstGeom prst="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800" dirty="0"/>
              <a:t>Ordonnance COVID-19 culture</a:t>
            </a:r>
            <a:endParaRPr lang="fr-CH" dirty="0"/>
          </a:p>
        </p:txBody>
      </p:sp>
      <p:sp>
        <p:nvSpPr>
          <p:cNvPr id="15" name="Textfeld 14">
            <a:extLst>
              <a:ext uri="{FF2B5EF4-FFF2-40B4-BE49-F238E27FC236}">
                <a16:creationId xmlns:a16="http://schemas.microsoft.com/office/drawing/2014/main" id="{5983D629-45D2-4789-9127-BAD8493B8CEF}"/>
              </a:ext>
            </a:extLst>
          </p:cNvPr>
          <p:cNvSpPr txBox="1"/>
          <p:nvPr/>
        </p:nvSpPr>
        <p:spPr>
          <a:xfrm>
            <a:off x="314075" y="2531588"/>
            <a:ext cx="1904337" cy="430887"/>
          </a:xfrm>
          <a:prstGeom prst="rect">
            <a:avLst/>
          </a:prstGeom>
          <a:noFill/>
        </p:spPr>
        <p:txBody>
          <a:bodyPr wrap="square" rtlCol="0">
            <a:spAutoFit/>
          </a:bodyPr>
          <a:lstStyle/>
          <a:p>
            <a:pPr algn="ctr"/>
            <a:r>
              <a:rPr lang="fr-CH" sz="1100" dirty="0"/>
              <a:t>Demande d’indemnisation </a:t>
            </a:r>
            <a:br>
              <a:rPr lang="fr-CH" sz="1100" dirty="0"/>
            </a:br>
            <a:r>
              <a:rPr lang="fr-CH" sz="1100" dirty="0"/>
              <a:t>(18 mai 2021)</a:t>
            </a:r>
          </a:p>
        </p:txBody>
      </p:sp>
      <p:cxnSp>
        <p:nvCxnSpPr>
          <p:cNvPr id="19" name="Gerade Verbindung mit Pfeil 18">
            <a:extLst>
              <a:ext uri="{FF2B5EF4-FFF2-40B4-BE49-F238E27FC236}">
                <a16:creationId xmlns:a16="http://schemas.microsoft.com/office/drawing/2014/main" id="{558BFF77-8B17-44CE-81EF-EE8A8E46A35D}"/>
              </a:ext>
            </a:extLst>
          </p:cNvPr>
          <p:cNvCxnSpPr/>
          <p:nvPr/>
        </p:nvCxnSpPr>
        <p:spPr>
          <a:xfrm>
            <a:off x="1266244" y="3016260"/>
            <a:ext cx="0" cy="999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19B6D73C-A4B4-40C3-A9B1-3F2259ECBF09}"/>
              </a:ext>
            </a:extLst>
          </p:cNvPr>
          <p:cNvCxnSpPr/>
          <p:nvPr/>
        </p:nvCxnSpPr>
        <p:spPr>
          <a:xfrm>
            <a:off x="3110782" y="3016258"/>
            <a:ext cx="0" cy="999149"/>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2" name="Textfeld 21">
            <a:extLst>
              <a:ext uri="{FF2B5EF4-FFF2-40B4-BE49-F238E27FC236}">
                <a16:creationId xmlns:a16="http://schemas.microsoft.com/office/drawing/2014/main" id="{F149FDA8-398E-47E5-9A27-A9E43A113CA2}"/>
              </a:ext>
            </a:extLst>
          </p:cNvPr>
          <p:cNvSpPr txBox="1"/>
          <p:nvPr/>
        </p:nvSpPr>
        <p:spPr>
          <a:xfrm>
            <a:off x="2112894" y="2524897"/>
            <a:ext cx="1995776" cy="430887"/>
          </a:xfrm>
          <a:prstGeom prst="rect">
            <a:avLst/>
          </a:prstGeom>
          <a:noFill/>
        </p:spPr>
        <p:txBody>
          <a:bodyPr wrap="square" rtlCol="0">
            <a:spAutoFit/>
          </a:bodyPr>
          <a:lstStyle/>
          <a:p>
            <a:pPr algn="ctr"/>
            <a:r>
              <a:rPr lang="fr-CH" sz="1100" dirty="0"/>
              <a:t>Rejet de la demande par le Service cantonal (29 juin 2020)</a:t>
            </a:r>
          </a:p>
        </p:txBody>
      </p:sp>
      <p:cxnSp>
        <p:nvCxnSpPr>
          <p:cNvPr id="23" name="Gerade Verbindung mit Pfeil 22">
            <a:extLst>
              <a:ext uri="{FF2B5EF4-FFF2-40B4-BE49-F238E27FC236}">
                <a16:creationId xmlns:a16="http://schemas.microsoft.com/office/drawing/2014/main" id="{A7D20441-D19F-4A2A-8CD8-4E1076072A44}"/>
              </a:ext>
            </a:extLst>
          </p:cNvPr>
          <p:cNvCxnSpPr/>
          <p:nvPr/>
        </p:nvCxnSpPr>
        <p:spPr>
          <a:xfrm>
            <a:off x="5048250" y="3016258"/>
            <a:ext cx="0" cy="999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feld 23">
            <a:extLst>
              <a:ext uri="{FF2B5EF4-FFF2-40B4-BE49-F238E27FC236}">
                <a16:creationId xmlns:a16="http://schemas.microsoft.com/office/drawing/2014/main" id="{5523A3FC-DA8E-4C63-A71C-8C7C3CEF6590}"/>
              </a:ext>
            </a:extLst>
          </p:cNvPr>
          <p:cNvSpPr txBox="1"/>
          <p:nvPr/>
        </p:nvSpPr>
        <p:spPr>
          <a:xfrm>
            <a:off x="4025433" y="2531588"/>
            <a:ext cx="2045633" cy="430887"/>
          </a:xfrm>
          <a:prstGeom prst="rect">
            <a:avLst/>
          </a:prstGeom>
          <a:noFill/>
        </p:spPr>
        <p:txBody>
          <a:bodyPr wrap="square" rtlCol="0">
            <a:spAutoFit/>
          </a:bodyPr>
          <a:lstStyle/>
          <a:p>
            <a:pPr algn="ctr"/>
            <a:r>
              <a:rPr lang="fr-CH" sz="1100" dirty="0"/>
              <a:t>Dépôt du recours auprès du Tribunal fédéral (23 juillet 2020)</a:t>
            </a:r>
          </a:p>
        </p:txBody>
      </p:sp>
      <p:cxnSp>
        <p:nvCxnSpPr>
          <p:cNvPr id="25" name="Gerade Verbindung mit Pfeil 24">
            <a:extLst>
              <a:ext uri="{FF2B5EF4-FFF2-40B4-BE49-F238E27FC236}">
                <a16:creationId xmlns:a16="http://schemas.microsoft.com/office/drawing/2014/main" id="{05A6DA75-C639-47BC-BE14-041FDF7185E0}"/>
              </a:ext>
            </a:extLst>
          </p:cNvPr>
          <p:cNvCxnSpPr/>
          <p:nvPr/>
        </p:nvCxnSpPr>
        <p:spPr>
          <a:xfrm>
            <a:off x="8545665" y="3016257"/>
            <a:ext cx="0" cy="999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650FA3DA-1B40-45F9-A826-70B4F58BC8D3}"/>
              </a:ext>
            </a:extLst>
          </p:cNvPr>
          <p:cNvSpPr txBox="1"/>
          <p:nvPr/>
        </p:nvSpPr>
        <p:spPr>
          <a:xfrm>
            <a:off x="7522848" y="2524897"/>
            <a:ext cx="2045633" cy="430887"/>
          </a:xfrm>
          <a:prstGeom prst="rect">
            <a:avLst/>
          </a:prstGeom>
          <a:noFill/>
        </p:spPr>
        <p:txBody>
          <a:bodyPr wrap="square" rtlCol="0">
            <a:spAutoFit/>
          </a:bodyPr>
          <a:lstStyle/>
          <a:p>
            <a:pPr algn="ctr"/>
            <a:r>
              <a:rPr lang="fr-CH" sz="1100" dirty="0"/>
              <a:t>Arrêt du Tribunal fédéral (24 mars 2021)</a:t>
            </a:r>
          </a:p>
        </p:txBody>
      </p:sp>
      <p:sp>
        <p:nvSpPr>
          <p:cNvPr id="27" name="Pfeil: nach rechts 26">
            <a:extLst>
              <a:ext uri="{FF2B5EF4-FFF2-40B4-BE49-F238E27FC236}">
                <a16:creationId xmlns:a16="http://schemas.microsoft.com/office/drawing/2014/main" id="{D6EBE375-D5B9-439C-9699-B02D881F0935}"/>
              </a:ext>
            </a:extLst>
          </p:cNvPr>
          <p:cNvSpPr/>
          <p:nvPr/>
        </p:nvSpPr>
        <p:spPr>
          <a:xfrm rot="9117038" flipV="1">
            <a:off x="5292057" y="3216573"/>
            <a:ext cx="2827525" cy="8899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a:t>Concernant la recevabilité, application du «vieux droit»</a:t>
            </a:r>
          </a:p>
        </p:txBody>
      </p:sp>
    </p:spTree>
    <p:extLst>
      <p:ext uri="{BB962C8B-B14F-4D97-AF65-F5344CB8AC3E}">
        <p14:creationId xmlns:p14="http://schemas.microsoft.com/office/powerpoint/2010/main" val="3233950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a:bodyPr>
          <a:lstStyle/>
          <a:p>
            <a:r>
              <a:rPr lang="fr-CH" sz="4000" dirty="0">
                <a:solidFill>
                  <a:srgbClr val="FFFFFF"/>
                </a:solidFill>
              </a:rPr>
              <a:t>Recevabilité du recours – normes topiques</a:t>
            </a:r>
          </a:p>
        </p:txBody>
      </p:sp>
      <p:sp>
        <p:nvSpPr>
          <p:cNvPr id="3" name="Inhaltsplatzhalter 2">
            <a:extLst>
              <a:ext uri="{FF2B5EF4-FFF2-40B4-BE49-F238E27FC236}">
                <a16:creationId xmlns:a16="http://schemas.microsoft.com/office/drawing/2014/main" id="{4B536D57-5E8B-461E-B0EB-C8282491EA1C}"/>
              </a:ext>
            </a:extLst>
          </p:cNvPr>
          <p:cNvSpPr>
            <a:spLocks noGrp="1"/>
          </p:cNvSpPr>
          <p:nvPr>
            <p:ph idx="1"/>
          </p:nvPr>
        </p:nvSpPr>
        <p:spPr>
          <a:xfrm>
            <a:off x="1371599" y="1830609"/>
            <a:ext cx="9724031" cy="3683358"/>
          </a:xfrm>
        </p:spPr>
        <p:txBody>
          <a:bodyPr anchor="ctr">
            <a:normAutofit/>
          </a:bodyPr>
          <a:lstStyle/>
          <a:p>
            <a:r>
              <a:rPr lang="fr-CH" sz="2000" dirty="0"/>
              <a:t>Irrecevabilité en raison de l’art. 11.3 de l’Ordonnance COVID dans le secteur de la culture? (</a:t>
            </a:r>
            <a:r>
              <a:rPr lang="fr-CH" sz="2000" dirty="0" err="1"/>
              <a:t>consid</a:t>
            </a:r>
            <a:r>
              <a:rPr lang="fr-CH" sz="2000" dirty="0"/>
              <a:t>. 1.5 et 1.6)</a:t>
            </a:r>
          </a:p>
          <a:p>
            <a:r>
              <a:rPr lang="fr-CH" sz="2000" dirty="0"/>
              <a:t>Irrecevabilité en raison de l’art. 86 LTF (art. 114 LTF)? (</a:t>
            </a:r>
            <a:r>
              <a:rPr lang="fr-CH" sz="2000" dirty="0" err="1"/>
              <a:t>consid</a:t>
            </a:r>
            <a:r>
              <a:rPr lang="fr-CH" sz="2000" dirty="0"/>
              <a:t>. 1.7 et 1.8)</a:t>
            </a:r>
            <a:endParaRPr lang="fr-CH" sz="1600" dirty="0"/>
          </a:p>
          <a:p>
            <a:endParaRPr lang="fr-CH" sz="2000" dirty="0"/>
          </a:p>
        </p:txBody>
      </p:sp>
      <p:sp>
        <p:nvSpPr>
          <p:cNvPr id="6" name="Foliennummernplatzhalter 5">
            <a:extLst>
              <a:ext uri="{FF2B5EF4-FFF2-40B4-BE49-F238E27FC236}">
                <a16:creationId xmlns:a16="http://schemas.microsoft.com/office/drawing/2014/main" id="{12C51EC2-687D-439D-944F-0F62B2535FEF}"/>
              </a:ext>
            </a:extLst>
          </p:cNvPr>
          <p:cNvSpPr>
            <a:spLocks noGrp="1"/>
          </p:cNvSpPr>
          <p:nvPr>
            <p:ph type="sldNum" sz="quarter" idx="12"/>
          </p:nvPr>
        </p:nvSpPr>
        <p:spPr/>
        <p:txBody>
          <a:bodyPr/>
          <a:lstStyle/>
          <a:p>
            <a:fld id="{F8DB8C19-0996-4BF0-97B0-A7D891CA754C}" type="slidenum">
              <a:rPr lang="fr-CH" smtClean="0"/>
              <a:t>6</a:t>
            </a:fld>
            <a:endParaRPr lang="fr-CH"/>
          </a:p>
        </p:txBody>
      </p:sp>
    </p:spTree>
    <p:extLst>
      <p:ext uri="{BB962C8B-B14F-4D97-AF65-F5344CB8AC3E}">
        <p14:creationId xmlns:p14="http://schemas.microsoft.com/office/powerpoint/2010/main" val="1663442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fontScale="90000"/>
          </a:bodyPr>
          <a:lstStyle/>
          <a:p>
            <a:r>
              <a:rPr lang="fr-CH" sz="4000" dirty="0">
                <a:solidFill>
                  <a:srgbClr val="FFFFFF"/>
                </a:solidFill>
              </a:rPr>
              <a:t>Recevabilité du recours – art. 11 al. 3 de l’Ordonnance COVID dans le secteur de la culture</a:t>
            </a:r>
          </a:p>
        </p:txBody>
      </p:sp>
      <p:sp>
        <p:nvSpPr>
          <p:cNvPr id="3" name="Inhaltsplatzhalter 2">
            <a:extLst>
              <a:ext uri="{FF2B5EF4-FFF2-40B4-BE49-F238E27FC236}">
                <a16:creationId xmlns:a16="http://schemas.microsoft.com/office/drawing/2014/main" id="{4B536D57-5E8B-461E-B0EB-C8282491EA1C}"/>
              </a:ext>
            </a:extLst>
          </p:cNvPr>
          <p:cNvSpPr>
            <a:spLocks noGrp="1"/>
          </p:cNvSpPr>
          <p:nvPr>
            <p:ph idx="1"/>
          </p:nvPr>
        </p:nvSpPr>
        <p:spPr>
          <a:xfrm>
            <a:off x="1371599" y="1796994"/>
            <a:ext cx="9724031" cy="4559355"/>
          </a:xfrm>
        </p:spPr>
        <p:txBody>
          <a:bodyPr anchor="ctr">
            <a:normAutofit/>
          </a:bodyPr>
          <a:lstStyle/>
          <a:p>
            <a:pPr marL="0" indent="0">
              <a:buNone/>
            </a:pPr>
            <a:r>
              <a:rPr lang="fr-CH" sz="2000" b="1" dirty="0"/>
              <a:t>Possibilité d’examiner à titre préjudiciel la constitutionnalité de l’art. 11.3 de l’Ordonnance COVID dans le secteur de la culture (</a:t>
            </a:r>
            <a:r>
              <a:rPr lang="fr-CH" sz="2000" b="1" dirty="0" err="1"/>
              <a:t>consid</a:t>
            </a:r>
            <a:r>
              <a:rPr lang="fr-CH" sz="2000" b="1" dirty="0"/>
              <a:t>. 1.5):</a:t>
            </a:r>
          </a:p>
          <a:p>
            <a:pPr marL="0" indent="0">
              <a:buNone/>
            </a:pPr>
            <a:r>
              <a:rPr lang="fr-CH" sz="2000" dirty="0"/>
              <a:t>«L’ordonnance COVID dans le secteur de la culture constitue un acte normatif que le Conseil fédéral a adopté en début de pandémie de coronavirus en se fondant sur l’art. 185.3 Cst. Il s’agit donc d’une ordonnance de substitution indépendante d’une loi parlementaire. Le Tribunal fédéral, ainsi que les autres autorités, peuvent en revoir la constitutionnalité à titre préjudiciel et refuser de l’appliquer si elle viole les droit fondamentaux. Les ordonnances indépendantes se distinguent sous cet angle des ordonnances de substitution dites «dépendantes» que le Conseil fédéral adopte sur la base d’une délégation législative et qui peuvent profiter, dans certaines circonstances, de l’immunité constitutionnelle prévue à l’art. 190 Cst., dans la mesure où leur contenu est déterminé par une loi fédérale que le Tribunal fédéral ne peut en principe refuser d’appliquer.»</a:t>
            </a:r>
          </a:p>
        </p:txBody>
      </p:sp>
      <p:sp>
        <p:nvSpPr>
          <p:cNvPr id="4" name="Foliennummernplatzhalter 3">
            <a:extLst>
              <a:ext uri="{FF2B5EF4-FFF2-40B4-BE49-F238E27FC236}">
                <a16:creationId xmlns:a16="http://schemas.microsoft.com/office/drawing/2014/main" id="{BC4B3C3A-E417-4B30-AC64-A206003E645B}"/>
              </a:ext>
            </a:extLst>
          </p:cNvPr>
          <p:cNvSpPr>
            <a:spLocks noGrp="1"/>
          </p:cNvSpPr>
          <p:nvPr>
            <p:ph type="sldNum" sz="quarter" idx="12"/>
          </p:nvPr>
        </p:nvSpPr>
        <p:spPr/>
        <p:txBody>
          <a:bodyPr/>
          <a:lstStyle/>
          <a:p>
            <a:fld id="{F8DB8C19-0996-4BF0-97B0-A7D891CA754C}" type="slidenum">
              <a:rPr lang="fr-CH" smtClean="0"/>
              <a:t>7</a:t>
            </a:fld>
            <a:endParaRPr lang="fr-CH"/>
          </a:p>
        </p:txBody>
      </p:sp>
    </p:spTree>
    <p:extLst>
      <p:ext uri="{BB962C8B-B14F-4D97-AF65-F5344CB8AC3E}">
        <p14:creationId xmlns:p14="http://schemas.microsoft.com/office/powerpoint/2010/main" val="389331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fontScale="90000"/>
          </a:bodyPr>
          <a:lstStyle/>
          <a:p>
            <a:r>
              <a:rPr lang="fr-CH" sz="4000" dirty="0">
                <a:solidFill>
                  <a:srgbClr val="FFFFFF"/>
                </a:solidFill>
              </a:rPr>
              <a:t>Recevabilité du recours – art. 11 al. 3 de l’Ordonnance COVID dans le secteur de la culture</a:t>
            </a:r>
          </a:p>
        </p:txBody>
      </p:sp>
      <p:sp>
        <p:nvSpPr>
          <p:cNvPr id="3" name="Inhaltsplatzhalter 2">
            <a:extLst>
              <a:ext uri="{FF2B5EF4-FFF2-40B4-BE49-F238E27FC236}">
                <a16:creationId xmlns:a16="http://schemas.microsoft.com/office/drawing/2014/main" id="{4B536D57-5E8B-461E-B0EB-C8282491EA1C}"/>
              </a:ext>
            </a:extLst>
          </p:cNvPr>
          <p:cNvSpPr>
            <a:spLocks noGrp="1"/>
          </p:cNvSpPr>
          <p:nvPr>
            <p:ph idx="1"/>
          </p:nvPr>
        </p:nvSpPr>
        <p:spPr>
          <a:xfrm>
            <a:off x="1371599" y="1796994"/>
            <a:ext cx="9724031" cy="4559355"/>
          </a:xfrm>
        </p:spPr>
        <p:txBody>
          <a:bodyPr anchor="ctr">
            <a:normAutofit fontScale="92500" lnSpcReduction="20000"/>
          </a:bodyPr>
          <a:lstStyle/>
          <a:p>
            <a:r>
              <a:rPr lang="fr-CH" sz="2000" dirty="0"/>
              <a:t>Violation de l’art. 29a Cst. par l’art. 11.3 de l’Ordonnance COVID dans le secteur de la culture (</a:t>
            </a:r>
            <a:r>
              <a:rPr lang="fr-CH" sz="2000" dirty="0" err="1"/>
              <a:t>consid</a:t>
            </a:r>
            <a:r>
              <a:rPr lang="fr-CH" sz="2000" dirty="0"/>
              <a:t>. 1.6)</a:t>
            </a:r>
          </a:p>
          <a:p>
            <a:pPr lvl="1"/>
            <a:r>
              <a:rPr lang="fr-CH" sz="2000" dirty="0"/>
              <a:t>Sauf «cas exceptionnels», l’art. 29a Cst. donne à toute personne le droit à ce qu’un différend juridique mettant en jeu des intérêts individuels dignes de protection soit jugée par une autorité judiciaire jouissant d’un plein pouvoir d’examen en fait et en droit.</a:t>
            </a:r>
          </a:p>
          <a:p>
            <a:pPr lvl="1"/>
            <a:r>
              <a:rPr lang="fr-CH" sz="2000" dirty="0"/>
              <a:t>Les «cas exceptionnels» visés par l’art. 29a </a:t>
            </a:r>
            <a:r>
              <a:rPr lang="fr-CH" sz="2000" dirty="0" err="1"/>
              <a:t>phr</a:t>
            </a:r>
            <a:r>
              <a:rPr lang="fr-CH" sz="2000" dirty="0"/>
              <a:t>. 2 Cst. concernent des décisions difficilement «justiciables», par exemples des actes gouvernementaux qui soulèvent essentiellement des questions politiques.</a:t>
            </a:r>
          </a:p>
          <a:p>
            <a:pPr lvl="1"/>
            <a:r>
              <a:rPr lang="fr-CH" sz="2000" dirty="0"/>
              <a:t>Les décisions prises en exécution de l’Ordonnance COVID dans le secteur de la culture ne se distinguent pas d’autres actes individuels et concrets relevant de l’administration de prestation, dont il est généralement admis qu’ils doivent pouvoir être contestés devant un juge (par exemple décisions de subventionnement)</a:t>
            </a:r>
          </a:p>
          <a:p>
            <a:pPr lvl="1"/>
            <a:r>
              <a:rPr lang="fr-CH" sz="2000" dirty="0"/>
              <a:t>La nécessité de permettre aux autorités de prendre rapidement des mesures concrètes pour contrer les conséquences de la pandémie ne justifie pas l’exclusion de l’accès au juge: «La préservation de l’Etat de droit implique de maintenir un contrôle juridictionnel sur l’activité administrative même lors d’une période troublée» (</a:t>
            </a:r>
            <a:r>
              <a:rPr lang="fr-CH" sz="2000" dirty="0" err="1"/>
              <a:t>consid</a:t>
            </a:r>
            <a:r>
              <a:rPr lang="fr-CH" sz="2000" dirty="0"/>
              <a:t>. 1.6.3).</a:t>
            </a:r>
          </a:p>
          <a:p>
            <a:r>
              <a:rPr lang="fr-CH" sz="2000" dirty="0"/>
              <a:t>Non-application de l’art. 11.3 de l’Ordonnance COVID dans le secteur de la culture (</a:t>
            </a:r>
            <a:r>
              <a:rPr lang="fr-CH" sz="2000" dirty="0" err="1"/>
              <a:t>consid</a:t>
            </a:r>
            <a:r>
              <a:rPr lang="fr-CH" sz="2000" dirty="0"/>
              <a:t>. 1.6.4).</a:t>
            </a:r>
          </a:p>
        </p:txBody>
      </p:sp>
      <p:sp>
        <p:nvSpPr>
          <p:cNvPr id="4" name="Foliennummernplatzhalter 3">
            <a:extLst>
              <a:ext uri="{FF2B5EF4-FFF2-40B4-BE49-F238E27FC236}">
                <a16:creationId xmlns:a16="http://schemas.microsoft.com/office/drawing/2014/main" id="{BC4B3C3A-E417-4B30-AC64-A206003E645B}"/>
              </a:ext>
            </a:extLst>
          </p:cNvPr>
          <p:cNvSpPr>
            <a:spLocks noGrp="1"/>
          </p:cNvSpPr>
          <p:nvPr>
            <p:ph type="sldNum" sz="quarter" idx="12"/>
          </p:nvPr>
        </p:nvSpPr>
        <p:spPr/>
        <p:txBody>
          <a:bodyPr/>
          <a:lstStyle/>
          <a:p>
            <a:fld id="{F8DB8C19-0996-4BF0-97B0-A7D891CA754C}" type="slidenum">
              <a:rPr lang="fr-CH" smtClean="0"/>
              <a:t>8</a:t>
            </a:fld>
            <a:endParaRPr lang="fr-CH"/>
          </a:p>
        </p:txBody>
      </p:sp>
    </p:spTree>
    <p:extLst>
      <p:ext uri="{BB962C8B-B14F-4D97-AF65-F5344CB8AC3E}">
        <p14:creationId xmlns:p14="http://schemas.microsoft.com/office/powerpoint/2010/main" val="3844443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BD8AC7E-1A97-411F-9CB2-0AEB52BC2D04}"/>
              </a:ext>
            </a:extLst>
          </p:cNvPr>
          <p:cNvSpPr>
            <a:spLocks noGrp="1"/>
          </p:cNvSpPr>
          <p:nvPr>
            <p:ph type="title"/>
          </p:nvPr>
        </p:nvSpPr>
        <p:spPr>
          <a:xfrm>
            <a:off x="1371599" y="294538"/>
            <a:ext cx="9895951" cy="1033669"/>
          </a:xfrm>
        </p:spPr>
        <p:txBody>
          <a:bodyPr>
            <a:normAutofit/>
          </a:bodyPr>
          <a:lstStyle/>
          <a:p>
            <a:r>
              <a:rPr lang="fr-CH" sz="4000" dirty="0">
                <a:solidFill>
                  <a:srgbClr val="FFFFFF"/>
                </a:solidFill>
              </a:rPr>
              <a:t>Recevabilité du recours – normes topiques</a:t>
            </a:r>
          </a:p>
        </p:txBody>
      </p:sp>
      <p:sp>
        <p:nvSpPr>
          <p:cNvPr id="3" name="Inhaltsplatzhalter 2">
            <a:extLst>
              <a:ext uri="{FF2B5EF4-FFF2-40B4-BE49-F238E27FC236}">
                <a16:creationId xmlns:a16="http://schemas.microsoft.com/office/drawing/2014/main" id="{4B536D57-5E8B-461E-B0EB-C8282491EA1C}"/>
              </a:ext>
            </a:extLst>
          </p:cNvPr>
          <p:cNvSpPr>
            <a:spLocks noGrp="1"/>
          </p:cNvSpPr>
          <p:nvPr>
            <p:ph idx="1"/>
          </p:nvPr>
        </p:nvSpPr>
        <p:spPr>
          <a:xfrm>
            <a:off x="1371599" y="1830609"/>
            <a:ext cx="9724031" cy="3683358"/>
          </a:xfrm>
        </p:spPr>
        <p:txBody>
          <a:bodyPr anchor="ctr">
            <a:normAutofit/>
          </a:bodyPr>
          <a:lstStyle/>
          <a:p>
            <a:r>
              <a:rPr lang="fr-CH" sz="2000" strike="sngStrike" dirty="0"/>
              <a:t>Irrecevabilité en raison de l’art. 11 al. 3 de l’Ordonnance COVID dans le secteur de la culture? (</a:t>
            </a:r>
            <a:r>
              <a:rPr lang="fr-CH" sz="2000" strike="sngStrike" dirty="0" err="1"/>
              <a:t>consid</a:t>
            </a:r>
            <a:r>
              <a:rPr lang="fr-CH" sz="2000" strike="sngStrike" dirty="0"/>
              <a:t>. 1.5 et 1.6)</a:t>
            </a:r>
          </a:p>
          <a:p>
            <a:r>
              <a:rPr lang="fr-CH" sz="2000" dirty="0"/>
              <a:t>Irrecevabilité en raison de l’art. 86 LTF (art. 114 LTF)? (</a:t>
            </a:r>
            <a:r>
              <a:rPr lang="fr-CH" sz="2000" dirty="0" err="1"/>
              <a:t>consid</a:t>
            </a:r>
            <a:r>
              <a:rPr lang="fr-CH" sz="2000" dirty="0"/>
              <a:t>. 1.7 et 1.8)</a:t>
            </a:r>
            <a:endParaRPr lang="fr-CH" sz="1600" dirty="0"/>
          </a:p>
          <a:p>
            <a:endParaRPr lang="fr-CH" sz="2000" dirty="0"/>
          </a:p>
        </p:txBody>
      </p:sp>
      <p:sp>
        <p:nvSpPr>
          <p:cNvPr id="6" name="Foliennummernplatzhalter 5">
            <a:extLst>
              <a:ext uri="{FF2B5EF4-FFF2-40B4-BE49-F238E27FC236}">
                <a16:creationId xmlns:a16="http://schemas.microsoft.com/office/drawing/2014/main" id="{12C51EC2-687D-439D-944F-0F62B2535FEF}"/>
              </a:ext>
            </a:extLst>
          </p:cNvPr>
          <p:cNvSpPr>
            <a:spLocks noGrp="1"/>
          </p:cNvSpPr>
          <p:nvPr>
            <p:ph type="sldNum" sz="quarter" idx="12"/>
          </p:nvPr>
        </p:nvSpPr>
        <p:spPr/>
        <p:txBody>
          <a:bodyPr/>
          <a:lstStyle/>
          <a:p>
            <a:fld id="{F8DB8C19-0996-4BF0-97B0-A7D891CA754C}" type="slidenum">
              <a:rPr lang="fr-CH" smtClean="0"/>
              <a:t>9</a:t>
            </a:fld>
            <a:endParaRPr lang="fr-CH"/>
          </a:p>
        </p:txBody>
      </p:sp>
    </p:spTree>
    <p:extLst>
      <p:ext uri="{BB962C8B-B14F-4D97-AF65-F5344CB8AC3E}">
        <p14:creationId xmlns:p14="http://schemas.microsoft.com/office/powerpoint/2010/main" val="339709241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1502</Words>
  <Application>Microsoft Office PowerPoint</Application>
  <PresentationFormat>Breitbild</PresentationFormat>
  <Paragraphs>63</Paragraphs>
  <Slides>11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11</vt:i4>
      </vt:variant>
    </vt:vector>
  </HeadingPairs>
  <TitlesOfParts>
    <vt:vector size="15" baseType="lpstr">
      <vt:lpstr>Arial</vt:lpstr>
      <vt:lpstr>Calibri</vt:lpstr>
      <vt:lpstr>Calibri Light</vt:lpstr>
      <vt:lpstr>Office</vt:lpstr>
      <vt:lpstr>Discussions d’arrêts du Tribunal fédéral Arrêt 2D_32/2020 du 24 mars 2021 Accès au juge en cas de refus d’indemnisation pour pertes financières (Ordonnance COVID dans le secteur de la culture)</vt:lpstr>
      <vt:lpstr>Une particularité de la procédure devant le Tribunal fédéral</vt:lpstr>
      <vt:lpstr>Faits du cas d’espèce</vt:lpstr>
      <vt:lpstr>Droit applicable (consid. 1.2.1–1.2.3)</vt:lpstr>
      <vt:lpstr>Cadre temporel</vt:lpstr>
      <vt:lpstr>Recevabilité du recours – normes topiques</vt:lpstr>
      <vt:lpstr>Recevabilité du recours – art. 11 al. 3 de l’Ordonnance COVID dans le secteur de la culture</vt:lpstr>
      <vt:lpstr>Recevabilité du recours – art. 11 al. 3 de l’Ordonnance COVID dans le secteur de la culture</vt:lpstr>
      <vt:lpstr>Recevabilité du recours – normes topiques</vt:lpstr>
      <vt:lpstr>Recevabilité du recours – art. 86 LTF</vt:lpstr>
      <vt:lpstr>Recevabilité du recours – art. 86 LTF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Discussions d’arrêts du Tribunal fédéral Arrêt 2D_34/2020 du 24 mars 2021 Discrimination en raison de l’âge? </dc:title>
  <dc:creator>Arthur Brunner</dc:creator>
  <cp:lastModifiedBy>Simone Walser</cp:lastModifiedBy>
  <cp:revision>27</cp:revision>
  <dcterms:created xsi:type="dcterms:W3CDTF">2021-10-07T06:59:52Z</dcterms:created>
  <dcterms:modified xsi:type="dcterms:W3CDTF">2021-10-29T06:40:47Z</dcterms:modified>
</cp:coreProperties>
</file>