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08" r:id="rId3"/>
  </p:sldMasterIdLst>
  <p:notesMasterIdLst>
    <p:notesMasterId r:id="rId34"/>
  </p:notesMasterIdLst>
  <p:handoutMasterIdLst>
    <p:handoutMasterId r:id="rId35"/>
  </p:handoutMasterIdLst>
  <p:sldIdLst>
    <p:sldId id="329" r:id="rId4"/>
    <p:sldId id="328" r:id="rId5"/>
    <p:sldId id="330" r:id="rId6"/>
    <p:sldId id="257" r:id="rId7"/>
    <p:sldId id="258" r:id="rId8"/>
    <p:sldId id="291" r:id="rId9"/>
    <p:sldId id="292" r:id="rId10"/>
    <p:sldId id="293" r:id="rId11"/>
    <p:sldId id="294" r:id="rId12"/>
    <p:sldId id="295" r:id="rId13"/>
    <p:sldId id="296" r:id="rId14"/>
    <p:sldId id="297" r:id="rId15"/>
    <p:sldId id="298" r:id="rId16"/>
    <p:sldId id="299" r:id="rId17"/>
    <p:sldId id="306" r:id="rId18"/>
    <p:sldId id="307" r:id="rId19"/>
    <p:sldId id="259" r:id="rId20"/>
    <p:sldId id="309" r:id="rId21"/>
    <p:sldId id="310" r:id="rId22"/>
    <p:sldId id="263" r:id="rId23"/>
    <p:sldId id="308" r:id="rId24"/>
    <p:sldId id="312" r:id="rId25"/>
    <p:sldId id="313" r:id="rId26"/>
    <p:sldId id="314" r:id="rId27"/>
    <p:sldId id="315" r:id="rId28"/>
    <p:sldId id="325" r:id="rId29"/>
    <p:sldId id="326" r:id="rId30"/>
    <p:sldId id="316" r:id="rId31"/>
    <p:sldId id="317" r:id="rId32"/>
    <p:sldId id="327" r:id="rId33"/>
  </p:sldIdLst>
  <p:sldSz cx="9144000" cy="6858000" type="screen4x3"/>
  <p:notesSz cx="6797675" cy="9874250"/>
  <p:defaultTextStyle>
    <a:defPPr>
      <a:defRPr lang="de-CH"/>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81" autoAdjust="0"/>
    <p:restoredTop sz="94660"/>
  </p:normalViewPr>
  <p:slideViewPr>
    <p:cSldViewPr snapToObjects="1">
      <p:cViewPr>
        <p:scale>
          <a:sx n="100" d="100"/>
          <a:sy n="100" d="100"/>
        </p:scale>
        <p:origin x="-978" y="-72"/>
      </p:cViewPr>
      <p:guideLst>
        <p:guide orient="horz" pos="709"/>
        <p:guide orient="horz" pos="4110"/>
        <p:guide orient="horz" pos="1253"/>
        <p:guide orient="horz" pos="3838"/>
        <p:guide orient="horz" pos="119"/>
        <p:guide pos="567"/>
        <p:guide pos="519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323" cy="494434"/>
          </a:xfrm>
          <a:prstGeom prst="rect">
            <a:avLst/>
          </a:prstGeom>
        </p:spPr>
        <p:txBody>
          <a:bodyPr vert="horz" lIns="101041" tIns="50521" rIns="101041" bIns="50521" rtlCol="0"/>
          <a:lstStyle>
            <a:lvl1pPr algn="l">
              <a:defRPr sz="1300"/>
            </a:lvl1pPr>
          </a:lstStyle>
          <a:p>
            <a:endParaRPr lang="de-CH"/>
          </a:p>
        </p:txBody>
      </p:sp>
      <p:sp>
        <p:nvSpPr>
          <p:cNvPr id="3" name="Datumsplatzhalter 2"/>
          <p:cNvSpPr>
            <a:spLocks noGrp="1"/>
          </p:cNvSpPr>
          <p:nvPr>
            <p:ph type="dt" sz="quarter" idx="1"/>
          </p:nvPr>
        </p:nvSpPr>
        <p:spPr>
          <a:xfrm>
            <a:off x="3850667" y="1"/>
            <a:ext cx="2945323" cy="494434"/>
          </a:xfrm>
          <a:prstGeom prst="rect">
            <a:avLst/>
          </a:prstGeom>
        </p:spPr>
        <p:txBody>
          <a:bodyPr vert="horz" lIns="101041" tIns="50521" rIns="101041" bIns="50521" rtlCol="0"/>
          <a:lstStyle>
            <a:lvl1pPr algn="r">
              <a:defRPr sz="1300"/>
            </a:lvl1pPr>
          </a:lstStyle>
          <a:p>
            <a:fld id="{7740EAF5-EB08-4FC2-8C1B-CBCED482DD62}" type="datetimeFigureOut">
              <a:rPr lang="de-CH" smtClean="0"/>
              <a:t>07.11.2014</a:t>
            </a:fld>
            <a:endParaRPr lang="de-CH"/>
          </a:p>
        </p:txBody>
      </p:sp>
      <p:sp>
        <p:nvSpPr>
          <p:cNvPr id="4" name="Fußzeilenplatzhalter 3"/>
          <p:cNvSpPr>
            <a:spLocks noGrp="1"/>
          </p:cNvSpPr>
          <p:nvPr>
            <p:ph type="ftr" sz="quarter" idx="2"/>
          </p:nvPr>
        </p:nvSpPr>
        <p:spPr>
          <a:xfrm>
            <a:off x="0" y="9378012"/>
            <a:ext cx="2945323" cy="494434"/>
          </a:xfrm>
          <a:prstGeom prst="rect">
            <a:avLst/>
          </a:prstGeom>
        </p:spPr>
        <p:txBody>
          <a:bodyPr vert="horz" lIns="101041" tIns="50521" rIns="101041" bIns="50521" rtlCol="0" anchor="b"/>
          <a:lstStyle>
            <a:lvl1pPr algn="l">
              <a:defRPr sz="1300"/>
            </a:lvl1pPr>
          </a:lstStyle>
          <a:p>
            <a:endParaRPr lang="de-CH"/>
          </a:p>
        </p:txBody>
      </p:sp>
      <p:sp>
        <p:nvSpPr>
          <p:cNvPr id="5" name="Foliennummernplatzhalter 4"/>
          <p:cNvSpPr>
            <a:spLocks noGrp="1"/>
          </p:cNvSpPr>
          <p:nvPr>
            <p:ph type="sldNum" sz="quarter" idx="3"/>
          </p:nvPr>
        </p:nvSpPr>
        <p:spPr>
          <a:xfrm>
            <a:off x="3850667" y="9378012"/>
            <a:ext cx="2945323" cy="494434"/>
          </a:xfrm>
          <a:prstGeom prst="rect">
            <a:avLst/>
          </a:prstGeom>
        </p:spPr>
        <p:txBody>
          <a:bodyPr vert="horz" lIns="101041" tIns="50521" rIns="101041" bIns="50521" rtlCol="0" anchor="b"/>
          <a:lstStyle>
            <a:lvl1pPr algn="r">
              <a:defRPr sz="1300"/>
            </a:lvl1pPr>
          </a:lstStyle>
          <a:p>
            <a:fld id="{2AD043BB-F09F-43C7-A98A-9DD89F150B7C}" type="slidenum">
              <a:rPr lang="de-CH" smtClean="0"/>
              <a:t>‹Nr.›</a:t>
            </a:fld>
            <a:endParaRPr lang="de-CH"/>
          </a:p>
        </p:txBody>
      </p:sp>
    </p:spTree>
    <p:extLst>
      <p:ext uri="{BB962C8B-B14F-4D97-AF65-F5344CB8AC3E}">
        <p14:creationId xmlns:p14="http://schemas.microsoft.com/office/powerpoint/2010/main" val="2309927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323" cy="492630"/>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lvl1pPr defTabSz="952524">
              <a:defRPr sz="1200">
                <a:latin typeface="Arial" pitchFamily="34" charset="0"/>
                <a:cs typeface="Arial" pitchFamily="34" charset="0"/>
              </a:defRPr>
            </a:lvl1pPr>
          </a:lstStyle>
          <a:p>
            <a:pPr>
              <a:defRPr/>
            </a:pPr>
            <a:endParaRPr lang="de-CH"/>
          </a:p>
        </p:txBody>
      </p:sp>
      <p:sp>
        <p:nvSpPr>
          <p:cNvPr id="5123" name="Rectangle 3"/>
          <p:cNvSpPr>
            <a:spLocks noGrp="1" noChangeArrowheads="1"/>
          </p:cNvSpPr>
          <p:nvPr>
            <p:ph type="dt" idx="1"/>
          </p:nvPr>
        </p:nvSpPr>
        <p:spPr bwMode="auto">
          <a:xfrm>
            <a:off x="3850667" y="0"/>
            <a:ext cx="2945323" cy="492630"/>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lvl1pPr algn="r" defTabSz="952524">
              <a:defRPr sz="1200">
                <a:latin typeface="Arial" pitchFamily="34" charset="0"/>
                <a:cs typeface="Arial" pitchFamily="34" charset="0"/>
              </a:defRPr>
            </a:lvl1pPr>
          </a:lstStyle>
          <a:p>
            <a:pPr>
              <a:defRPr/>
            </a:pPr>
            <a:endParaRPr lang="de-CH"/>
          </a:p>
        </p:txBody>
      </p:sp>
      <p:sp>
        <p:nvSpPr>
          <p:cNvPr id="35844"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79432" y="4689909"/>
            <a:ext cx="5438814" cy="4442691"/>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p>
            <a:pPr lvl="0"/>
            <a:r>
              <a:rPr lang="de-CH" noProof="0" smtClean="0"/>
              <a:t>Textmasterformate durch Klicken bearbeiten</a:t>
            </a:r>
          </a:p>
          <a:p>
            <a:pPr lvl="1"/>
            <a:r>
              <a:rPr lang="de-CH" noProof="0" smtClean="0"/>
              <a:t>Zweite Ebene</a:t>
            </a:r>
          </a:p>
          <a:p>
            <a:pPr lvl="2"/>
            <a:r>
              <a:rPr lang="de-CH" noProof="0" smtClean="0"/>
              <a:t>Dritte Ebene</a:t>
            </a:r>
          </a:p>
          <a:p>
            <a:pPr lvl="3"/>
            <a:r>
              <a:rPr lang="de-CH" noProof="0" smtClean="0"/>
              <a:t>Vierte Ebene</a:t>
            </a:r>
          </a:p>
          <a:p>
            <a:pPr lvl="4"/>
            <a:r>
              <a:rPr lang="de-CH" noProof="0" smtClean="0"/>
              <a:t>Fünfte Ebene</a:t>
            </a:r>
          </a:p>
        </p:txBody>
      </p:sp>
      <p:sp>
        <p:nvSpPr>
          <p:cNvPr id="5126" name="Rectangle 6"/>
          <p:cNvSpPr>
            <a:spLocks noGrp="1" noChangeArrowheads="1"/>
          </p:cNvSpPr>
          <p:nvPr>
            <p:ph type="ftr" sz="quarter" idx="4"/>
          </p:nvPr>
        </p:nvSpPr>
        <p:spPr bwMode="auto">
          <a:xfrm>
            <a:off x="0" y="9379816"/>
            <a:ext cx="2945323" cy="492630"/>
          </a:xfrm>
          <a:prstGeom prst="rect">
            <a:avLst/>
          </a:prstGeom>
          <a:noFill/>
          <a:ln w="9525">
            <a:noFill/>
            <a:miter lim="800000"/>
            <a:headEnd/>
            <a:tailEnd/>
          </a:ln>
          <a:effectLst/>
        </p:spPr>
        <p:txBody>
          <a:bodyPr vert="horz" wrap="square" lIns="95263" tIns="47632" rIns="95263" bIns="47632" numCol="1" anchor="b" anchorCtr="0" compatLnSpc="1">
            <a:prstTxWarp prst="textNoShape">
              <a:avLst/>
            </a:prstTxWarp>
          </a:bodyPr>
          <a:lstStyle>
            <a:lvl1pPr defTabSz="952524">
              <a:defRPr sz="1200">
                <a:latin typeface="Arial" pitchFamily="34" charset="0"/>
                <a:cs typeface="Arial" pitchFamily="34" charset="0"/>
              </a:defRPr>
            </a:lvl1pPr>
          </a:lstStyle>
          <a:p>
            <a:pPr>
              <a:defRPr/>
            </a:pPr>
            <a:endParaRPr lang="de-CH"/>
          </a:p>
        </p:txBody>
      </p:sp>
      <p:sp>
        <p:nvSpPr>
          <p:cNvPr id="5127" name="Rectangle 7"/>
          <p:cNvSpPr>
            <a:spLocks noGrp="1" noChangeArrowheads="1"/>
          </p:cNvSpPr>
          <p:nvPr>
            <p:ph type="sldNum" sz="quarter" idx="5"/>
          </p:nvPr>
        </p:nvSpPr>
        <p:spPr bwMode="auto">
          <a:xfrm>
            <a:off x="3850667" y="9379816"/>
            <a:ext cx="2945323" cy="492630"/>
          </a:xfrm>
          <a:prstGeom prst="rect">
            <a:avLst/>
          </a:prstGeom>
          <a:noFill/>
          <a:ln w="9525">
            <a:noFill/>
            <a:miter lim="800000"/>
            <a:headEnd/>
            <a:tailEnd/>
          </a:ln>
          <a:effectLst/>
        </p:spPr>
        <p:txBody>
          <a:bodyPr vert="horz" wrap="square" lIns="95263" tIns="47632" rIns="95263" bIns="47632" numCol="1" anchor="b" anchorCtr="0" compatLnSpc="1">
            <a:prstTxWarp prst="textNoShape">
              <a:avLst/>
            </a:prstTxWarp>
          </a:bodyPr>
          <a:lstStyle>
            <a:lvl1pPr algn="r" defTabSz="952524">
              <a:defRPr sz="1200">
                <a:latin typeface="Arial" pitchFamily="34" charset="0"/>
                <a:cs typeface="Arial" pitchFamily="34" charset="0"/>
              </a:defRPr>
            </a:lvl1pPr>
          </a:lstStyle>
          <a:p>
            <a:pPr>
              <a:defRPr/>
            </a:pPr>
            <a:fld id="{A01D0E2C-92E8-4312-B9BB-ADCC23D5B732}" type="slidenum">
              <a:rPr lang="de-CH"/>
              <a:pPr>
                <a:defRPr/>
              </a:pPr>
              <a:t>‹Nr.›</a:t>
            </a:fld>
            <a:endParaRPr lang="de-CH"/>
          </a:p>
        </p:txBody>
      </p:sp>
    </p:spTree>
    <p:extLst>
      <p:ext uri="{BB962C8B-B14F-4D97-AF65-F5344CB8AC3E}">
        <p14:creationId xmlns:p14="http://schemas.microsoft.com/office/powerpoint/2010/main" val="12507190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24" eaLnBrk="0" hangingPunct="0">
              <a:defRPr sz="1900">
                <a:solidFill>
                  <a:schemeClr val="tx1"/>
                </a:solidFill>
                <a:latin typeface="Arial" charset="0"/>
                <a:cs typeface="Arial" charset="0"/>
              </a:defRPr>
            </a:lvl1pPr>
            <a:lvl2pPr marL="820960" indent="-315754" defTabSz="952524" eaLnBrk="0" hangingPunct="0">
              <a:defRPr sz="1900">
                <a:solidFill>
                  <a:schemeClr val="tx1"/>
                </a:solidFill>
                <a:latin typeface="Arial" charset="0"/>
                <a:cs typeface="Arial" charset="0"/>
              </a:defRPr>
            </a:lvl2pPr>
            <a:lvl3pPr marL="1263015" indent="-252603" defTabSz="952524" eaLnBrk="0" hangingPunct="0">
              <a:defRPr sz="1900">
                <a:solidFill>
                  <a:schemeClr val="tx1"/>
                </a:solidFill>
                <a:latin typeface="Arial" charset="0"/>
                <a:cs typeface="Arial" charset="0"/>
              </a:defRPr>
            </a:lvl3pPr>
            <a:lvl4pPr marL="1768221" indent="-252603" defTabSz="952524" eaLnBrk="0" hangingPunct="0">
              <a:defRPr sz="1900">
                <a:solidFill>
                  <a:schemeClr val="tx1"/>
                </a:solidFill>
                <a:latin typeface="Arial" charset="0"/>
                <a:cs typeface="Arial" charset="0"/>
              </a:defRPr>
            </a:lvl4pPr>
            <a:lvl5pPr marL="2273427" indent="-252603" defTabSz="952524" eaLnBrk="0" hangingPunct="0">
              <a:defRPr sz="1900">
                <a:solidFill>
                  <a:schemeClr val="tx1"/>
                </a:solidFill>
                <a:latin typeface="Arial" charset="0"/>
                <a:cs typeface="Arial" charset="0"/>
              </a:defRPr>
            </a:lvl5pPr>
            <a:lvl6pPr marL="2778633" indent="-252603" defTabSz="952524" eaLnBrk="0" fontAlgn="base" hangingPunct="0">
              <a:spcBef>
                <a:spcPct val="0"/>
              </a:spcBef>
              <a:spcAft>
                <a:spcPct val="0"/>
              </a:spcAft>
              <a:defRPr sz="1900">
                <a:solidFill>
                  <a:schemeClr val="tx1"/>
                </a:solidFill>
                <a:latin typeface="Arial" charset="0"/>
                <a:cs typeface="Arial" charset="0"/>
              </a:defRPr>
            </a:lvl6pPr>
            <a:lvl7pPr marL="3283839" indent="-252603" defTabSz="952524" eaLnBrk="0" fontAlgn="base" hangingPunct="0">
              <a:spcBef>
                <a:spcPct val="0"/>
              </a:spcBef>
              <a:spcAft>
                <a:spcPct val="0"/>
              </a:spcAft>
              <a:defRPr sz="1900">
                <a:solidFill>
                  <a:schemeClr val="tx1"/>
                </a:solidFill>
                <a:latin typeface="Arial" charset="0"/>
                <a:cs typeface="Arial" charset="0"/>
              </a:defRPr>
            </a:lvl7pPr>
            <a:lvl8pPr marL="3789045" indent="-252603" defTabSz="952524" eaLnBrk="0" fontAlgn="base" hangingPunct="0">
              <a:spcBef>
                <a:spcPct val="0"/>
              </a:spcBef>
              <a:spcAft>
                <a:spcPct val="0"/>
              </a:spcAft>
              <a:defRPr sz="1900">
                <a:solidFill>
                  <a:schemeClr val="tx1"/>
                </a:solidFill>
                <a:latin typeface="Arial" charset="0"/>
                <a:cs typeface="Arial" charset="0"/>
              </a:defRPr>
            </a:lvl8pPr>
            <a:lvl9pPr marL="4294251" indent="-252603" defTabSz="952524" eaLnBrk="0" fontAlgn="base" hangingPunct="0">
              <a:spcBef>
                <a:spcPct val="0"/>
              </a:spcBef>
              <a:spcAft>
                <a:spcPct val="0"/>
              </a:spcAft>
              <a:defRPr sz="1900">
                <a:solidFill>
                  <a:schemeClr val="tx1"/>
                </a:solidFill>
                <a:latin typeface="Arial" charset="0"/>
                <a:cs typeface="Arial" charset="0"/>
              </a:defRPr>
            </a:lvl9pPr>
          </a:lstStyle>
          <a:p>
            <a:pPr eaLnBrk="1" hangingPunct="1"/>
            <a:fld id="{535A399F-6585-4FF9-BA0F-B8F57D4905F3}" type="slidenum">
              <a:rPr lang="de-CH" altLang="de-DE" sz="1200"/>
              <a:pPr eaLnBrk="1" hangingPunct="1"/>
              <a:t>5</a:t>
            </a:fld>
            <a:endParaRPr lang="de-CH" altLang="de-DE" sz="1200"/>
          </a:p>
        </p:txBody>
      </p:sp>
      <p:sp>
        <p:nvSpPr>
          <p:cNvPr id="36867" name="Folienbildplatzhalter 1"/>
          <p:cNvSpPr>
            <a:spLocks noGrp="1" noRot="1" noChangeAspect="1" noTextEdit="1"/>
          </p:cNvSpPr>
          <p:nvPr>
            <p:ph type="sldImg"/>
          </p:nvPr>
        </p:nvSpPr>
        <p:spPr>
          <a:xfrm>
            <a:off x="930275" y="741363"/>
            <a:ext cx="4937125" cy="3703637"/>
          </a:xfrm>
          <a:ln/>
        </p:spPr>
      </p:sp>
      <p:sp>
        <p:nvSpPr>
          <p:cNvPr id="36868" name="Notizenplatzhalter 2"/>
          <p:cNvSpPr>
            <a:spLocks noGrp="1"/>
          </p:cNvSpPr>
          <p:nvPr>
            <p:ph type="body" idx="1"/>
          </p:nvPr>
        </p:nvSpPr>
        <p:spPr>
          <a:xfrm>
            <a:off x="453517" y="4689909"/>
            <a:ext cx="5890644" cy="44426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p>
            <a:pPr eaLnBrk="1" hangingPunct="1"/>
            <a:endParaRPr lang="de-DE" altLang="de-DE" smtClean="0">
              <a:latin typeface="Arial" charset="0"/>
              <a:cs typeface="Arial" charset="0"/>
            </a:endParaRPr>
          </a:p>
        </p:txBody>
      </p:sp>
      <p:sp>
        <p:nvSpPr>
          <p:cNvPr id="36869" name="Kopfzeilenplatzhalter 3"/>
          <p:cNvSpPr txBox="1">
            <a:spLocks noGrp="1"/>
          </p:cNvSpPr>
          <p:nvPr/>
        </p:nvSpPr>
        <p:spPr bwMode="auto">
          <a:xfrm>
            <a:off x="0" y="0"/>
            <a:ext cx="2945323"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Kopfzeile</a:t>
            </a:r>
          </a:p>
        </p:txBody>
      </p:sp>
      <p:sp>
        <p:nvSpPr>
          <p:cNvPr id="36870" name="Datumsplatzhalter 4"/>
          <p:cNvSpPr txBox="1">
            <a:spLocks noGrp="1"/>
          </p:cNvSpPr>
          <p:nvPr/>
        </p:nvSpPr>
        <p:spPr bwMode="auto">
          <a:xfrm>
            <a:off x="3852354" y="0"/>
            <a:ext cx="2945321"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DDFB4139-B540-4381-948D-42D84459E4AE}" type="datetime1">
              <a:rPr lang="de-CH" altLang="de-DE" sz="1000"/>
              <a:pPr algn="r"/>
              <a:t>07.11.2014</a:t>
            </a:fld>
            <a:endParaRPr lang="de-CH" altLang="de-DE" sz="1000"/>
          </a:p>
        </p:txBody>
      </p:sp>
      <p:sp>
        <p:nvSpPr>
          <p:cNvPr id="36871" name="Fußzeilenplatzhalter 5"/>
          <p:cNvSpPr txBox="1">
            <a:spLocks noGrp="1"/>
          </p:cNvSpPr>
          <p:nvPr/>
        </p:nvSpPr>
        <p:spPr bwMode="auto">
          <a:xfrm>
            <a:off x="0" y="9381621"/>
            <a:ext cx="2945323"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Fusszeile</a:t>
            </a:r>
          </a:p>
        </p:txBody>
      </p:sp>
      <p:sp>
        <p:nvSpPr>
          <p:cNvPr id="36872" name="Foliennummernplatzhalter 6"/>
          <p:cNvSpPr txBox="1">
            <a:spLocks noGrp="1"/>
          </p:cNvSpPr>
          <p:nvPr/>
        </p:nvSpPr>
        <p:spPr bwMode="auto">
          <a:xfrm>
            <a:off x="3852354" y="9381621"/>
            <a:ext cx="2945321"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8BE8D5BD-56B0-4C70-AF0A-A99BCB202F44}" type="slidenum">
              <a:rPr lang="de-CH" altLang="de-DE" sz="1000"/>
              <a:pPr algn="r"/>
              <a:t>5</a:t>
            </a:fld>
            <a:endParaRPr lang="de-CH" altLang="de-DE"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24" eaLnBrk="0" hangingPunct="0">
              <a:defRPr sz="1900">
                <a:solidFill>
                  <a:schemeClr val="tx1"/>
                </a:solidFill>
                <a:latin typeface="Arial" charset="0"/>
                <a:cs typeface="Arial" charset="0"/>
              </a:defRPr>
            </a:lvl1pPr>
            <a:lvl2pPr marL="820960" indent="-315754" defTabSz="952524" eaLnBrk="0" hangingPunct="0">
              <a:defRPr sz="1900">
                <a:solidFill>
                  <a:schemeClr val="tx1"/>
                </a:solidFill>
                <a:latin typeface="Arial" charset="0"/>
                <a:cs typeface="Arial" charset="0"/>
              </a:defRPr>
            </a:lvl2pPr>
            <a:lvl3pPr marL="1263015" indent="-252603" defTabSz="952524" eaLnBrk="0" hangingPunct="0">
              <a:defRPr sz="1900">
                <a:solidFill>
                  <a:schemeClr val="tx1"/>
                </a:solidFill>
                <a:latin typeface="Arial" charset="0"/>
                <a:cs typeface="Arial" charset="0"/>
              </a:defRPr>
            </a:lvl3pPr>
            <a:lvl4pPr marL="1768221" indent="-252603" defTabSz="952524" eaLnBrk="0" hangingPunct="0">
              <a:defRPr sz="1900">
                <a:solidFill>
                  <a:schemeClr val="tx1"/>
                </a:solidFill>
                <a:latin typeface="Arial" charset="0"/>
                <a:cs typeface="Arial" charset="0"/>
              </a:defRPr>
            </a:lvl4pPr>
            <a:lvl5pPr marL="2273427" indent="-252603" defTabSz="952524" eaLnBrk="0" hangingPunct="0">
              <a:defRPr sz="1900">
                <a:solidFill>
                  <a:schemeClr val="tx1"/>
                </a:solidFill>
                <a:latin typeface="Arial" charset="0"/>
                <a:cs typeface="Arial" charset="0"/>
              </a:defRPr>
            </a:lvl5pPr>
            <a:lvl6pPr marL="2778633" indent="-252603" defTabSz="952524" eaLnBrk="0" fontAlgn="base" hangingPunct="0">
              <a:spcBef>
                <a:spcPct val="0"/>
              </a:spcBef>
              <a:spcAft>
                <a:spcPct val="0"/>
              </a:spcAft>
              <a:defRPr sz="1900">
                <a:solidFill>
                  <a:schemeClr val="tx1"/>
                </a:solidFill>
                <a:latin typeface="Arial" charset="0"/>
                <a:cs typeface="Arial" charset="0"/>
              </a:defRPr>
            </a:lvl6pPr>
            <a:lvl7pPr marL="3283839" indent="-252603" defTabSz="952524" eaLnBrk="0" fontAlgn="base" hangingPunct="0">
              <a:spcBef>
                <a:spcPct val="0"/>
              </a:spcBef>
              <a:spcAft>
                <a:spcPct val="0"/>
              </a:spcAft>
              <a:defRPr sz="1900">
                <a:solidFill>
                  <a:schemeClr val="tx1"/>
                </a:solidFill>
                <a:latin typeface="Arial" charset="0"/>
                <a:cs typeface="Arial" charset="0"/>
              </a:defRPr>
            </a:lvl7pPr>
            <a:lvl8pPr marL="3789045" indent="-252603" defTabSz="952524" eaLnBrk="0" fontAlgn="base" hangingPunct="0">
              <a:spcBef>
                <a:spcPct val="0"/>
              </a:spcBef>
              <a:spcAft>
                <a:spcPct val="0"/>
              </a:spcAft>
              <a:defRPr sz="1900">
                <a:solidFill>
                  <a:schemeClr val="tx1"/>
                </a:solidFill>
                <a:latin typeface="Arial" charset="0"/>
                <a:cs typeface="Arial" charset="0"/>
              </a:defRPr>
            </a:lvl8pPr>
            <a:lvl9pPr marL="4294251" indent="-252603" defTabSz="952524" eaLnBrk="0" fontAlgn="base" hangingPunct="0">
              <a:spcBef>
                <a:spcPct val="0"/>
              </a:spcBef>
              <a:spcAft>
                <a:spcPct val="0"/>
              </a:spcAft>
              <a:defRPr sz="1900">
                <a:solidFill>
                  <a:schemeClr val="tx1"/>
                </a:solidFill>
                <a:latin typeface="Arial" charset="0"/>
                <a:cs typeface="Arial" charset="0"/>
              </a:defRPr>
            </a:lvl9pPr>
          </a:lstStyle>
          <a:p>
            <a:pPr eaLnBrk="1" hangingPunct="1"/>
            <a:fld id="{49A6D418-599F-4A57-9678-786AB33E3F47}" type="slidenum">
              <a:rPr lang="de-CH" altLang="de-DE" sz="1200"/>
              <a:pPr eaLnBrk="1" hangingPunct="1"/>
              <a:t>11</a:t>
            </a:fld>
            <a:endParaRPr lang="de-CH" altLang="de-DE" sz="1200"/>
          </a:p>
        </p:txBody>
      </p:sp>
      <p:sp>
        <p:nvSpPr>
          <p:cNvPr id="37891" name="Folienbildplatzhalter 1"/>
          <p:cNvSpPr>
            <a:spLocks noGrp="1" noRot="1" noChangeAspect="1" noTextEdit="1"/>
          </p:cNvSpPr>
          <p:nvPr>
            <p:ph type="sldImg"/>
          </p:nvPr>
        </p:nvSpPr>
        <p:spPr>
          <a:xfrm>
            <a:off x="930275" y="741363"/>
            <a:ext cx="4937125" cy="3703637"/>
          </a:xfrm>
          <a:ln/>
        </p:spPr>
      </p:sp>
      <p:sp>
        <p:nvSpPr>
          <p:cNvPr id="37892" name="Notizenplatzhalter 2"/>
          <p:cNvSpPr>
            <a:spLocks noGrp="1"/>
          </p:cNvSpPr>
          <p:nvPr>
            <p:ph type="body" idx="1"/>
          </p:nvPr>
        </p:nvSpPr>
        <p:spPr>
          <a:xfrm>
            <a:off x="453517" y="4689909"/>
            <a:ext cx="5890644" cy="44426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p>
            <a:pPr eaLnBrk="1" hangingPunct="1"/>
            <a:endParaRPr lang="de-DE" altLang="de-DE" smtClean="0">
              <a:latin typeface="Arial" charset="0"/>
              <a:cs typeface="Arial" charset="0"/>
            </a:endParaRPr>
          </a:p>
        </p:txBody>
      </p:sp>
      <p:sp>
        <p:nvSpPr>
          <p:cNvPr id="37893" name="Kopfzeilenplatzhalter 3"/>
          <p:cNvSpPr txBox="1">
            <a:spLocks noGrp="1"/>
          </p:cNvSpPr>
          <p:nvPr/>
        </p:nvSpPr>
        <p:spPr bwMode="auto">
          <a:xfrm>
            <a:off x="0" y="0"/>
            <a:ext cx="2945323"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Kopfzeile</a:t>
            </a:r>
          </a:p>
        </p:txBody>
      </p:sp>
      <p:sp>
        <p:nvSpPr>
          <p:cNvPr id="37894" name="Datumsplatzhalter 4"/>
          <p:cNvSpPr txBox="1">
            <a:spLocks noGrp="1"/>
          </p:cNvSpPr>
          <p:nvPr/>
        </p:nvSpPr>
        <p:spPr bwMode="auto">
          <a:xfrm>
            <a:off x="3852354" y="0"/>
            <a:ext cx="2945321"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AC65D884-41FD-4EE3-82E1-ED5ED9D73E92}" type="datetime1">
              <a:rPr lang="de-CH" altLang="de-DE" sz="1000"/>
              <a:pPr algn="r"/>
              <a:t>07.11.2014</a:t>
            </a:fld>
            <a:endParaRPr lang="de-CH" altLang="de-DE" sz="1000"/>
          </a:p>
        </p:txBody>
      </p:sp>
      <p:sp>
        <p:nvSpPr>
          <p:cNvPr id="37895" name="Fußzeilenplatzhalter 5"/>
          <p:cNvSpPr txBox="1">
            <a:spLocks noGrp="1"/>
          </p:cNvSpPr>
          <p:nvPr/>
        </p:nvSpPr>
        <p:spPr bwMode="auto">
          <a:xfrm>
            <a:off x="0" y="9381621"/>
            <a:ext cx="2945323"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Fusszeile</a:t>
            </a:r>
          </a:p>
        </p:txBody>
      </p:sp>
      <p:sp>
        <p:nvSpPr>
          <p:cNvPr id="37896" name="Foliennummernplatzhalter 6"/>
          <p:cNvSpPr txBox="1">
            <a:spLocks noGrp="1"/>
          </p:cNvSpPr>
          <p:nvPr/>
        </p:nvSpPr>
        <p:spPr bwMode="auto">
          <a:xfrm>
            <a:off x="3852354" y="9381621"/>
            <a:ext cx="2945321"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1C259503-B861-4500-9F5D-825B31590431}" type="slidenum">
              <a:rPr lang="de-CH" altLang="de-DE" sz="1000"/>
              <a:pPr algn="r"/>
              <a:t>11</a:t>
            </a:fld>
            <a:endParaRPr lang="de-CH" altLang="de-DE"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24" eaLnBrk="0" hangingPunct="0">
              <a:defRPr sz="1900">
                <a:solidFill>
                  <a:schemeClr val="tx1"/>
                </a:solidFill>
                <a:latin typeface="Arial" charset="0"/>
                <a:cs typeface="Arial" charset="0"/>
              </a:defRPr>
            </a:lvl1pPr>
            <a:lvl2pPr marL="820960" indent="-315754" defTabSz="952524" eaLnBrk="0" hangingPunct="0">
              <a:defRPr sz="1900">
                <a:solidFill>
                  <a:schemeClr val="tx1"/>
                </a:solidFill>
                <a:latin typeface="Arial" charset="0"/>
                <a:cs typeface="Arial" charset="0"/>
              </a:defRPr>
            </a:lvl2pPr>
            <a:lvl3pPr marL="1263015" indent="-252603" defTabSz="952524" eaLnBrk="0" hangingPunct="0">
              <a:defRPr sz="1900">
                <a:solidFill>
                  <a:schemeClr val="tx1"/>
                </a:solidFill>
                <a:latin typeface="Arial" charset="0"/>
                <a:cs typeface="Arial" charset="0"/>
              </a:defRPr>
            </a:lvl3pPr>
            <a:lvl4pPr marL="1768221" indent="-252603" defTabSz="952524" eaLnBrk="0" hangingPunct="0">
              <a:defRPr sz="1900">
                <a:solidFill>
                  <a:schemeClr val="tx1"/>
                </a:solidFill>
                <a:latin typeface="Arial" charset="0"/>
                <a:cs typeface="Arial" charset="0"/>
              </a:defRPr>
            </a:lvl4pPr>
            <a:lvl5pPr marL="2273427" indent="-252603" defTabSz="952524" eaLnBrk="0" hangingPunct="0">
              <a:defRPr sz="1900">
                <a:solidFill>
                  <a:schemeClr val="tx1"/>
                </a:solidFill>
                <a:latin typeface="Arial" charset="0"/>
                <a:cs typeface="Arial" charset="0"/>
              </a:defRPr>
            </a:lvl5pPr>
            <a:lvl6pPr marL="2778633" indent="-252603" defTabSz="952524" eaLnBrk="0" fontAlgn="base" hangingPunct="0">
              <a:spcBef>
                <a:spcPct val="0"/>
              </a:spcBef>
              <a:spcAft>
                <a:spcPct val="0"/>
              </a:spcAft>
              <a:defRPr sz="1900">
                <a:solidFill>
                  <a:schemeClr val="tx1"/>
                </a:solidFill>
                <a:latin typeface="Arial" charset="0"/>
                <a:cs typeface="Arial" charset="0"/>
              </a:defRPr>
            </a:lvl6pPr>
            <a:lvl7pPr marL="3283839" indent="-252603" defTabSz="952524" eaLnBrk="0" fontAlgn="base" hangingPunct="0">
              <a:spcBef>
                <a:spcPct val="0"/>
              </a:spcBef>
              <a:spcAft>
                <a:spcPct val="0"/>
              </a:spcAft>
              <a:defRPr sz="1900">
                <a:solidFill>
                  <a:schemeClr val="tx1"/>
                </a:solidFill>
                <a:latin typeface="Arial" charset="0"/>
                <a:cs typeface="Arial" charset="0"/>
              </a:defRPr>
            </a:lvl7pPr>
            <a:lvl8pPr marL="3789045" indent="-252603" defTabSz="952524" eaLnBrk="0" fontAlgn="base" hangingPunct="0">
              <a:spcBef>
                <a:spcPct val="0"/>
              </a:spcBef>
              <a:spcAft>
                <a:spcPct val="0"/>
              </a:spcAft>
              <a:defRPr sz="1900">
                <a:solidFill>
                  <a:schemeClr val="tx1"/>
                </a:solidFill>
                <a:latin typeface="Arial" charset="0"/>
                <a:cs typeface="Arial" charset="0"/>
              </a:defRPr>
            </a:lvl8pPr>
            <a:lvl9pPr marL="4294251" indent="-252603" defTabSz="952524" eaLnBrk="0" fontAlgn="base" hangingPunct="0">
              <a:spcBef>
                <a:spcPct val="0"/>
              </a:spcBef>
              <a:spcAft>
                <a:spcPct val="0"/>
              </a:spcAft>
              <a:defRPr sz="1900">
                <a:solidFill>
                  <a:schemeClr val="tx1"/>
                </a:solidFill>
                <a:latin typeface="Arial" charset="0"/>
                <a:cs typeface="Arial" charset="0"/>
              </a:defRPr>
            </a:lvl9pPr>
          </a:lstStyle>
          <a:p>
            <a:pPr eaLnBrk="1" hangingPunct="1"/>
            <a:fld id="{28C3AD92-370F-4652-B38E-F239B9CDE480}" type="slidenum">
              <a:rPr lang="de-CH" altLang="de-DE" sz="1200"/>
              <a:pPr eaLnBrk="1" hangingPunct="1"/>
              <a:t>17</a:t>
            </a:fld>
            <a:endParaRPr lang="de-CH" altLang="de-DE" sz="1200"/>
          </a:p>
        </p:txBody>
      </p:sp>
      <p:sp>
        <p:nvSpPr>
          <p:cNvPr id="38915" name="Folienbildplatzhalter 1"/>
          <p:cNvSpPr>
            <a:spLocks noGrp="1" noRot="1" noChangeAspect="1" noTextEdit="1"/>
          </p:cNvSpPr>
          <p:nvPr>
            <p:ph type="sldImg"/>
          </p:nvPr>
        </p:nvSpPr>
        <p:spPr>
          <a:xfrm>
            <a:off x="930275" y="741363"/>
            <a:ext cx="4937125" cy="3703637"/>
          </a:xfrm>
          <a:ln/>
        </p:spPr>
      </p:sp>
      <p:sp>
        <p:nvSpPr>
          <p:cNvPr id="38916" name="Notizenplatzhalter 2"/>
          <p:cNvSpPr>
            <a:spLocks noGrp="1"/>
          </p:cNvSpPr>
          <p:nvPr>
            <p:ph type="body" idx="1"/>
          </p:nvPr>
        </p:nvSpPr>
        <p:spPr>
          <a:xfrm>
            <a:off x="453517" y="4689909"/>
            <a:ext cx="5890644" cy="44426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p>
            <a:pPr eaLnBrk="1" hangingPunct="1"/>
            <a:endParaRPr lang="de-DE" altLang="de-DE" smtClean="0">
              <a:latin typeface="Arial" charset="0"/>
              <a:cs typeface="Arial" charset="0"/>
            </a:endParaRPr>
          </a:p>
        </p:txBody>
      </p:sp>
      <p:sp>
        <p:nvSpPr>
          <p:cNvPr id="38917" name="Kopfzeilenplatzhalter 3"/>
          <p:cNvSpPr txBox="1">
            <a:spLocks noGrp="1"/>
          </p:cNvSpPr>
          <p:nvPr/>
        </p:nvSpPr>
        <p:spPr bwMode="auto">
          <a:xfrm>
            <a:off x="0" y="0"/>
            <a:ext cx="2945323"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Kopfzeile</a:t>
            </a:r>
          </a:p>
        </p:txBody>
      </p:sp>
      <p:sp>
        <p:nvSpPr>
          <p:cNvPr id="38918" name="Datumsplatzhalter 4"/>
          <p:cNvSpPr txBox="1">
            <a:spLocks noGrp="1"/>
          </p:cNvSpPr>
          <p:nvPr/>
        </p:nvSpPr>
        <p:spPr bwMode="auto">
          <a:xfrm>
            <a:off x="3852354" y="0"/>
            <a:ext cx="2945321"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54FEB174-D3B6-4DD9-B749-58B1BB2C9015}" type="datetime1">
              <a:rPr lang="de-CH" altLang="de-DE" sz="1000"/>
              <a:pPr algn="r"/>
              <a:t>07.11.2014</a:t>
            </a:fld>
            <a:endParaRPr lang="de-CH" altLang="de-DE" sz="1000"/>
          </a:p>
        </p:txBody>
      </p:sp>
      <p:sp>
        <p:nvSpPr>
          <p:cNvPr id="38919" name="Fußzeilenplatzhalter 5"/>
          <p:cNvSpPr txBox="1">
            <a:spLocks noGrp="1"/>
          </p:cNvSpPr>
          <p:nvPr/>
        </p:nvSpPr>
        <p:spPr bwMode="auto">
          <a:xfrm>
            <a:off x="0" y="9381621"/>
            <a:ext cx="2945323"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Fusszeile</a:t>
            </a:r>
          </a:p>
        </p:txBody>
      </p:sp>
      <p:sp>
        <p:nvSpPr>
          <p:cNvPr id="38920" name="Foliennummernplatzhalter 6"/>
          <p:cNvSpPr txBox="1">
            <a:spLocks noGrp="1"/>
          </p:cNvSpPr>
          <p:nvPr/>
        </p:nvSpPr>
        <p:spPr bwMode="auto">
          <a:xfrm>
            <a:off x="3852354" y="9381621"/>
            <a:ext cx="2945321"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E4B14D9C-37D8-40A8-B21C-3F03F1CC7044}" type="slidenum">
              <a:rPr lang="de-CH" altLang="de-DE" sz="1000"/>
              <a:pPr algn="r"/>
              <a:t>17</a:t>
            </a:fld>
            <a:endParaRPr lang="de-CH" altLang="de-DE"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24" eaLnBrk="0" hangingPunct="0">
              <a:defRPr sz="1900">
                <a:solidFill>
                  <a:schemeClr val="tx1"/>
                </a:solidFill>
                <a:latin typeface="Arial" charset="0"/>
                <a:cs typeface="Arial" charset="0"/>
              </a:defRPr>
            </a:lvl1pPr>
            <a:lvl2pPr marL="820960" indent="-315754" defTabSz="952524" eaLnBrk="0" hangingPunct="0">
              <a:defRPr sz="1900">
                <a:solidFill>
                  <a:schemeClr val="tx1"/>
                </a:solidFill>
                <a:latin typeface="Arial" charset="0"/>
                <a:cs typeface="Arial" charset="0"/>
              </a:defRPr>
            </a:lvl2pPr>
            <a:lvl3pPr marL="1263015" indent="-252603" defTabSz="952524" eaLnBrk="0" hangingPunct="0">
              <a:defRPr sz="1900">
                <a:solidFill>
                  <a:schemeClr val="tx1"/>
                </a:solidFill>
                <a:latin typeface="Arial" charset="0"/>
                <a:cs typeface="Arial" charset="0"/>
              </a:defRPr>
            </a:lvl3pPr>
            <a:lvl4pPr marL="1768221" indent="-252603" defTabSz="952524" eaLnBrk="0" hangingPunct="0">
              <a:defRPr sz="1900">
                <a:solidFill>
                  <a:schemeClr val="tx1"/>
                </a:solidFill>
                <a:latin typeface="Arial" charset="0"/>
                <a:cs typeface="Arial" charset="0"/>
              </a:defRPr>
            </a:lvl4pPr>
            <a:lvl5pPr marL="2273427" indent="-252603" defTabSz="952524" eaLnBrk="0" hangingPunct="0">
              <a:defRPr sz="1900">
                <a:solidFill>
                  <a:schemeClr val="tx1"/>
                </a:solidFill>
                <a:latin typeface="Arial" charset="0"/>
                <a:cs typeface="Arial" charset="0"/>
              </a:defRPr>
            </a:lvl5pPr>
            <a:lvl6pPr marL="2778633" indent="-252603" defTabSz="952524" eaLnBrk="0" fontAlgn="base" hangingPunct="0">
              <a:spcBef>
                <a:spcPct val="0"/>
              </a:spcBef>
              <a:spcAft>
                <a:spcPct val="0"/>
              </a:spcAft>
              <a:defRPr sz="1900">
                <a:solidFill>
                  <a:schemeClr val="tx1"/>
                </a:solidFill>
                <a:latin typeface="Arial" charset="0"/>
                <a:cs typeface="Arial" charset="0"/>
              </a:defRPr>
            </a:lvl6pPr>
            <a:lvl7pPr marL="3283839" indent="-252603" defTabSz="952524" eaLnBrk="0" fontAlgn="base" hangingPunct="0">
              <a:spcBef>
                <a:spcPct val="0"/>
              </a:spcBef>
              <a:spcAft>
                <a:spcPct val="0"/>
              </a:spcAft>
              <a:defRPr sz="1900">
                <a:solidFill>
                  <a:schemeClr val="tx1"/>
                </a:solidFill>
                <a:latin typeface="Arial" charset="0"/>
                <a:cs typeface="Arial" charset="0"/>
              </a:defRPr>
            </a:lvl7pPr>
            <a:lvl8pPr marL="3789045" indent="-252603" defTabSz="952524" eaLnBrk="0" fontAlgn="base" hangingPunct="0">
              <a:spcBef>
                <a:spcPct val="0"/>
              </a:spcBef>
              <a:spcAft>
                <a:spcPct val="0"/>
              </a:spcAft>
              <a:defRPr sz="1900">
                <a:solidFill>
                  <a:schemeClr val="tx1"/>
                </a:solidFill>
                <a:latin typeface="Arial" charset="0"/>
                <a:cs typeface="Arial" charset="0"/>
              </a:defRPr>
            </a:lvl8pPr>
            <a:lvl9pPr marL="4294251" indent="-252603" defTabSz="952524" eaLnBrk="0" fontAlgn="base" hangingPunct="0">
              <a:spcBef>
                <a:spcPct val="0"/>
              </a:spcBef>
              <a:spcAft>
                <a:spcPct val="0"/>
              </a:spcAft>
              <a:defRPr sz="1900">
                <a:solidFill>
                  <a:schemeClr val="tx1"/>
                </a:solidFill>
                <a:latin typeface="Arial" charset="0"/>
                <a:cs typeface="Arial" charset="0"/>
              </a:defRPr>
            </a:lvl9pPr>
          </a:lstStyle>
          <a:p>
            <a:pPr eaLnBrk="1" hangingPunct="1"/>
            <a:fld id="{0A50FC0F-74EA-4068-A486-115525144C05}" type="slidenum">
              <a:rPr lang="de-CH" altLang="de-DE" sz="1200"/>
              <a:pPr eaLnBrk="1" hangingPunct="1"/>
              <a:t>20</a:t>
            </a:fld>
            <a:endParaRPr lang="de-CH" altLang="de-DE" sz="1200"/>
          </a:p>
        </p:txBody>
      </p:sp>
      <p:sp>
        <p:nvSpPr>
          <p:cNvPr id="39939" name="Folienbildplatzhalter 1"/>
          <p:cNvSpPr>
            <a:spLocks noGrp="1" noRot="1" noChangeAspect="1" noTextEdit="1"/>
          </p:cNvSpPr>
          <p:nvPr>
            <p:ph type="sldImg"/>
          </p:nvPr>
        </p:nvSpPr>
        <p:spPr>
          <a:xfrm>
            <a:off x="930275" y="741363"/>
            <a:ext cx="4937125" cy="3703637"/>
          </a:xfrm>
          <a:ln/>
        </p:spPr>
      </p:sp>
      <p:sp>
        <p:nvSpPr>
          <p:cNvPr id="39940" name="Notizenplatzhalter 2"/>
          <p:cNvSpPr>
            <a:spLocks noGrp="1"/>
          </p:cNvSpPr>
          <p:nvPr>
            <p:ph type="body" idx="1"/>
          </p:nvPr>
        </p:nvSpPr>
        <p:spPr>
          <a:xfrm>
            <a:off x="453517" y="4689909"/>
            <a:ext cx="5890644" cy="44426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p>
            <a:pPr eaLnBrk="1" hangingPunct="1"/>
            <a:endParaRPr lang="de-DE" altLang="de-DE" smtClean="0">
              <a:latin typeface="Arial" charset="0"/>
              <a:cs typeface="Arial" charset="0"/>
            </a:endParaRPr>
          </a:p>
        </p:txBody>
      </p:sp>
      <p:sp>
        <p:nvSpPr>
          <p:cNvPr id="39941" name="Kopfzeilenplatzhalter 3"/>
          <p:cNvSpPr txBox="1">
            <a:spLocks noGrp="1"/>
          </p:cNvSpPr>
          <p:nvPr/>
        </p:nvSpPr>
        <p:spPr bwMode="auto">
          <a:xfrm>
            <a:off x="0" y="0"/>
            <a:ext cx="2945323"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Kopfzeile</a:t>
            </a:r>
          </a:p>
        </p:txBody>
      </p:sp>
      <p:sp>
        <p:nvSpPr>
          <p:cNvPr id="39942" name="Datumsplatzhalter 4"/>
          <p:cNvSpPr txBox="1">
            <a:spLocks noGrp="1"/>
          </p:cNvSpPr>
          <p:nvPr/>
        </p:nvSpPr>
        <p:spPr bwMode="auto">
          <a:xfrm>
            <a:off x="3852354" y="0"/>
            <a:ext cx="2945321"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C6659302-6A4E-40CD-9C78-2F12DAE9DBFB}" type="datetime1">
              <a:rPr lang="de-CH" altLang="de-DE" sz="1000"/>
              <a:pPr algn="r"/>
              <a:t>07.11.2014</a:t>
            </a:fld>
            <a:endParaRPr lang="de-CH" altLang="de-DE" sz="1000"/>
          </a:p>
        </p:txBody>
      </p:sp>
      <p:sp>
        <p:nvSpPr>
          <p:cNvPr id="39943" name="Fußzeilenplatzhalter 5"/>
          <p:cNvSpPr txBox="1">
            <a:spLocks noGrp="1"/>
          </p:cNvSpPr>
          <p:nvPr/>
        </p:nvSpPr>
        <p:spPr bwMode="auto">
          <a:xfrm>
            <a:off x="0" y="9381621"/>
            <a:ext cx="2945323"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Fusszeile</a:t>
            </a:r>
          </a:p>
        </p:txBody>
      </p:sp>
      <p:sp>
        <p:nvSpPr>
          <p:cNvPr id="39944" name="Foliennummernplatzhalter 6"/>
          <p:cNvSpPr txBox="1">
            <a:spLocks noGrp="1"/>
          </p:cNvSpPr>
          <p:nvPr/>
        </p:nvSpPr>
        <p:spPr bwMode="auto">
          <a:xfrm>
            <a:off x="3852354" y="9381621"/>
            <a:ext cx="2945321"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9" tIns="45569" rIns="91139" bIns="45569"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6E35BFAB-A822-4DB1-AAAB-F5DE3EF587AE}" type="slidenum">
              <a:rPr lang="de-CH" altLang="de-DE" sz="1000"/>
              <a:pPr algn="r"/>
              <a:t>20</a:t>
            </a:fld>
            <a:endParaRPr lang="de-CH" altLang="de-DE"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24" eaLnBrk="0" hangingPunct="0">
              <a:defRPr sz="1900">
                <a:solidFill>
                  <a:schemeClr val="tx1"/>
                </a:solidFill>
                <a:latin typeface="Arial" charset="0"/>
                <a:cs typeface="Arial" charset="0"/>
              </a:defRPr>
            </a:lvl1pPr>
            <a:lvl2pPr marL="820960" indent="-315754" defTabSz="952524" eaLnBrk="0" hangingPunct="0">
              <a:defRPr sz="1900">
                <a:solidFill>
                  <a:schemeClr val="tx1"/>
                </a:solidFill>
                <a:latin typeface="Arial" charset="0"/>
                <a:cs typeface="Arial" charset="0"/>
              </a:defRPr>
            </a:lvl2pPr>
            <a:lvl3pPr marL="1263015" indent="-252603" defTabSz="952524" eaLnBrk="0" hangingPunct="0">
              <a:defRPr sz="1900">
                <a:solidFill>
                  <a:schemeClr val="tx1"/>
                </a:solidFill>
                <a:latin typeface="Arial" charset="0"/>
                <a:cs typeface="Arial" charset="0"/>
              </a:defRPr>
            </a:lvl3pPr>
            <a:lvl4pPr marL="1768221" indent="-252603" defTabSz="952524" eaLnBrk="0" hangingPunct="0">
              <a:defRPr sz="1900">
                <a:solidFill>
                  <a:schemeClr val="tx1"/>
                </a:solidFill>
                <a:latin typeface="Arial" charset="0"/>
                <a:cs typeface="Arial" charset="0"/>
              </a:defRPr>
            </a:lvl4pPr>
            <a:lvl5pPr marL="2273427" indent="-252603" defTabSz="952524" eaLnBrk="0" hangingPunct="0">
              <a:defRPr sz="1900">
                <a:solidFill>
                  <a:schemeClr val="tx1"/>
                </a:solidFill>
                <a:latin typeface="Arial" charset="0"/>
                <a:cs typeface="Arial" charset="0"/>
              </a:defRPr>
            </a:lvl5pPr>
            <a:lvl6pPr marL="2778633" indent="-252603" defTabSz="952524" eaLnBrk="0" fontAlgn="base" hangingPunct="0">
              <a:spcBef>
                <a:spcPct val="0"/>
              </a:spcBef>
              <a:spcAft>
                <a:spcPct val="0"/>
              </a:spcAft>
              <a:defRPr sz="1900">
                <a:solidFill>
                  <a:schemeClr val="tx1"/>
                </a:solidFill>
                <a:latin typeface="Arial" charset="0"/>
                <a:cs typeface="Arial" charset="0"/>
              </a:defRPr>
            </a:lvl6pPr>
            <a:lvl7pPr marL="3283839" indent="-252603" defTabSz="952524" eaLnBrk="0" fontAlgn="base" hangingPunct="0">
              <a:spcBef>
                <a:spcPct val="0"/>
              </a:spcBef>
              <a:spcAft>
                <a:spcPct val="0"/>
              </a:spcAft>
              <a:defRPr sz="1900">
                <a:solidFill>
                  <a:schemeClr val="tx1"/>
                </a:solidFill>
                <a:latin typeface="Arial" charset="0"/>
                <a:cs typeface="Arial" charset="0"/>
              </a:defRPr>
            </a:lvl7pPr>
            <a:lvl8pPr marL="3789045" indent="-252603" defTabSz="952524" eaLnBrk="0" fontAlgn="base" hangingPunct="0">
              <a:spcBef>
                <a:spcPct val="0"/>
              </a:spcBef>
              <a:spcAft>
                <a:spcPct val="0"/>
              </a:spcAft>
              <a:defRPr sz="1900">
                <a:solidFill>
                  <a:schemeClr val="tx1"/>
                </a:solidFill>
                <a:latin typeface="Arial" charset="0"/>
                <a:cs typeface="Arial" charset="0"/>
              </a:defRPr>
            </a:lvl8pPr>
            <a:lvl9pPr marL="4294251" indent="-252603" defTabSz="952524" eaLnBrk="0" fontAlgn="base" hangingPunct="0">
              <a:spcBef>
                <a:spcPct val="0"/>
              </a:spcBef>
              <a:spcAft>
                <a:spcPct val="0"/>
              </a:spcAft>
              <a:defRPr sz="1900">
                <a:solidFill>
                  <a:schemeClr val="tx1"/>
                </a:solidFill>
                <a:latin typeface="Arial" charset="0"/>
                <a:cs typeface="Arial" charset="0"/>
              </a:defRPr>
            </a:lvl9pPr>
          </a:lstStyle>
          <a:p>
            <a:pPr eaLnBrk="1" hangingPunct="1"/>
            <a:fld id="{2CB65B72-703C-4021-B829-E15F5D90E501}" type="slidenum">
              <a:rPr lang="de-CH" altLang="de-DE" sz="1200"/>
              <a:pPr eaLnBrk="1" hangingPunct="1"/>
              <a:t>22</a:t>
            </a:fld>
            <a:endParaRPr lang="de-CH" altLang="de-DE" sz="1200"/>
          </a:p>
        </p:txBody>
      </p:sp>
      <p:sp>
        <p:nvSpPr>
          <p:cNvPr id="40963" name="Folienbildplatzhalter 1"/>
          <p:cNvSpPr>
            <a:spLocks noGrp="1" noRot="1" noChangeAspect="1" noTextEdit="1"/>
          </p:cNvSpPr>
          <p:nvPr>
            <p:ph type="sldImg"/>
          </p:nvPr>
        </p:nvSpPr>
        <p:spPr>
          <a:xfrm>
            <a:off x="930275" y="741363"/>
            <a:ext cx="4937125" cy="3703637"/>
          </a:xfrm>
          <a:ln/>
        </p:spPr>
      </p:sp>
      <p:sp>
        <p:nvSpPr>
          <p:cNvPr id="40964" name="Notizenplatzhalter 2"/>
          <p:cNvSpPr>
            <a:spLocks noGrp="1"/>
          </p:cNvSpPr>
          <p:nvPr>
            <p:ph type="body" idx="1"/>
          </p:nvPr>
        </p:nvSpPr>
        <p:spPr>
          <a:xfrm>
            <a:off x="453517" y="4689909"/>
            <a:ext cx="5890644" cy="44426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3" tIns="45566" rIns="91133" bIns="45566"/>
          <a:lstStyle/>
          <a:p>
            <a:pPr eaLnBrk="1" hangingPunct="1"/>
            <a:endParaRPr lang="de-DE" altLang="de-DE" smtClean="0">
              <a:latin typeface="Arial" charset="0"/>
              <a:cs typeface="Arial" charset="0"/>
            </a:endParaRPr>
          </a:p>
        </p:txBody>
      </p:sp>
      <p:sp>
        <p:nvSpPr>
          <p:cNvPr id="40965" name="Kopfzeilenplatzhalter 3"/>
          <p:cNvSpPr txBox="1">
            <a:spLocks noGrp="1"/>
          </p:cNvSpPr>
          <p:nvPr/>
        </p:nvSpPr>
        <p:spPr bwMode="auto">
          <a:xfrm>
            <a:off x="0" y="0"/>
            <a:ext cx="2945323"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3" tIns="45566" rIns="91133" bIns="45566"/>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Kopfzeile</a:t>
            </a:r>
          </a:p>
        </p:txBody>
      </p:sp>
      <p:sp>
        <p:nvSpPr>
          <p:cNvPr id="40966" name="Datumsplatzhalter 4"/>
          <p:cNvSpPr txBox="1">
            <a:spLocks noGrp="1"/>
          </p:cNvSpPr>
          <p:nvPr/>
        </p:nvSpPr>
        <p:spPr bwMode="auto">
          <a:xfrm>
            <a:off x="3852354" y="0"/>
            <a:ext cx="2945321" cy="49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3" tIns="45566" rIns="91133" bIns="45566"/>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830B521B-3BF0-4742-88B0-FFCA52A04FA1}" type="datetime1">
              <a:rPr lang="de-CH" altLang="de-DE" sz="1000"/>
              <a:pPr algn="r"/>
              <a:t>07.11.2014</a:t>
            </a:fld>
            <a:endParaRPr lang="de-CH" altLang="de-DE" sz="1000"/>
          </a:p>
        </p:txBody>
      </p:sp>
      <p:sp>
        <p:nvSpPr>
          <p:cNvPr id="40967" name="Fußzeilenplatzhalter 5"/>
          <p:cNvSpPr txBox="1">
            <a:spLocks noGrp="1"/>
          </p:cNvSpPr>
          <p:nvPr/>
        </p:nvSpPr>
        <p:spPr bwMode="auto">
          <a:xfrm>
            <a:off x="0" y="9381621"/>
            <a:ext cx="2945323"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3" tIns="45566" rIns="91133" bIns="45566"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r>
              <a:rPr lang="de-CH" altLang="de-DE" sz="1000"/>
              <a:t>Fusszeile</a:t>
            </a:r>
          </a:p>
        </p:txBody>
      </p:sp>
      <p:sp>
        <p:nvSpPr>
          <p:cNvPr id="40968" name="Foliennummernplatzhalter 6"/>
          <p:cNvSpPr txBox="1">
            <a:spLocks noGrp="1"/>
          </p:cNvSpPr>
          <p:nvPr/>
        </p:nvSpPr>
        <p:spPr bwMode="auto">
          <a:xfrm>
            <a:off x="3852354" y="9381621"/>
            <a:ext cx="2945321" cy="49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3" tIns="45566" rIns="91133" bIns="45566" anchor="b"/>
          <a:lstStyle>
            <a:lvl1pPr defTabSz="825500" eaLnBrk="0" hangingPunct="0">
              <a:defRPr sz="1700">
                <a:solidFill>
                  <a:schemeClr val="tx1"/>
                </a:solidFill>
                <a:latin typeface="Arial" charset="0"/>
                <a:cs typeface="Arial" charset="0"/>
              </a:defRPr>
            </a:lvl1pPr>
            <a:lvl2pPr marL="742950" indent="-285750" defTabSz="825500" eaLnBrk="0" hangingPunct="0">
              <a:defRPr sz="1700">
                <a:solidFill>
                  <a:schemeClr val="tx1"/>
                </a:solidFill>
                <a:latin typeface="Arial" charset="0"/>
                <a:cs typeface="Arial" charset="0"/>
              </a:defRPr>
            </a:lvl2pPr>
            <a:lvl3pPr marL="1143000" indent="-228600" defTabSz="825500" eaLnBrk="0" hangingPunct="0">
              <a:defRPr sz="1700">
                <a:solidFill>
                  <a:schemeClr val="tx1"/>
                </a:solidFill>
                <a:latin typeface="Arial" charset="0"/>
                <a:cs typeface="Arial" charset="0"/>
              </a:defRPr>
            </a:lvl3pPr>
            <a:lvl4pPr marL="1600200" indent="-228600" defTabSz="825500" eaLnBrk="0" hangingPunct="0">
              <a:defRPr sz="1700">
                <a:solidFill>
                  <a:schemeClr val="tx1"/>
                </a:solidFill>
                <a:latin typeface="Arial" charset="0"/>
                <a:cs typeface="Arial" charset="0"/>
              </a:defRPr>
            </a:lvl4pPr>
            <a:lvl5pPr marL="2057400" indent="-228600" defTabSz="825500" eaLnBrk="0" hangingPunct="0">
              <a:defRPr sz="1700">
                <a:solidFill>
                  <a:schemeClr val="tx1"/>
                </a:solidFill>
                <a:latin typeface="Arial" charset="0"/>
                <a:cs typeface="Arial" charset="0"/>
              </a:defRPr>
            </a:lvl5pPr>
            <a:lvl6pPr marL="2514600" indent="-228600" defTabSz="825500" eaLnBrk="0" fontAlgn="base" hangingPunct="0">
              <a:spcBef>
                <a:spcPct val="0"/>
              </a:spcBef>
              <a:spcAft>
                <a:spcPct val="0"/>
              </a:spcAft>
              <a:defRPr sz="1700">
                <a:solidFill>
                  <a:schemeClr val="tx1"/>
                </a:solidFill>
                <a:latin typeface="Arial" charset="0"/>
                <a:cs typeface="Arial" charset="0"/>
              </a:defRPr>
            </a:lvl6pPr>
            <a:lvl7pPr marL="2971800" indent="-228600" defTabSz="825500" eaLnBrk="0" fontAlgn="base" hangingPunct="0">
              <a:spcBef>
                <a:spcPct val="0"/>
              </a:spcBef>
              <a:spcAft>
                <a:spcPct val="0"/>
              </a:spcAft>
              <a:defRPr sz="1700">
                <a:solidFill>
                  <a:schemeClr val="tx1"/>
                </a:solidFill>
                <a:latin typeface="Arial" charset="0"/>
                <a:cs typeface="Arial" charset="0"/>
              </a:defRPr>
            </a:lvl7pPr>
            <a:lvl8pPr marL="3429000" indent="-228600" defTabSz="825500" eaLnBrk="0" fontAlgn="base" hangingPunct="0">
              <a:spcBef>
                <a:spcPct val="0"/>
              </a:spcBef>
              <a:spcAft>
                <a:spcPct val="0"/>
              </a:spcAft>
              <a:defRPr sz="1700">
                <a:solidFill>
                  <a:schemeClr val="tx1"/>
                </a:solidFill>
                <a:latin typeface="Arial" charset="0"/>
                <a:cs typeface="Arial" charset="0"/>
              </a:defRPr>
            </a:lvl8pPr>
            <a:lvl9pPr marL="3886200" indent="-228600" defTabSz="825500" eaLnBrk="0" fontAlgn="base" hangingPunct="0">
              <a:spcBef>
                <a:spcPct val="0"/>
              </a:spcBef>
              <a:spcAft>
                <a:spcPct val="0"/>
              </a:spcAft>
              <a:defRPr sz="1700">
                <a:solidFill>
                  <a:schemeClr val="tx1"/>
                </a:solidFill>
                <a:latin typeface="Arial" charset="0"/>
                <a:cs typeface="Arial" charset="0"/>
              </a:defRPr>
            </a:lvl9pPr>
          </a:lstStyle>
          <a:p>
            <a:pPr algn="r"/>
            <a:fld id="{0ED7EF5F-9B9F-4C40-964D-D14E175BDFF5}" type="slidenum">
              <a:rPr lang="de-CH" altLang="de-DE" sz="1000"/>
              <a:pPr algn="r"/>
              <a:t>22</a:t>
            </a:fld>
            <a:endParaRPr lang="de-CH" altLang="de-DE" sz="10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Picture 7" descr="uzh_logo_d_pos_grau_1mm"/>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 y="142875"/>
            <a:ext cx="186848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8"/>
          <p:cNvSpPr>
            <a:spLocks noChangeShapeType="1"/>
          </p:cNvSpPr>
          <p:nvPr/>
        </p:nvSpPr>
        <p:spPr bwMode="auto">
          <a:xfrm>
            <a:off x="0" y="1125538"/>
            <a:ext cx="9144000" cy="0"/>
          </a:xfrm>
          <a:prstGeom prst="line">
            <a:avLst/>
          </a:prstGeom>
          <a:noFill/>
          <a:ln w="15875">
            <a:solidFill>
              <a:schemeClr val="accent2"/>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 name="Text Box 9"/>
          <p:cNvSpPr txBox="1">
            <a:spLocks noChangeArrowheads="1"/>
          </p:cNvSpPr>
          <p:nvPr/>
        </p:nvSpPr>
        <p:spPr bwMode="auto">
          <a:xfrm>
            <a:off x="900113" y="852488"/>
            <a:ext cx="734377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6000" rIns="0" bIns="0"/>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spcBef>
                <a:spcPct val="50000"/>
              </a:spcBef>
              <a:defRPr/>
            </a:pPr>
            <a:r>
              <a:rPr lang="de-CH" sz="1400" b="1" smtClean="0"/>
              <a:t>Rechtswissenschaftliches Institut</a:t>
            </a:r>
          </a:p>
        </p:txBody>
      </p:sp>
      <p:sp>
        <p:nvSpPr>
          <p:cNvPr id="4098" name="Rectangle 2"/>
          <p:cNvSpPr>
            <a:spLocks noGrp="1" noChangeArrowheads="1"/>
          </p:cNvSpPr>
          <p:nvPr>
            <p:ph type="ctrTitle"/>
          </p:nvPr>
        </p:nvSpPr>
        <p:spPr>
          <a:xfrm>
            <a:off x="900113" y="1989138"/>
            <a:ext cx="7343775" cy="1295400"/>
          </a:xfrm>
        </p:spPr>
        <p:txBody>
          <a:bodyPr/>
          <a:lstStyle>
            <a:lvl1pPr>
              <a:defRPr sz="3900"/>
            </a:lvl1pPr>
          </a:lstStyle>
          <a:p>
            <a:r>
              <a:rPr lang="de-CH"/>
              <a:t>Titelmasterformat durch Klicken bearbeiten</a:t>
            </a:r>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CH"/>
              <a:t>Formatvorlage des Untertitelmasters durch Klicken bearbeiten</a:t>
            </a:r>
          </a:p>
        </p:txBody>
      </p:sp>
      <p:sp>
        <p:nvSpPr>
          <p:cNvPr id="7" name="Rectangle 4"/>
          <p:cNvSpPr>
            <a:spLocks noGrp="1" noChangeArrowheads="1"/>
          </p:cNvSpPr>
          <p:nvPr>
            <p:ph type="dt" sz="half" idx="10"/>
          </p:nvPr>
        </p:nvSpPr>
        <p:spPr>
          <a:xfrm>
            <a:off x="900113" y="6524625"/>
            <a:ext cx="2133600" cy="215900"/>
          </a:xfrm>
        </p:spPr>
        <p:txBody>
          <a:bodyPr/>
          <a:lstStyle>
            <a:lvl1pPr>
              <a:defRPr/>
            </a:lvl1pPr>
          </a:lstStyle>
          <a:p>
            <a:pPr>
              <a:defRPr/>
            </a:pPr>
            <a:fld id="{AED2CBA6-DC5F-417F-AF79-D5F5919FA4A5}" type="datetime1">
              <a:rPr lang="de-CH" smtClean="0"/>
              <a:t>07.11.2014</a:t>
            </a:fld>
            <a:endParaRPr lang="de-CH"/>
          </a:p>
        </p:txBody>
      </p:sp>
      <p:sp>
        <p:nvSpPr>
          <p:cNvPr id="8" name="Rectangle 6"/>
          <p:cNvSpPr>
            <a:spLocks noGrp="1" noChangeArrowheads="1"/>
          </p:cNvSpPr>
          <p:nvPr>
            <p:ph type="sldNum" sz="quarter" idx="11"/>
          </p:nvPr>
        </p:nvSpPr>
        <p:spPr>
          <a:xfrm>
            <a:off x="6399213" y="6524625"/>
            <a:ext cx="1844675" cy="215900"/>
          </a:xfrm>
        </p:spPr>
        <p:txBody>
          <a:bodyPr/>
          <a:lstStyle>
            <a:lvl1pPr>
              <a:defRPr/>
            </a:lvl1pPr>
          </a:lstStyle>
          <a:p>
            <a:pPr>
              <a:defRPr/>
            </a:pPr>
            <a:r>
              <a:rPr lang="de-CH"/>
              <a:t>Seite </a:t>
            </a:r>
            <a:fld id="{E0DAB906-6EB5-46FF-AA28-9F15E6D5E313}" type="slidenum">
              <a:rPr lang="de-CH"/>
              <a:pPr>
                <a:defRPr/>
              </a:pPr>
              <a:t>‹Nr.›</a:t>
            </a:fld>
            <a:endParaRPr lang="de-CH"/>
          </a:p>
        </p:txBody>
      </p:sp>
    </p:spTree>
    <p:extLst>
      <p:ext uri="{BB962C8B-B14F-4D97-AF65-F5344CB8AC3E}">
        <p14:creationId xmlns:p14="http://schemas.microsoft.com/office/powerpoint/2010/main" val="181039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15D8B1E7-5E8A-4182-9119-02FBDEB75131}" type="datetime1">
              <a:rPr lang="de-CH" smtClean="0"/>
              <a:t>07.11.2014</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6" name="Rectangle 6"/>
          <p:cNvSpPr>
            <a:spLocks noGrp="1" noChangeArrowheads="1"/>
          </p:cNvSpPr>
          <p:nvPr>
            <p:ph type="sldNum" sz="quarter" idx="12"/>
          </p:nvPr>
        </p:nvSpPr>
        <p:spPr>
          <a:ln/>
        </p:spPr>
        <p:txBody>
          <a:bodyPr/>
          <a:lstStyle>
            <a:lvl1pPr>
              <a:defRPr/>
            </a:lvl1pPr>
          </a:lstStyle>
          <a:p>
            <a:pPr>
              <a:defRPr/>
            </a:pPr>
            <a:r>
              <a:rPr lang="de-CH"/>
              <a:t>Seite </a:t>
            </a:r>
            <a:fld id="{064BC6CB-D890-4793-8D7C-620A542C237C}" type="slidenum">
              <a:rPr lang="de-CH"/>
              <a:pPr>
                <a:defRPr/>
              </a:pPr>
              <a:t>‹Nr.›</a:t>
            </a:fld>
            <a:endParaRPr lang="de-CH"/>
          </a:p>
        </p:txBody>
      </p:sp>
    </p:spTree>
    <p:extLst>
      <p:ext uri="{BB962C8B-B14F-4D97-AF65-F5344CB8AC3E}">
        <p14:creationId xmlns:p14="http://schemas.microsoft.com/office/powerpoint/2010/main" val="1645781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408738" y="188913"/>
            <a:ext cx="1835150" cy="5903912"/>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900113" y="188913"/>
            <a:ext cx="5356225" cy="59039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8ACB353B-0BE7-488A-BF28-480EBAC40467}" type="datetime1">
              <a:rPr lang="de-CH" smtClean="0"/>
              <a:t>07.11.2014</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6" name="Rectangle 6"/>
          <p:cNvSpPr>
            <a:spLocks noGrp="1" noChangeArrowheads="1"/>
          </p:cNvSpPr>
          <p:nvPr>
            <p:ph type="sldNum" sz="quarter" idx="12"/>
          </p:nvPr>
        </p:nvSpPr>
        <p:spPr>
          <a:ln/>
        </p:spPr>
        <p:txBody>
          <a:bodyPr/>
          <a:lstStyle>
            <a:lvl1pPr>
              <a:defRPr/>
            </a:lvl1pPr>
          </a:lstStyle>
          <a:p>
            <a:pPr>
              <a:defRPr/>
            </a:pPr>
            <a:r>
              <a:rPr lang="de-CH"/>
              <a:t>Seite </a:t>
            </a:r>
            <a:fld id="{7E45AB24-FDF3-4954-8636-71DABEFBBC88}" type="slidenum">
              <a:rPr lang="de-CH"/>
              <a:pPr>
                <a:defRPr/>
              </a:pPr>
              <a:t>‹Nr.›</a:t>
            </a:fld>
            <a:endParaRPr lang="de-CH"/>
          </a:p>
        </p:txBody>
      </p:sp>
    </p:spTree>
    <p:extLst>
      <p:ext uri="{BB962C8B-B14F-4D97-AF65-F5344CB8AC3E}">
        <p14:creationId xmlns:p14="http://schemas.microsoft.com/office/powerpoint/2010/main" val="1255016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Picture 7" descr="uzh_logo_d_pos_grau_1mm"/>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 y="142875"/>
            <a:ext cx="186848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8"/>
          <p:cNvSpPr>
            <a:spLocks noChangeShapeType="1"/>
          </p:cNvSpPr>
          <p:nvPr/>
        </p:nvSpPr>
        <p:spPr bwMode="auto">
          <a:xfrm>
            <a:off x="0" y="1125538"/>
            <a:ext cx="9144000" cy="0"/>
          </a:xfrm>
          <a:prstGeom prst="line">
            <a:avLst/>
          </a:prstGeom>
          <a:noFill/>
          <a:ln w="15875">
            <a:solidFill>
              <a:schemeClr val="accent2"/>
            </a:solidFill>
            <a:round/>
            <a:headEnd/>
            <a:tailEnd/>
          </a:ln>
          <a:extLst>
            <a:ext uri="{909E8E84-426E-40DD-AFC4-6F175D3DCCD1}">
              <a14:hiddenFill xmlns:a14="http://schemas.microsoft.com/office/drawing/2010/main">
                <a:noFill/>
              </a14:hiddenFill>
            </a:ext>
          </a:extLst>
        </p:spPr>
        <p:txBody>
          <a:bodyPr/>
          <a:lstStyle/>
          <a:p>
            <a:endParaRPr lang="de-CH">
              <a:solidFill>
                <a:srgbClr val="000000"/>
              </a:solidFill>
            </a:endParaRPr>
          </a:p>
        </p:txBody>
      </p:sp>
      <p:sp>
        <p:nvSpPr>
          <p:cNvPr id="6" name="Text Box 9"/>
          <p:cNvSpPr txBox="1">
            <a:spLocks noChangeArrowheads="1"/>
          </p:cNvSpPr>
          <p:nvPr/>
        </p:nvSpPr>
        <p:spPr bwMode="auto">
          <a:xfrm>
            <a:off x="900113" y="852488"/>
            <a:ext cx="734377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6000" rIns="0" bIns="0"/>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spcBef>
                <a:spcPct val="50000"/>
              </a:spcBef>
              <a:defRPr/>
            </a:pPr>
            <a:r>
              <a:rPr lang="de-CH" sz="1400" b="1" smtClean="0">
                <a:solidFill>
                  <a:srgbClr val="000000"/>
                </a:solidFill>
              </a:rPr>
              <a:t>Rechtswissenschaftliches Institut</a:t>
            </a:r>
          </a:p>
        </p:txBody>
      </p:sp>
      <p:sp>
        <p:nvSpPr>
          <p:cNvPr id="4098" name="Rectangle 2"/>
          <p:cNvSpPr>
            <a:spLocks noGrp="1" noChangeArrowheads="1"/>
          </p:cNvSpPr>
          <p:nvPr>
            <p:ph type="ctrTitle"/>
          </p:nvPr>
        </p:nvSpPr>
        <p:spPr>
          <a:xfrm>
            <a:off x="900113" y="1989138"/>
            <a:ext cx="7343775" cy="1295400"/>
          </a:xfrm>
        </p:spPr>
        <p:txBody>
          <a:bodyPr/>
          <a:lstStyle>
            <a:lvl1pPr>
              <a:defRPr sz="3900"/>
            </a:lvl1pPr>
          </a:lstStyle>
          <a:p>
            <a:r>
              <a:rPr lang="de-CH"/>
              <a:t>Titelmasterformat durch Klicken bearbeiten</a:t>
            </a:r>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CH"/>
              <a:t>Formatvorlage des Untertitelmasters durch Klicken bearbeiten</a:t>
            </a:r>
          </a:p>
        </p:txBody>
      </p:sp>
      <p:sp>
        <p:nvSpPr>
          <p:cNvPr id="7" name="Rectangle 4"/>
          <p:cNvSpPr>
            <a:spLocks noGrp="1" noChangeArrowheads="1"/>
          </p:cNvSpPr>
          <p:nvPr>
            <p:ph type="dt" sz="half" idx="10"/>
          </p:nvPr>
        </p:nvSpPr>
        <p:spPr>
          <a:xfrm>
            <a:off x="900113" y="6524625"/>
            <a:ext cx="2133600" cy="215900"/>
          </a:xfrm>
        </p:spPr>
        <p:txBody>
          <a:bodyPr/>
          <a:lstStyle>
            <a:lvl1pPr>
              <a:defRPr/>
            </a:lvl1pPr>
          </a:lstStyle>
          <a:p>
            <a:pPr>
              <a:defRPr/>
            </a:pPr>
            <a:fld id="{F8B285CE-F290-4C22-8B48-1F35C3BCC2D3}" type="datetime1">
              <a:rPr lang="de-CH" smtClean="0">
                <a:solidFill>
                  <a:srgbClr val="000000"/>
                </a:solidFill>
              </a:rPr>
              <a:t>07.11.2014</a:t>
            </a:fld>
            <a:endParaRPr lang="de-CH">
              <a:solidFill>
                <a:srgbClr val="000000"/>
              </a:solidFill>
            </a:endParaRPr>
          </a:p>
        </p:txBody>
      </p:sp>
      <p:sp>
        <p:nvSpPr>
          <p:cNvPr id="8" name="Rectangle 6"/>
          <p:cNvSpPr>
            <a:spLocks noGrp="1" noChangeArrowheads="1"/>
          </p:cNvSpPr>
          <p:nvPr>
            <p:ph type="sldNum" sz="quarter" idx="11"/>
          </p:nvPr>
        </p:nvSpPr>
        <p:spPr>
          <a:xfrm>
            <a:off x="6399213" y="6524625"/>
            <a:ext cx="1844675" cy="215900"/>
          </a:xfrm>
        </p:spPr>
        <p:txBody>
          <a:bodyPr/>
          <a:lstStyle>
            <a:lvl1pPr>
              <a:defRPr/>
            </a:lvl1pPr>
          </a:lstStyle>
          <a:p>
            <a:pPr>
              <a:defRPr/>
            </a:pPr>
            <a:r>
              <a:rPr lang="de-CH">
                <a:solidFill>
                  <a:srgbClr val="000000"/>
                </a:solidFill>
              </a:rPr>
              <a:t>Seite </a:t>
            </a:r>
            <a:fld id="{E0DAB906-6EB5-46FF-AA28-9F15E6D5E313}"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929117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A74923DF-D00D-4D57-9085-10751403E4D1}"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AE8925E3-49DC-4BB2-91E2-F37C835D6E21}"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3008372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AE262109-43C3-483C-92E6-622E5FC989E5}"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34FEB23B-1018-4F09-B4D9-8C6263D7FDED}"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458587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900113" y="1125538"/>
            <a:ext cx="3595687"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125538"/>
            <a:ext cx="3595688"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FF86C9FE-5152-45DB-BC0E-A6D336AD1332}"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403B3916-2EC9-4219-B3B8-87889692E718}"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824683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F8764E70-D3F7-4076-848D-CCFC149C0252}" type="datetime1">
              <a:rPr lang="de-CH" smtClean="0">
                <a:solidFill>
                  <a:srgbClr val="000000"/>
                </a:solidFill>
              </a:rPr>
              <a:t>07.11.2014</a:t>
            </a:fld>
            <a:endParaRPr lang="de-CH">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6B6C1FB0-14F7-4B83-BBF5-E06EA555ED8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305202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5A7FAFD2-5ADA-406F-9F44-003F0175C467}" type="datetime1">
              <a:rPr lang="de-CH" smtClean="0">
                <a:solidFill>
                  <a:srgbClr val="000000"/>
                </a:solidFill>
              </a:rPr>
              <a:t>07.11.2014</a:t>
            </a:fld>
            <a:endParaRPr lang="de-CH">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AF27F65A-810C-4028-9922-72197D64EB36}"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556996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8A50481-AC2D-4333-836E-FE5E06FDD085}" type="datetime1">
              <a:rPr lang="de-CH" smtClean="0">
                <a:solidFill>
                  <a:srgbClr val="000000"/>
                </a:solidFill>
              </a:rPr>
              <a:t>07.11.2014</a:t>
            </a:fld>
            <a:endParaRPr lang="de-CH">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0CE4592D-A6F7-45A0-B4A7-B32A4D4F5061}"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40756266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B03C2646-C579-423A-997F-F08F6D0E7234}"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32D5D6AC-D008-4D79-8983-8AA52CDB78B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8916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8AFF13E9-8332-4CFD-9E7E-30B271E086FB}" type="datetime1">
              <a:rPr lang="de-CH" smtClean="0"/>
              <a:t>07.11.2014</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6" name="Rectangle 6"/>
          <p:cNvSpPr>
            <a:spLocks noGrp="1" noChangeArrowheads="1"/>
          </p:cNvSpPr>
          <p:nvPr>
            <p:ph type="sldNum" sz="quarter" idx="12"/>
          </p:nvPr>
        </p:nvSpPr>
        <p:spPr>
          <a:ln/>
        </p:spPr>
        <p:txBody>
          <a:bodyPr/>
          <a:lstStyle>
            <a:lvl1pPr>
              <a:defRPr/>
            </a:lvl1pPr>
          </a:lstStyle>
          <a:p>
            <a:pPr>
              <a:defRPr/>
            </a:pPr>
            <a:r>
              <a:rPr lang="de-CH"/>
              <a:t>Seite </a:t>
            </a:r>
            <a:fld id="{AE8925E3-49DC-4BB2-91E2-F37C835D6E21}" type="slidenum">
              <a:rPr lang="de-CH"/>
              <a:pPr>
                <a:defRPr/>
              </a:pPr>
              <a:t>‹Nr.›</a:t>
            </a:fld>
            <a:endParaRPr lang="de-CH"/>
          </a:p>
        </p:txBody>
      </p:sp>
    </p:spTree>
    <p:extLst>
      <p:ext uri="{BB962C8B-B14F-4D97-AF65-F5344CB8AC3E}">
        <p14:creationId xmlns:p14="http://schemas.microsoft.com/office/powerpoint/2010/main" val="23103604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74D272F9-36CB-4A92-9D84-68A15718B955}"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4D08BAFB-177B-44E1-9A8B-AFB0D4703085}"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459345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E5539296-A3ED-4B3E-B069-9068394CDF01}"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064BC6CB-D890-4793-8D7C-620A542C237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7167467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408738" y="188913"/>
            <a:ext cx="1835150" cy="5903912"/>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900113" y="188913"/>
            <a:ext cx="5356225" cy="59039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EF9406AF-B56E-4E7D-851E-BA35BC1F63AF}"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7E45AB24-FDF3-4954-8636-71DABEFBBC88}"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1471252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Picture 7" descr="uzh_logo_d_pos_grau_1mm"/>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 y="142875"/>
            <a:ext cx="186848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8"/>
          <p:cNvSpPr>
            <a:spLocks noChangeShapeType="1"/>
          </p:cNvSpPr>
          <p:nvPr/>
        </p:nvSpPr>
        <p:spPr bwMode="auto">
          <a:xfrm>
            <a:off x="0" y="1125538"/>
            <a:ext cx="9144000" cy="0"/>
          </a:xfrm>
          <a:prstGeom prst="line">
            <a:avLst/>
          </a:prstGeom>
          <a:noFill/>
          <a:ln w="15875">
            <a:solidFill>
              <a:schemeClr val="accent2"/>
            </a:solidFill>
            <a:round/>
            <a:headEnd/>
            <a:tailEnd/>
          </a:ln>
          <a:extLst>
            <a:ext uri="{909E8E84-426E-40DD-AFC4-6F175D3DCCD1}">
              <a14:hiddenFill xmlns:a14="http://schemas.microsoft.com/office/drawing/2010/main">
                <a:noFill/>
              </a14:hiddenFill>
            </a:ext>
          </a:extLst>
        </p:spPr>
        <p:txBody>
          <a:bodyPr/>
          <a:lstStyle/>
          <a:p>
            <a:endParaRPr lang="de-CH">
              <a:solidFill>
                <a:srgbClr val="000000"/>
              </a:solidFill>
            </a:endParaRPr>
          </a:p>
        </p:txBody>
      </p:sp>
      <p:sp>
        <p:nvSpPr>
          <p:cNvPr id="6" name="Text Box 9"/>
          <p:cNvSpPr txBox="1">
            <a:spLocks noChangeArrowheads="1"/>
          </p:cNvSpPr>
          <p:nvPr/>
        </p:nvSpPr>
        <p:spPr bwMode="auto">
          <a:xfrm>
            <a:off x="900113" y="852488"/>
            <a:ext cx="734377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6000" rIns="0" bIns="0"/>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spcBef>
                <a:spcPct val="50000"/>
              </a:spcBef>
              <a:defRPr/>
            </a:pPr>
            <a:r>
              <a:rPr lang="de-CH" sz="1400" b="1" smtClean="0">
                <a:solidFill>
                  <a:srgbClr val="000000"/>
                </a:solidFill>
              </a:rPr>
              <a:t>Rechtswissenschaftliches Institut</a:t>
            </a:r>
          </a:p>
        </p:txBody>
      </p:sp>
      <p:sp>
        <p:nvSpPr>
          <p:cNvPr id="4098" name="Rectangle 2"/>
          <p:cNvSpPr>
            <a:spLocks noGrp="1" noChangeArrowheads="1"/>
          </p:cNvSpPr>
          <p:nvPr>
            <p:ph type="ctrTitle"/>
          </p:nvPr>
        </p:nvSpPr>
        <p:spPr>
          <a:xfrm>
            <a:off x="900113" y="1989138"/>
            <a:ext cx="7343775" cy="1295400"/>
          </a:xfrm>
        </p:spPr>
        <p:txBody>
          <a:bodyPr/>
          <a:lstStyle>
            <a:lvl1pPr>
              <a:defRPr sz="3900"/>
            </a:lvl1pPr>
          </a:lstStyle>
          <a:p>
            <a:r>
              <a:rPr lang="de-CH"/>
              <a:t>Titelmasterformat durch Klicken bearbeiten</a:t>
            </a:r>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CH"/>
              <a:t>Formatvorlage des Untertitelmasters durch Klicken bearbeiten</a:t>
            </a:r>
          </a:p>
        </p:txBody>
      </p:sp>
      <p:sp>
        <p:nvSpPr>
          <p:cNvPr id="7" name="Rectangle 4"/>
          <p:cNvSpPr>
            <a:spLocks noGrp="1" noChangeArrowheads="1"/>
          </p:cNvSpPr>
          <p:nvPr>
            <p:ph type="dt" sz="half" idx="10"/>
          </p:nvPr>
        </p:nvSpPr>
        <p:spPr>
          <a:xfrm>
            <a:off x="900113" y="6524625"/>
            <a:ext cx="2133600" cy="215900"/>
          </a:xfrm>
        </p:spPr>
        <p:txBody>
          <a:bodyPr/>
          <a:lstStyle>
            <a:lvl1pPr>
              <a:defRPr/>
            </a:lvl1pPr>
          </a:lstStyle>
          <a:p>
            <a:pPr>
              <a:defRPr/>
            </a:pPr>
            <a:fld id="{ACB85A68-3793-4C99-A4A9-F1BAE78588BC}" type="datetime1">
              <a:rPr lang="de-CH" smtClean="0">
                <a:solidFill>
                  <a:srgbClr val="000000"/>
                </a:solidFill>
              </a:rPr>
              <a:t>07.11.2014</a:t>
            </a:fld>
            <a:endParaRPr lang="de-CH">
              <a:solidFill>
                <a:srgbClr val="000000"/>
              </a:solidFill>
            </a:endParaRPr>
          </a:p>
        </p:txBody>
      </p:sp>
      <p:sp>
        <p:nvSpPr>
          <p:cNvPr id="8" name="Rectangle 6"/>
          <p:cNvSpPr>
            <a:spLocks noGrp="1" noChangeArrowheads="1"/>
          </p:cNvSpPr>
          <p:nvPr>
            <p:ph type="sldNum" sz="quarter" idx="11"/>
          </p:nvPr>
        </p:nvSpPr>
        <p:spPr>
          <a:xfrm>
            <a:off x="6399213" y="6524625"/>
            <a:ext cx="1844675" cy="215900"/>
          </a:xfrm>
        </p:spPr>
        <p:txBody>
          <a:bodyPr/>
          <a:lstStyle>
            <a:lvl1pPr>
              <a:defRPr/>
            </a:lvl1pPr>
          </a:lstStyle>
          <a:p>
            <a:pPr>
              <a:defRPr/>
            </a:pPr>
            <a:r>
              <a:rPr lang="de-CH">
                <a:solidFill>
                  <a:srgbClr val="000000"/>
                </a:solidFill>
              </a:rPr>
              <a:t>Seite </a:t>
            </a:r>
            <a:fld id="{E0DAB906-6EB5-46FF-AA28-9F15E6D5E313}"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5014077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C56652A2-5964-4889-8C07-CE560CC7F053}"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AE8925E3-49DC-4BB2-91E2-F37C835D6E21}"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13877508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52EF8AB1-452C-42F7-847A-B56F713FCC5A}"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34FEB23B-1018-4F09-B4D9-8C6263D7FDED}"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4190909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900113" y="1125538"/>
            <a:ext cx="3595687"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125538"/>
            <a:ext cx="3595688"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975437AA-9680-461F-A131-A3CFF3056F6F}"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403B3916-2EC9-4219-B3B8-87889692E718}"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34757808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E5083880-89B3-4B1F-97C5-4E4933E3AA6A}" type="datetime1">
              <a:rPr lang="de-CH" smtClean="0">
                <a:solidFill>
                  <a:srgbClr val="000000"/>
                </a:solidFill>
              </a:rPr>
              <a:t>07.11.2014</a:t>
            </a:fld>
            <a:endParaRPr lang="de-CH">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6B6C1FB0-14F7-4B83-BBF5-E06EA555ED8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607921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5ABBDD1A-5E42-45E3-86A0-CD85E8B08A3A}" type="datetime1">
              <a:rPr lang="de-CH" smtClean="0">
                <a:solidFill>
                  <a:srgbClr val="000000"/>
                </a:solidFill>
              </a:rPr>
              <a:t>07.11.2014</a:t>
            </a:fld>
            <a:endParaRPr lang="de-CH">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AF27F65A-810C-4028-9922-72197D64EB36}"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97685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7C43648-1A5B-4380-8AF5-8AC15F6AB9CA}" type="datetime1">
              <a:rPr lang="de-CH" smtClean="0">
                <a:solidFill>
                  <a:srgbClr val="000000"/>
                </a:solidFill>
              </a:rPr>
              <a:t>07.11.2014</a:t>
            </a:fld>
            <a:endParaRPr lang="de-CH">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0CE4592D-A6F7-45A0-B4A7-B32A4D4F5061}"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96181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6FE4117D-6DC2-4F5E-BC3A-70AE143055A0}" type="datetime1">
              <a:rPr lang="de-CH" smtClean="0"/>
              <a:t>07.11.2014</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6" name="Rectangle 6"/>
          <p:cNvSpPr>
            <a:spLocks noGrp="1" noChangeArrowheads="1"/>
          </p:cNvSpPr>
          <p:nvPr>
            <p:ph type="sldNum" sz="quarter" idx="12"/>
          </p:nvPr>
        </p:nvSpPr>
        <p:spPr>
          <a:ln/>
        </p:spPr>
        <p:txBody>
          <a:bodyPr/>
          <a:lstStyle>
            <a:lvl1pPr>
              <a:defRPr/>
            </a:lvl1pPr>
          </a:lstStyle>
          <a:p>
            <a:pPr>
              <a:defRPr/>
            </a:pPr>
            <a:r>
              <a:rPr lang="de-CH"/>
              <a:t>Seite </a:t>
            </a:r>
            <a:fld id="{34FEB23B-1018-4F09-B4D9-8C6263D7FDED}" type="slidenum">
              <a:rPr lang="de-CH"/>
              <a:pPr>
                <a:defRPr/>
              </a:pPr>
              <a:t>‹Nr.›</a:t>
            </a:fld>
            <a:endParaRPr lang="de-CH"/>
          </a:p>
        </p:txBody>
      </p:sp>
    </p:spTree>
    <p:extLst>
      <p:ext uri="{BB962C8B-B14F-4D97-AF65-F5344CB8AC3E}">
        <p14:creationId xmlns:p14="http://schemas.microsoft.com/office/powerpoint/2010/main" val="3411276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F4134FAF-BD2D-45AE-B8E6-13C14082C7DC}"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32D5D6AC-D008-4D79-8983-8AA52CDB78B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3231384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841CACF5-B686-4DAC-A664-E76335DA0916}" type="datetime1">
              <a:rPr lang="de-CH" smtClean="0">
                <a:solidFill>
                  <a:srgbClr val="000000"/>
                </a:solidFill>
              </a:rPr>
              <a:t>07.11.2014</a:t>
            </a:fld>
            <a:endParaRPr lang="de-CH">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4D08BAFB-177B-44E1-9A8B-AFB0D4703085}"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702395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0C6C21AA-E460-47B9-8B9B-B36CD3834C22}"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064BC6CB-D890-4793-8D7C-620A542C237C}"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6686960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408738" y="188913"/>
            <a:ext cx="1835150" cy="5903912"/>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900113" y="188913"/>
            <a:ext cx="5356225" cy="59039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A5A67DF5-5AE5-491B-AEE5-2A46DC8E77A1}" type="datetime1">
              <a:rPr lang="de-CH" smtClean="0">
                <a:solidFill>
                  <a:srgbClr val="000000"/>
                </a:solidFill>
              </a:rPr>
              <a:t>07.11.2014</a:t>
            </a:fld>
            <a:endParaRPr lang="de-CH">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r>
              <a:rPr lang="de-CH">
                <a:solidFill>
                  <a:srgbClr val="000000"/>
                </a:solidFill>
              </a:rPr>
              <a:t>Seite </a:t>
            </a:r>
            <a:fld id="{7E45AB24-FDF3-4954-8636-71DABEFBBC88}"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4246492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900113" y="1125538"/>
            <a:ext cx="3595687"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125538"/>
            <a:ext cx="3595688"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AB08C6B9-CB3A-4E87-83B4-960EB841480B}" type="datetime1">
              <a:rPr lang="de-CH" smtClean="0"/>
              <a:t>07.11.2014</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7" name="Rectangle 6"/>
          <p:cNvSpPr>
            <a:spLocks noGrp="1" noChangeArrowheads="1"/>
          </p:cNvSpPr>
          <p:nvPr>
            <p:ph type="sldNum" sz="quarter" idx="12"/>
          </p:nvPr>
        </p:nvSpPr>
        <p:spPr>
          <a:ln/>
        </p:spPr>
        <p:txBody>
          <a:bodyPr/>
          <a:lstStyle>
            <a:lvl1pPr>
              <a:defRPr/>
            </a:lvl1pPr>
          </a:lstStyle>
          <a:p>
            <a:pPr>
              <a:defRPr/>
            </a:pPr>
            <a:r>
              <a:rPr lang="de-CH"/>
              <a:t>Seite </a:t>
            </a:r>
            <a:fld id="{403B3916-2EC9-4219-B3B8-87889692E718}" type="slidenum">
              <a:rPr lang="de-CH"/>
              <a:pPr>
                <a:defRPr/>
              </a:pPr>
              <a:t>‹Nr.›</a:t>
            </a:fld>
            <a:endParaRPr lang="de-CH"/>
          </a:p>
        </p:txBody>
      </p:sp>
    </p:spTree>
    <p:extLst>
      <p:ext uri="{BB962C8B-B14F-4D97-AF65-F5344CB8AC3E}">
        <p14:creationId xmlns:p14="http://schemas.microsoft.com/office/powerpoint/2010/main" val="210876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033EF592-B300-484B-B212-FAF39AA8912D}" type="datetime1">
              <a:rPr lang="de-CH" smtClean="0"/>
              <a:t>07.11.2014</a:t>
            </a:fld>
            <a:endParaRPr lang="de-CH"/>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9" name="Rectangle 6"/>
          <p:cNvSpPr>
            <a:spLocks noGrp="1" noChangeArrowheads="1"/>
          </p:cNvSpPr>
          <p:nvPr>
            <p:ph type="sldNum" sz="quarter" idx="12"/>
          </p:nvPr>
        </p:nvSpPr>
        <p:spPr>
          <a:ln/>
        </p:spPr>
        <p:txBody>
          <a:bodyPr/>
          <a:lstStyle>
            <a:lvl1pPr>
              <a:defRPr/>
            </a:lvl1pPr>
          </a:lstStyle>
          <a:p>
            <a:pPr>
              <a:defRPr/>
            </a:pPr>
            <a:r>
              <a:rPr lang="de-CH"/>
              <a:t>Seite </a:t>
            </a:r>
            <a:fld id="{6B6C1FB0-14F7-4B83-BBF5-E06EA555ED8C}" type="slidenum">
              <a:rPr lang="de-CH"/>
              <a:pPr>
                <a:defRPr/>
              </a:pPr>
              <a:t>‹Nr.›</a:t>
            </a:fld>
            <a:endParaRPr lang="de-CH"/>
          </a:p>
        </p:txBody>
      </p:sp>
    </p:spTree>
    <p:extLst>
      <p:ext uri="{BB962C8B-B14F-4D97-AF65-F5344CB8AC3E}">
        <p14:creationId xmlns:p14="http://schemas.microsoft.com/office/powerpoint/2010/main" val="1111988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484A8DFE-57E7-4BD0-9A68-C883EDBD7367}" type="datetime1">
              <a:rPr lang="de-CH" smtClean="0"/>
              <a:t>07.11.2014</a:t>
            </a:fld>
            <a:endParaRPr lang="de-CH"/>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5" name="Rectangle 6"/>
          <p:cNvSpPr>
            <a:spLocks noGrp="1" noChangeArrowheads="1"/>
          </p:cNvSpPr>
          <p:nvPr>
            <p:ph type="sldNum" sz="quarter" idx="12"/>
          </p:nvPr>
        </p:nvSpPr>
        <p:spPr>
          <a:ln/>
        </p:spPr>
        <p:txBody>
          <a:bodyPr/>
          <a:lstStyle>
            <a:lvl1pPr>
              <a:defRPr/>
            </a:lvl1pPr>
          </a:lstStyle>
          <a:p>
            <a:pPr>
              <a:defRPr/>
            </a:pPr>
            <a:r>
              <a:rPr lang="de-CH"/>
              <a:t>Seite </a:t>
            </a:r>
            <a:fld id="{AF27F65A-810C-4028-9922-72197D64EB36}" type="slidenum">
              <a:rPr lang="de-CH"/>
              <a:pPr>
                <a:defRPr/>
              </a:pPr>
              <a:t>‹Nr.›</a:t>
            </a:fld>
            <a:endParaRPr lang="de-CH"/>
          </a:p>
        </p:txBody>
      </p:sp>
    </p:spTree>
    <p:extLst>
      <p:ext uri="{BB962C8B-B14F-4D97-AF65-F5344CB8AC3E}">
        <p14:creationId xmlns:p14="http://schemas.microsoft.com/office/powerpoint/2010/main" val="3776116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F3F7D23-D3DF-43F9-B4E8-1980E2557499}" type="datetime1">
              <a:rPr lang="de-CH" smtClean="0"/>
              <a:t>07.11.2014</a:t>
            </a:fld>
            <a:endParaRPr lang="de-CH"/>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4" name="Rectangle 6"/>
          <p:cNvSpPr>
            <a:spLocks noGrp="1" noChangeArrowheads="1"/>
          </p:cNvSpPr>
          <p:nvPr>
            <p:ph type="sldNum" sz="quarter" idx="12"/>
          </p:nvPr>
        </p:nvSpPr>
        <p:spPr>
          <a:ln/>
        </p:spPr>
        <p:txBody>
          <a:bodyPr/>
          <a:lstStyle>
            <a:lvl1pPr>
              <a:defRPr/>
            </a:lvl1pPr>
          </a:lstStyle>
          <a:p>
            <a:pPr>
              <a:defRPr/>
            </a:pPr>
            <a:r>
              <a:rPr lang="de-CH"/>
              <a:t>Seite </a:t>
            </a:r>
            <a:fld id="{0CE4592D-A6F7-45A0-B4A7-B32A4D4F5061}" type="slidenum">
              <a:rPr lang="de-CH"/>
              <a:pPr>
                <a:defRPr/>
              </a:pPr>
              <a:t>‹Nr.›</a:t>
            </a:fld>
            <a:endParaRPr lang="de-CH"/>
          </a:p>
        </p:txBody>
      </p:sp>
    </p:spTree>
    <p:extLst>
      <p:ext uri="{BB962C8B-B14F-4D97-AF65-F5344CB8AC3E}">
        <p14:creationId xmlns:p14="http://schemas.microsoft.com/office/powerpoint/2010/main" val="1183749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67A253BB-BDBE-4659-B3F6-2B9F3208915C}" type="datetime1">
              <a:rPr lang="de-CH" smtClean="0"/>
              <a:t>07.11.2014</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7" name="Rectangle 6"/>
          <p:cNvSpPr>
            <a:spLocks noGrp="1" noChangeArrowheads="1"/>
          </p:cNvSpPr>
          <p:nvPr>
            <p:ph type="sldNum" sz="quarter" idx="12"/>
          </p:nvPr>
        </p:nvSpPr>
        <p:spPr>
          <a:ln/>
        </p:spPr>
        <p:txBody>
          <a:bodyPr/>
          <a:lstStyle>
            <a:lvl1pPr>
              <a:defRPr/>
            </a:lvl1pPr>
          </a:lstStyle>
          <a:p>
            <a:pPr>
              <a:defRPr/>
            </a:pPr>
            <a:r>
              <a:rPr lang="de-CH"/>
              <a:t>Seite </a:t>
            </a:r>
            <a:fld id="{32D5D6AC-D008-4D79-8983-8AA52CDB78BC}" type="slidenum">
              <a:rPr lang="de-CH"/>
              <a:pPr>
                <a:defRPr/>
              </a:pPr>
              <a:t>‹Nr.›</a:t>
            </a:fld>
            <a:endParaRPr lang="de-CH"/>
          </a:p>
        </p:txBody>
      </p:sp>
    </p:spTree>
    <p:extLst>
      <p:ext uri="{BB962C8B-B14F-4D97-AF65-F5344CB8AC3E}">
        <p14:creationId xmlns:p14="http://schemas.microsoft.com/office/powerpoint/2010/main" val="562907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71BA113D-5C7C-4F39-80C4-9D4851BBB086}" type="datetime1">
              <a:rPr lang="de-CH" smtClean="0"/>
              <a:t>07.11.2014</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Comparative Private Law HS 2014, Prof. Dr. iur. Ulrike Babusiaux</a:t>
            </a:r>
            <a:endParaRPr lang="de-CH"/>
          </a:p>
        </p:txBody>
      </p:sp>
      <p:sp>
        <p:nvSpPr>
          <p:cNvPr id="7" name="Rectangle 6"/>
          <p:cNvSpPr>
            <a:spLocks noGrp="1" noChangeArrowheads="1"/>
          </p:cNvSpPr>
          <p:nvPr>
            <p:ph type="sldNum" sz="quarter" idx="12"/>
          </p:nvPr>
        </p:nvSpPr>
        <p:spPr>
          <a:ln/>
        </p:spPr>
        <p:txBody>
          <a:bodyPr/>
          <a:lstStyle>
            <a:lvl1pPr>
              <a:defRPr/>
            </a:lvl1pPr>
          </a:lstStyle>
          <a:p>
            <a:pPr>
              <a:defRPr/>
            </a:pPr>
            <a:r>
              <a:rPr lang="de-CH"/>
              <a:t>Seite </a:t>
            </a:r>
            <a:fld id="{4D08BAFB-177B-44E1-9A8B-AFB0D4703085}" type="slidenum">
              <a:rPr lang="de-CH"/>
              <a:pPr>
                <a:defRPr/>
              </a:pPr>
              <a:t>‹Nr.›</a:t>
            </a:fld>
            <a:endParaRPr lang="de-CH"/>
          </a:p>
        </p:txBody>
      </p:sp>
    </p:spTree>
    <p:extLst>
      <p:ext uri="{BB962C8B-B14F-4D97-AF65-F5344CB8AC3E}">
        <p14:creationId xmlns:p14="http://schemas.microsoft.com/office/powerpoint/2010/main" val="1850035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3" y="188913"/>
            <a:ext cx="73437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de-CH" altLang="de-DE" smtClean="0"/>
              <a:t>Titelmasterformat durch Klicken bearbeiten</a:t>
            </a:r>
          </a:p>
        </p:txBody>
      </p:sp>
      <p:sp>
        <p:nvSpPr>
          <p:cNvPr id="1027" name="Rectangle 3"/>
          <p:cNvSpPr>
            <a:spLocks noGrp="1" noChangeArrowheads="1"/>
          </p:cNvSpPr>
          <p:nvPr>
            <p:ph type="body" idx="1"/>
          </p:nvPr>
        </p:nvSpPr>
        <p:spPr bwMode="auto">
          <a:xfrm>
            <a:off x="900113" y="1125538"/>
            <a:ext cx="734377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smtClean="0"/>
              <a:t>Textmasterformate durch Klicken bearbeiten</a:t>
            </a:r>
          </a:p>
          <a:p>
            <a:pPr lvl="1"/>
            <a:r>
              <a:rPr lang="de-CH" altLang="de-DE" smtClean="0"/>
              <a:t>Zweite Ebene</a:t>
            </a:r>
          </a:p>
          <a:p>
            <a:pPr lvl="2"/>
            <a:r>
              <a:rPr lang="de-CH" altLang="de-DE" smtClean="0"/>
              <a:t>Dritte Ebene</a:t>
            </a:r>
          </a:p>
          <a:p>
            <a:pPr lvl="3"/>
            <a:r>
              <a:rPr lang="de-CH" altLang="de-DE" smtClean="0"/>
              <a:t>Vierte Ebene</a:t>
            </a:r>
          </a:p>
          <a:p>
            <a:pPr lvl="4"/>
            <a:r>
              <a:rPr lang="de-CH" altLang="de-DE" smtClean="0"/>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fld id="{0585ADA2-91DF-4071-BCC8-02AAE5C57C59}" type="datetime1">
              <a:rPr lang="de-CH" smtClean="0"/>
              <a:t>07.11.2014</a:t>
            </a:fld>
            <a:endParaRPr lang="de-CH"/>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r>
              <a:rPr lang="en-US" smtClean="0"/>
              <a:t>Comparative Private Law HS 2014, Prof. Dr. iur. Ulrike Babusiaux</a:t>
            </a:r>
            <a:endParaRPr lang="de-CH"/>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atin typeface="Arial" pitchFamily="34" charset="0"/>
                <a:cs typeface="Arial" pitchFamily="34" charset="0"/>
              </a:defRPr>
            </a:lvl1pPr>
          </a:lstStyle>
          <a:p>
            <a:pPr>
              <a:defRPr/>
            </a:pPr>
            <a:r>
              <a:rPr lang="de-CH"/>
              <a:t>Seite </a:t>
            </a:r>
            <a:fld id="{E4E53904-964E-4D2C-B4C9-17AC28C07AFE}" type="slidenum">
              <a:rPr lang="de-CH"/>
              <a:pPr>
                <a:defRPr/>
              </a:pPr>
              <a:t>‹Nr.›</a:t>
            </a:fld>
            <a:endParaRPr lang="de-CH"/>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itchFamily="34" charset="0"/>
          <a:cs typeface="Arial" pitchFamily="34" charset="0"/>
        </a:defRPr>
      </a:lvl2pPr>
      <a:lvl3pPr algn="l" rtl="0" eaLnBrk="0" fontAlgn="base" hangingPunct="0">
        <a:spcBef>
          <a:spcPct val="0"/>
        </a:spcBef>
        <a:spcAft>
          <a:spcPct val="0"/>
        </a:spcAft>
        <a:defRPr sz="2400" b="1">
          <a:solidFill>
            <a:schemeClr val="tx2"/>
          </a:solidFill>
          <a:latin typeface="Arial" pitchFamily="34" charset="0"/>
          <a:cs typeface="Arial" pitchFamily="34" charset="0"/>
        </a:defRPr>
      </a:lvl3pPr>
      <a:lvl4pPr algn="l" rtl="0" eaLnBrk="0" fontAlgn="base" hangingPunct="0">
        <a:spcBef>
          <a:spcPct val="0"/>
        </a:spcBef>
        <a:spcAft>
          <a:spcPct val="0"/>
        </a:spcAft>
        <a:defRPr sz="2400" b="1">
          <a:solidFill>
            <a:schemeClr val="tx2"/>
          </a:solidFill>
          <a:latin typeface="Arial" pitchFamily="34" charset="0"/>
          <a:cs typeface="Arial" pitchFamily="34" charset="0"/>
        </a:defRPr>
      </a:lvl4pPr>
      <a:lvl5pPr algn="l" rtl="0" eaLnBrk="0" fontAlgn="base" hangingPunct="0">
        <a:spcBef>
          <a:spcPct val="0"/>
        </a:spcBef>
        <a:spcAft>
          <a:spcPct val="0"/>
        </a:spcAft>
        <a:defRPr sz="2400" b="1">
          <a:solidFill>
            <a:schemeClr val="tx2"/>
          </a:solidFill>
          <a:latin typeface="Arial" pitchFamily="34" charset="0"/>
          <a:cs typeface="Arial" pitchFamily="34" charset="0"/>
        </a:defRPr>
      </a:lvl5pPr>
      <a:lvl6pPr marL="457200" algn="l" rtl="0" fontAlgn="base">
        <a:spcBef>
          <a:spcPct val="0"/>
        </a:spcBef>
        <a:spcAft>
          <a:spcPct val="0"/>
        </a:spcAft>
        <a:defRPr sz="2400" b="1">
          <a:solidFill>
            <a:schemeClr val="tx2"/>
          </a:solidFill>
          <a:latin typeface="Arial" pitchFamily="34" charset="0"/>
          <a:cs typeface="Arial" pitchFamily="34" charset="0"/>
        </a:defRPr>
      </a:lvl6pPr>
      <a:lvl7pPr marL="914400" algn="l" rtl="0" fontAlgn="base">
        <a:spcBef>
          <a:spcPct val="0"/>
        </a:spcBef>
        <a:spcAft>
          <a:spcPct val="0"/>
        </a:spcAft>
        <a:defRPr sz="2400" b="1">
          <a:solidFill>
            <a:schemeClr val="tx2"/>
          </a:solidFill>
          <a:latin typeface="Arial" pitchFamily="34" charset="0"/>
          <a:cs typeface="Arial" pitchFamily="34" charset="0"/>
        </a:defRPr>
      </a:lvl7pPr>
      <a:lvl8pPr marL="1371600" algn="l" rtl="0" fontAlgn="base">
        <a:spcBef>
          <a:spcPct val="0"/>
        </a:spcBef>
        <a:spcAft>
          <a:spcPct val="0"/>
        </a:spcAft>
        <a:defRPr sz="2400" b="1">
          <a:solidFill>
            <a:schemeClr val="tx2"/>
          </a:solidFill>
          <a:latin typeface="Arial" pitchFamily="34" charset="0"/>
          <a:cs typeface="Arial" pitchFamily="34" charset="0"/>
        </a:defRPr>
      </a:lvl8pPr>
      <a:lvl9pPr marL="1828800" algn="l" rtl="0" fontAlgn="base">
        <a:spcBef>
          <a:spcPct val="0"/>
        </a:spcBef>
        <a:spcAft>
          <a:spcPct val="0"/>
        </a:spcAft>
        <a:defRPr sz="2400" b="1">
          <a:solidFill>
            <a:schemeClr val="tx2"/>
          </a:solidFill>
          <a:latin typeface="Arial" pitchFamily="34" charset="0"/>
          <a:cs typeface="Arial" pitchFamily="34" charset="0"/>
        </a:defRPr>
      </a:lvl9pPr>
    </p:titleStyle>
    <p:bodyStyle>
      <a:lvl1pPr marL="342900" indent="-342900" algn="l" rtl="0" eaLnBrk="0" fontAlgn="base" hangingPunct="0">
        <a:spcBef>
          <a:spcPct val="40000"/>
        </a:spcBef>
        <a:spcAft>
          <a:spcPct val="0"/>
        </a:spcAft>
        <a:buFont typeface="Arial" charset="0"/>
        <a:defRPr sz="1700">
          <a:solidFill>
            <a:schemeClr val="tx1"/>
          </a:solidFill>
          <a:latin typeface="+mn-lt"/>
          <a:ea typeface="+mn-ea"/>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cs typeface="+mn-cs"/>
        </a:defRPr>
      </a:lvl5pPr>
      <a:lvl6pPr marL="1895475" indent="-366713" algn="l" rtl="0" fontAlgn="base">
        <a:spcBef>
          <a:spcPct val="40000"/>
        </a:spcBef>
        <a:spcAft>
          <a:spcPct val="0"/>
        </a:spcAft>
        <a:buFont typeface="Arial" pitchFamily="34" charset="0"/>
        <a:buChar char="–"/>
        <a:defRPr sz="1700">
          <a:solidFill>
            <a:schemeClr val="tx1"/>
          </a:solidFill>
          <a:latin typeface="+mn-lt"/>
          <a:cs typeface="+mn-cs"/>
        </a:defRPr>
      </a:lvl6pPr>
      <a:lvl7pPr marL="2352675" indent="-366713" algn="l" rtl="0" fontAlgn="base">
        <a:spcBef>
          <a:spcPct val="40000"/>
        </a:spcBef>
        <a:spcAft>
          <a:spcPct val="0"/>
        </a:spcAft>
        <a:buFont typeface="Arial" pitchFamily="34" charset="0"/>
        <a:buChar char="–"/>
        <a:defRPr sz="1700">
          <a:solidFill>
            <a:schemeClr val="tx1"/>
          </a:solidFill>
          <a:latin typeface="+mn-lt"/>
          <a:cs typeface="+mn-cs"/>
        </a:defRPr>
      </a:lvl7pPr>
      <a:lvl8pPr marL="2809875" indent="-366713" algn="l" rtl="0" fontAlgn="base">
        <a:spcBef>
          <a:spcPct val="40000"/>
        </a:spcBef>
        <a:spcAft>
          <a:spcPct val="0"/>
        </a:spcAft>
        <a:buFont typeface="Arial" pitchFamily="34" charset="0"/>
        <a:buChar char="–"/>
        <a:defRPr sz="1700">
          <a:solidFill>
            <a:schemeClr val="tx1"/>
          </a:solidFill>
          <a:latin typeface="+mn-lt"/>
          <a:cs typeface="+mn-cs"/>
        </a:defRPr>
      </a:lvl8pPr>
      <a:lvl9pPr marL="3267075" indent="-366713" algn="l" rtl="0" fontAlgn="base">
        <a:spcBef>
          <a:spcPct val="40000"/>
        </a:spcBef>
        <a:spcAft>
          <a:spcPct val="0"/>
        </a:spcAft>
        <a:buFont typeface="Arial" pitchFamily="34"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3" y="188913"/>
            <a:ext cx="73437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de-CH" altLang="de-DE" smtClean="0"/>
              <a:t>Titelmasterformat durch Klicken bearbeiten</a:t>
            </a:r>
          </a:p>
        </p:txBody>
      </p:sp>
      <p:sp>
        <p:nvSpPr>
          <p:cNvPr id="1027" name="Rectangle 3"/>
          <p:cNvSpPr>
            <a:spLocks noGrp="1" noChangeArrowheads="1"/>
          </p:cNvSpPr>
          <p:nvPr>
            <p:ph type="body" idx="1"/>
          </p:nvPr>
        </p:nvSpPr>
        <p:spPr bwMode="auto">
          <a:xfrm>
            <a:off x="900113" y="1125538"/>
            <a:ext cx="734377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smtClean="0"/>
              <a:t>Textmasterformate durch Klicken bearbeiten</a:t>
            </a:r>
          </a:p>
          <a:p>
            <a:pPr lvl="1"/>
            <a:r>
              <a:rPr lang="de-CH" altLang="de-DE" smtClean="0"/>
              <a:t>Zweite Ebene</a:t>
            </a:r>
          </a:p>
          <a:p>
            <a:pPr lvl="2"/>
            <a:r>
              <a:rPr lang="de-CH" altLang="de-DE" smtClean="0"/>
              <a:t>Dritte Ebene</a:t>
            </a:r>
          </a:p>
          <a:p>
            <a:pPr lvl="3"/>
            <a:r>
              <a:rPr lang="de-CH" altLang="de-DE" smtClean="0"/>
              <a:t>Vierte Ebene</a:t>
            </a:r>
          </a:p>
          <a:p>
            <a:pPr lvl="4"/>
            <a:r>
              <a:rPr lang="de-CH" altLang="de-DE" smtClean="0"/>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fld id="{ADFC59C4-85B1-478A-97CB-629126BF0D4A}" type="datetime1">
              <a:rPr lang="de-CH" smtClean="0">
                <a:solidFill>
                  <a:srgbClr val="000000"/>
                </a:solidFill>
              </a:rPr>
              <a:t>07.11.2014</a:t>
            </a:fld>
            <a:endParaRPr lang="de-CH">
              <a:solidFill>
                <a:srgbClr val="000000"/>
              </a:solidFill>
            </a:endParaRPr>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atin typeface="Arial" pitchFamily="34" charset="0"/>
                <a:cs typeface="Arial" pitchFamily="34" charset="0"/>
              </a:defRPr>
            </a:lvl1pPr>
          </a:lstStyle>
          <a:p>
            <a:pPr>
              <a:defRPr/>
            </a:pPr>
            <a:r>
              <a:rPr lang="de-CH">
                <a:solidFill>
                  <a:srgbClr val="000000"/>
                </a:solidFill>
              </a:rPr>
              <a:t>Seite </a:t>
            </a:r>
            <a:fld id="{E4E53904-964E-4D2C-B4C9-17AC28C07AFE}"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365075034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itchFamily="34" charset="0"/>
          <a:cs typeface="Arial" pitchFamily="34" charset="0"/>
        </a:defRPr>
      </a:lvl2pPr>
      <a:lvl3pPr algn="l" rtl="0" eaLnBrk="0" fontAlgn="base" hangingPunct="0">
        <a:spcBef>
          <a:spcPct val="0"/>
        </a:spcBef>
        <a:spcAft>
          <a:spcPct val="0"/>
        </a:spcAft>
        <a:defRPr sz="2400" b="1">
          <a:solidFill>
            <a:schemeClr val="tx2"/>
          </a:solidFill>
          <a:latin typeface="Arial" pitchFamily="34" charset="0"/>
          <a:cs typeface="Arial" pitchFamily="34" charset="0"/>
        </a:defRPr>
      </a:lvl3pPr>
      <a:lvl4pPr algn="l" rtl="0" eaLnBrk="0" fontAlgn="base" hangingPunct="0">
        <a:spcBef>
          <a:spcPct val="0"/>
        </a:spcBef>
        <a:spcAft>
          <a:spcPct val="0"/>
        </a:spcAft>
        <a:defRPr sz="2400" b="1">
          <a:solidFill>
            <a:schemeClr val="tx2"/>
          </a:solidFill>
          <a:latin typeface="Arial" pitchFamily="34" charset="0"/>
          <a:cs typeface="Arial" pitchFamily="34" charset="0"/>
        </a:defRPr>
      </a:lvl4pPr>
      <a:lvl5pPr algn="l" rtl="0" eaLnBrk="0" fontAlgn="base" hangingPunct="0">
        <a:spcBef>
          <a:spcPct val="0"/>
        </a:spcBef>
        <a:spcAft>
          <a:spcPct val="0"/>
        </a:spcAft>
        <a:defRPr sz="2400" b="1">
          <a:solidFill>
            <a:schemeClr val="tx2"/>
          </a:solidFill>
          <a:latin typeface="Arial" pitchFamily="34" charset="0"/>
          <a:cs typeface="Arial" pitchFamily="34" charset="0"/>
        </a:defRPr>
      </a:lvl5pPr>
      <a:lvl6pPr marL="457200" algn="l" rtl="0" fontAlgn="base">
        <a:spcBef>
          <a:spcPct val="0"/>
        </a:spcBef>
        <a:spcAft>
          <a:spcPct val="0"/>
        </a:spcAft>
        <a:defRPr sz="2400" b="1">
          <a:solidFill>
            <a:schemeClr val="tx2"/>
          </a:solidFill>
          <a:latin typeface="Arial" pitchFamily="34" charset="0"/>
          <a:cs typeface="Arial" pitchFamily="34" charset="0"/>
        </a:defRPr>
      </a:lvl6pPr>
      <a:lvl7pPr marL="914400" algn="l" rtl="0" fontAlgn="base">
        <a:spcBef>
          <a:spcPct val="0"/>
        </a:spcBef>
        <a:spcAft>
          <a:spcPct val="0"/>
        </a:spcAft>
        <a:defRPr sz="2400" b="1">
          <a:solidFill>
            <a:schemeClr val="tx2"/>
          </a:solidFill>
          <a:latin typeface="Arial" pitchFamily="34" charset="0"/>
          <a:cs typeface="Arial" pitchFamily="34" charset="0"/>
        </a:defRPr>
      </a:lvl7pPr>
      <a:lvl8pPr marL="1371600" algn="l" rtl="0" fontAlgn="base">
        <a:spcBef>
          <a:spcPct val="0"/>
        </a:spcBef>
        <a:spcAft>
          <a:spcPct val="0"/>
        </a:spcAft>
        <a:defRPr sz="2400" b="1">
          <a:solidFill>
            <a:schemeClr val="tx2"/>
          </a:solidFill>
          <a:latin typeface="Arial" pitchFamily="34" charset="0"/>
          <a:cs typeface="Arial" pitchFamily="34" charset="0"/>
        </a:defRPr>
      </a:lvl8pPr>
      <a:lvl9pPr marL="1828800" algn="l" rtl="0" fontAlgn="base">
        <a:spcBef>
          <a:spcPct val="0"/>
        </a:spcBef>
        <a:spcAft>
          <a:spcPct val="0"/>
        </a:spcAft>
        <a:defRPr sz="2400" b="1">
          <a:solidFill>
            <a:schemeClr val="tx2"/>
          </a:solidFill>
          <a:latin typeface="Arial" pitchFamily="34" charset="0"/>
          <a:cs typeface="Arial" pitchFamily="34" charset="0"/>
        </a:defRPr>
      </a:lvl9pPr>
    </p:titleStyle>
    <p:bodyStyle>
      <a:lvl1pPr marL="342900" indent="-342900" algn="l" rtl="0" eaLnBrk="0" fontAlgn="base" hangingPunct="0">
        <a:spcBef>
          <a:spcPct val="40000"/>
        </a:spcBef>
        <a:spcAft>
          <a:spcPct val="0"/>
        </a:spcAft>
        <a:buFont typeface="Arial" charset="0"/>
        <a:defRPr sz="1700">
          <a:solidFill>
            <a:schemeClr val="tx1"/>
          </a:solidFill>
          <a:latin typeface="+mn-lt"/>
          <a:ea typeface="+mn-ea"/>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cs typeface="+mn-cs"/>
        </a:defRPr>
      </a:lvl5pPr>
      <a:lvl6pPr marL="1895475" indent="-366713" algn="l" rtl="0" fontAlgn="base">
        <a:spcBef>
          <a:spcPct val="40000"/>
        </a:spcBef>
        <a:spcAft>
          <a:spcPct val="0"/>
        </a:spcAft>
        <a:buFont typeface="Arial" pitchFamily="34" charset="0"/>
        <a:buChar char="–"/>
        <a:defRPr sz="1700">
          <a:solidFill>
            <a:schemeClr val="tx1"/>
          </a:solidFill>
          <a:latin typeface="+mn-lt"/>
          <a:cs typeface="+mn-cs"/>
        </a:defRPr>
      </a:lvl6pPr>
      <a:lvl7pPr marL="2352675" indent="-366713" algn="l" rtl="0" fontAlgn="base">
        <a:spcBef>
          <a:spcPct val="40000"/>
        </a:spcBef>
        <a:spcAft>
          <a:spcPct val="0"/>
        </a:spcAft>
        <a:buFont typeface="Arial" pitchFamily="34" charset="0"/>
        <a:buChar char="–"/>
        <a:defRPr sz="1700">
          <a:solidFill>
            <a:schemeClr val="tx1"/>
          </a:solidFill>
          <a:latin typeface="+mn-lt"/>
          <a:cs typeface="+mn-cs"/>
        </a:defRPr>
      </a:lvl7pPr>
      <a:lvl8pPr marL="2809875" indent="-366713" algn="l" rtl="0" fontAlgn="base">
        <a:spcBef>
          <a:spcPct val="40000"/>
        </a:spcBef>
        <a:spcAft>
          <a:spcPct val="0"/>
        </a:spcAft>
        <a:buFont typeface="Arial" pitchFamily="34" charset="0"/>
        <a:buChar char="–"/>
        <a:defRPr sz="1700">
          <a:solidFill>
            <a:schemeClr val="tx1"/>
          </a:solidFill>
          <a:latin typeface="+mn-lt"/>
          <a:cs typeface="+mn-cs"/>
        </a:defRPr>
      </a:lvl8pPr>
      <a:lvl9pPr marL="3267075" indent="-366713" algn="l" rtl="0" fontAlgn="base">
        <a:spcBef>
          <a:spcPct val="40000"/>
        </a:spcBef>
        <a:spcAft>
          <a:spcPct val="0"/>
        </a:spcAft>
        <a:buFont typeface="Arial" pitchFamily="34"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3" y="188913"/>
            <a:ext cx="73437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de-CH" altLang="de-DE" smtClean="0"/>
              <a:t>Titelmasterformat durch Klicken bearbeiten</a:t>
            </a:r>
          </a:p>
        </p:txBody>
      </p:sp>
      <p:sp>
        <p:nvSpPr>
          <p:cNvPr id="1027" name="Rectangle 3"/>
          <p:cNvSpPr>
            <a:spLocks noGrp="1" noChangeArrowheads="1"/>
          </p:cNvSpPr>
          <p:nvPr>
            <p:ph type="body" idx="1"/>
          </p:nvPr>
        </p:nvSpPr>
        <p:spPr bwMode="auto">
          <a:xfrm>
            <a:off x="900113" y="1125538"/>
            <a:ext cx="734377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smtClean="0"/>
              <a:t>Textmasterformate durch Klicken bearbeiten</a:t>
            </a:r>
          </a:p>
          <a:p>
            <a:pPr lvl="1"/>
            <a:r>
              <a:rPr lang="de-CH" altLang="de-DE" smtClean="0"/>
              <a:t>Zweite Ebene</a:t>
            </a:r>
          </a:p>
          <a:p>
            <a:pPr lvl="2"/>
            <a:r>
              <a:rPr lang="de-CH" altLang="de-DE" smtClean="0"/>
              <a:t>Dritte Ebene</a:t>
            </a:r>
          </a:p>
          <a:p>
            <a:pPr lvl="3"/>
            <a:r>
              <a:rPr lang="de-CH" altLang="de-DE" smtClean="0"/>
              <a:t>Vierte Ebene</a:t>
            </a:r>
          </a:p>
          <a:p>
            <a:pPr lvl="4"/>
            <a:r>
              <a:rPr lang="de-CH" altLang="de-DE" smtClean="0"/>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fld id="{AD1527D9-0667-4D85-85A7-AC2739DEA5AE}" type="datetime1">
              <a:rPr lang="de-CH" smtClean="0">
                <a:solidFill>
                  <a:srgbClr val="000000"/>
                </a:solidFill>
              </a:rPr>
              <a:t>07.11.2014</a:t>
            </a:fld>
            <a:endParaRPr lang="de-CH">
              <a:solidFill>
                <a:srgbClr val="000000"/>
              </a:solidFill>
            </a:endParaRPr>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cs typeface="Arial" pitchFamily="34" charset="0"/>
              </a:defRPr>
            </a:lvl1pPr>
          </a:lstStyle>
          <a:p>
            <a:pPr>
              <a:defRPr/>
            </a:pPr>
            <a:r>
              <a:rPr lang="en-US" smtClean="0">
                <a:solidFill>
                  <a:srgbClr val="000000"/>
                </a:solidFill>
              </a:rPr>
              <a:t>Comparative Private Law HS 2014, Prof. Dr. iur. Ulrike Babusiaux</a:t>
            </a:r>
            <a:endParaRPr lang="de-CH">
              <a:solidFill>
                <a:srgbClr val="000000"/>
              </a:solidFill>
            </a:endParaRPr>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atin typeface="Arial" pitchFamily="34" charset="0"/>
                <a:cs typeface="Arial" pitchFamily="34" charset="0"/>
              </a:defRPr>
            </a:lvl1pPr>
          </a:lstStyle>
          <a:p>
            <a:pPr>
              <a:defRPr/>
            </a:pPr>
            <a:r>
              <a:rPr lang="de-CH">
                <a:solidFill>
                  <a:srgbClr val="000000"/>
                </a:solidFill>
              </a:rPr>
              <a:t>Seite </a:t>
            </a:r>
            <a:fld id="{E4E53904-964E-4D2C-B4C9-17AC28C07AFE}" type="slidenum">
              <a:rPr lang="de-CH">
                <a:solidFill>
                  <a:srgbClr val="000000"/>
                </a:solidFill>
              </a:rPr>
              <a:pPr>
                <a:defRPr/>
              </a:pPr>
              <a:t>‹Nr.›</a:t>
            </a:fld>
            <a:endParaRPr lang="de-CH">
              <a:solidFill>
                <a:srgbClr val="000000"/>
              </a:solidFill>
            </a:endParaRPr>
          </a:p>
        </p:txBody>
      </p:sp>
    </p:spTree>
    <p:extLst>
      <p:ext uri="{BB962C8B-B14F-4D97-AF65-F5344CB8AC3E}">
        <p14:creationId xmlns:p14="http://schemas.microsoft.com/office/powerpoint/2010/main" val="29833710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itchFamily="34" charset="0"/>
          <a:cs typeface="Arial" pitchFamily="34" charset="0"/>
        </a:defRPr>
      </a:lvl2pPr>
      <a:lvl3pPr algn="l" rtl="0" eaLnBrk="0" fontAlgn="base" hangingPunct="0">
        <a:spcBef>
          <a:spcPct val="0"/>
        </a:spcBef>
        <a:spcAft>
          <a:spcPct val="0"/>
        </a:spcAft>
        <a:defRPr sz="2400" b="1">
          <a:solidFill>
            <a:schemeClr val="tx2"/>
          </a:solidFill>
          <a:latin typeface="Arial" pitchFamily="34" charset="0"/>
          <a:cs typeface="Arial" pitchFamily="34" charset="0"/>
        </a:defRPr>
      </a:lvl3pPr>
      <a:lvl4pPr algn="l" rtl="0" eaLnBrk="0" fontAlgn="base" hangingPunct="0">
        <a:spcBef>
          <a:spcPct val="0"/>
        </a:spcBef>
        <a:spcAft>
          <a:spcPct val="0"/>
        </a:spcAft>
        <a:defRPr sz="2400" b="1">
          <a:solidFill>
            <a:schemeClr val="tx2"/>
          </a:solidFill>
          <a:latin typeface="Arial" pitchFamily="34" charset="0"/>
          <a:cs typeface="Arial" pitchFamily="34" charset="0"/>
        </a:defRPr>
      </a:lvl4pPr>
      <a:lvl5pPr algn="l" rtl="0" eaLnBrk="0" fontAlgn="base" hangingPunct="0">
        <a:spcBef>
          <a:spcPct val="0"/>
        </a:spcBef>
        <a:spcAft>
          <a:spcPct val="0"/>
        </a:spcAft>
        <a:defRPr sz="2400" b="1">
          <a:solidFill>
            <a:schemeClr val="tx2"/>
          </a:solidFill>
          <a:latin typeface="Arial" pitchFamily="34" charset="0"/>
          <a:cs typeface="Arial" pitchFamily="34" charset="0"/>
        </a:defRPr>
      </a:lvl5pPr>
      <a:lvl6pPr marL="457200" algn="l" rtl="0" fontAlgn="base">
        <a:spcBef>
          <a:spcPct val="0"/>
        </a:spcBef>
        <a:spcAft>
          <a:spcPct val="0"/>
        </a:spcAft>
        <a:defRPr sz="2400" b="1">
          <a:solidFill>
            <a:schemeClr val="tx2"/>
          </a:solidFill>
          <a:latin typeface="Arial" pitchFamily="34" charset="0"/>
          <a:cs typeface="Arial" pitchFamily="34" charset="0"/>
        </a:defRPr>
      </a:lvl6pPr>
      <a:lvl7pPr marL="914400" algn="l" rtl="0" fontAlgn="base">
        <a:spcBef>
          <a:spcPct val="0"/>
        </a:spcBef>
        <a:spcAft>
          <a:spcPct val="0"/>
        </a:spcAft>
        <a:defRPr sz="2400" b="1">
          <a:solidFill>
            <a:schemeClr val="tx2"/>
          </a:solidFill>
          <a:latin typeface="Arial" pitchFamily="34" charset="0"/>
          <a:cs typeface="Arial" pitchFamily="34" charset="0"/>
        </a:defRPr>
      </a:lvl7pPr>
      <a:lvl8pPr marL="1371600" algn="l" rtl="0" fontAlgn="base">
        <a:spcBef>
          <a:spcPct val="0"/>
        </a:spcBef>
        <a:spcAft>
          <a:spcPct val="0"/>
        </a:spcAft>
        <a:defRPr sz="2400" b="1">
          <a:solidFill>
            <a:schemeClr val="tx2"/>
          </a:solidFill>
          <a:latin typeface="Arial" pitchFamily="34" charset="0"/>
          <a:cs typeface="Arial" pitchFamily="34" charset="0"/>
        </a:defRPr>
      </a:lvl8pPr>
      <a:lvl9pPr marL="1828800" algn="l" rtl="0" fontAlgn="base">
        <a:spcBef>
          <a:spcPct val="0"/>
        </a:spcBef>
        <a:spcAft>
          <a:spcPct val="0"/>
        </a:spcAft>
        <a:defRPr sz="2400" b="1">
          <a:solidFill>
            <a:schemeClr val="tx2"/>
          </a:solidFill>
          <a:latin typeface="Arial" pitchFamily="34" charset="0"/>
          <a:cs typeface="Arial" pitchFamily="34" charset="0"/>
        </a:defRPr>
      </a:lvl9pPr>
    </p:titleStyle>
    <p:bodyStyle>
      <a:lvl1pPr marL="342900" indent="-342900" algn="l" rtl="0" eaLnBrk="0" fontAlgn="base" hangingPunct="0">
        <a:spcBef>
          <a:spcPct val="40000"/>
        </a:spcBef>
        <a:spcAft>
          <a:spcPct val="0"/>
        </a:spcAft>
        <a:buFont typeface="Arial" charset="0"/>
        <a:defRPr sz="1700">
          <a:solidFill>
            <a:schemeClr val="tx1"/>
          </a:solidFill>
          <a:latin typeface="+mn-lt"/>
          <a:ea typeface="+mn-ea"/>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cs typeface="+mn-cs"/>
        </a:defRPr>
      </a:lvl5pPr>
      <a:lvl6pPr marL="1895475" indent="-366713" algn="l" rtl="0" fontAlgn="base">
        <a:spcBef>
          <a:spcPct val="40000"/>
        </a:spcBef>
        <a:spcAft>
          <a:spcPct val="0"/>
        </a:spcAft>
        <a:buFont typeface="Arial" pitchFamily="34" charset="0"/>
        <a:buChar char="–"/>
        <a:defRPr sz="1700">
          <a:solidFill>
            <a:schemeClr val="tx1"/>
          </a:solidFill>
          <a:latin typeface="+mn-lt"/>
          <a:cs typeface="+mn-cs"/>
        </a:defRPr>
      </a:lvl6pPr>
      <a:lvl7pPr marL="2352675" indent="-366713" algn="l" rtl="0" fontAlgn="base">
        <a:spcBef>
          <a:spcPct val="40000"/>
        </a:spcBef>
        <a:spcAft>
          <a:spcPct val="0"/>
        </a:spcAft>
        <a:buFont typeface="Arial" pitchFamily="34" charset="0"/>
        <a:buChar char="–"/>
        <a:defRPr sz="1700">
          <a:solidFill>
            <a:schemeClr val="tx1"/>
          </a:solidFill>
          <a:latin typeface="+mn-lt"/>
          <a:cs typeface="+mn-cs"/>
        </a:defRPr>
      </a:lvl7pPr>
      <a:lvl8pPr marL="2809875" indent="-366713" algn="l" rtl="0" fontAlgn="base">
        <a:spcBef>
          <a:spcPct val="40000"/>
        </a:spcBef>
        <a:spcAft>
          <a:spcPct val="0"/>
        </a:spcAft>
        <a:buFont typeface="Arial" pitchFamily="34" charset="0"/>
        <a:buChar char="–"/>
        <a:defRPr sz="1700">
          <a:solidFill>
            <a:schemeClr val="tx1"/>
          </a:solidFill>
          <a:latin typeface="+mn-lt"/>
          <a:cs typeface="+mn-cs"/>
        </a:defRPr>
      </a:lvl8pPr>
      <a:lvl9pPr marL="3267075" indent="-366713" algn="l" rtl="0" fontAlgn="base">
        <a:spcBef>
          <a:spcPct val="40000"/>
        </a:spcBef>
        <a:spcAft>
          <a:spcPct val="0"/>
        </a:spcAft>
        <a:buFont typeface="Arial" pitchFamily="34"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solidFill>
                  <a:srgbClr val="000000"/>
                </a:solidFill>
              </a:rPr>
              <a:t>Seite </a:t>
            </a:r>
            <a:fld id="{C1DC7325-2E9B-4208-95A2-22C724448F56}" type="slidenum">
              <a:rPr lang="de-CH" altLang="de-DE" sz="1000" smtClean="0">
                <a:solidFill>
                  <a:srgbClr val="000000"/>
                </a:solidFill>
              </a:rPr>
              <a:pPr eaLnBrk="1" hangingPunct="1"/>
              <a:t>1</a:t>
            </a:fld>
            <a:endParaRPr lang="de-CH" altLang="de-DE" sz="1000" smtClean="0">
              <a:solidFill>
                <a:srgbClr val="000000"/>
              </a:solidFill>
            </a:endParaRPr>
          </a:p>
        </p:txBody>
      </p:sp>
      <p:sp>
        <p:nvSpPr>
          <p:cNvPr id="3075" name="Rectangle 2"/>
          <p:cNvSpPr>
            <a:spLocks noGrp="1" noChangeArrowheads="1"/>
          </p:cNvSpPr>
          <p:nvPr>
            <p:ph type="ctrTitle"/>
          </p:nvPr>
        </p:nvSpPr>
        <p:spPr>
          <a:xfrm>
            <a:off x="900113" y="1484784"/>
            <a:ext cx="7343775" cy="1799754"/>
          </a:xfrm>
        </p:spPr>
        <p:txBody>
          <a:bodyPr/>
          <a:lstStyle/>
          <a:p>
            <a:pPr eaLnBrk="1" hangingPunct="1"/>
            <a:r>
              <a:rPr lang="de-CH" altLang="de-DE" sz="3500" dirty="0" err="1" smtClean="0"/>
              <a:t>Comparative</a:t>
            </a:r>
            <a:r>
              <a:rPr lang="de-CH" altLang="de-DE" sz="3500" dirty="0" smtClean="0"/>
              <a:t> Private Law</a:t>
            </a:r>
            <a:br>
              <a:rPr lang="de-CH" altLang="de-DE" sz="3500" dirty="0" smtClean="0"/>
            </a:br>
            <a:r>
              <a:rPr lang="de-CH" altLang="de-DE" sz="3500" dirty="0" smtClean="0"/>
              <a:t/>
            </a:r>
            <a:br>
              <a:rPr lang="de-CH" altLang="de-DE" sz="3500" dirty="0" smtClean="0"/>
            </a:br>
            <a:r>
              <a:rPr lang="de-CH" altLang="de-DE" sz="3500" dirty="0" err="1" smtClean="0"/>
              <a:t>Theories</a:t>
            </a:r>
            <a:r>
              <a:rPr lang="de-CH" altLang="de-DE" sz="3500" dirty="0" smtClean="0"/>
              <a:t> </a:t>
            </a:r>
            <a:r>
              <a:rPr lang="de-CH" altLang="de-DE" sz="3500" dirty="0" err="1" smtClean="0"/>
              <a:t>and</a:t>
            </a:r>
            <a:r>
              <a:rPr lang="de-CH" altLang="de-DE" sz="3500" dirty="0" smtClean="0"/>
              <a:t> </a:t>
            </a:r>
            <a:r>
              <a:rPr lang="de-CH" altLang="de-DE" sz="3500" dirty="0" err="1" smtClean="0"/>
              <a:t>Technique</a:t>
            </a:r>
            <a:r>
              <a:rPr lang="de-CH" altLang="de-DE" sz="3500" dirty="0" smtClean="0"/>
              <a:t> </a:t>
            </a:r>
            <a:r>
              <a:rPr lang="de-CH" altLang="de-DE" sz="3500" dirty="0" err="1" smtClean="0"/>
              <a:t>of</a:t>
            </a:r>
            <a:r>
              <a:rPr lang="de-CH" altLang="de-DE" sz="3500" dirty="0" smtClean="0"/>
              <a:t> </a:t>
            </a:r>
            <a:r>
              <a:rPr lang="de-CH" altLang="de-DE" sz="3500" dirty="0" err="1" smtClean="0"/>
              <a:t>Contract</a:t>
            </a:r>
            <a:r>
              <a:rPr lang="de-CH" altLang="de-DE" sz="3500" dirty="0" smtClean="0"/>
              <a:t> in Europe</a:t>
            </a:r>
            <a:br>
              <a:rPr lang="de-CH" altLang="de-DE" sz="3500" dirty="0" smtClean="0"/>
            </a:br>
            <a:endParaRPr lang="de-CH" altLang="de-DE" sz="3500" dirty="0" smtClean="0"/>
          </a:p>
        </p:txBody>
      </p:sp>
      <p:sp>
        <p:nvSpPr>
          <p:cNvPr id="3076" name="Rectangle 3"/>
          <p:cNvSpPr>
            <a:spLocks noGrp="1" noChangeArrowheads="1"/>
          </p:cNvSpPr>
          <p:nvPr>
            <p:ph type="subTitle" idx="1"/>
          </p:nvPr>
        </p:nvSpPr>
        <p:spPr>
          <a:xfrm>
            <a:off x="900113" y="3860800"/>
            <a:ext cx="7343775" cy="1320800"/>
          </a:xfrm>
        </p:spPr>
        <p:txBody>
          <a:bodyPr/>
          <a:lstStyle/>
          <a:p>
            <a:pPr marL="0" indent="0" eaLnBrk="1" hangingPunct="1"/>
            <a:r>
              <a:rPr lang="de-CH" altLang="de-DE" dirty="0" smtClean="0"/>
              <a:t>Prof. Dr. Ulrike Babusiaux </a:t>
            </a:r>
          </a:p>
          <a:p>
            <a:pPr marL="0" indent="0" eaLnBrk="1" hangingPunct="1"/>
            <a:r>
              <a:rPr lang="de-CH" altLang="de-DE" dirty="0" smtClean="0"/>
              <a:t>20th </a:t>
            </a:r>
            <a:r>
              <a:rPr lang="de-CH" altLang="de-DE" dirty="0" err="1"/>
              <a:t>O</a:t>
            </a:r>
            <a:r>
              <a:rPr lang="de-CH" altLang="de-DE" dirty="0" err="1" smtClean="0"/>
              <a:t>ctober</a:t>
            </a:r>
            <a:r>
              <a:rPr lang="de-CH" altLang="de-DE" dirty="0" smtClean="0"/>
              <a:t> 2014</a:t>
            </a:r>
          </a:p>
          <a:p>
            <a:pPr marL="0" indent="0" eaLnBrk="1" hangingPunct="1"/>
            <a:endParaRPr lang="de-CH" altLang="de-DE" dirty="0" smtClean="0"/>
          </a:p>
          <a:p>
            <a:pPr marL="0" indent="0" eaLnBrk="1" hangingPunct="1"/>
            <a:r>
              <a:rPr lang="de-CH" altLang="de-DE" dirty="0" smtClean="0">
                <a:solidFill>
                  <a:srgbClr val="FF0000"/>
                </a:solidFill>
              </a:rPr>
              <a:t>.</a:t>
            </a:r>
            <a:r>
              <a:rPr lang="de-CH" altLang="de-DE" dirty="0" smtClean="0"/>
              <a:t> </a:t>
            </a:r>
          </a:p>
          <a:p>
            <a:pPr marL="0" indent="0" eaLnBrk="1" hangingPunct="1"/>
            <a:endParaRPr lang="de-CH" altLang="de-DE" dirty="0" smtClean="0">
              <a:ea typeface="PMingLiU" pitchFamily="18" charset="-120"/>
            </a:endParaRPr>
          </a:p>
        </p:txBody>
      </p:sp>
    </p:spTree>
    <p:extLst>
      <p:ext uri="{BB962C8B-B14F-4D97-AF65-F5344CB8AC3E}">
        <p14:creationId xmlns:p14="http://schemas.microsoft.com/office/powerpoint/2010/main" val="39400701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1267"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ED288EE3-7869-46EA-8A4A-A2F49707E533}" type="slidenum">
              <a:rPr lang="de-CH" altLang="de-DE" sz="1000" smtClean="0"/>
              <a:pPr eaLnBrk="1" hangingPunct="1"/>
              <a:t>10</a:t>
            </a:fld>
            <a:endParaRPr lang="de-CH" altLang="de-DE" sz="1000" smtClean="0"/>
          </a:p>
        </p:txBody>
      </p:sp>
      <p:sp>
        <p:nvSpPr>
          <p:cNvPr id="11268" name="Rectangle 2"/>
          <p:cNvSpPr>
            <a:spLocks noGrp="1" noChangeArrowheads="1"/>
          </p:cNvSpPr>
          <p:nvPr>
            <p:ph type="title"/>
          </p:nvPr>
        </p:nvSpPr>
        <p:spPr>
          <a:xfrm>
            <a:off x="395288" y="188913"/>
            <a:ext cx="8424862" cy="642937"/>
          </a:xfrm>
        </p:spPr>
        <p:txBody>
          <a:bodyPr/>
          <a:lstStyle/>
          <a:p>
            <a:pPr eaLnBrk="1" hangingPunct="1"/>
            <a:r>
              <a:rPr lang="de-CH" altLang="de-DE" smtClean="0"/>
              <a:t>The Place of Contracts in German Law (Handout p. 1/2) </a:t>
            </a:r>
          </a:p>
        </p:txBody>
      </p:sp>
      <p:sp>
        <p:nvSpPr>
          <p:cNvPr id="11269" name="Rectangle 3"/>
          <p:cNvSpPr>
            <a:spLocks noGrp="1" noChangeArrowheads="1"/>
          </p:cNvSpPr>
          <p:nvPr>
            <p:ph type="body" idx="1"/>
          </p:nvPr>
        </p:nvSpPr>
        <p:spPr/>
        <p:txBody>
          <a:bodyPr/>
          <a:lstStyle/>
          <a:p>
            <a:pPr marL="0" indent="0" eaLnBrk="1" hangingPunct="1">
              <a:buFontTx/>
              <a:buChar char="-"/>
            </a:pPr>
            <a:r>
              <a:rPr lang="de-CH" altLang="de-DE" sz="2000" dirty="0" smtClean="0"/>
              <a:t> </a:t>
            </a:r>
            <a:r>
              <a:rPr lang="de-CH" altLang="de-DE" sz="2000" dirty="0" err="1" smtClean="0"/>
              <a:t>the</a:t>
            </a:r>
            <a:r>
              <a:rPr lang="de-CH" altLang="de-DE" sz="2000" dirty="0" smtClean="0"/>
              <a:t> German </a:t>
            </a:r>
            <a:r>
              <a:rPr lang="de-CH" altLang="de-DE" sz="2000" dirty="0" err="1" smtClean="0"/>
              <a:t>Civil</a:t>
            </a:r>
            <a:r>
              <a:rPr lang="de-CH" altLang="de-DE" sz="2000" dirty="0" smtClean="0"/>
              <a:t> Code </a:t>
            </a:r>
            <a:r>
              <a:rPr lang="de-CH" altLang="de-DE" sz="2000" dirty="0" err="1" smtClean="0"/>
              <a:t>consists</a:t>
            </a:r>
            <a:r>
              <a:rPr lang="de-CH" altLang="de-DE" sz="2000" dirty="0" smtClean="0"/>
              <a:t> </a:t>
            </a:r>
            <a:r>
              <a:rPr lang="de-CH" altLang="de-DE" sz="2000" dirty="0" err="1" smtClean="0"/>
              <a:t>of</a:t>
            </a:r>
            <a:r>
              <a:rPr lang="de-CH" altLang="de-DE" sz="2000" dirty="0" smtClean="0"/>
              <a:t> </a:t>
            </a:r>
            <a:r>
              <a:rPr lang="de-CH" altLang="de-DE" sz="2000" dirty="0" err="1" smtClean="0"/>
              <a:t>five</a:t>
            </a:r>
            <a:r>
              <a:rPr lang="de-CH" altLang="de-DE" sz="2000" dirty="0" smtClean="0"/>
              <a:t> </a:t>
            </a:r>
            <a:r>
              <a:rPr lang="de-CH" altLang="de-DE" sz="2000" dirty="0" err="1" smtClean="0"/>
              <a:t>books</a:t>
            </a:r>
            <a:r>
              <a:rPr lang="de-CH" altLang="de-DE" sz="2000" dirty="0" smtClean="0"/>
              <a:t>:</a:t>
            </a:r>
          </a:p>
          <a:p>
            <a:pPr marL="0" indent="0" eaLnBrk="1" hangingPunct="1">
              <a:buFontTx/>
              <a:buNone/>
            </a:pPr>
            <a:r>
              <a:rPr lang="de-CH" altLang="de-DE" sz="2000" dirty="0" smtClean="0"/>
              <a:t>	</a:t>
            </a:r>
            <a:r>
              <a:rPr lang="de-CH" altLang="de-DE" sz="2000" dirty="0" smtClean="0">
                <a:solidFill>
                  <a:schemeClr val="tx2"/>
                </a:solidFill>
              </a:rPr>
              <a:t>Book 1: General Part</a:t>
            </a:r>
          </a:p>
          <a:p>
            <a:pPr marL="0" indent="0" eaLnBrk="1" hangingPunct="1">
              <a:buFontTx/>
              <a:buNone/>
            </a:pPr>
            <a:r>
              <a:rPr lang="de-CH" altLang="de-DE" sz="2000" dirty="0" smtClean="0"/>
              <a:t>	</a:t>
            </a:r>
            <a:r>
              <a:rPr lang="de-CH" altLang="de-DE" sz="2000" dirty="0" smtClean="0">
                <a:solidFill>
                  <a:schemeClr val="tx2"/>
                </a:solidFill>
              </a:rPr>
              <a:t>Book 2: Law </a:t>
            </a:r>
            <a:r>
              <a:rPr lang="de-CH" altLang="de-DE" sz="2000" dirty="0" err="1" smtClean="0">
                <a:solidFill>
                  <a:schemeClr val="tx2"/>
                </a:solidFill>
              </a:rPr>
              <a:t>of</a:t>
            </a:r>
            <a:r>
              <a:rPr lang="de-CH" altLang="de-DE" sz="2000" dirty="0" smtClean="0">
                <a:solidFill>
                  <a:schemeClr val="tx2"/>
                </a:solidFill>
              </a:rPr>
              <a:t> </a:t>
            </a:r>
            <a:r>
              <a:rPr lang="de-CH" altLang="de-DE" sz="2000" dirty="0" err="1" smtClean="0">
                <a:solidFill>
                  <a:schemeClr val="tx2"/>
                </a:solidFill>
              </a:rPr>
              <a:t>Obligations</a:t>
            </a:r>
            <a:endParaRPr lang="de-CH" altLang="de-DE" sz="2000" dirty="0" smtClean="0">
              <a:solidFill>
                <a:schemeClr val="tx2"/>
              </a:solidFill>
            </a:endParaRPr>
          </a:p>
          <a:p>
            <a:pPr marL="0" indent="0" eaLnBrk="1" hangingPunct="1">
              <a:buFontTx/>
              <a:buNone/>
            </a:pPr>
            <a:r>
              <a:rPr lang="de-CH" altLang="de-DE" sz="2000" dirty="0" smtClean="0"/>
              <a:t>	Book 3: Law </a:t>
            </a:r>
            <a:r>
              <a:rPr lang="de-CH" altLang="de-DE" sz="2000" dirty="0" err="1" smtClean="0"/>
              <a:t>of</a:t>
            </a:r>
            <a:r>
              <a:rPr lang="de-CH" altLang="de-DE" sz="2000" dirty="0" smtClean="0"/>
              <a:t> Property</a:t>
            </a:r>
          </a:p>
          <a:p>
            <a:pPr marL="0" indent="0" eaLnBrk="1" hangingPunct="1">
              <a:buFontTx/>
              <a:buNone/>
            </a:pPr>
            <a:r>
              <a:rPr lang="de-CH" altLang="de-DE" sz="2000" dirty="0" smtClean="0"/>
              <a:t>	Book 4: Family Law	</a:t>
            </a:r>
          </a:p>
          <a:p>
            <a:pPr marL="0" indent="0" eaLnBrk="1" hangingPunct="1">
              <a:buFontTx/>
              <a:buNone/>
            </a:pPr>
            <a:r>
              <a:rPr lang="de-CH" altLang="de-DE" sz="2000" dirty="0" smtClean="0"/>
              <a:t>	Book 5: Law </a:t>
            </a:r>
            <a:r>
              <a:rPr lang="de-CH" altLang="de-DE" sz="2000" dirty="0" err="1" smtClean="0"/>
              <a:t>of</a:t>
            </a:r>
            <a:r>
              <a:rPr lang="de-CH" altLang="de-DE" sz="2000" dirty="0" smtClean="0"/>
              <a:t> </a:t>
            </a:r>
            <a:r>
              <a:rPr lang="de-CH" altLang="de-DE" sz="2000" dirty="0" err="1" smtClean="0"/>
              <a:t>Succession</a:t>
            </a:r>
            <a:endParaRPr lang="de-CH" altLang="de-DE" sz="2000" dirty="0" smtClean="0"/>
          </a:p>
          <a:p>
            <a:pPr marL="0" indent="0" eaLnBrk="1" hangingPunct="1">
              <a:buFontTx/>
              <a:buChar char="-"/>
            </a:pPr>
            <a:r>
              <a:rPr lang="de-CH" altLang="de-DE" sz="2000" dirty="0" err="1" smtClean="0"/>
              <a:t>contract</a:t>
            </a:r>
            <a:r>
              <a:rPr lang="de-CH" altLang="de-DE" sz="2000" dirty="0" smtClean="0"/>
              <a:t> </a:t>
            </a:r>
            <a:r>
              <a:rPr lang="de-CH" altLang="de-DE" sz="2000" dirty="0" err="1" smtClean="0"/>
              <a:t>law</a:t>
            </a:r>
            <a:r>
              <a:rPr lang="de-CH" altLang="de-DE" sz="2000" dirty="0" smtClean="0"/>
              <a:t> </a:t>
            </a:r>
            <a:r>
              <a:rPr lang="de-CH" altLang="de-DE" sz="2000" dirty="0" err="1" smtClean="0"/>
              <a:t>is</a:t>
            </a:r>
            <a:r>
              <a:rPr lang="de-CH" altLang="de-DE" sz="2000" dirty="0" smtClean="0"/>
              <a:t> dealt </a:t>
            </a:r>
            <a:r>
              <a:rPr lang="de-CH" altLang="de-DE" sz="2000" dirty="0" err="1" smtClean="0"/>
              <a:t>with</a:t>
            </a:r>
            <a:r>
              <a:rPr lang="de-CH" altLang="de-DE" sz="2000" dirty="0" smtClean="0"/>
              <a:t> in Book 1 </a:t>
            </a:r>
            <a:r>
              <a:rPr lang="de-CH" altLang="de-DE" sz="2000" dirty="0" err="1" smtClean="0"/>
              <a:t>and</a:t>
            </a:r>
            <a:r>
              <a:rPr lang="de-CH" altLang="de-DE" sz="2000" dirty="0" smtClean="0"/>
              <a:t> Book 2, </a:t>
            </a:r>
            <a:r>
              <a:rPr lang="de-CH" altLang="de-DE" sz="2000" dirty="0" err="1" smtClean="0"/>
              <a:t>Sect</a:t>
            </a:r>
            <a:r>
              <a:rPr lang="de-CH" altLang="de-DE" sz="2000" dirty="0" smtClean="0"/>
              <a:t>. 3</a:t>
            </a:r>
          </a:p>
          <a:p>
            <a:pPr marL="0" indent="0" eaLnBrk="1" hangingPunct="1">
              <a:buFontTx/>
              <a:buNone/>
            </a:pPr>
            <a:r>
              <a:rPr lang="de-CH" altLang="de-DE" sz="2000" dirty="0" smtClean="0"/>
              <a:t>- </a:t>
            </a:r>
            <a:r>
              <a:rPr lang="de-CH" altLang="de-DE" sz="2000" dirty="0" err="1" smtClean="0">
                <a:solidFill>
                  <a:schemeClr val="tx2"/>
                </a:solidFill>
              </a:rPr>
              <a:t>peculiarity</a:t>
            </a:r>
            <a:r>
              <a:rPr lang="de-CH" altLang="de-DE" sz="2000" dirty="0" smtClean="0"/>
              <a:t> </a:t>
            </a:r>
            <a:r>
              <a:rPr lang="de-CH" altLang="de-DE" sz="2000" dirty="0" err="1" smtClean="0"/>
              <a:t>of</a:t>
            </a:r>
            <a:r>
              <a:rPr lang="de-CH" altLang="de-DE" sz="2000" dirty="0" smtClean="0"/>
              <a:t> </a:t>
            </a:r>
            <a:r>
              <a:rPr lang="de-CH" altLang="de-DE" sz="2000" dirty="0" err="1" smtClean="0"/>
              <a:t>the</a:t>
            </a:r>
            <a:r>
              <a:rPr lang="de-CH" altLang="de-DE" sz="2000" dirty="0" smtClean="0"/>
              <a:t> German Law </a:t>
            </a:r>
            <a:r>
              <a:rPr lang="de-CH" altLang="de-DE" sz="2000" dirty="0" err="1" smtClean="0"/>
              <a:t>to</a:t>
            </a:r>
            <a:r>
              <a:rPr lang="de-CH" altLang="de-DE" sz="2000" dirty="0" smtClean="0"/>
              <a:t> </a:t>
            </a:r>
            <a:r>
              <a:rPr lang="de-CH" altLang="de-DE" sz="2000" dirty="0" err="1" smtClean="0"/>
              <a:t>divide</a:t>
            </a:r>
            <a:r>
              <a:rPr lang="de-CH" altLang="de-DE" sz="2000" dirty="0" smtClean="0"/>
              <a:t> </a:t>
            </a:r>
            <a:r>
              <a:rPr lang="de-CH" altLang="de-DE" sz="2000" dirty="0" err="1" smtClean="0"/>
              <a:t>contractual</a:t>
            </a:r>
            <a:r>
              <a:rPr lang="de-CH" altLang="de-DE" sz="2000" dirty="0" smtClean="0"/>
              <a:t> </a:t>
            </a:r>
            <a:r>
              <a:rPr lang="de-CH" altLang="de-DE" sz="2000" dirty="0" err="1" smtClean="0"/>
              <a:t>consent</a:t>
            </a:r>
            <a:r>
              <a:rPr lang="de-CH" altLang="de-DE" sz="2000" dirty="0" smtClean="0"/>
              <a:t> </a:t>
            </a:r>
            <a:r>
              <a:rPr lang="de-CH" altLang="de-DE" sz="2000" dirty="0" err="1" smtClean="0"/>
              <a:t>according</a:t>
            </a:r>
            <a:r>
              <a:rPr lang="de-CH" altLang="de-DE" sz="2000" dirty="0" smtClean="0"/>
              <a:t> </a:t>
            </a:r>
            <a:r>
              <a:rPr lang="de-CH" altLang="de-DE" sz="2000" dirty="0" err="1" smtClean="0"/>
              <a:t>to</a:t>
            </a:r>
            <a:r>
              <a:rPr lang="de-CH" altLang="de-DE" sz="2000" dirty="0" smtClean="0"/>
              <a:t> </a:t>
            </a:r>
            <a:r>
              <a:rPr lang="de-CH" altLang="de-DE" sz="2000" dirty="0" err="1" smtClean="0"/>
              <a:t>the</a:t>
            </a:r>
            <a:r>
              <a:rPr lang="de-CH" altLang="de-DE" sz="2000" dirty="0" smtClean="0"/>
              <a:t> </a:t>
            </a:r>
            <a:r>
              <a:rPr lang="de-CH" altLang="de-DE" sz="2000" dirty="0" err="1" smtClean="0"/>
              <a:t>general</a:t>
            </a:r>
            <a:r>
              <a:rPr lang="de-CH" altLang="de-DE" sz="2000" dirty="0" smtClean="0"/>
              <a:t> </a:t>
            </a:r>
            <a:r>
              <a:rPr lang="de-CH" altLang="de-DE" sz="2000" dirty="0" err="1" smtClean="0"/>
              <a:t>idea</a:t>
            </a:r>
            <a:r>
              <a:rPr lang="de-CH" altLang="de-DE" sz="2000" dirty="0" smtClean="0"/>
              <a:t> </a:t>
            </a:r>
            <a:r>
              <a:rPr lang="de-CH" altLang="de-DE" sz="2000" dirty="0" err="1" smtClean="0"/>
              <a:t>of</a:t>
            </a:r>
            <a:r>
              <a:rPr lang="de-CH" altLang="de-DE" sz="2000" dirty="0" smtClean="0"/>
              <a:t> «legal </a:t>
            </a:r>
            <a:r>
              <a:rPr lang="de-CH" altLang="de-DE" sz="2000" dirty="0" err="1" smtClean="0"/>
              <a:t>transaction</a:t>
            </a:r>
            <a:r>
              <a:rPr lang="de-CH" altLang="de-DE" sz="2000" dirty="0" smtClean="0"/>
              <a:t>/</a:t>
            </a:r>
            <a:r>
              <a:rPr lang="de-CH" altLang="de-DE" sz="2000" dirty="0" err="1" smtClean="0"/>
              <a:t>juridical</a:t>
            </a:r>
            <a:r>
              <a:rPr lang="de-CH" altLang="de-DE" sz="2000" dirty="0" smtClean="0"/>
              <a:t> </a:t>
            </a:r>
            <a:r>
              <a:rPr lang="de-CH" altLang="de-DE" sz="2000" dirty="0" err="1" smtClean="0"/>
              <a:t>act</a:t>
            </a:r>
            <a:r>
              <a:rPr lang="de-CH" altLang="de-DE" sz="2000" dirty="0" smtClean="0"/>
              <a:t>» (Rechtsgeschäft) </a:t>
            </a:r>
            <a:r>
              <a:rPr lang="de-CH" altLang="de-DE" sz="2000" dirty="0" err="1" smtClean="0"/>
              <a:t>and</a:t>
            </a:r>
            <a:r>
              <a:rPr lang="de-CH" altLang="de-DE" sz="2000" dirty="0" smtClean="0"/>
              <a:t> «</a:t>
            </a:r>
            <a:r>
              <a:rPr lang="de-CH" altLang="de-DE" sz="2000" dirty="0" err="1" smtClean="0"/>
              <a:t>declaration</a:t>
            </a:r>
            <a:r>
              <a:rPr lang="de-CH" altLang="de-DE" sz="2000" dirty="0" smtClean="0"/>
              <a:t> </a:t>
            </a:r>
            <a:r>
              <a:rPr lang="de-CH" altLang="de-DE" sz="2000" dirty="0" err="1" smtClean="0"/>
              <a:t>of</a:t>
            </a:r>
            <a:r>
              <a:rPr lang="de-CH" altLang="de-DE" sz="2000" dirty="0" smtClean="0"/>
              <a:t> </a:t>
            </a:r>
            <a:r>
              <a:rPr lang="de-CH" altLang="de-DE" sz="2000" dirty="0" err="1" smtClean="0"/>
              <a:t>intent</a:t>
            </a:r>
            <a:r>
              <a:rPr lang="de-CH" altLang="de-DE" sz="2000" dirty="0" smtClean="0"/>
              <a:t>» (Willenserklärung)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2291"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97458F5E-3747-4D1D-86BE-1CAD72114658}" type="slidenum">
              <a:rPr lang="de-CH" altLang="de-DE" sz="1000" smtClean="0"/>
              <a:pPr eaLnBrk="1" hangingPunct="1"/>
              <a:t>11</a:t>
            </a:fld>
            <a:endParaRPr lang="de-CH" altLang="de-DE" sz="1000" smtClean="0"/>
          </a:p>
        </p:txBody>
      </p:sp>
      <p:sp>
        <p:nvSpPr>
          <p:cNvPr id="12292" name="Fußzeilenplatzhalter 3"/>
          <p:cNvSpPr txBox="1">
            <a:spLocks noGrp="1"/>
          </p:cNvSpPr>
          <p:nvPr/>
        </p:nvSpPr>
        <p:spPr bwMode="auto">
          <a:xfrm>
            <a:off x="250825" y="6410325"/>
            <a:ext cx="50292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endParaRPr lang="de-DE" altLang="de-DE" sz="1000">
              <a:solidFill>
                <a:schemeClr val="accent2"/>
              </a:solidFill>
            </a:endParaRPr>
          </a:p>
        </p:txBody>
      </p:sp>
      <p:sp>
        <p:nvSpPr>
          <p:cNvPr id="12293" name="Rectangle 2"/>
          <p:cNvSpPr>
            <a:spLocks noGrp="1" noChangeArrowheads="1"/>
          </p:cNvSpPr>
          <p:nvPr>
            <p:ph type="title" idx="4294967295"/>
          </p:nvPr>
        </p:nvSpPr>
        <p:spPr/>
        <p:txBody>
          <a:bodyPr tIns="0" anchor="b"/>
          <a:lstStyle/>
          <a:p>
            <a:pPr eaLnBrk="1" hangingPunct="1"/>
            <a:r>
              <a:rPr lang="de-DE" altLang="de-DE" sz="2000" smtClean="0"/>
              <a:t>The theory of „legal transaction/ juridical act“: Bernhard Windscheid (1906)</a:t>
            </a:r>
          </a:p>
        </p:txBody>
      </p:sp>
      <p:sp>
        <p:nvSpPr>
          <p:cNvPr id="12294" name="Rectangle 3"/>
          <p:cNvSpPr>
            <a:spLocks noGrp="1" noChangeArrowheads="1"/>
          </p:cNvSpPr>
          <p:nvPr>
            <p:ph type="body" idx="4294967295"/>
          </p:nvPr>
        </p:nvSpPr>
        <p:spPr/>
        <p:txBody>
          <a:bodyPr/>
          <a:lstStyle/>
          <a:p>
            <a:pPr marL="457200" indent="-457200" eaLnBrk="1" hangingPunct="1"/>
            <a:r>
              <a:rPr lang="en-GB" altLang="de-DE" sz="2000" dirty="0" smtClean="0"/>
              <a:t>The four characteristics of the juridical act:</a:t>
            </a:r>
          </a:p>
          <a:p>
            <a:pPr marL="457200" indent="-457200" eaLnBrk="1" hangingPunct="1">
              <a:buFontTx/>
              <a:buNone/>
            </a:pPr>
            <a:r>
              <a:rPr lang="en-GB" altLang="de-DE" sz="2000" dirty="0" smtClean="0"/>
              <a:t>	(1) Synonym to declaration of intention (“</a:t>
            </a:r>
            <a:r>
              <a:rPr lang="en-GB" altLang="de-DE" sz="2000" dirty="0" err="1" smtClean="0"/>
              <a:t>Willenserklärung</a:t>
            </a:r>
            <a:r>
              <a:rPr lang="en-GB" altLang="de-DE" sz="2000" dirty="0" smtClean="0"/>
              <a:t>”)</a:t>
            </a:r>
          </a:p>
          <a:p>
            <a:pPr marL="457200" indent="-457200" eaLnBrk="1" hangingPunct="1">
              <a:buFontTx/>
              <a:buNone/>
            </a:pPr>
            <a:r>
              <a:rPr lang="en-GB" altLang="de-DE" sz="2000" dirty="0" smtClean="0"/>
              <a:t>	(2) Private declaration (private, not public law)</a:t>
            </a:r>
          </a:p>
          <a:p>
            <a:pPr marL="457200" indent="-457200" eaLnBrk="1" hangingPunct="1">
              <a:buFontTx/>
              <a:buNone/>
            </a:pPr>
            <a:r>
              <a:rPr lang="en-GB" altLang="de-DE" sz="2000" dirty="0" smtClean="0"/>
              <a:t>	(3) Declaration aiming for the creation</a:t>
            </a:r>
            <a:r>
              <a:rPr lang="en-GB" altLang="de-DE" sz="2000" dirty="0" smtClean="0">
                <a:solidFill>
                  <a:srgbClr val="FF0000"/>
                </a:solidFill>
              </a:rPr>
              <a:t> </a:t>
            </a:r>
            <a:r>
              <a:rPr lang="en-GB" altLang="de-DE" sz="2000" dirty="0" smtClean="0"/>
              <a:t>of legal effects</a:t>
            </a:r>
          </a:p>
          <a:p>
            <a:pPr marL="457200" indent="-457200" eaLnBrk="1" hangingPunct="1">
              <a:buFontTx/>
              <a:buNone/>
            </a:pPr>
            <a:r>
              <a:rPr lang="en-GB" altLang="de-DE" sz="2000" dirty="0" smtClean="0"/>
              <a:t>	(4) Not necessarily an (immediate) creation of the legal effects </a:t>
            </a:r>
          </a:p>
          <a:p>
            <a:pPr marL="457200" indent="-457200" eaLnBrk="1" hangingPunct="1">
              <a:buFont typeface="Wingdings" pitchFamily="2" charset="2"/>
              <a:buChar char="è"/>
            </a:pPr>
            <a:r>
              <a:rPr lang="en-GB" altLang="de-DE" sz="2000" dirty="0" smtClean="0">
                <a:sym typeface="Wingdings" pitchFamily="2" charset="2"/>
              </a:rPr>
              <a:t>this theory is still dominant in German Law and has been adopted by other European civil law systems (Austria, France, Switzerland, Italy)</a:t>
            </a:r>
          </a:p>
          <a:p>
            <a:pPr marL="457200" indent="-457200" eaLnBrk="1" hangingPunct="1">
              <a:buFont typeface="Wingdings" pitchFamily="2" charset="2"/>
              <a:buChar char="è"/>
            </a:pPr>
            <a:r>
              <a:rPr lang="en-GB" altLang="de-DE" sz="2000" dirty="0" smtClean="0"/>
              <a:t>its abstraction – juridical act is a kind of substrate of the contractual agreement – explains its success even in the German Law of Property (transfer of ownership is due to tradition </a:t>
            </a:r>
            <a:r>
              <a:rPr lang="en-GB" altLang="de-DE" sz="2000" u="sng" dirty="0" smtClean="0"/>
              <a:t>and</a:t>
            </a:r>
            <a:r>
              <a:rPr lang="en-GB" altLang="de-DE" sz="2000" dirty="0" smtClean="0"/>
              <a:t> joining of the parties’ juridical acts)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3315"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3C026D79-483E-4DE1-9080-5E518B3A2A24}" type="slidenum">
              <a:rPr lang="de-CH" altLang="de-DE" sz="1000" smtClean="0"/>
              <a:pPr eaLnBrk="1" hangingPunct="1"/>
              <a:t>12</a:t>
            </a:fld>
            <a:endParaRPr lang="de-CH" altLang="de-DE" sz="1000" smtClean="0"/>
          </a:p>
        </p:txBody>
      </p:sp>
      <p:sp>
        <p:nvSpPr>
          <p:cNvPr id="13316" name="Rectangle 2"/>
          <p:cNvSpPr>
            <a:spLocks noGrp="1" noChangeArrowheads="1"/>
          </p:cNvSpPr>
          <p:nvPr>
            <p:ph type="title"/>
          </p:nvPr>
        </p:nvSpPr>
        <p:spPr/>
        <p:txBody>
          <a:bodyPr/>
          <a:lstStyle/>
          <a:p>
            <a:pPr eaLnBrk="1" hangingPunct="1"/>
            <a:r>
              <a:rPr lang="de-CH" altLang="de-DE" sz="2000" dirty="0" smtClean="0"/>
              <a:t>The «</a:t>
            </a:r>
            <a:r>
              <a:rPr lang="de-CH" altLang="de-DE" sz="2000" dirty="0"/>
              <a:t>G</a:t>
            </a:r>
            <a:r>
              <a:rPr lang="de-CH" altLang="de-DE" sz="2000" dirty="0" smtClean="0"/>
              <a:t>eneral Part» (</a:t>
            </a:r>
            <a:r>
              <a:rPr lang="de-CH" altLang="de-DE" sz="2000" smtClean="0"/>
              <a:t>Allgemeiner Teil)</a:t>
            </a:r>
            <a:r>
              <a:rPr lang="de-CH" altLang="de-DE" sz="2000" dirty="0" smtClean="0"/>
              <a:t/>
            </a:r>
            <a:br>
              <a:rPr lang="de-CH" altLang="de-DE" sz="2000" dirty="0" smtClean="0"/>
            </a:br>
            <a:r>
              <a:rPr lang="de-CH" altLang="de-DE" sz="2000" dirty="0" smtClean="0"/>
              <a:t>(</a:t>
            </a:r>
            <a:r>
              <a:rPr lang="de-CH" altLang="de-DE" sz="2000" dirty="0" err="1" smtClean="0"/>
              <a:t>book</a:t>
            </a:r>
            <a:r>
              <a:rPr lang="de-CH" altLang="de-DE" sz="2000" dirty="0" smtClean="0"/>
              <a:t> 1 </a:t>
            </a:r>
            <a:r>
              <a:rPr lang="de-CH" altLang="de-DE" sz="2000" dirty="0" err="1" smtClean="0"/>
              <a:t>of</a:t>
            </a:r>
            <a:r>
              <a:rPr lang="de-CH" altLang="de-DE" sz="2000" dirty="0" smtClean="0"/>
              <a:t> </a:t>
            </a:r>
            <a:r>
              <a:rPr lang="de-CH" altLang="de-DE" sz="2000" dirty="0" err="1" smtClean="0"/>
              <a:t>the</a:t>
            </a:r>
            <a:r>
              <a:rPr lang="de-CH" altLang="de-DE" sz="2000" dirty="0" smtClean="0"/>
              <a:t> German </a:t>
            </a:r>
            <a:r>
              <a:rPr lang="de-CH" altLang="de-DE" sz="2000" dirty="0" err="1" smtClean="0"/>
              <a:t>Civil</a:t>
            </a:r>
            <a:r>
              <a:rPr lang="de-CH" altLang="de-DE" sz="2000" dirty="0" smtClean="0"/>
              <a:t> Code,  Reader p. 7)</a:t>
            </a:r>
          </a:p>
        </p:txBody>
      </p:sp>
      <p:sp>
        <p:nvSpPr>
          <p:cNvPr id="13317" name="Rectangle 3"/>
          <p:cNvSpPr>
            <a:spLocks noGrp="1" noChangeArrowheads="1"/>
          </p:cNvSpPr>
          <p:nvPr>
            <p:ph type="body" idx="1"/>
          </p:nvPr>
        </p:nvSpPr>
        <p:spPr>
          <a:xfrm>
            <a:off x="900113" y="831850"/>
            <a:ext cx="7343775" cy="4967288"/>
          </a:xfrm>
        </p:spPr>
        <p:txBody>
          <a:bodyPr/>
          <a:lstStyle/>
          <a:p>
            <a:pPr marL="0" indent="0" eaLnBrk="1" hangingPunct="1">
              <a:buFontTx/>
              <a:buChar char="-"/>
            </a:pPr>
            <a:r>
              <a:rPr lang="de-CH" altLang="de-DE" dirty="0" err="1" smtClean="0">
                <a:solidFill>
                  <a:schemeClr val="tx2"/>
                </a:solidFill>
              </a:rPr>
              <a:t>structure</a:t>
            </a:r>
            <a:r>
              <a:rPr lang="de-CH" altLang="de-DE" dirty="0" smtClean="0"/>
              <a:t>:</a:t>
            </a:r>
          </a:p>
          <a:p>
            <a:pPr marL="0" indent="0" eaLnBrk="1" hangingPunct="1">
              <a:buFontTx/>
              <a:buNone/>
            </a:pPr>
            <a:r>
              <a:rPr lang="de-CH" altLang="de-DE" dirty="0" smtClean="0"/>
              <a:t>	</a:t>
            </a:r>
            <a:r>
              <a:rPr lang="de-CH" altLang="de-DE" dirty="0" err="1" smtClean="0"/>
              <a:t>Section</a:t>
            </a:r>
            <a:r>
              <a:rPr lang="de-CH" altLang="de-DE" dirty="0" smtClean="0"/>
              <a:t> 1: </a:t>
            </a:r>
            <a:r>
              <a:rPr lang="de-CH" altLang="de-DE" dirty="0" err="1" smtClean="0"/>
              <a:t>Persons</a:t>
            </a:r>
            <a:endParaRPr lang="de-CH" altLang="de-DE" dirty="0" smtClean="0"/>
          </a:p>
          <a:p>
            <a:pPr marL="0" indent="0" eaLnBrk="1" hangingPunct="1">
              <a:buFontTx/>
              <a:buNone/>
            </a:pPr>
            <a:r>
              <a:rPr lang="de-CH" altLang="de-DE" dirty="0" smtClean="0"/>
              <a:t>	</a:t>
            </a:r>
            <a:r>
              <a:rPr lang="de-CH" altLang="de-DE" dirty="0" err="1" smtClean="0"/>
              <a:t>Section</a:t>
            </a:r>
            <a:r>
              <a:rPr lang="de-CH" altLang="de-DE" dirty="0" smtClean="0"/>
              <a:t> 2: Things</a:t>
            </a:r>
          </a:p>
          <a:p>
            <a:pPr marL="0" indent="0" eaLnBrk="1" hangingPunct="1">
              <a:buFontTx/>
              <a:buNone/>
            </a:pPr>
            <a:r>
              <a:rPr lang="de-CH" altLang="de-DE" dirty="0" smtClean="0"/>
              <a:t>	</a:t>
            </a:r>
            <a:r>
              <a:rPr lang="de-CH" altLang="de-DE" dirty="0" err="1" smtClean="0"/>
              <a:t>Section</a:t>
            </a:r>
            <a:r>
              <a:rPr lang="de-CH" altLang="de-DE" dirty="0" smtClean="0"/>
              <a:t> 3: Legal </a:t>
            </a:r>
            <a:r>
              <a:rPr lang="de-CH" altLang="de-DE" dirty="0" err="1" smtClean="0"/>
              <a:t>transactions</a:t>
            </a:r>
            <a:r>
              <a:rPr lang="de-CH" altLang="de-DE" dirty="0" smtClean="0"/>
              <a:t>/ </a:t>
            </a:r>
            <a:r>
              <a:rPr lang="de-CH" altLang="de-DE" dirty="0" err="1" smtClean="0"/>
              <a:t>Juridical</a:t>
            </a:r>
            <a:r>
              <a:rPr lang="de-CH" altLang="de-DE" dirty="0" smtClean="0">
                <a:solidFill>
                  <a:srgbClr val="FF0000"/>
                </a:solidFill>
              </a:rPr>
              <a:t> </a:t>
            </a:r>
            <a:r>
              <a:rPr lang="de-CH" altLang="de-DE" dirty="0" err="1" smtClean="0"/>
              <a:t>acts</a:t>
            </a:r>
            <a:endParaRPr lang="de-CH" altLang="de-DE" dirty="0" smtClean="0"/>
          </a:p>
          <a:p>
            <a:pPr marL="0" indent="0" eaLnBrk="1" hangingPunct="1">
              <a:buFontTx/>
              <a:buNone/>
            </a:pPr>
            <a:r>
              <a:rPr lang="de-CH" altLang="de-DE" dirty="0" smtClean="0"/>
              <a:t>		Title 1: Legal </a:t>
            </a:r>
            <a:r>
              <a:rPr lang="de-CH" altLang="de-DE" dirty="0" err="1" smtClean="0"/>
              <a:t>capacity</a:t>
            </a:r>
            <a:endParaRPr lang="de-CH" altLang="de-DE" dirty="0" smtClean="0"/>
          </a:p>
          <a:p>
            <a:pPr marL="0" indent="0" eaLnBrk="1" hangingPunct="1">
              <a:buFontTx/>
              <a:buNone/>
            </a:pPr>
            <a:r>
              <a:rPr lang="de-CH" altLang="de-DE" dirty="0" smtClean="0"/>
              <a:t>		Title 2: </a:t>
            </a:r>
            <a:r>
              <a:rPr lang="de-CH" altLang="de-DE" dirty="0" err="1" smtClean="0"/>
              <a:t>Declaration</a:t>
            </a:r>
            <a:r>
              <a:rPr lang="de-CH" altLang="de-DE" dirty="0" smtClean="0"/>
              <a:t> </a:t>
            </a:r>
            <a:r>
              <a:rPr lang="de-CH" altLang="de-DE" dirty="0" err="1" smtClean="0"/>
              <a:t>of</a:t>
            </a:r>
            <a:r>
              <a:rPr lang="de-CH" altLang="de-DE" dirty="0" smtClean="0"/>
              <a:t> </a:t>
            </a:r>
            <a:r>
              <a:rPr lang="de-CH" altLang="de-DE" dirty="0" err="1" smtClean="0"/>
              <a:t>Intent</a:t>
            </a:r>
            <a:endParaRPr lang="de-CH" altLang="de-DE" dirty="0" smtClean="0"/>
          </a:p>
          <a:p>
            <a:pPr marL="0" indent="0" eaLnBrk="1" hangingPunct="1">
              <a:buFontTx/>
              <a:buNone/>
            </a:pPr>
            <a:r>
              <a:rPr lang="de-CH" altLang="de-DE" dirty="0" smtClean="0"/>
              <a:t>	</a:t>
            </a:r>
            <a:r>
              <a:rPr lang="de-CH" altLang="de-DE" dirty="0" smtClean="0">
                <a:solidFill>
                  <a:schemeClr val="tx2"/>
                </a:solidFill>
              </a:rPr>
              <a:t>	Title 3: </a:t>
            </a:r>
            <a:r>
              <a:rPr lang="de-CH" altLang="de-DE" dirty="0" err="1" smtClean="0">
                <a:solidFill>
                  <a:schemeClr val="tx2"/>
                </a:solidFill>
              </a:rPr>
              <a:t>Contract</a:t>
            </a:r>
            <a:endParaRPr lang="de-CH" altLang="de-DE" dirty="0" smtClean="0">
              <a:solidFill>
                <a:schemeClr val="tx2"/>
              </a:solidFill>
            </a:endParaRPr>
          </a:p>
          <a:p>
            <a:pPr marL="0" indent="0" eaLnBrk="1" hangingPunct="1">
              <a:buFontTx/>
              <a:buNone/>
            </a:pPr>
            <a:r>
              <a:rPr lang="de-CH" altLang="de-DE" dirty="0" smtClean="0"/>
              <a:t>		Title 4: </a:t>
            </a:r>
            <a:r>
              <a:rPr lang="de-CH" altLang="de-DE" dirty="0" err="1" smtClean="0"/>
              <a:t>Condition</a:t>
            </a:r>
            <a:r>
              <a:rPr lang="de-CH" altLang="de-DE" dirty="0" smtClean="0"/>
              <a:t> </a:t>
            </a:r>
            <a:r>
              <a:rPr lang="de-CH" altLang="de-DE" dirty="0" err="1" smtClean="0"/>
              <a:t>and</a:t>
            </a:r>
            <a:r>
              <a:rPr lang="de-CH" altLang="de-DE" dirty="0" smtClean="0"/>
              <a:t> </a:t>
            </a:r>
            <a:r>
              <a:rPr lang="de-CH" altLang="de-DE" dirty="0" err="1" smtClean="0"/>
              <a:t>stipulation</a:t>
            </a:r>
            <a:r>
              <a:rPr lang="de-CH" altLang="de-DE" dirty="0" smtClean="0"/>
              <a:t> </a:t>
            </a:r>
            <a:r>
              <a:rPr lang="de-CH" altLang="de-DE" dirty="0" err="1" smtClean="0"/>
              <a:t>as</a:t>
            </a:r>
            <a:r>
              <a:rPr lang="de-CH" altLang="de-DE" dirty="0" smtClean="0"/>
              <a:t> </a:t>
            </a:r>
            <a:r>
              <a:rPr lang="de-CH" altLang="de-DE" dirty="0" err="1" smtClean="0"/>
              <a:t>to</a:t>
            </a:r>
            <a:r>
              <a:rPr lang="de-CH" altLang="de-DE" dirty="0" smtClean="0"/>
              <a:t> time</a:t>
            </a:r>
          </a:p>
          <a:p>
            <a:pPr marL="0" indent="0" eaLnBrk="1" hangingPunct="1">
              <a:buFontTx/>
              <a:buNone/>
            </a:pPr>
            <a:r>
              <a:rPr lang="de-CH" altLang="de-DE" dirty="0" smtClean="0"/>
              <a:t>		Title 5: Agency </a:t>
            </a:r>
            <a:r>
              <a:rPr lang="de-CH" altLang="de-DE" dirty="0" err="1" smtClean="0"/>
              <a:t>and</a:t>
            </a:r>
            <a:r>
              <a:rPr lang="de-CH" altLang="de-DE" dirty="0" smtClean="0"/>
              <a:t> </a:t>
            </a:r>
            <a:r>
              <a:rPr lang="de-CH" altLang="de-DE" dirty="0" err="1" smtClean="0"/>
              <a:t>grant</a:t>
            </a:r>
            <a:r>
              <a:rPr lang="de-CH" altLang="de-DE" dirty="0" smtClean="0"/>
              <a:t> </a:t>
            </a:r>
            <a:r>
              <a:rPr lang="de-CH" altLang="de-DE" dirty="0" err="1" smtClean="0"/>
              <a:t>of</a:t>
            </a:r>
            <a:r>
              <a:rPr lang="de-CH" altLang="de-DE" dirty="0" smtClean="0"/>
              <a:t> </a:t>
            </a:r>
            <a:r>
              <a:rPr lang="de-CH" altLang="de-DE" dirty="0" err="1" smtClean="0"/>
              <a:t>authority</a:t>
            </a:r>
            <a:endParaRPr lang="de-CH" altLang="de-DE" dirty="0" smtClean="0"/>
          </a:p>
          <a:p>
            <a:pPr marL="0" indent="0" eaLnBrk="1" hangingPunct="1">
              <a:buFontTx/>
              <a:buNone/>
            </a:pPr>
            <a:r>
              <a:rPr lang="de-CH" altLang="de-DE" dirty="0" smtClean="0"/>
              <a:t>		Title 6: </a:t>
            </a:r>
            <a:r>
              <a:rPr lang="de-CH" altLang="de-DE" dirty="0" err="1" smtClean="0"/>
              <a:t>Consent</a:t>
            </a:r>
            <a:r>
              <a:rPr lang="de-CH" altLang="de-DE" dirty="0" smtClean="0"/>
              <a:t> </a:t>
            </a:r>
            <a:r>
              <a:rPr lang="de-CH" altLang="de-DE" dirty="0" err="1" smtClean="0"/>
              <a:t>and</a:t>
            </a:r>
            <a:r>
              <a:rPr lang="de-CH" altLang="de-DE" dirty="0" smtClean="0"/>
              <a:t> </a:t>
            </a:r>
            <a:r>
              <a:rPr lang="de-CH" altLang="de-DE" dirty="0" err="1" smtClean="0"/>
              <a:t>ratification</a:t>
            </a:r>
            <a:r>
              <a:rPr lang="de-CH" altLang="de-DE" dirty="0" smtClean="0"/>
              <a:t> (…)</a:t>
            </a:r>
          </a:p>
          <a:p>
            <a:pPr marL="0" indent="0" eaLnBrk="1" hangingPunct="1">
              <a:buFontTx/>
              <a:buChar char="-"/>
            </a:pPr>
            <a:r>
              <a:rPr lang="de-CH" altLang="de-DE" dirty="0" smtClean="0"/>
              <a:t> </a:t>
            </a:r>
            <a:r>
              <a:rPr lang="de-CH" altLang="de-DE" dirty="0" err="1" smtClean="0">
                <a:solidFill>
                  <a:schemeClr val="tx2"/>
                </a:solidFill>
              </a:rPr>
              <a:t>contract</a:t>
            </a:r>
            <a:r>
              <a:rPr lang="de-CH" altLang="de-DE" dirty="0" smtClean="0">
                <a:solidFill>
                  <a:schemeClr val="tx2"/>
                </a:solidFill>
              </a:rPr>
              <a:t> </a:t>
            </a:r>
            <a:r>
              <a:rPr lang="de-CH" altLang="de-DE" dirty="0" err="1" smtClean="0">
                <a:solidFill>
                  <a:schemeClr val="tx2"/>
                </a:solidFill>
              </a:rPr>
              <a:t>is</a:t>
            </a:r>
            <a:r>
              <a:rPr lang="de-CH" altLang="de-DE" dirty="0" smtClean="0">
                <a:solidFill>
                  <a:schemeClr val="tx2"/>
                </a:solidFill>
              </a:rPr>
              <a:t> </a:t>
            </a:r>
            <a:r>
              <a:rPr lang="de-CH" altLang="de-DE" dirty="0" err="1" smtClean="0">
                <a:solidFill>
                  <a:schemeClr val="tx2"/>
                </a:solidFill>
              </a:rPr>
              <a:t>seen</a:t>
            </a:r>
            <a:r>
              <a:rPr lang="de-CH" altLang="de-DE" dirty="0" smtClean="0">
                <a:solidFill>
                  <a:schemeClr val="tx2"/>
                </a:solidFill>
              </a:rPr>
              <a:t> </a:t>
            </a:r>
            <a:r>
              <a:rPr lang="de-CH" altLang="de-DE" dirty="0" err="1" smtClean="0">
                <a:solidFill>
                  <a:schemeClr val="tx2"/>
                </a:solidFill>
              </a:rPr>
              <a:t>as</a:t>
            </a:r>
            <a:r>
              <a:rPr lang="de-CH" altLang="de-DE" dirty="0" smtClean="0">
                <a:solidFill>
                  <a:schemeClr val="tx2"/>
                </a:solidFill>
              </a:rPr>
              <a:t> a sub-division </a:t>
            </a:r>
            <a:r>
              <a:rPr lang="de-CH" altLang="de-DE" dirty="0" err="1" smtClean="0">
                <a:solidFill>
                  <a:schemeClr val="tx2"/>
                </a:solidFill>
              </a:rPr>
              <a:t>of</a:t>
            </a:r>
            <a:r>
              <a:rPr lang="de-CH" altLang="de-DE" dirty="0" smtClean="0">
                <a:solidFill>
                  <a:schemeClr val="tx2"/>
                </a:solidFill>
              </a:rPr>
              <a:t> legal </a:t>
            </a:r>
            <a:r>
              <a:rPr lang="de-CH" altLang="de-DE" dirty="0" err="1" smtClean="0">
                <a:solidFill>
                  <a:schemeClr val="tx2"/>
                </a:solidFill>
              </a:rPr>
              <a:t>transactions</a:t>
            </a:r>
            <a:r>
              <a:rPr lang="de-CH" altLang="de-DE" dirty="0" smtClean="0">
                <a:solidFill>
                  <a:schemeClr val="tx2"/>
                </a:solidFill>
              </a:rPr>
              <a:t>! </a:t>
            </a:r>
          </a:p>
          <a:p>
            <a:pPr marL="0" indent="0" eaLnBrk="1" hangingPunct="1">
              <a:buFontTx/>
              <a:buChar char="-"/>
            </a:pPr>
            <a:r>
              <a:rPr lang="de-CH" altLang="de-DE" dirty="0" smtClean="0"/>
              <a:t> in </a:t>
            </a:r>
            <a:r>
              <a:rPr lang="de-CH" altLang="de-DE" dirty="0" err="1" smtClean="0"/>
              <a:t>the</a:t>
            </a:r>
            <a:r>
              <a:rPr lang="de-CH" altLang="de-DE" dirty="0" smtClean="0"/>
              <a:t> </a:t>
            </a:r>
            <a:r>
              <a:rPr lang="de-CH" altLang="de-DE" dirty="0" err="1" smtClean="0"/>
              <a:t>general</a:t>
            </a:r>
            <a:r>
              <a:rPr lang="de-CH" altLang="de-DE" dirty="0" smtClean="0"/>
              <a:t> </a:t>
            </a:r>
            <a:r>
              <a:rPr lang="de-CH" altLang="de-DE" dirty="0" err="1" smtClean="0"/>
              <a:t>part</a:t>
            </a:r>
            <a:r>
              <a:rPr lang="de-CH" altLang="de-DE" dirty="0" smtClean="0">
                <a:solidFill>
                  <a:srgbClr val="FF0000"/>
                </a:solidFill>
              </a:rPr>
              <a:t>,</a:t>
            </a:r>
            <a:r>
              <a:rPr lang="de-CH" altLang="de-DE" dirty="0" smtClean="0"/>
              <a:t> </a:t>
            </a:r>
            <a:r>
              <a:rPr lang="de-CH" altLang="de-DE" dirty="0" err="1" smtClean="0"/>
              <a:t>the</a:t>
            </a:r>
            <a:r>
              <a:rPr lang="de-CH" altLang="de-DE" dirty="0" smtClean="0"/>
              <a:t> </a:t>
            </a:r>
            <a:r>
              <a:rPr lang="de-CH" altLang="de-DE" dirty="0" err="1" smtClean="0"/>
              <a:t>focus</a:t>
            </a:r>
            <a:r>
              <a:rPr lang="de-CH" altLang="de-DE" dirty="0" smtClean="0"/>
              <a:t> </a:t>
            </a:r>
            <a:r>
              <a:rPr lang="de-CH" altLang="de-DE" dirty="0" err="1" smtClean="0"/>
              <a:t>is</a:t>
            </a:r>
            <a:r>
              <a:rPr lang="de-CH" altLang="de-DE" dirty="0" smtClean="0"/>
              <a:t> </a:t>
            </a:r>
            <a:r>
              <a:rPr lang="de-CH" altLang="de-DE" dirty="0" err="1" smtClean="0"/>
              <a:t>laid</a:t>
            </a:r>
            <a:r>
              <a:rPr lang="de-CH" altLang="de-DE" dirty="0" smtClean="0"/>
              <a:t> on legal </a:t>
            </a:r>
            <a:r>
              <a:rPr lang="de-CH" altLang="de-DE" dirty="0" err="1" smtClean="0"/>
              <a:t>transactions</a:t>
            </a:r>
            <a:r>
              <a:rPr lang="de-CH" altLang="de-DE" dirty="0" smtClean="0"/>
              <a:t>, not on </a:t>
            </a:r>
            <a:r>
              <a:rPr lang="de-CH" altLang="de-DE" dirty="0" err="1" smtClean="0"/>
              <a:t>contracts</a:t>
            </a:r>
            <a:r>
              <a:rPr lang="de-CH" altLang="de-DE" dirty="0"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4339"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168CA23C-4E13-4B6F-ACE7-B979B568E410}" type="slidenum">
              <a:rPr lang="de-CH" altLang="de-DE" sz="1000" smtClean="0"/>
              <a:pPr eaLnBrk="1" hangingPunct="1"/>
              <a:t>13</a:t>
            </a:fld>
            <a:endParaRPr lang="de-CH" altLang="de-DE" sz="1000" smtClean="0"/>
          </a:p>
        </p:txBody>
      </p:sp>
      <p:sp>
        <p:nvSpPr>
          <p:cNvPr id="14340" name="Rectangle 2"/>
          <p:cNvSpPr>
            <a:spLocks noGrp="1" noChangeArrowheads="1"/>
          </p:cNvSpPr>
          <p:nvPr>
            <p:ph type="title"/>
          </p:nvPr>
        </p:nvSpPr>
        <p:spPr/>
        <p:txBody>
          <a:bodyPr/>
          <a:lstStyle/>
          <a:p>
            <a:pPr eaLnBrk="1" hangingPunct="1"/>
            <a:r>
              <a:rPr lang="de-CH" altLang="de-DE" sz="2000" dirty="0" smtClean="0"/>
              <a:t>The Law </a:t>
            </a:r>
            <a:r>
              <a:rPr lang="de-CH" altLang="de-DE" sz="2000" dirty="0" err="1" smtClean="0"/>
              <a:t>of</a:t>
            </a:r>
            <a:r>
              <a:rPr lang="de-CH" altLang="de-DE" sz="2000" dirty="0" smtClean="0"/>
              <a:t> </a:t>
            </a:r>
            <a:r>
              <a:rPr lang="de-CH" altLang="de-DE" sz="2000" dirty="0" err="1" smtClean="0"/>
              <a:t>obligations</a:t>
            </a:r>
            <a:r>
              <a:rPr lang="de-CH" altLang="de-DE" sz="2000" dirty="0" smtClean="0"/>
              <a:t> </a:t>
            </a:r>
            <a:br>
              <a:rPr lang="de-CH" altLang="de-DE" sz="2000" dirty="0" smtClean="0"/>
            </a:br>
            <a:r>
              <a:rPr lang="de-CH" altLang="de-DE" sz="2000" dirty="0" smtClean="0"/>
              <a:t>(Book 2 </a:t>
            </a:r>
            <a:r>
              <a:rPr lang="de-CH" altLang="de-DE" sz="2000" dirty="0" err="1" smtClean="0"/>
              <a:t>of</a:t>
            </a:r>
            <a:r>
              <a:rPr lang="de-CH" altLang="de-DE" sz="2000" dirty="0" smtClean="0"/>
              <a:t> </a:t>
            </a:r>
            <a:r>
              <a:rPr lang="de-CH" altLang="de-DE" sz="2000" dirty="0" err="1" smtClean="0"/>
              <a:t>the</a:t>
            </a:r>
            <a:r>
              <a:rPr lang="de-CH" altLang="de-DE" sz="2000" dirty="0" smtClean="0"/>
              <a:t> German </a:t>
            </a:r>
            <a:r>
              <a:rPr lang="de-CH" altLang="de-DE" sz="2000" dirty="0" err="1" smtClean="0"/>
              <a:t>Civil</a:t>
            </a:r>
            <a:r>
              <a:rPr lang="de-CH" altLang="de-DE" sz="2000" dirty="0" smtClean="0"/>
              <a:t> Code, Reader p. 7)</a:t>
            </a:r>
          </a:p>
        </p:txBody>
      </p:sp>
      <p:sp>
        <p:nvSpPr>
          <p:cNvPr id="14341" name="Rectangle 3"/>
          <p:cNvSpPr>
            <a:spLocks noGrp="1" noChangeArrowheads="1"/>
          </p:cNvSpPr>
          <p:nvPr>
            <p:ph type="body" idx="1"/>
          </p:nvPr>
        </p:nvSpPr>
        <p:spPr>
          <a:xfrm>
            <a:off x="755650" y="692150"/>
            <a:ext cx="7343775" cy="5400675"/>
          </a:xfrm>
        </p:spPr>
        <p:txBody>
          <a:bodyPr/>
          <a:lstStyle/>
          <a:p>
            <a:pPr marL="0" indent="0" eaLnBrk="1" hangingPunct="1">
              <a:buFontTx/>
              <a:buChar char="-"/>
            </a:pPr>
            <a:endParaRPr lang="de-CH" altLang="de-DE" dirty="0" smtClean="0">
              <a:solidFill>
                <a:schemeClr val="tx2"/>
              </a:solidFill>
            </a:endParaRPr>
          </a:p>
          <a:p>
            <a:pPr marL="0" indent="0" eaLnBrk="1" hangingPunct="1">
              <a:buFontTx/>
              <a:buChar char="-"/>
            </a:pPr>
            <a:r>
              <a:rPr lang="de-CH" altLang="de-DE" dirty="0" err="1" smtClean="0">
                <a:solidFill>
                  <a:schemeClr val="tx2"/>
                </a:solidFill>
              </a:rPr>
              <a:t>structure</a:t>
            </a:r>
            <a:r>
              <a:rPr lang="de-CH" altLang="de-DE" dirty="0" smtClean="0"/>
              <a:t>:</a:t>
            </a:r>
          </a:p>
          <a:p>
            <a:pPr marL="0" indent="0" eaLnBrk="1" hangingPunct="1">
              <a:buFontTx/>
              <a:buNone/>
            </a:pPr>
            <a:r>
              <a:rPr lang="de-CH" altLang="de-DE" dirty="0" smtClean="0"/>
              <a:t>	</a:t>
            </a:r>
            <a:r>
              <a:rPr lang="de-CH" altLang="de-DE" dirty="0" err="1" smtClean="0"/>
              <a:t>Section</a:t>
            </a:r>
            <a:r>
              <a:rPr lang="de-CH" altLang="de-DE" dirty="0" smtClean="0"/>
              <a:t> 1: Content </a:t>
            </a:r>
            <a:r>
              <a:rPr lang="de-CH" altLang="de-DE" dirty="0" err="1" smtClean="0"/>
              <a:t>of</a:t>
            </a:r>
            <a:r>
              <a:rPr lang="de-CH" altLang="de-DE" dirty="0" smtClean="0"/>
              <a:t> </a:t>
            </a:r>
            <a:r>
              <a:rPr lang="de-CH" altLang="de-DE" dirty="0" err="1" smtClean="0"/>
              <a:t>Obligations</a:t>
            </a:r>
            <a:endParaRPr lang="de-CH" altLang="de-DE" dirty="0" smtClean="0"/>
          </a:p>
          <a:p>
            <a:pPr marL="0" indent="0" eaLnBrk="1" hangingPunct="1">
              <a:buFontTx/>
              <a:buNone/>
            </a:pPr>
            <a:r>
              <a:rPr lang="de-CH" altLang="de-DE" dirty="0" smtClean="0"/>
              <a:t>	</a:t>
            </a:r>
            <a:r>
              <a:rPr lang="de-CH" altLang="de-DE" dirty="0" err="1" smtClean="0"/>
              <a:t>Section</a:t>
            </a:r>
            <a:r>
              <a:rPr lang="de-CH" altLang="de-DE" dirty="0" smtClean="0"/>
              <a:t> 2: </a:t>
            </a:r>
            <a:r>
              <a:rPr lang="de-CH" altLang="de-DE" dirty="0" err="1" smtClean="0"/>
              <a:t>Shaping</a:t>
            </a:r>
            <a:r>
              <a:rPr lang="de-CH" altLang="de-DE" dirty="0" smtClean="0"/>
              <a:t> </a:t>
            </a:r>
            <a:r>
              <a:rPr lang="de-CH" altLang="de-DE" dirty="0" err="1" smtClean="0"/>
              <a:t>contractual</a:t>
            </a:r>
            <a:r>
              <a:rPr lang="de-CH" altLang="de-DE" dirty="0" smtClean="0"/>
              <a:t> </a:t>
            </a:r>
            <a:r>
              <a:rPr lang="de-CH" altLang="de-DE" dirty="0" err="1" smtClean="0"/>
              <a:t>obligations</a:t>
            </a:r>
            <a:r>
              <a:rPr lang="de-CH" altLang="de-DE" dirty="0" smtClean="0"/>
              <a:t> </a:t>
            </a:r>
            <a:r>
              <a:rPr lang="de-CH" altLang="de-DE" dirty="0" err="1" smtClean="0"/>
              <a:t>by</a:t>
            </a:r>
            <a:r>
              <a:rPr lang="de-CH" altLang="de-DE" dirty="0" smtClean="0"/>
              <a:t> </a:t>
            </a:r>
            <a:r>
              <a:rPr lang="de-CH" altLang="de-DE" dirty="0" err="1" smtClean="0"/>
              <a:t>means</a:t>
            </a:r>
            <a:r>
              <a:rPr lang="de-CH" altLang="de-DE" dirty="0" smtClean="0"/>
              <a:t> </a:t>
            </a:r>
            <a:r>
              <a:rPr lang="de-CH" altLang="de-DE" dirty="0" err="1" smtClean="0"/>
              <a:t>of</a:t>
            </a:r>
            <a:r>
              <a:rPr lang="de-CH" altLang="de-DE" dirty="0" smtClean="0"/>
              <a:t> </a:t>
            </a:r>
            <a:r>
              <a:rPr lang="de-CH" altLang="de-DE" dirty="0" err="1" smtClean="0"/>
              <a:t>standard</a:t>
            </a:r>
            <a:r>
              <a:rPr lang="de-CH" altLang="de-DE" dirty="0" smtClean="0"/>
              <a:t> 	</a:t>
            </a:r>
            <a:r>
              <a:rPr lang="de-CH" altLang="de-DE" dirty="0" err="1" smtClean="0"/>
              <a:t>business</a:t>
            </a:r>
            <a:r>
              <a:rPr lang="de-CH" altLang="de-DE" dirty="0" smtClean="0"/>
              <a:t> </a:t>
            </a:r>
            <a:r>
              <a:rPr lang="de-CH" altLang="de-DE" dirty="0" err="1" smtClean="0"/>
              <a:t>terms</a:t>
            </a:r>
            <a:endParaRPr lang="de-CH" altLang="de-DE" dirty="0" smtClean="0"/>
          </a:p>
          <a:p>
            <a:pPr marL="0" indent="0" eaLnBrk="1" hangingPunct="1">
              <a:buFontTx/>
              <a:buNone/>
            </a:pPr>
            <a:r>
              <a:rPr lang="de-CH" altLang="de-DE" dirty="0" smtClean="0"/>
              <a:t>	</a:t>
            </a:r>
            <a:r>
              <a:rPr lang="de-CH" altLang="de-DE" dirty="0" err="1" smtClean="0"/>
              <a:t>Section</a:t>
            </a:r>
            <a:r>
              <a:rPr lang="de-CH" altLang="de-DE" dirty="0" smtClean="0"/>
              <a:t> 3: </a:t>
            </a:r>
            <a:r>
              <a:rPr lang="de-CH" altLang="de-DE" dirty="0" err="1" smtClean="0"/>
              <a:t>Contractual</a:t>
            </a:r>
            <a:r>
              <a:rPr lang="de-CH" altLang="de-DE" dirty="0" smtClean="0"/>
              <a:t> </a:t>
            </a:r>
            <a:r>
              <a:rPr lang="de-CH" altLang="de-DE" dirty="0" err="1" smtClean="0"/>
              <a:t>Obligations</a:t>
            </a:r>
            <a:endParaRPr lang="de-CH" altLang="de-DE" dirty="0" smtClean="0"/>
          </a:p>
          <a:p>
            <a:pPr marL="0" indent="0" eaLnBrk="1" hangingPunct="1">
              <a:buFontTx/>
              <a:buNone/>
            </a:pPr>
            <a:r>
              <a:rPr lang="de-CH" altLang="de-DE" dirty="0" smtClean="0"/>
              <a:t>	</a:t>
            </a:r>
            <a:r>
              <a:rPr lang="de-CH" altLang="de-DE" dirty="0" err="1" smtClean="0"/>
              <a:t>Section</a:t>
            </a:r>
            <a:r>
              <a:rPr lang="de-CH" altLang="de-DE" dirty="0" smtClean="0"/>
              <a:t> 4: </a:t>
            </a:r>
            <a:r>
              <a:rPr lang="de-CH" altLang="de-DE" dirty="0" err="1" smtClean="0"/>
              <a:t>Extinction</a:t>
            </a:r>
            <a:r>
              <a:rPr lang="de-CH" altLang="de-DE" dirty="0" smtClean="0"/>
              <a:t> </a:t>
            </a:r>
            <a:r>
              <a:rPr lang="de-CH" altLang="de-DE" dirty="0" err="1" smtClean="0"/>
              <a:t>of</a:t>
            </a:r>
            <a:r>
              <a:rPr lang="de-CH" altLang="de-DE" dirty="0" smtClean="0"/>
              <a:t> </a:t>
            </a:r>
            <a:r>
              <a:rPr lang="de-CH" altLang="de-DE" dirty="0" err="1" smtClean="0"/>
              <a:t>Obligations</a:t>
            </a:r>
            <a:endParaRPr lang="de-CH" altLang="de-DE" dirty="0" smtClean="0"/>
          </a:p>
          <a:p>
            <a:pPr marL="0" indent="0" eaLnBrk="1" hangingPunct="1">
              <a:buFontTx/>
              <a:buNone/>
            </a:pPr>
            <a:r>
              <a:rPr lang="de-CH" altLang="de-DE" dirty="0" smtClean="0"/>
              <a:t>	(…)</a:t>
            </a:r>
          </a:p>
          <a:p>
            <a:pPr marL="0" indent="0" eaLnBrk="1" hangingPunct="1">
              <a:buFontTx/>
              <a:buNone/>
            </a:pPr>
            <a:r>
              <a:rPr lang="de-CH" altLang="de-DE" dirty="0" smtClean="0"/>
              <a:t>	</a:t>
            </a:r>
            <a:r>
              <a:rPr lang="de-CH" altLang="de-DE" dirty="0" err="1" smtClean="0"/>
              <a:t>Section</a:t>
            </a:r>
            <a:r>
              <a:rPr lang="de-CH" altLang="de-DE" dirty="0" smtClean="0"/>
              <a:t> 8: </a:t>
            </a:r>
            <a:r>
              <a:rPr lang="de-CH" altLang="de-DE" dirty="0" err="1" smtClean="0"/>
              <a:t>Particular</a:t>
            </a:r>
            <a:r>
              <a:rPr lang="de-CH" altLang="de-DE" dirty="0" smtClean="0"/>
              <a:t> </a:t>
            </a:r>
            <a:r>
              <a:rPr lang="de-CH" altLang="de-DE" dirty="0" err="1" smtClean="0"/>
              <a:t>kinds</a:t>
            </a:r>
            <a:r>
              <a:rPr lang="de-CH" altLang="de-DE" dirty="0" smtClean="0"/>
              <a:t> </a:t>
            </a:r>
            <a:r>
              <a:rPr lang="de-CH" altLang="de-DE" dirty="0" err="1" smtClean="0"/>
              <a:t>of</a:t>
            </a:r>
            <a:r>
              <a:rPr lang="de-CH" altLang="de-DE" dirty="0" smtClean="0"/>
              <a:t> </a:t>
            </a:r>
            <a:r>
              <a:rPr lang="de-CH" altLang="de-DE" dirty="0" err="1" smtClean="0"/>
              <a:t>obligations</a:t>
            </a:r>
            <a:endParaRPr lang="de-CH" altLang="de-DE" dirty="0" smtClean="0"/>
          </a:p>
          <a:p>
            <a:pPr marL="0" indent="0" eaLnBrk="1" hangingPunct="1">
              <a:buFontTx/>
              <a:buNone/>
            </a:pPr>
            <a:r>
              <a:rPr lang="de-CH" altLang="de-DE" dirty="0" smtClean="0"/>
              <a:t>		Title 1 </a:t>
            </a:r>
            <a:r>
              <a:rPr lang="de-CH" altLang="de-DE" dirty="0" err="1" smtClean="0"/>
              <a:t>Sale</a:t>
            </a:r>
            <a:r>
              <a:rPr lang="de-CH" altLang="de-DE" dirty="0" smtClean="0"/>
              <a:t>, </a:t>
            </a:r>
            <a:r>
              <a:rPr lang="de-CH" altLang="de-DE" dirty="0" err="1" smtClean="0"/>
              <a:t>exchange</a:t>
            </a:r>
            <a:endParaRPr lang="de-CH" altLang="de-DE" dirty="0" smtClean="0"/>
          </a:p>
          <a:p>
            <a:pPr marL="0" indent="0" eaLnBrk="1" hangingPunct="1">
              <a:buFontTx/>
              <a:buNone/>
            </a:pPr>
            <a:r>
              <a:rPr lang="de-CH" altLang="de-DE" dirty="0" smtClean="0"/>
              <a:t>		Title 2 Time-share </a:t>
            </a:r>
            <a:r>
              <a:rPr lang="de-CH" altLang="de-DE" dirty="0" err="1" smtClean="0"/>
              <a:t>agreements</a:t>
            </a:r>
            <a:r>
              <a:rPr lang="de-CH" altLang="de-DE" dirty="0" smtClean="0"/>
              <a:t> </a:t>
            </a:r>
          </a:p>
          <a:p>
            <a:pPr marL="0" indent="0" eaLnBrk="1" hangingPunct="1">
              <a:buFontTx/>
              <a:buNone/>
            </a:pPr>
            <a:r>
              <a:rPr lang="de-CH" altLang="de-DE" dirty="0" smtClean="0"/>
              <a:t>		(…)</a:t>
            </a:r>
          </a:p>
          <a:p>
            <a:pPr marL="0" indent="0" eaLnBrk="1" hangingPunct="1">
              <a:buFont typeface="Wingdings" pitchFamily="2" charset="2"/>
              <a:buChar char="è"/>
            </a:pPr>
            <a:r>
              <a:rPr lang="de-CH" altLang="de-DE" dirty="0" smtClean="0">
                <a:sym typeface="Wingdings" pitchFamily="2" charset="2"/>
              </a:rPr>
              <a:t>  </a:t>
            </a:r>
            <a:r>
              <a:rPr lang="de-CH" altLang="de-DE" dirty="0" err="1" smtClean="0">
                <a:solidFill>
                  <a:schemeClr val="tx2"/>
                </a:solidFill>
                <a:sym typeface="Wingdings" pitchFamily="2" charset="2"/>
              </a:rPr>
              <a:t>contracts</a:t>
            </a:r>
            <a:r>
              <a:rPr lang="de-CH" altLang="de-DE" dirty="0" smtClean="0">
                <a:solidFill>
                  <a:schemeClr val="tx2"/>
                </a:solidFill>
                <a:sym typeface="Wingdings" pitchFamily="2" charset="2"/>
              </a:rPr>
              <a:t> </a:t>
            </a:r>
            <a:r>
              <a:rPr lang="de-CH" altLang="de-DE" dirty="0" err="1" smtClean="0">
                <a:solidFill>
                  <a:schemeClr val="tx2"/>
                </a:solidFill>
                <a:sym typeface="Wingdings" pitchFamily="2" charset="2"/>
              </a:rPr>
              <a:t>are</a:t>
            </a:r>
            <a:r>
              <a:rPr lang="de-CH" altLang="de-DE" dirty="0" smtClean="0">
                <a:solidFill>
                  <a:schemeClr val="tx2"/>
                </a:solidFill>
                <a:sym typeface="Wingdings" pitchFamily="2" charset="2"/>
              </a:rPr>
              <a:t> a </a:t>
            </a:r>
            <a:r>
              <a:rPr lang="de-CH" altLang="de-DE" dirty="0" err="1" smtClean="0">
                <a:solidFill>
                  <a:schemeClr val="tx2"/>
                </a:solidFill>
                <a:sym typeface="Wingdings" pitchFamily="2" charset="2"/>
              </a:rPr>
              <a:t>predominant</a:t>
            </a:r>
            <a:r>
              <a:rPr lang="de-CH" altLang="de-DE" dirty="0" smtClean="0">
                <a:solidFill>
                  <a:schemeClr val="tx2"/>
                </a:solidFill>
                <a:sym typeface="Wingdings" pitchFamily="2" charset="2"/>
              </a:rPr>
              <a:t> </a:t>
            </a:r>
            <a:r>
              <a:rPr lang="de-CH" altLang="de-DE" dirty="0" err="1" smtClean="0">
                <a:solidFill>
                  <a:schemeClr val="tx2"/>
                </a:solidFill>
                <a:sym typeface="Wingdings" pitchFamily="2" charset="2"/>
              </a:rPr>
              <a:t>figure</a:t>
            </a:r>
            <a:r>
              <a:rPr lang="de-CH" altLang="de-DE" dirty="0" smtClean="0">
                <a:solidFill>
                  <a:schemeClr val="tx2"/>
                </a:solidFill>
                <a:sym typeface="Wingdings" pitchFamily="2" charset="2"/>
              </a:rPr>
              <a:t> in </a:t>
            </a:r>
            <a:r>
              <a:rPr lang="de-CH" altLang="de-DE" dirty="0" err="1" smtClean="0">
                <a:solidFill>
                  <a:schemeClr val="tx2"/>
                </a:solidFill>
                <a:sym typeface="Wingdings" pitchFamily="2" charset="2"/>
              </a:rPr>
              <a:t>the</a:t>
            </a:r>
            <a:r>
              <a:rPr lang="de-CH" altLang="de-DE" dirty="0" smtClean="0">
                <a:solidFill>
                  <a:schemeClr val="tx2"/>
                </a:solidFill>
                <a:sym typeface="Wingdings" pitchFamily="2" charset="2"/>
              </a:rPr>
              <a:t> German </a:t>
            </a:r>
            <a:r>
              <a:rPr lang="de-CH" altLang="de-DE" dirty="0" err="1" smtClean="0">
                <a:solidFill>
                  <a:schemeClr val="tx2"/>
                </a:solidFill>
                <a:sym typeface="Wingdings" pitchFamily="2" charset="2"/>
              </a:rPr>
              <a:t>Civil</a:t>
            </a:r>
            <a:r>
              <a:rPr lang="de-CH" altLang="de-DE" dirty="0" smtClean="0">
                <a:solidFill>
                  <a:schemeClr val="tx2"/>
                </a:solidFill>
                <a:sym typeface="Wingdings" pitchFamily="2" charset="2"/>
              </a:rPr>
              <a:t> Code</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idea</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contract</a:t>
            </a:r>
            <a:r>
              <a:rPr lang="de-CH" altLang="de-DE" dirty="0" smtClean="0">
                <a:sym typeface="Wingdings" pitchFamily="2" charset="2"/>
              </a:rPr>
              <a:t> </a:t>
            </a:r>
            <a:r>
              <a:rPr lang="de-CH" altLang="de-DE" dirty="0" err="1" smtClean="0">
                <a:sym typeface="Wingdings" pitchFamily="2" charset="2"/>
              </a:rPr>
              <a:t>is</a:t>
            </a:r>
            <a:r>
              <a:rPr lang="de-CH" altLang="de-DE" dirty="0" smtClean="0">
                <a:sym typeface="Wingdings" pitchFamily="2" charset="2"/>
              </a:rPr>
              <a:t> </a:t>
            </a:r>
            <a:r>
              <a:rPr lang="de-CH" altLang="de-DE" dirty="0" err="1" smtClean="0">
                <a:sym typeface="Wingdings" pitchFamily="2" charset="2"/>
              </a:rPr>
              <a:t>no</a:t>
            </a:r>
            <a:r>
              <a:rPr lang="de-CH" altLang="de-DE" dirty="0" smtClean="0">
                <a:sym typeface="Wingdings" pitchFamily="2" charset="2"/>
              </a:rPr>
              <a:t> </a:t>
            </a:r>
            <a:r>
              <a:rPr lang="de-CH" altLang="de-DE" dirty="0" err="1" smtClean="0">
                <a:sym typeface="Wingdings" pitchFamily="2" charset="2"/>
              </a:rPr>
              <a:t>longer</a:t>
            </a:r>
            <a:r>
              <a:rPr lang="de-CH" altLang="de-DE" dirty="0" smtClean="0">
                <a:sym typeface="Wingdings" pitchFamily="2" charset="2"/>
              </a:rPr>
              <a:t> </a:t>
            </a:r>
            <a:r>
              <a:rPr lang="de-CH" altLang="de-DE" dirty="0" err="1" smtClean="0">
                <a:sym typeface="Wingdings" pitchFamily="2" charset="2"/>
              </a:rPr>
              <a:t>linked</a:t>
            </a:r>
            <a:r>
              <a:rPr lang="de-CH" altLang="de-DE" dirty="0" smtClean="0">
                <a:sym typeface="Wingdings" pitchFamily="2" charset="2"/>
              </a:rPr>
              <a:t> </a:t>
            </a:r>
            <a:r>
              <a:rPr lang="de-CH" altLang="de-DE" dirty="0" err="1" smtClean="0">
                <a:sym typeface="Wingdings" pitchFamily="2" charset="2"/>
              </a:rPr>
              <a:t>to</a:t>
            </a:r>
            <a:r>
              <a:rPr lang="de-CH" altLang="de-DE" dirty="0" smtClean="0">
                <a:sym typeface="Wingdings" pitchFamily="2" charset="2"/>
              </a:rPr>
              <a:t> </a:t>
            </a:r>
            <a:r>
              <a:rPr lang="de-CH" altLang="de-DE" dirty="0" err="1" smtClean="0">
                <a:sym typeface="Wingdings" pitchFamily="2" charset="2"/>
              </a:rPr>
              <a:t>property</a:t>
            </a:r>
            <a:endParaRPr lang="de-CH" altLang="de-DE" dirty="0" smtClean="0">
              <a:sym typeface="Wingdings" pitchFamily="2" charset="2"/>
            </a:endParaRPr>
          </a:p>
          <a:p>
            <a:pPr marL="0" indent="0" eaLnBrk="1" hangingPunct="1">
              <a:buFont typeface="Wingdings" pitchFamily="2" charset="2"/>
              <a:buChar char="è"/>
            </a:pPr>
            <a:r>
              <a:rPr lang="de-CH" altLang="de-DE" dirty="0" smtClean="0"/>
              <a:t>  but </a:t>
            </a:r>
            <a:r>
              <a:rPr lang="de-CH" altLang="de-DE" dirty="0" err="1" smtClean="0"/>
              <a:t>the</a:t>
            </a:r>
            <a:r>
              <a:rPr lang="de-CH" altLang="de-DE" dirty="0" smtClean="0"/>
              <a:t> </a:t>
            </a:r>
            <a:r>
              <a:rPr lang="de-CH" altLang="de-DE" dirty="0" err="1" smtClean="0"/>
              <a:t>theoretical</a:t>
            </a:r>
            <a:r>
              <a:rPr lang="de-CH" altLang="de-DE" dirty="0" smtClean="0"/>
              <a:t> </a:t>
            </a:r>
            <a:r>
              <a:rPr lang="de-CH" altLang="de-DE" dirty="0" err="1" smtClean="0"/>
              <a:t>idea</a:t>
            </a:r>
            <a:r>
              <a:rPr lang="de-CH" altLang="de-DE" dirty="0" smtClean="0"/>
              <a:t> </a:t>
            </a:r>
            <a:r>
              <a:rPr lang="de-CH" altLang="de-DE" dirty="0" err="1" smtClean="0"/>
              <a:t>of</a:t>
            </a:r>
            <a:r>
              <a:rPr lang="de-CH" altLang="de-DE" dirty="0" smtClean="0"/>
              <a:t> legal </a:t>
            </a:r>
            <a:r>
              <a:rPr lang="de-CH" altLang="de-DE" dirty="0" err="1" smtClean="0"/>
              <a:t>transaction</a:t>
            </a:r>
            <a:r>
              <a:rPr lang="de-CH" altLang="de-DE" dirty="0" smtClean="0"/>
              <a:t> / </a:t>
            </a:r>
            <a:r>
              <a:rPr lang="de-CH" altLang="de-DE" dirty="0" err="1" smtClean="0"/>
              <a:t>juridical</a:t>
            </a:r>
            <a:r>
              <a:rPr lang="de-CH" altLang="de-DE" dirty="0" smtClean="0"/>
              <a:t> </a:t>
            </a:r>
            <a:r>
              <a:rPr lang="de-CH" altLang="de-DE" dirty="0" err="1" smtClean="0"/>
              <a:t>act</a:t>
            </a:r>
            <a:r>
              <a:rPr lang="de-CH" altLang="de-DE" dirty="0" smtClean="0"/>
              <a:t> </a:t>
            </a:r>
            <a:r>
              <a:rPr lang="de-CH" altLang="de-DE" dirty="0" err="1" smtClean="0"/>
              <a:t>is</a:t>
            </a:r>
            <a:r>
              <a:rPr lang="de-CH" altLang="de-DE" dirty="0" smtClean="0"/>
              <a:t> </a:t>
            </a:r>
            <a:r>
              <a:rPr lang="de-CH" altLang="de-DE" dirty="0" err="1" smtClean="0"/>
              <a:t>even</a:t>
            </a:r>
            <a:r>
              <a:rPr lang="de-CH" altLang="de-DE" dirty="0" smtClean="0"/>
              <a:t> </a:t>
            </a:r>
            <a:r>
              <a:rPr lang="de-CH" altLang="de-DE" dirty="0" err="1" smtClean="0"/>
              <a:t>more</a:t>
            </a:r>
            <a:r>
              <a:rPr lang="de-CH" altLang="de-DE" dirty="0" smtClean="0"/>
              <a:t> </a:t>
            </a:r>
            <a:r>
              <a:rPr lang="de-CH" altLang="de-DE" dirty="0" err="1" smtClean="0"/>
              <a:t>important</a:t>
            </a:r>
            <a:r>
              <a:rPr lang="de-CH" altLang="de-DE" dirty="0" smtClean="0"/>
              <a:t> </a:t>
            </a:r>
            <a:r>
              <a:rPr lang="de-CH" altLang="de-DE" dirty="0" err="1" smtClean="0"/>
              <a:t>than</a:t>
            </a:r>
            <a:r>
              <a:rPr lang="de-CH" altLang="de-DE" dirty="0" smtClean="0"/>
              <a:t> </a:t>
            </a:r>
            <a:r>
              <a:rPr lang="de-CH" altLang="de-DE" dirty="0" err="1" smtClean="0"/>
              <a:t>the</a:t>
            </a:r>
            <a:r>
              <a:rPr lang="de-CH" altLang="de-DE" dirty="0" smtClean="0"/>
              <a:t> </a:t>
            </a:r>
            <a:r>
              <a:rPr lang="de-CH" altLang="de-DE" dirty="0" err="1" smtClean="0"/>
              <a:t>contract</a:t>
            </a:r>
            <a:r>
              <a:rPr lang="de-CH" altLang="de-DE" dirty="0" smtClean="0"/>
              <a:t> </a:t>
            </a:r>
            <a:r>
              <a:rPr lang="de-CH" altLang="de-DE" dirty="0" err="1" smtClean="0"/>
              <a:t>itself</a:t>
            </a:r>
            <a:endParaRPr lang="de-CH" altLang="de-DE"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536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DEFA2315-AAC5-4C62-8FCF-BFFDC5F3121D}" type="slidenum">
              <a:rPr lang="de-CH" altLang="de-DE" sz="1000" smtClean="0"/>
              <a:pPr eaLnBrk="1" hangingPunct="1"/>
              <a:t>14</a:t>
            </a:fld>
            <a:endParaRPr lang="de-CH" altLang="de-DE" sz="1000" smtClean="0"/>
          </a:p>
        </p:txBody>
      </p:sp>
      <p:sp>
        <p:nvSpPr>
          <p:cNvPr id="14340" name="Rectangle 2"/>
          <p:cNvSpPr>
            <a:spLocks noGrp="1" noChangeArrowheads="1"/>
          </p:cNvSpPr>
          <p:nvPr>
            <p:ph type="title"/>
          </p:nvPr>
        </p:nvSpPr>
        <p:spPr>
          <a:xfrm>
            <a:off x="900113" y="115888"/>
            <a:ext cx="7343775" cy="642937"/>
          </a:xfrm>
        </p:spPr>
        <p:txBody>
          <a:bodyPr/>
          <a:lstStyle/>
          <a:p>
            <a:pPr eaLnBrk="1" hangingPunct="1"/>
            <a:r>
              <a:rPr lang="de-CH" altLang="de-DE" dirty="0" smtClean="0"/>
              <a:t>English Law / Common Law (Reader p. 9)</a:t>
            </a:r>
          </a:p>
        </p:txBody>
      </p:sp>
      <p:sp>
        <p:nvSpPr>
          <p:cNvPr id="14341" name="Rectangle 3"/>
          <p:cNvSpPr>
            <a:spLocks noGrp="1" noChangeArrowheads="1"/>
          </p:cNvSpPr>
          <p:nvPr>
            <p:ph type="body" idx="1"/>
          </p:nvPr>
        </p:nvSpPr>
        <p:spPr/>
        <p:txBody>
          <a:bodyPr/>
          <a:lstStyle/>
          <a:p>
            <a:pPr marL="0" indent="0" eaLnBrk="1" hangingPunct="1">
              <a:buFontTx/>
              <a:buChar char="-"/>
            </a:pPr>
            <a:r>
              <a:rPr lang="de-CH" altLang="de-DE" sz="2000" dirty="0" smtClean="0"/>
              <a:t> </a:t>
            </a:r>
            <a:r>
              <a:rPr lang="de-CH" altLang="de-DE" sz="2000" dirty="0" err="1" smtClean="0"/>
              <a:t>contract</a:t>
            </a:r>
            <a:r>
              <a:rPr lang="de-CH" altLang="de-DE" sz="2000" dirty="0" smtClean="0"/>
              <a:t> </a:t>
            </a:r>
            <a:r>
              <a:rPr lang="de-CH" altLang="de-DE" sz="2000" dirty="0" err="1" smtClean="0"/>
              <a:t>is</a:t>
            </a:r>
            <a:r>
              <a:rPr lang="de-CH" altLang="de-DE" sz="2000" dirty="0" smtClean="0"/>
              <a:t> a not a </a:t>
            </a:r>
            <a:r>
              <a:rPr lang="de-CH" altLang="de-DE" sz="2000" dirty="0" err="1" smtClean="0"/>
              <a:t>precise</a:t>
            </a:r>
            <a:r>
              <a:rPr lang="de-CH" altLang="de-DE" sz="2000" dirty="0" smtClean="0"/>
              <a:t> </a:t>
            </a:r>
            <a:r>
              <a:rPr lang="de-CH" altLang="de-DE" sz="2000" dirty="0" err="1" smtClean="0"/>
              <a:t>concept</a:t>
            </a:r>
            <a:r>
              <a:rPr lang="de-CH" altLang="de-DE" sz="2000" dirty="0" smtClean="0"/>
              <a:t> in English </a:t>
            </a:r>
            <a:r>
              <a:rPr lang="de-CH" altLang="de-DE" sz="2000" dirty="0" err="1" smtClean="0"/>
              <a:t>law</a:t>
            </a:r>
            <a:r>
              <a:rPr lang="de-CH" altLang="de-DE" sz="2000" dirty="0" smtClean="0"/>
              <a:t>, </a:t>
            </a:r>
            <a:r>
              <a:rPr lang="de-CH" altLang="de-DE" sz="2000" dirty="0" err="1" smtClean="0"/>
              <a:t>which</a:t>
            </a:r>
            <a:r>
              <a:rPr lang="de-CH" altLang="de-DE" sz="2000" dirty="0" smtClean="0"/>
              <a:t> </a:t>
            </a:r>
            <a:r>
              <a:rPr lang="de-CH" altLang="de-DE" sz="2000" dirty="0" err="1" smtClean="0"/>
              <a:t>prefers</a:t>
            </a:r>
            <a:r>
              <a:rPr lang="de-CH" altLang="de-DE" sz="2000" dirty="0" smtClean="0"/>
              <a:t> </a:t>
            </a:r>
            <a:r>
              <a:rPr lang="de-CH" altLang="de-DE" sz="2000" dirty="0" err="1" smtClean="0"/>
              <a:t>to</a:t>
            </a:r>
            <a:r>
              <a:rPr lang="de-CH" altLang="de-DE" sz="2000" dirty="0" smtClean="0"/>
              <a:t> </a:t>
            </a:r>
            <a:r>
              <a:rPr lang="de-CH" altLang="de-DE" sz="2000" dirty="0" err="1" smtClean="0"/>
              <a:t>speak</a:t>
            </a:r>
            <a:r>
              <a:rPr lang="de-CH" altLang="de-DE" sz="2000" dirty="0" smtClean="0"/>
              <a:t> </a:t>
            </a:r>
            <a:r>
              <a:rPr lang="de-CH" altLang="de-DE" sz="2000" dirty="0" err="1" smtClean="0"/>
              <a:t>of</a:t>
            </a:r>
            <a:r>
              <a:rPr lang="de-CH" altLang="de-DE" sz="2000" dirty="0" smtClean="0"/>
              <a:t> a «</a:t>
            </a:r>
            <a:r>
              <a:rPr lang="de-CH" altLang="de-DE" sz="2000" dirty="0" err="1" smtClean="0">
                <a:solidFill>
                  <a:schemeClr val="tx2"/>
                </a:solidFill>
              </a:rPr>
              <a:t>promise</a:t>
            </a:r>
            <a:r>
              <a:rPr lang="de-CH" altLang="de-DE" sz="2000" dirty="0" smtClean="0"/>
              <a:t>»</a:t>
            </a:r>
          </a:p>
          <a:p>
            <a:pPr marL="0" indent="0" eaLnBrk="1" hangingPunct="1">
              <a:buFontTx/>
              <a:buChar char="-"/>
            </a:pPr>
            <a:r>
              <a:rPr lang="de-CH" altLang="de-DE" sz="2000" dirty="0" smtClean="0"/>
              <a:t> </a:t>
            </a:r>
            <a:r>
              <a:rPr lang="de-CH" altLang="de-DE" sz="2000" dirty="0" err="1" smtClean="0"/>
              <a:t>contracts</a:t>
            </a:r>
            <a:r>
              <a:rPr lang="de-CH" altLang="de-DE" sz="2000" dirty="0" smtClean="0"/>
              <a:t> </a:t>
            </a:r>
            <a:r>
              <a:rPr lang="de-CH" altLang="de-DE" sz="2000" dirty="0" err="1" smtClean="0"/>
              <a:t>and</a:t>
            </a:r>
            <a:r>
              <a:rPr lang="de-CH" altLang="de-DE" sz="2000" dirty="0" smtClean="0"/>
              <a:t> </a:t>
            </a:r>
            <a:r>
              <a:rPr lang="de-CH" altLang="de-DE" sz="2000" dirty="0" err="1" smtClean="0"/>
              <a:t>the</a:t>
            </a:r>
            <a:r>
              <a:rPr lang="de-CH" altLang="de-DE" sz="2000" dirty="0" smtClean="0"/>
              <a:t> </a:t>
            </a:r>
            <a:r>
              <a:rPr lang="de-CH" altLang="de-DE" sz="2000" dirty="0" err="1" smtClean="0"/>
              <a:t>law</a:t>
            </a:r>
            <a:r>
              <a:rPr lang="de-CH" altLang="de-DE" sz="2000" dirty="0" smtClean="0"/>
              <a:t> </a:t>
            </a:r>
            <a:r>
              <a:rPr lang="de-CH" altLang="de-DE" sz="2000" dirty="0" err="1" smtClean="0"/>
              <a:t>of</a:t>
            </a:r>
            <a:r>
              <a:rPr lang="de-CH" altLang="de-DE" sz="2000" dirty="0" smtClean="0"/>
              <a:t> </a:t>
            </a:r>
            <a:r>
              <a:rPr lang="de-CH" altLang="de-DE" sz="2000" dirty="0" err="1" smtClean="0"/>
              <a:t>obligations</a:t>
            </a:r>
            <a:r>
              <a:rPr lang="de-CH" altLang="de-DE" sz="2000" dirty="0" smtClean="0"/>
              <a:t> (</a:t>
            </a:r>
            <a:r>
              <a:rPr lang="de-CH" altLang="de-DE" sz="2000" dirty="0" err="1" smtClean="0"/>
              <a:t>even</a:t>
            </a:r>
            <a:r>
              <a:rPr lang="de-CH" altLang="de-DE" sz="2000" dirty="0" smtClean="0"/>
              <a:t> </a:t>
            </a:r>
            <a:r>
              <a:rPr lang="de-CH" altLang="de-DE" sz="2000" dirty="0" err="1" smtClean="0"/>
              <a:t>later</a:t>
            </a:r>
            <a:r>
              <a:rPr lang="de-CH" altLang="de-DE" sz="2000" dirty="0" smtClean="0"/>
              <a:t> </a:t>
            </a:r>
            <a:r>
              <a:rPr lang="de-CH" altLang="de-DE" sz="2000" dirty="0" err="1" smtClean="0"/>
              <a:t>concept</a:t>
            </a:r>
            <a:r>
              <a:rPr lang="de-CH" altLang="de-DE" sz="2000" dirty="0" smtClean="0"/>
              <a:t>) </a:t>
            </a:r>
            <a:r>
              <a:rPr lang="de-CH" altLang="de-DE" sz="2000" dirty="0" err="1" smtClean="0"/>
              <a:t>are</a:t>
            </a:r>
            <a:r>
              <a:rPr lang="de-CH" altLang="de-DE" sz="2000" dirty="0" smtClean="0"/>
              <a:t> </a:t>
            </a:r>
            <a:r>
              <a:rPr lang="de-CH" altLang="de-DE" sz="2000" dirty="0" err="1" smtClean="0"/>
              <a:t>separated</a:t>
            </a:r>
            <a:r>
              <a:rPr lang="de-CH" altLang="de-DE" sz="2000" dirty="0" smtClean="0"/>
              <a:t> </a:t>
            </a:r>
            <a:r>
              <a:rPr lang="de-CH" altLang="de-DE" sz="2000" dirty="0" err="1" smtClean="0"/>
              <a:t>areas</a:t>
            </a:r>
            <a:r>
              <a:rPr lang="de-CH" altLang="de-DE" sz="2000" dirty="0" smtClean="0"/>
              <a:t> </a:t>
            </a:r>
            <a:r>
              <a:rPr lang="de-CH" altLang="de-DE" sz="2000" dirty="0" err="1" smtClean="0"/>
              <a:t>of</a:t>
            </a:r>
            <a:r>
              <a:rPr lang="de-CH" altLang="de-DE" sz="2000" dirty="0" smtClean="0"/>
              <a:t> </a:t>
            </a:r>
            <a:r>
              <a:rPr lang="de-CH" altLang="de-DE" sz="2000" dirty="0" err="1" smtClean="0"/>
              <a:t>law</a:t>
            </a:r>
            <a:endParaRPr lang="de-CH" altLang="de-DE" sz="2000" dirty="0" smtClean="0"/>
          </a:p>
          <a:p>
            <a:pPr marL="0" indent="0" eaLnBrk="1" hangingPunct="1">
              <a:buFontTx/>
              <a:buChar char="-"/>
            </a:pPr>
            <a:r>
              <a:rPr lang="de-CH" altLang="de-DE" sz="2000" dirty="0" smtClean="0"/>
              <a:t> Roman </a:t>
            </a:r>
            <a:r>
              <a:rPr lang="de-CH" altLang="de-DE" sz="2000" dirty="0" err="1" smtClean="0"/>
              <a:t>law</a:t>
            </a:r>
            <a:r>
              <a:rPr lang="de-CH" altLang="de-DE" sz="2000" dirty="0" smtClean="0"/>
              <a:t> </a:t>
            </a:r>
            <a:r>
              <a:rPr lang="de-CH" altLang="de-DE" sz="2000" dirty="0" err="1" smtClean="0"/>
              <a:t>had</a:t>
            </a:r>
            <a:r>
              <a:rPr lang="de-CH" altLang="de-DE" sz="2000" dirty="0" smtClean="0"/>
              <a:t> </a:t>
            </a:r>
            <a:r>
              <a:rPr lang="de-CH" altLang="de-DE" sz="2000" dirty="0" err="1" smtClean="0"/>
              <a:t>less</a:t>
            </a:r>
            <a:r>
              <a:rPr lang="de-CH" altLang="de-DE" sz="2000" dirty="0" smtClean="0"/>
              <a:t> </a:t>
            </a:r>
            <a:r>
              <a:rPr lang="de-CH" altLang="de-DE" sz="2000" dirty="0" err="1" smtClean="0"/>
              <a:t>influence</a:t>
            </a:r>
            <a:r>
              <a:rPr lang="de-CH" altLang="de-DE" sz="2000" dirty="0" smtClean="0"/>
              <a:t> in </a:t>
            </a:r>
            <a:r>
              <a:rPr lang="de-CH" altLang="de-DE" sz="2000" dirty="0" err="1" smtClean="0"/>
              <a:t>the</a:t>
            </a:r>
            <a:r>
              <a:rPr lang="de-CH" altLang="de-DE" sz="2000" dirty="0" smtClean="0"/>
              <a:t> Common Law</a:t>
            </a:r>
          </a:p>
          <a:p>
            <a:pPr marL="0" indent="0" eaLnBrk="1" hangingPunct="1">
              <a:buFontTx/>
              <a:buChar char="-"/>
            </a:pPr>
            <a:r>
              <a:rPr lang="de-CH" altLang="de-DE" sz="2000" dirty="0" smtClean="0"/>
              <a:t> </a:t>
            </a:r>
            <a:r>
              <a:rPr lang="de-CH" altLang="de-DE" sz="2000" dirty="0" err="1" smtClean="0"/>
              <a:t>it</a:t>
            </a:r>
            <a:r>
              <a:rPr lang="de-CH" altLang="de-DE" sz="2000" dirty="0" smtClean="0"/>
              <a:t> was </a:t>
            </a:r>
            <a:r>
              <a:rPr lang="de-CH" altLang="de-DE" sz="2000" dirty="0" err="1" smtClean="0"/>
              <a:t>Pothier</a:t>
            </a:r>
            <a:r>
              <a:rPr lang="de-CH" altLang="de-DE" sz="2000" dirty="0" smtClean="0"/>
              <a:t>, </a:t>
            </a:r>
            <a:r>
              <a:rPr lang="de-CH" altLang="de-DE" sz="2000" dirty="0" err="1" smtClean="0"/>
              <a:t>the</a:t>
            </a:r>
            <a:r>
              <a:rPr lang="de-CH" altLang="de-DE" sz="2000" dirty="0" smtClean="0"/>
              <a:t> </a:t>
            </a:r>
            <a:r>
              <a:rPr lang="de-CH" altLang="de-DE" sz="2000" dirty="0" err="1" smtClean="0"/>
              <a:t>intellectual</a:t>
            </a:r>
            <a:r>
              <a:rPr lang="de-CH" altLang="de-DE" sz="2000" dirty="0" smtClean="0"/>
              <a:t> </a:t>
            </a:r>
            <a:r>
              <a:rPr lang="de-CH" altLang="de-DE" sz="2000" dirty="0" err="1" smtClean="0"/>
              <a:t>father</a:t>
            </a:r>
            <a:r>
              <a:rPr lang="de-CH" altLang="de-DE" sz="2000" dirty="0" smtClean="0"/>
              <a:t> </a:t>
            </a:r>
            <a:r>
              <a:rPr lang="de-CH" altLang="de-DE" sz="2000" dirty="0" err="1" smtClean="0"/>
              <a:t>of</a:t>
            </a:r>
            <a:r>
              <a:rPr lang="de-CH" altLang="de-DE" sz="2000" dirty="0" smtClean="0"/>
              <a:t> </a:t>
            </a:r>
            <a:r>
              <a:rPr lang="de-CH" altLang="de-DE" sz="2000" dirty="0" err="1" smtClean="0"/>
              <a:t>the</a:t>
            </a:r>
            <a:r>
              <a:rPr lang="de-CH" altLang="de-DE" sz="2000" dirty="0" smtClean="0"/>
              <a:t> Code </a:t>
            </a:r>
            <a:r>
              <a:rPr lang="de-CH" altLang="de-DE" sz="2000" dirty="0" err="1" smtClean="0"/>
              <a:t>civil</a:t>
            </a:r>
            <a:r>
              <a:rPr lang="de-CH" altLang="de-DE" sz="2000" dirty="0" smtClean="0"/>
              <a:t>, </a:t>
            </a:r>
            <a:r>
              <a:rPr lang="de-CH" altLang="de-DE" sz="2000" dirty="0" err="1" smtClean="0"/>
              <a:t>who</a:t>
            </a:r>
            <a:r>
              <a:rPr lang="de-CH" altLang="de-DE" sz="2000" dirty="0" smtClean="0"/>
              <a:t> </a:t>
            </a:r>
            <a:r>
              <a:rPr lang="de-CH" altLang="de-DE" sz="2000" dirty="0" err="1" smtClean="0"/>
              <a:t>influenced</a:t>
            </a:r>
            <a:r>
              <a:rPr lang="de-CH" altLang="de-DE" sz="2000" dirty="0" smtClean="0"/>
              <a:t> </a:t>
            </a:r>
            <a:r>
              <a:rPr lang="de-CH" altLang="de-DE" sz="2000" dirty="0" err="1" smtClean="0"/>
              <a:t>the</a:t>
            </a:r>
            <a:r>
              <a:rPr lang="de-CH" altLang="de-DE" sz="2000" dirty="0" smtClean="0"/>
              <a:t> modern </a:t>
            </a:r>
            <a:r>
              <a:rPr lang="de-CH" altLang="de-DE" sz="2000" dirty="0" err="1" smtClean="0"/>
              <a:t>english</a:t>
            </a:r>
            <a:r>
              <a:rPr lang="de-CH" altLang="de-DE" sz="2000" dirty="0" smtClean="0"/>
              <a:t> </a:t>
            </a:r>
            <a:r>
              <a:rPr lang="de-CH" altLang="de-DE" sz="2000" dirty="0" err="1" smtClean="0"/>
              <a:t>discussion</a:t>
            </a:r>
            <a:r>
              <a:rPr lang="de-CH" altLang="de-DE" sz="2000" dirty="0" smtClean="0"/>
              <a:t> </a:t>
            </a:r>
            <a:r>
              <a:rPr lang="de-CH" altLang="de-DE" sz="2000" dirty="0" err="1" smtClean="0"/>
              <a:t>about</a:t>
            </a:r>
            <a:r>
              <a:rPr lang="de-CH" altLang="de-DE" sz="2000" dirty="0" smtClean="0"/>
              <a:t> </a:t>
            </a:r>
            <a:r>
              <a:rPr lang="de-CH" altLang="de-DE" sz="2000" dirty="0" err="1" smtClean="0"/>
              <a:t>contracts</a:t>
            </a:r>
            <a:r>
              <a:rPr lang="de-CH" altLang="de-DE" sz="2000" dirty="0" smtClean="0"/>
              <a:t> (</a:t>
            </a:r>
            <a:r>
              <a:rPr lang="de-CH" altLang="de-DE" sz="2000" dirty="0" err="1" smtClean="0"/>
              <a:t>and</a:t>
            </a:r>
            <a:r>
              <a:rPr lang="de-CH" altLang="de-DE" sz="2000" dirty="0" smtClean="0"/>
              <a:t> </a:t>
            </a:r>
            <a:r>
              <a:rPr lang="de-CH" altLang="de-DE" sz="2000" dirty="0" err="1" smtClean="0"/>
              <a:t>who</a:t>
            </a:r>
            <a:r>
              <a:rPr lang="de-CH" altLang="de-DE" sz="2000" dirty="0" smtClean="0"/>
              <a:t> </a:t>
            </a:r>
            <a:r>
              <a:rPr lang="de-CH" altLang="de-DE" sz="2000" dirty="0" err="1" smtClean="0"/>
              <a:t>is</a:t>
            </a:r>
            <a:r>
              <a:rPr lang="de-CH" altLang="de-DE" sz="2000" dirty="0" smtClean="0"/>
              <a:t> </a:t>
            </a:r>
            <a:r>
              <a:rPr lang="de-CH" altLang="de-DE" sz="2000" dirty="0" err="1" smtClean="0"/>
              <a:t>cited</a:t>
            </a:r>
            <a:r>
              <a:rPr lang="de-CH" altLang="de-DE" sz="2000" dirty="0" smtClean="0"/>
              <a:t> in </a:t>
            </a:r>
            <a:r>
              <a:rPr lang="de-CH" altLang="de-DE" sz="2000" dirty="0" err="1" smtClean="0"/>
              <a:t>judgments</a:t>
            </a:r>
            <a:r>
              <a:rPr lang="de-CH" altLang="de-DE" sz="2000" dirty="0" smtClean="0"/>
              <a:t> at </a:t>
            </a:r>
            <a:r>
              <a:rPr lang="de-CH" altLang="de-DE" sz="2000" dirty="0" err="1" smtClean="0"/>
              <a:t>the</a:t>
            </a:r>
            <a:r>
              <a:rPr lang="de-CH" altLang="de-DE" sz="2000" dirty="0" smtClean="0"/>
              <a:t> end </a:t>
            </a:r>
            <a:r>
              <a:rPr lang="de-CH" altLang="de-DE" sz="2000" dirty="0" err="1" smtClean="0"/>
              <a:t>of</a:t>
            </a:r>
            <a:r>
              <a:rPr lang="de-CH" altLang="de-DE" sz="2000" dirty="0" smtClean="0"/>
              <a:t> </a:t>
            </a:r>
            <a:r>
              <a:rPr lang="de-CH" altLang="de-DE" sz="2000" dirty="0" err="1" smtClean="0"/>
              <a:t>the</a:t>
            </a:r>
            <a:r>
              <a:rPr lang="de-CH" altLang="de-DE" sz="2000" dirty="0" smtClean="0"/>
              <a:t> </a:t>
            </a:r>
            <a:r>
              <a:rPr lang="de-CH" altLang="de-DE" sz="2000" dirty="0" err="1" smtClean="0"/>
              <a:t>eighteenth</a:t>
            </a:r>
            <a:r>
              <a:rPr lang="de-CH" altLang="de-DE" sz="2000" dirty="0" smtClean="0"/>
              <a:t> </a:t>
            </a:r>
            <a:r>
              <a:rPr lang="de-CH" altLang="de-DE" sz="2000" dirty="0" err="1" smtClean="0"/>
              <a:t>century</a:t>
            </a:r>
            <a:r>
              <a:rPr lang="de-CH" altLang="de-DE" sz="2000" dirty="0" smtClean="0"/>
              <a:t>)</a:t>
            </a:r>
          </a:p>
          <a:p>
            <a:pPr marL="0" indent="0" eaLnBrk="1" hangingPunct="1">
              <a:buFontTx/>
              <a:buNone/>
            </a:pPr>
            <a:r>
              <a:rPr lang="de-CH" altLang="de-DE" sz="2000" dirty="0" smtClean="0"/>
              <a:t>- in </a:t>
            </a:r>
            <a:r>
              <a:rPr lang="de-CH" altLang="de-DE" sz="2000" dirty="0" err="1" smtClean="0"/>
              <a:t>the</a:t>
            </a:r>
            <a:r>
              <a:rPr lang="de-CH" altLang="de-DE" sz="2000" dirty="0" smtClean="0"/>
              <a:t> </a:t>
            </a:r>
            <a:r>
              <a:rPr lang="de-CH" altLang="de-DE" sz="2000" dirty="0" err="1" smtClean="0"/>
              <a:t>centre</a:t>
            </a:r>
            <a:r>
              <a:rPr lang="de-CH" altLang="de-DE" sz="2000" dirty="0" smtClean="0"/>
              <a:t> </a:t>
            </a:r>
            <a:r>
              <a:rPr lang="de-CH" altLang="de-DE" sz="2000" dirty="0" err="1" smtClean="0"/>
              <a:t>of</a:t>
            </a:r>
            <a:r>
              <a:rPr lang="de-CH" altLang="de-DE" sz="2000" dirty="0" smtClean="0"/>
              <a:t> </a:t>
            </a:r>
            <a:r>
              <a:rPr lang="de-CH" altLang="de-DE" sz="2000" dirty="0" err="1" smtClean="0"/>
              <a:t>the</a:t>
            </a:r>
            <a:r>
              <a:rPr lang="de-CH" altLang="de-DE" sz="2000" dirty="0" smtClean="0"/>
              <a:t> English </a:t>
            </a:r>
            <a:r>
              <a:rPr lang="de-CH" altLang="de-DE" sz="2000" dirty="0" err="1" smtClean="0"/>
              <a:t>doctrine</a:t>
            </a:r>
            <a:r>
              <a:rPr lang="de-CH" altLang="de-DE" sz="2000" dirty="0" smtClean="0"/>
              <a:t> </a:t>
            </a:r>
            <a:r>
              <a:rPr lang="de-CH" altLang="de-DE" sz="2000" dirty="0" err="1" smtClean="0"/>
              <a:t>is</a:t>
            </a:r>
            <a:r>
              <a:rPr lang="de-CH" altLang="de-DE" sz="2000" dirty="0" smtClean="0"/>
              <a:t> </a:t>
            </a:r>
            <a:r>
              <a:rPr lang="de-CH" altLang="de-DE" sz="2000" dirty="0" err="1" smtClean="0"/>
              <a:t>the</a:t>
            </a:r>
            <a:r>
              <a:rPr lang="de-CH" altLang="de-DE" sz="2000" dirty="0" smtClean="0"/>
              <a:t> </a:t>
            </a:r>
            <a:r>
              <a:rPr lang="de-CH" altLang="de-DE" sz="2000" dirty="0" err="1" smtClean="0"/>
              <a:t>notion</a:t>
            </a:r>
            <a:r>
              <a:rPr lang="de-CH" altLang="de-DE" sz="2000" dirty="0" smtClean="0"/>
              <a:t> </a:t>
            </a:r>
            <a:r>
              <a:rPr lang="de-CH" altLang="de-DE" sz="2000" dirty="0" err="1" smtClean="0"/>
              <a:t>of</a:t>
            </a:r>
            <a:r>
              <a:rPr lang="de-CH" altLang="de-DE" sz="2000" dirty="0" smtClean="0"/>
              <a:t> a «</a:t>
            </a:r>
            <a:r>
              <a:rPr lang="de-CH" altLang="de-DE" sz="2000" dirty="0" err="1" smtClean="0"/>
              <a:t>promise</a:t>
            </a:r>
            <a:r>
              <a:rPr lang="de-CH" altLang="de-DE" sz="2000" dirty="0" smtClean="0"/>
              <a:t>» </a:t>
            </a:r>
            <a:r>
              <a:rPr lang="de-CH" altLang="de-DE" sz="2000" dirty="0" err="1" smtClean="0"/>
              <a:t>and</a:t>
            </a:r>
            <a:r>
              <a:rPr lang="de-CH" altLang="de-DE" sz="2000" dirty="0" smtClean="0"/>
              <a:t> </a:t>
            </a:r>
            <a:r>
              <a:rPr lang="de-CH" altLang="de-DE" sz="2000" dirty="0" err="1" smtClean="0"/>
              <a:t>the</a:t>
            </a:r>
            <a:r>
              <a:rPr lang="de-CH" altLang="de-DE" sz="2000" dirty="0" smtClean="0"/>
              <a:t> </a:t>
            </a:r>
            <a:r>
              <a:rPr lang="de-CH" altLang="de-DE" sz="2000" dirty="0" err="1" smtClean="0"/>
              <a:t>famous</a:t>
            </a:r>
            <a:r>
              <a:rPr lang="de-CH" altLang="de-DE" sz="2000" dirty="0" smtClean="0"/>
              <a:t> </a:t>
            </a:r>
            <a:r>
              <a:rPr lang="de-CH" altLang="de-DE" sz="2000" dirty="0" err="1" smtClean="0">
                <a:solidFill>
                  <a:schemeClr val="tx2"/>
                </a:solidFill>
              </a:rPr>
              <a:t>theory</a:t>
            </a:r>
            <a:r>
              <a:rPr lang="de-CH" altLang="de-DE" sz="2000" dirty="0" smtClean="0">
                <a:solidFill>
                  <a:schemeClr val="tx2"/>
                </a:solidFill>
              </a:rPr>
              <a:t> </a:t>
            </a:r>
            <a:r>
              <a:rPr lang="de-CH" altLang="de-DE" sz="2000" dirty="0" err="1" smtClean="0">
                <a:solidFill>
                  <a:schemeClr val="tx2"/>
                </a:solidFill>
              </a:rPr>
              <a:t>of</a:t>
            </a:r>
            <a:r>
              <a:rPr lang="de-CH" altLang="de-DE" sz="2000" dirty="0" smtClean="0">
                <a:solidFill>
                  <a:schemeClr val="tx2"/>
                </a:solidFill>
              </a:rPr>
              <a:t> </a:t>
            </a:r>
            <a:r>
              <a:rPr lang="de-CH" altLang="de-DE" sz="2000" dirty="0" err="1" smtClean="0">
                <a:solidFill>
                  <a:schemeClr val="tx2"/>
                </a:solidFill>
              </a:rPr>
              <a:t>consideration</a:t>
            </a:r>
            <a:r>
              <a:rPr lang="de-CH" altLang="de-DE"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2000"/>
                                        <p:tgtEl>
                                          <p:spTgt spid="14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41">
                                            <p:txEl>
                                              <p:pRg st="0" end="0"/>
                                            </p:txEl>
                                          </p:spTgt>
                                        </p:tgtEl>
                                        <p:attrNameLst>
                                          <p:attrName>style.visibility</p:attrName>
                                        </p:attrNameLst>
                                      </p:cBhvr>
                                      <p:to>
                                        <p:strVal val="visible"/>
                                      </p:to>
                                    </p:set>
                                    <p:animEffect transition="in" filter="fade">
                                      <p:cBhvr>
                                        <p:cTn id="12" dur="2000"/>
                                        <p:tgtEl>
                                          <p:spTgt spid="1434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341">
                                            <p:txEl>
                                              <p:pRg st="1" end="1"/>
                                            </p:txEl>
                                          </p:spTgt>
                                        </p:tgtEl>
                                        <p:attrNameLst>
                                          <p:attrName>style.visibility</p:attrName>
                                        </p:attrNameLst>
                                      </p:cBhvr>
                                      <p:to>
                                        <p:strVal val="visible"/>
                                      </p:to>
                                    </p:set>
                                    <p:animEffect transition="in" filter="fade">
                                      <p:cBhvr>
                                        <p:cTn id="17" dur="2000"/>
                                        <p:tgtEl>
                                          <p:spTgt spid="1434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341">
                                            <p:txEl>
                                              <p:pRg st="2" end="2"/>
                                            </p:txEl>
                                          </p:spTgt>
                                        </p:tgtEl>
                                        <p:attrNameLst>
                                          <p:attrName>style.visibility</p:attrName>
                                        </p:attrNameLst>
                                      </p:cBhvr>
                                      <p:to>
                                        <p:strVal val="visible"/>
                                      </p:to>
                                    </p:set>
                                    <p:animEffect transition="in" filter="fade">
                                      <p:cBhvr>
                                        <p:cTn id="22" dur="2000"/>
                                        <p:tgtEl>
                                          <p:spTgt spid="1434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341">
                                            <p:txEl>
                                              <p:pRg st="3" end="3"/>
                                            </p:txEl>
                                          </p:spTgt>
                                        </p:tgtEl>
                                        <p:attrNameLst>
                                          <p:attrName>style.visibility</p:attrName>
                                        </p:attrNameLst>
                                      </p:cBhvr>
                                      <p:to>
                                        <p:strVal val="visible"/>
                                      </p:to>
                                    </p:set>
                                    <p:animEffect transition="in" filter="fade">
                                      <p:cBhvr>
                                        <p:cTn id="27" dur="2000"/>
                                        <p:tgtEl>
                                          <p:spTgt spid="1434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341">
                                            <p:txEl>
                                              <p:pRg st="4" end="4"/>
                                            </p:txEl>
                                          </p:spTgt>
                                        </p:tgtEl>
                                        <p:attrNameLst>
                                          <p:attrName>style.visibility</p:attrName>
                                        </p:attrNameLst>
                                      </p:cBhvr>
                                      <p:to>
                                        <p:strVal val="visible"/>
                                      </p:to>
                                    </p:set>
                                    <p:animEffect transition="in" filter="fade">
                                      <p:cBhvr>
                                        <p:cTn id="32" dur="2000"/>
                                        <p:tgtEl>
                                          <p:spTgt spid="1434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6387"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A9C6D105-299B-4059-A958-C4B4936869C0}" type="slidenum">
              <a:rPr lang="de-CH" altLang="de-DE" sz="1000" smtClean="0"/>
              <a:pPr eaLnBrk="1" hangingPunct="1"/>
              <a:t>15</a:t>
            </a:fld>
            <a:endParaRPr lang="de-CH" altLang="de-DE" sz="1000" smtClean="0"/>
          </a:p>
        </p:txBody>
      </p:sp>
      <p:sp>
        <p:nvSpPr>
          <p:cNvPr id="16388" name="Rectangle 2"/>
          <p:cNvSpPr>
            <a:spLocks noGrp="1" noChangeArrowheads="1"/>
          </p:cNvSpPr>
          <p:nvPr>
            <p:ph type="title"/>
          </p:nvPr>
        </p:nvSpPr>
        <p:spPr>
          <a:xfrm>
            <a:off x="893763" y="169863"/>
            <a:ext cx="7343775" cy="642937"/>
          </a:xfrm>
        </p:spPr>
        <p:txBody>
          <a:bodyPr/>
          <a:lstStyle/>
          <a:p>
            <a:pPr eaLnBrk="1" hangingPunct="1"/>
            <a:r>
              <a:rPr lang="de-CH" altLang="de-DE" dirty="0" smtClean="0"/>
              <a:t>II. </a:t>
            </a:r>
            <a:r>
              <a:rPr lang="de-CH" altLang="de-DE" dirty="0" err="1" smtClean="0"/>
              <a:t>Definitions</a:t>
            </a:r>
            <a:r>
              <a:rPr lang="de-CH" altLang="de-DE" dirty="0" smtClean="0"/>
              <a:t> </a:t>
            </a:r>
            <a:r>
              <a:rPr lang="de-CH" altLang="de-DE" dirty="0" err="1" smtClean="0"/>
              <a:t>of</a:t>
            </a:r>
            <a:r>
              <a:rPr lang="de-CH" altLang="de-DE" dirty="0" smtClean="0"/>
              <a:t> </a:t>
            </a:r>
            <a:r>
              <a:rPr lang="de-CH" altLang="de-DE" dirty="0" err="1" smtClean="0"/>
              <a:t>Contract</a:t>
            </a:r>
            <a:r>
              <a:rPr lang="de-CH" altLang="de-DE" dirty="0" smtClean="0"/>
              <a:t> (Reader p. 11):</a:t>
            </a:r>
          </a:p>
        </p:txBody>
      </p:sp>
      <p:sp>
        <p:nvSpPr>
          <p:cNvPr id="16389" name="Rectangle 3"/>
          <p:cNvSpPr>
            <a:spLocks noGrp="1" noChangeArrowheads="1"/>
          </p:cNvSpPr>
          <p:nvPr>
            <p:ph type="body" idx="1"/>
          </p:nvPr>
        </p:nvSpPr>
        <p:spPr/>
        <p:txBody>
          <a:bodyPr/>
          <a:lstStyle/>
          <a:p>
            <a:pPr marL="323850" indent="-323850" eaLnBrk="1" hangingPunct="1">
              <a:buFontTx/>
              <a:buChar char="-"/>
            </a:pPr>
            <a:r>
              <a:rPr lang="de-CH" altLang="de-DE" sz="2000" dirty="0" smtClean="0"/>
              <a:t>art. 1102 Code </a:t>
            </a:r>
            <a:r>
              <a:rPr lang="de-CH" altLang="de-DE" sz="2000" dirty="0" err="1" smtClean="0"/>
              <a:t>civil</a:t>
            </a:r>
            <a:r>
              <a:rPr lang="de-CH" altLang="de-DE" sz="2000" dirty="0" smtClean="0"/>
              <a:t>:</a:t>
            </a:r>
          </a:p>
          <a:p>
            <a:pPr marL="323850" indent="-323850" eaLnBrk="1" hangingPunct="1">
              <a:buFontTx/>
              <a:buNone/>
            </a:pPr>
            <a:r>
              <a:rPr lang="de-CH" altLang="de-DE" sz="2000" dirty="0" smtClean="0"/>
              <a:t>A </a:t>
            </a:r>
            <a:r>
              <a:rPr lang="de-CH" altLang="de-DE" sz="2000" dirty="0" err="1" smtClean="0"/>
              <a:t>contract</a:t>
            </a:r>
            <a:r>
              <a:rPr lang="de-CH" altLang="de-DE" sz="2000" dirty="0" smtClean="0"/>
              <a:t> </a:t>
            </a:r>
            <a:r>
              <a:rPr lang="de-CH" altLang="de-DE" sz="2000" dirty="0" err="1" smtClean="0"/>
              <a:t>is</a:t>
            </a:r>
            <a:r>
              <a:rPr lang="de-CH" altLang="de-DE" sz="2000" dirty="0" smtClean="0"/>
              <a:t> an </a:t>
            </a:r>
            <a:r>
              <a:rPr lang="de-CH" altLang="de-DE" sz="2000" dirty="0" err="1" smtClean="0"/>
              <a:t>agreement</a:t>
            </a:r>
            <a:r>
              <a:rPr lang="de-CH" altLang="de-DE" sz="2000" dirty="0" smtClean="0"/>
              <a:t> (</a:t>
            </a:r>
            <a:r>
              <a:rPr lang="de-CH" altLang="de-DE" sz="2000" dirty="0" err="1" smtClean="0"/>
              <a:t>convention</a:t>
            </a:r>
            <a:r>
              <a:rPr lang="de-CH" altLang="de-DE" sz="2000" dirty="0" smtClean="0"/>
              <a:t>) </a:t>
            </a:r>
            <a:r>
              <a:rPr lang="de-CH" altLang="de-DE" sz="2000" dirty="0" err="1" smtClean="0"/>
              <a:t>by</a:t>
            </a:r>
            <a:r>
              <a:rPr lang="de-CH" altLang="de-DE" sz="2000" dirty="0" smtClean="0"/>
              <a:t> </a:t>
            </a:r>
            <a:r>
              <a:rPr lang="de-CH" altLang="de-DE" sz="2000" dirty="0" err="1" smtClean="0"/>
              <a:t>which</a:t>
            </a:r>
            <a:r>
              <a:rPr lang="de-CH" altLang="de-DE" sz="2000" dirty="0" smtClean="0"/>
              <a:t> </a:t>
            </a:r>
            <a:r>
              <a:rPr lang="de-CH" altLang="de-DE" sz="2000" dirty="0" err="1" smtClean="0"/>
              <a:t>one</a:t>
            </a:r>
            <a:r>
              <a:rPr lang="de-CH" altLang="de-DE" sz="2000" dirty="0" smtClean="0"/>
              <a:t> </a:t>
            </a:r>
            <a:r>
              <a:rPr lang="de-CH" altLang="de-DE" sz="2000" dirty="0" err="1" smtClean="0"/>
              <a:t>or</a:t>
            </a:r>
            <a:r>
              <a:rPr lang="de-CH" altLang="de-DE" sz="2000" dirty="0" smtClean="0"/>
              <a:t> </a:t>
            </a:r>
            <a:r>
              <a:rPr lang="de-CH" altLang="de-DE" sz="2000" dirty="0" err="1" smtClean="0"/>
              <a:t>several</a:t>
            </a:r>
            <a:r>
              <a:rPr lang="de-CH" altLang="de-DE" sz="2000" dirty="0" smtClean="0"/>
              <a:t> </a:t>
            </a:r>
            <a:r>
              <a:rPr lang="de-CH" altLang="de-DE" sz="2000" dirty="0" err="1" smtClean="0"/>
              <a:t>persons</a:t>
            </a:r>
            <a:r>
              <a:rPr lang="de-CH" altLang="de-DE" sz="2000" dirty="0" smtClean="0"/>
              <a:t> bind </a:t>
            </a:r>
            <a:r>
              <a:rPr lang="de-CH" altLang="de-DE" sz="2000" dirty="0" err="1" smtClean="0"/>
              <a:t>themselves</a:t>
            </a:r>
            <a:r>
              <a:rPr lang="de-CH" altLang="de-DE" sz="2000" dirty="0" smtClean="0"/>
              <a:t>, </a:t>
            </a:r>
            <a:r>
              <a:rPr lang="de-CH" altLang="de-DE" sz="2000" dirty="0" err="1" smtClean="0"/>
              <a:t>towards</a:t>
            </a:r>
            <a:r>
              <a:rPr lang="de-CH" altLang="de-DE" sz="2000" dirty="0" smtClean="0"/>
              <a:t> </a:t>
            </a:r>
            <a:r>
              <a:rPr lang="de-CH" altLang="de-DE" sz="2000" dirty="0" err="1" smtClean="0"/>
              <a:t>one</a:t>
            </a:r>
            <a:r>
              <a:rPr lang="de-CH" altLang="de-DE" sz="2000" dirty="0" smtClean="0"/>
              <a:t> </a:t>
            </a:r>
            <a:r>
              <a:rPr lang="de-CH" altLang="de-DE" sz="2000" dirty="0" err="1" smtClean="0"/>
              <a:t>or</a:t>
            </a:r>
            <a:r>
              <a:rPr lang="de-CH" altLang="de-DE" sz="2000" dirty="0" smtClean="0"/>
              <a:t> </a:t>
            </a:r>
            <a:r>
              <a:rPr lang="de-CH" altLang="de-DE" sz="2000" dirty="0" err="1" smtClean="0"/>
              <a:t>several</a:t>
            </a:r>
            <a:r>
              <a:rPr lang="de-CH" altLang="de-DE" sz="2000" dirty="0" smtClean="0"/>
              <a:t> </a:t>
            </a:r>
            <a:r>
              <a:rPr lang="de-CH" altLang="de-DE" sz="2000" dirty="0" err="1" smtClean="0"/>
              <a:t>others</a:t>
            </a:r>
            <a:r>
              <a:rPr lang="de-CH" altLang="de-DE" sz="2000" dirty="0" smtClean="0"/>
              <a:t>, </a:t>
            </a:r>
            <a:r>
              <a:rPr lang="de-CH" altLang="de-DE" sz="2000" dirty="0" err="1" smtClean="0"/>
              <a:t>to</a:t>
            </a:r>
            <a:r>
              <a:rPr lang="de-CH" altLang="de-DE" sz="2000" dirty="0" smtClean="0"/>
              <a:t> </a:t>
            </a:r>
            <a:r>
              <a:rPr lang="de-CH" altLang="de-DE" sz="2000" dirty="0" err="1" smtClean="0"/>
              <a:t>transfer</a:t>
            </a:r>
            <a:r>
              <a:rPr lang="de-CH" altLang="de-DE" sz="2000" dirty="0" smtClean="0"/>
              <a:t>, </a:t>
            </a:r>
            <a:r>
              <a:rPr lang="de-CH" altLang="de-DE" sz="2000" dirty="0" err="1" smtClean="0"/>
              <a:t>to</a:t>
            </a:r>
            <a:r>
              <a:rPr lang="de-CH" altLang="de-DE" sz="2000" dirty="0" smtClean="0"/>
              <a:t> do </a:t>
            </a:r>
            <a:r>
              <a:rPr lang="de-CH" altLang="de-DE" sz="2000" dirty="0" err="1" smtClean="0"/>
              <a:t>or</a:t>
            </a:r>
            <a:r>
              <a:rPr lang="de-CH" altLang="de-DE" sz="2000" dirty="0" smtClean="0"/>
              <a:t> not </a:t>
            </a:r>
            <a:r>
              <a:rPr lang="de-CH" altLang="de-DE" sz="2000" dirty="0" err="1" smtClean="0"/>
              <a:t>to</a:t>
            </a:r>
            <a:r>
              <a:rPr lang="de-CH" altLang="de-DE" sz="2000" dirty="0" smtClean="0"/>
              <a:t> do </a:t>
            </a:r>
            <a:r>
              <a:rPr lang="de-CH" altLang="de-DE" sz="2000" dirty="0" err="1" smtClean="0"/>
              <a:t>something</a:t>
            </a:r>
            <a:r>
              <a:rPr lang="de-CH" altLang="de-DE" sz="2000" dirty="0" smtClean="0"/>
              <a:t>.</a:t>
            </a:r>
          </a:p>
          <a:p>
            <a:pPr marL="323850" indent="-323850" eaLnBrk="1" hangingPunct="1">
              <a:buFontTx/>
              <a:buNone/>
            </a:pPr>
            <a:endParaRPr lang="de-CH" altLang="de-DE" sz="2000" dirty="0" smtClean="0"/>
          </a:p>
          <a:p>
            <a:pPr marL="323850" indent="-323850" eaLnBrk="1" hangingPunct="1">
              <a:buFontTx/>
              <a:buChar char="-"/>
            </a:pPr>
            <a:r>
              <a:rPr lang="de-CH" altLang="de-DE" sz="2000" dirty="0" smtClean="0"/>
              <a:t>§ 311 BGB: </a:t>
            </a:r>
            <a:r>
              <a:rPr lang="de-CH" altLang="de-DE" sz="2000" dirty="0" err="1" smtClean="0"/>
              <a:t>Obligations</a:t>
            </a:r>
            <a:r>
              <a:rPr lang="de-CH" altLang="de-DE" sz="2000" dirty="0" smtClean="0"/>
              <a:t> </a:t>
            </a:r>
            <a:r>
              <a:rPr lang="de-CH" altLang="de-DE" sz="2000" dirty="0" err="1" smtClean="0"/>
              <a:t>created</a:t>
            </a:r>
            <a:r>
              <a:rPr lang="de-CH" altLang="de-DE" sz="2000" dirty="0" smtClean="0"/>
              <a:t> </a:t>
            </a:r>
            <a:r>
              <a:rPr lang="de-CH" altLang="de-DE" sz="2000" dirty="0" err="1" smtClean="0"/>
              <a:t>by</a:t>
            </a:r>
            <a:r>
              <a:rPr lang="de-CH" altLang="de-DE" sz="2000" dirty="0" smtClean="0"/>
              <a:t> legal </a:t>
            </a:r>
            <a:r>
              <a:rPr lang="de-CH" altLang="de-DE" sz="2000" dirty="0" err="1" smtClean="0"/>
              <a:t>transaction</a:t>
            </a:r>
            <a:r>
              <a:rPr lang="de-CH" altLang="de-DE" sz="2000" dirty="0" smtClean="0"/>
              <a:t> </a:t>
            </a:r>
            <a:r>
              <a:rPr lang="de-CH" altLang="de-DE" sz="2000" dirty="0" err="1" smtClean="0"/>
              <a:t>and</a:t>
            </a:r>
            <a:r>
              <a:rPr lang="de-CH" altLang="de-DE" sz="2000" dirty="0" smtClean="0"/>
              <a:t> </a:t>
            </a:r>
            <a:r>
              <a:rPr lang="de-CH" altLang="de-DE" sz="2000" dirty="0" err="1" smtClean="0"/>
              <a:t>similar</a:t>
            </a:r>
            <a:r>
              <a:rPr lang="de-CH" altLang="de-DE" sz="2000" dirty="0" smtClean="0"/>
              <a:t> </a:t>
            </a:r>
            <a:r>
              <a:rPr lang="de-CH" altLang="de-DE" sz="2000" dirty="0" err="1" smtClean="0"/>
              <a:t>obligations</a:t>
            </a:r>
            <a:endParaRPr lang="de-CH" altLang="de-DE" sz="2000" dirty="0" smtClean="0"/>
          </a:p>
          <a:p>
            <a:pPr marL="323850" indent="-323850" eaLnBrk="1" hangingPunct="1">
              <a:buFontTx/>
              <a:buAutoNum type="arabicParenBoth"/>
            </a:pPr>
            <a:r>
              <a:rPr lang="de-CH" altLang="de-DE" sz="2000" dirty="0" err="1" smtClean="0"/>
              <a:t>Unless</a:t>
            </a:r>
            <a:r>
              <a:rPr lang="de-CH" altLang="de-DE" sz="2000" dirty="0" smtClean="0"/>
              <a:t> </a:t>
            </a:r>
            <a:r>
              <a:rPr lang="de-CH" altLang="de-DE" sz="2000" dirty="0" err="1" smtClean="0"/>
              <a:t>otherwise</a:t>
            </a:r>
            <a:r>
              <a:rPr lang="de-CH" altLang="de-DE" sz="2000" dirty="0" smtClean="0"/>
              <a:t> </a:t>
            </a:r>
            <a:r>
              <a:rPr lang="de-CH" altLang="de-DE" sz="2000" dirty="0" err="1" smtClean="0"/>
              <a:t>provided</a:t>
            </a:r>
            <a:r>
              <a:rPr lang="de-CH" altLang="de-DE" sz="2000" dirty="0" smtClean="0"/>
              <a:t> </a:t>
            </a:r>
            <a:r>
              <a:rPr lang="de-CH" altLang="de-DE" sz="2000" dirty="0" err="1" smtClean="0"/>
              <a:t>by</a:t>
            </a:r>
            <a:r>
              <a:rPr lang="de-CH" altLang="de-DE" sz="2000" dirty="0" smtClean="0"/>
              <a:t> </a:t>
            </a:r>
            <a:r>
              <a:rPr lang="de-CH" altLang="de-DE" sz="2000" dirty="0" err="1" smtClean="0"/>
              <a:t>statute</a:t>
            </a:r>
            <a:r>
              <a:rPr lang="de-CH" altLang="de-DE" sz="2000" dirty="0" smtClean="0"/>
              <a:t>, a </a:t>
            </a:r>
            <a:r>
              <a:rPr lang="de-CH" altLang="de-DE" sz="2000" dirty="0" err="1" smtClean="0"/>
              <a:t>contract</a:t>
            </a:r>
            <a:r>
              <a:rPr lang="de-CH" altLang="de-DE" sz="2000" dirty="0" smtClean="0"/>
              <a:t> </a:t>
            </a:r>
            <a:r>
              <a:rPr lang="de-CH" altLang="de-DE" sz="2000" dirty="0" err="1" smtClean="0"/>
              <a:t>between</a:t>
            </a:r>
            <a:r>
              <a:rPr lang="de-CH" altLang="de-DE" sz="2000" dirty="0" smtClean="0"/>
              <a:t> </a:t>
            </a:r>
            <a:r>
              <a:rPr lang="de-CH" altLang="de-DE" sz="2000" dirty="0" err="1" smtClean="0"/>
              <a:t>the</a:t>
            </a:r>
            <a:r>
              <a:rPr lang="de-CH" altLang="de-DE" sz="2000" dirty="0" smtClean="0"/>
              <a:t> </a:t>
            </a:r>
            <a:r>
              <a:rPr lang="de-CH" altLang="de-DE" sz="2000" dirty="0" err="1" smtClean="0"/>
              <a:t>parties</a:t>
            </a:r>
            <a:r>
              <a:rPr lang="de-CH" altLang="de-DE" sz="2000" dirty="0" smtClean="0"/>
              <a:t> </a:t>
            </a:r>
            <a:r>
              <a:rPr lang="de-CH" altLang="de-DE" sz="2000" dirty="0" err="1" smtClean="0"/>
              <a:t>is</a:t>
            </a:r>
            <a:r>
              <a:rPr lang="de-CH" altLang="de-DE" sz="2000" dirty="0" smtClean="0"/>
              <a:t> </a:t>
            </a:r>
            <a:r>
              <a:rPr lang="de-CH" altLang="de-DE" sz="2000" dirty="0" err="1" smtClean="0"/>
              <a:t>necessary</a:t>
            </a:r>
            <a:r>
              <a:rPr lang="de-CH" altLang="de-DE" sz="2000" dirty="0" smtClean="0"/>
              <a:t> in </a:t>
            </a:r>
            <a:r>
              <a:rPr lang="de-CH" altLang="de-DE" sz="2000" dirty="0" err="1" smtClean="0"/>
              <a:t>order</a:t>
            </a:r>
            <a:r>
              <a:rPr lang="de-CH" altLang="de-DE" sz="2000" dirty="0" smtClean="0"/>
              <a:t> </a:t>
            </a:r>
            <a:r>
              <a:rPr lang="de-CH" altLang="de-DE" sz="2000" dirty="0" err="1" smtClean="0"/>
              <a:t>to</a:t>
            </a:r>
            <a:r>
              <a:rPr lang="de-CH" altLang="de-DE" sz="2000" dirty="0" smtClean="0"/>
              <a:t> </a:t>
            </a:r>
            <a:r>
              <a:rPr lang="de-CH" altLang="de-DE" sz="2000" dirty="0" err="1" smtClean="0"/>
              <a:t>create</a:t>
            </a:r>
            <a:r>
              <a:rPr lang="de-CH" altLang="de-DE" sz="2000" dirty="0" smtClean="0"/>
              <a:t> an </a:t>
            </a:r>
            <a:r>
              <a:rPr lang="de-CH" altLang="de-DE" sz="2000" dirty="0" err="1" smtClean="0"/>
              <a:t>obligation</a:t>
            </a:r>
            <a:r>
              <a:rPr lang="de-CH" altLang="de-DE" sz="2000" dirty="0" smtClean="0"/>
              <a:t> </a:t>
            </a:r>
            <a:r>
              <a:rPr lang="de-CH" altLang="de-DE" sz="2000" dirty="0" err="1" smtClean="0"/>
              <a:t>by</a:t>
            </a:r>
            <a:r>
              <a:rPr lang="de-CH" altLang="de-DE" sz="2000" dirty="0" smtClean="0"/>
              <a:t> legal </a:t>
            </a:r>
            <a:r>
              <a:rPr lang="de-CH" altLang="de-DE" sz="2000" dirty="0" err="1" smtClean="0"/>
              <a:t>transaction</a:t>
            </a:r>
            <a:r>
              <a:rPr lang="de-CH" altLang="de-DE" sz="2000" dirty="0" smtClean="0"/>
              <a:t> </a:t>
            </a:r>
            <a:r>
              <a:rPr lang="de-CH" altLang="de-DE" sz="2000" dirty="0" err="1" smtClean="0"/>
              <a:t>or</a:t>
            </a:r>
            <a:r>
              <a:rPr lang="de-CH" altLang="de-DE" sz="2000" dirty="0" smtClean="0"/>
              <a:t> </a:t>
            </a:r>
            <a:r>
              <a:rPr lang="de-CH" altLang="de-DE" sz="2000" dirty="0" err="1" smtClean="0"/>
              <a:t>to</a:t>
            </a:r>
            <a:r>
              <a:rPr lang="de-CH" altLang="de-DE" sz="2000" dirty="0" smtClean="0"/>
              <a:t> alter </a:t>
            </a:r>
            <a:r>
              <a:rPr lang="de-CH" altLang="de-DE" sz="2000" dirty="0" err="1" smtClean="0"/>
              <a:t>the</a:t>
            </a:r>
            <a:r>
              <a:rPr lang="de-CH" altLang="de-DE" sz="2000" dirty="0" smtClean="0"/>
              <a:t> </a:t>
            </a:r>
            <a:r>
              <a:rPr lang="de-CH" altLang="de-DE" sz="2000" dirty="0" err="1" smtClean="0"/>
              <a:t>content</a:t>
            </a:r>
            <a:r>
              <a:rPr lang="de-CH" altLang="de-DE" sz="2000" dirty="0" smtClean="0"/>
              <a:t> </a:t>
            </a:r>
            <a:r>
              <a:rPr lang="de-CH" altLang="de-DE" sz="2000" dirty="0" err="1" smtClean="0"/>
              <a:t>of</a:t>
            </a:r>
            <a:r>
              <a:rPr lang="de-CH" altLang="de-DE" sz="2000" dirty="0" smtClean="0"/>
              <a:t> an </a:t>
            </a:r>
            <a:r>
              <a:rPr lang="de-CH" altLang="de-DE" sz="2000" dirty="0" err="1" smtClean="0"/>
              <a:t>obligation</a:t>
            </a:r>
            <a:r>
              <a:rPr lang="de-CH" altLang="de-DE" sz="2000" dirty="0" smtClean="0"/>
              <a:t> (…)</a:t>
            </a:r>
          </a:p>
          <a:p>
            <a:pPr marL="323850" indent="-323850" eaLnBrk="1" hangingPunct="1">
              <a:buFontTx/>
              <a:buNone/>
            </a:pPr>
            <a:endParaRPr lang="de-CH" altLang="de-DE" sz="2000" dirty="0" smtClean="0"/>
          </a:p>
          <a:p>
            <a:pPr marL="323850" indent="-323850" eaLnBrk="1" hangingPunct="1">
              <a:buFontTx/>
              <a:buNone/>
            </a:pPr>
            <a:r>
              <a:rPr lang="de-CH" altLang="de-DE" sz="2000" dirty="0" smtClean="0"/>
              <a:t>- </a:t>
            </a:r>
            <a:r>
              <a:rPr lang="de-CH" altLang="de-DE" sz="2000" dirty="0" err="1" smtClean="0"/>
              <a:t>Treitel</a:t>
            </a:r>
            <a:r>
              <a:rPr lang="de-CH" altLang="de-DE" sz="2000" dirty="0" smtClean="0"/>
              <a:t> (Common Law): «an </a:t>
            </a:r>
            <a:r>
              <a:rPr lang="de-CH" altLang="de-DE" sz="2000" dirty="0" err="1" smtClean="0"/>
              <a:t>agreement</a:t>
            </a:r>
            <a:r>
              <a:rPr lang="de-CH" altLang="de-DE" sz="2000" dirty="0" smtClean="0"/>
              <a:t> </a:t>
            </a:r>
            <a:r>
              <a:rPr lang="de-CH" altLang="de-DE" sz="2000" dirty="0" err="1" smtClean="0"/>
              <a:t>giving</a:t>
            </a:r>
            <a:r>
              <a:rPr lang="de-CH" altLang="de-DE" sz="2000" dirty="0" smtClean="0"/>
              <a:t> </a:t>
            </a:r>
            <a:r>
              <a:rPr lang="de-CH" altLang="de-DE" sz="2000" dirty="0" err="1" smtClean="0"/>
              <a:t>rise</a:t>
            </a:r>
            <a:r>
              <a:rPr lang="de-CH" altLang="de-DE" sz="2000" dirty="0" smtClean="0"/>
              <a:t> </a:t>
            </a:r>
            <a:r>
              <a:rPr lang="de-CH" altLang="de-DE" sz="2000" dirty="0" err="1" smtClean="0"/>
              <a:t>to</a:t>
            </a:r>
            <a:r>
              <a:rPr lang="de-CH" altLang="de-DE" sz="2000" dirty="0" smtClean="0"/>
              <a:t> </a:t>
            </a:r>
            <a:r>
              <a:rPr lang="de-CH" altLang="de-DE" sz="2000" dirty="0" err="1" smtClean="0"/>
              <a:t>obligations</a:t>
            </a:r>
            <a:r>
              <a:rPr lang="de-CH" altLang="de-DE" sz="2000" dirty="0" smtClean="0"/>
              <a:t> </a:t>
            </a:r>
            <a:r>
              <a:rPr lang="de-CH" altLang="de-DE" sz="2000" dirty="0" err="1" smtClean="0"/>
              <a:t>which</a:t>
            </a:r>
            <a:r>
              <a:rPr lang="de-CH" altLang="de-DE" sz="2000" dirty="0" smtClean="0"/>
              <a:t> </a:t>
            </a:r>
            <a:r>
              <a:rPr lang="de-CH" altLang="de-DE" sz="2000" dirty="0" err="1" smtClean="0"/>
              <a:t>are</a:t>
            </a:r>
            <a:r>
              <a:rPr lang="de-CH" altLang="de-DE" sz="2000" dirty="0" smtClean="0"/>
              <a:t> </a:t>
            </a:r>
            <a:r>
              <a:rPr lang="de-CH" altLang="de-DE" sz="2000" dirty="0" err="1" smtClean="0"/>
              <a:t>enforced</a:t>
            </a:r>
            <a:r>
              <a:rPr lang="de-CH" altLang="de-DE" sz="2000" dirty="0" smtClean="0"/>
              <a:t> </a:t>
            </a:r>
            <a:r>
              <a:rPr lang="de-CH" altLang="de-DE" sz="2000" dirty="0" err="1" smtClean="0"/>
              <a:t>or</a:t>
            </a:r>
            <a:r>
              <a:rPr lang="de-CH" altLang="de-DE" sz="2000" dirty="0" smtClean="0"/>
              <a:t> </a:t>
            </a:r>
            <a:r>
              <a:rPr lang="de-CH" altLang="de-DE" sz="2000" dirty="0" err="1" smtClean="0"/>
              <a:t>recognised</a:t>
            </a:r>
            <a:r>
              <a:rPr lang="de-CH" altLang="de-DE" sz="2000" dirty="0" smtClean="0"/>
              <a:t> </a:t>
            </a:r>
            <a:r>
              <a:rPr lang="de-CH" altLang="de-DE" sz="2000" dirty="0" err="1" smtClean="0"/>
              <a:t>by</a:t>
            </a:r>
            <a:r>
              <a:rPr lang="de-CH" altLang="de-DE" sz="2000" dirty="0" smtClean="0"/>
              <a:t> </a:t>
            </a:r>
            <a:r>
              <a:rPr lang="de-CH" altLang="de-DE" sz="2000" dirty="0" err="1" smtClean="0"/>
              <a:t>law</a:t>
            </a:r>
            <a:r>
              <a:rPr lang="de-CH" altLang="de-DE" sz="2000"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7411"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B3DA4B2A-9308-48EB-9612-4B4E8CC83308}" type="slidenum">
              <a:rPr lang="de-CH" altLang="de-DE" sz="1000" smtClean="0"/>
              <a:pPr eaLnBrk="1" hangingPunct="1"/>
              <a:t>16</a:t>
            </a:fld>
            <a:endParaRPr lang="de-CH" altLang="de-DE" sz="1000" smtClean="0"/>
          </a:p>
        </p:txBody>
      </p:sp>
      <p:sp>
        <p:nvSpPr>
          <p:cNvPr id="17412" name="Rectangle 2"/>
          <p:cNvSpPr>
            <a:spLocks noGrp="1" noChangeArrowheads="1"/>
          </p:cNvSpPr>
          <p:nvPr>
            <p:ph type="title"/>
          </p:nvPr>
        </p:nvSpPr>
        <p:spPr/>
        <p:txBody>
          <a:bodyPr/>
          <a:lstStyle/>
          <a:p>
            <a:pPr eaLnBrk="1" hangingPunct="1"/>
            <a:r>
              <a:rPr lang="de-CH" altLang="de-DE" dirty="0" smtClean="0"/>
              <a:t>Basic </a:t>
            </a:r>
            <a:r>
              <a:rPr lang="de-CH" altLang="de-DE" dirty="0" err="1" smtClean="0"/>
              <a:t>elements</a:t>
            </a:r>
            <a:r>
              <a:rPr lang="de-CH" altLang="de-DE" dirty="0" smtClean="0"/>
              <a:t> (Reader p. 11-15):</a:t>
            </a:r>
          </a:p>
        </p:txBody>
      </p:sp>
      <p:sp>
        <p:nvSpPr>
          <p:cNvPr id="17413" name="Rectangle 3"/>
          <p:cNvSpPr>
            <a:spLocks noGrp="1" noChangeArrowheads="1"/>
          </p:cNvSpPr>
          <p:nvPr>
            <p:ph type="body" idx="1"/>
          </p:nvPr>
        </p:nvSpPr>
        <p:spPr/>
        <p:txBody>
          <a:bodyPr/>
          <a:lstStyle/>
          <a:p>
            <a:pPr marL="0" indent="0" eaLnBrk="1" hangingPunct="1">
              <a:buFontTx/>
              <a:buChar char="-"/>
            </a:pPr>
            <a:r>
              <a:rPr lang="de-CH" altLang="de-DE" sz="2000" dirty="0" smtClean="0"/>
              <a:t> </a:t>
            </a:r>
            <a:r>
              <a:rPr lang="de-CH" altLang="de-DE" sz="2000" dirty="0" err="1" smtClean="0">
                <a:solidFill>
                  <a:schemeClr val="tx2"/>
                </a:solidFill>
              </a:rPr>
              <a:t>agreement</a:t>
            </a:r>
            <a:r>
              <a:rPr lang="de-CH" altLang="de-DE" sz="2000" dirty="0" smtClean="0"/>
              <a:t> = </a:t>
            </a:r>
            <a:r>
              <a:rPr lang="de-CH" altLang="de-DE" sz="2000" dirty="0" err="1" smtClean="0"/>
              <a:t>offer</a:t>
            </a:r>
            <a:r>
              <a:rPr lang="de-CH" altLang="de-DE" sz="2000" dirty="0" smtClean="0"/>
              <a:t> </a:t>
            </a:r>
            <a:r>
              <a:rPr lang="de-CH" altLang="de-DE" sz="2000" dirty="0" err="1" smtClean="0"/>
              <a:t>and</a:t>
            </a:r>
            <a:r>
              <a:rPr lang="de-CH" altLang="de-DE" sz="2000" dirty="0" smtClean="0"/>
              <a:t> </a:t>
            </a:r>
            <a:r>
              <a:rPr lang="de-CH" altLang="de-DE" sz="2000" dirty="0" err="1" smtClean="0"/>
              <a:t>acceptance</a:t>
            </a:r>
            <a:endParaRPr lang="de-CH" altLang="de-DE" sz="2000" dirty="0" smtClean="0"/>
          </a:p>
          <a:p>
            <a:pPr marL="0" indent="0" eaLnBrk="1" hangingPunct="1">
              <a:buFont typeface="Wingdings" pitchFamily="2" charset="2"/>
              <a:buChar char="è"/>
            </a:pPr>
            <a:r>
              <a:rPr lang="de-CH" altLang="de-DE" sz="2000" dirty="0" smtClean="0">
                <a:sym typeface="Wingdings" pitchFamily="2" charset="2"/>
              </a:rPr>
              <a:t>  in all European </a:t>
            </a:r>
            <a:r>
              <a:rPr lang="de-CH" altLang="de-DE" sz="2000" dirty="0" err="1" smtClean="0">
                <a:sym typeface="Wingdings" pitchFamily="2" charset="2"/>
              </a:rPr>
              <a:t>systems</a:t>
            </a:r>
            <a:endParaRPr lang="de-CH" altLang="de-DE" sz="2000" dirty="0" smtClean="0">
              <a:sym typeface="Wingdings" pitchFamily="2" charset="2"/>
            </a:endParaRPr>
          </a:p>
          <a:p>
            <a:pPr marL="0" indent="0" eaLnBrk="1" hangingPunct="1">
              <a:buFont typeface="Wingdings" pitchFamily="2" charset="2"/>
              <a:buChar char="è"/>
            </a:pPr>
            <a:r>
              <a:rPr lang="de-CH" altLang="de-DE" sz="2000" dirty="0" smtClean="0">
                <a:sym typeface="Wingdings" pitchFamily="2" charset="2"/>
              </a:rPr>
              <a:t>  </a:t>
            </a:r>
            <a:r>
              <a:rPr lang="de-CH" altLang="de-DE" sz="2000" dirty="0" err="1" smtClean="0">
                <a:sym typeface="Wingdings" pitchFamily="2" charset="2"/>
              </a:rPr>
              <a:t>concepts</a:t>
            </a:r>
            <a:r>
              <a:rPr lang="de-CH" altLang="de-DE" sz="2000" dirty="0" smtClean="0">
                <a:sym typeface="Wingdings" pitchFamily="2" charset="2"/>
              </a:rPr>
              <a:t> </a:t>
            </a:r>
            <a:r>
              <a:rPr lang="de-CH" altLang="de-DE" sz="2000" dirty="0" err="1" smtClean="0">
                <a:sym typeface="Wingdings" pitchFamily="2" charset="2"/>
              </a:rPr>
              <a:t>of</a:t>
            </a:r>
            <a:r>
              <a:rPr lang="de-CH" altLang="de-DE" sz="2000" dirty="0" smtClean="0">
                <a:sym typeface="Wingdings" pitchFamily="2" charset="2"/>
              </a:rPr>
              <a:t> </a:t>
            </a:r>
            <a:r>
              <a:rPr lang="de-CH" altLang="de-DE" sz="2000" dirty="0" err="1" smtClean="0">
                <a:sym typeface="Wingdings" pitchFamily="2" charset="2"/>
              </a:rPr>
              <a:t>offer</a:t>
            </a:r>
            <a:r>
              <a:rPr lang="de-CH" altLang="de-DE" sz="2000" dirty="0" smtClean="0">
                <a:sym typeface="Wingdings" pitchFamily="2" charset="2"/>
              </a:rPr>
              <a:t> </a:t>
            </a:r>
            <a:r>
              <a:rPr lang="de-CH" altLang="de-DE" sz="2000" dirty="0" err="1" smtClean="0">
                <a:sym typeface="Wingdings" pitchFamily="2" charset="2"/>
              </a:rPr>
              <a:t>and</a:t>
            </a:r>
            <a:r>
              <a:rPr lang="de-CH" altLang="de-DE" sz="2000" dirty="0" smtClean="0">
                <a:sym typeface="Wingdings" pitchFamily="2" charset="2"/>
              </a:rPr>
              <a:t> </a:t>
            </a:r>
            <a:r>
              <a:rPr lang="de-CH" altLang="de-DE" sz="2000" dirty="0" err="1" smtClean="0">
                <a:sym typeface="Wingdings" pitchFamily="2" charset="2"/>
              </a:rPr>
              <a:t>acceptance</a:t>
            </a:r>
            <a:r>
              <a:rPr lang="de-CH" altLang="de-DE" sz="2000" dirty="0" smtClean="0">
                <a:sym typeface="Wingdings" pitchFamily="2" charset="2"/>
              </a:rPr>
              <a:t> (</a:t>
            </a:r>
            <a:r>
              <a:rPr lang="de-CH" altLang="de-DE" sz="2000" dirty="0" err="1" smtClean="0">
                <a:sym typeface="Wingdings" pitchFamily="2" charset="2"/>
              </a:rPr>
              <a:t>by</a:t>
            </a:r>
            <a:r>
              <a:rPr lang="de-CH" altLang="de-DE" sz="2000" dirty="0" smtClean="0">
                <a:sym typeface="Wingdings" pitchFamily="2" charset="2"/>
              </a:rPr>
              <a:t> </a:t>
            </a:r>
            <a:r>
              <a:rPr lang="de-CH" altLang="de-DE" sz="2000" dirty="0" err="1" smtClean="0">
                <a:sym typeface="Wingdings" pitchFamily="2" charset="2"/>
              </a:rPr>
              <a:t>the</a:t>
            </a:r>
            <a:r>
              <a:rPr lang="de-CH" altLang="de-DE" sz="2000" dirty="0" smtClean="0">
                <a:sym typeface="Wingdings" pitchFamily="2" charset="2"/>
              </a:rPr>
              <a:t> </a:t>
            </a:r>
            <a:r>
              <a:rPr lang="de-CH" altLang="de-DE" sz="2000" dirty="0" err="1" smtClean="0">
                <a:sym typeface="Wingdings" pitchFamily="2" charset="2"/>
              </a:rPr>
              <a:t>offeree</a:t>
            </a:r>
            <a:r>
              <a:rPr lang="de-CH" altLang="de-DE" sz="2000" dirty="0" smtClean="0">
                <a:sym typeface="Wingdings" pitchFamily="2" charset="2"/>
              </a:rPr>
              <a:t>)</a:t>
            </a:r>
          </a:p>
          <a:p>
            <a:pPr marL="0" indent="0" eaLnBrk="1" hangingPunct="1">
              <a:buFont typeface="Wingdings" pitchFamily="2" charset="2"/>
              <a:buNone/>
            </a:pPr>
            <a:endParaRPr lang="de-CH" altLang="de-DE" sz="2000" dirty="0" smtClean="0"/>
          </a:p>
          <a:p>
            <a:pPr marL="0" indent="0" eaLnBrk="1" hangingPunct="1">
              <a:buFontTx/>
              <a:buChar char="-"/>
            </a:pPr>
            <a:r>
              <a:rPr lang="de-CH" altLang="de-DE" sz="2000" dirty="0" smtClean="0"/>
              <a:t> </a:t>
            </a:r>
            <a:r>
              <a:rPr lang="de-CH" altLang="de-DE" sz="2000" dirty="0" err="1" smtClean="0">
                <a:solidFill>
                  <a:schemeClr val="tx2"/>
                </a:solidFill>
              </a:rPr>
              <a:t>sufficent</a:t>
            </a:r>
            <a:r>
              <a:rPr lang="de-CH" altLang="de-DE" sz="2000" dirty="0" smtClean="0">
                <a:solidFill>
                  <a:schemeClr val="tx2"/>
                </a:solidFill>
              </a:rPr>
              <a:t> </a:t>
            </a:r>
            <a:r>
              <a:rPr lang="de-CH" altLang="de-DE" sz="2000" dirty="0" err="1" smtClean="0">
                <a:solidFill>
                  <a:schemeClr val="tx2"/>
                </a:solidFill>
              </a:rPr>
              <a:t>agreement</a:t>
            </a:r>
            <a:r>
              <a:rPr lang="de-CH" altLang="de-DE" sz="2000" dirty="0" smtClean="0"/>
              <a:t> = </a:t>
            </a:r>
            <a:r>
              <a:rPr lang="de-CH" altLang="de-DE" sz="2000" dirty="0" err="1" smtClean="0"/>
              <a:t>it</a:t>
            </a:r>
            <a:r>
              <a:rPr lang="de-CH" altLang="de-DE" sz="2000" dirty="0" smtClean="0"/>
              <a:t> must </a:t>
            </a:r>
            <a:r>
              <a:rPr lang="de-CH" altLang="de-DE" sz="2000" dirty="0" err="1" smtClean="0"/>
              <a:t>be</a:t>
            </a:r>
            <a:r>
              <a:rPr lang="de-CH" altLang="de-DE" sz="2000" dirty="0" smtClean="0"/>
              <a:t> </a:t>
            </a:r>
            <a:r>
              <a:rPr lang="de-CH" altLang="de-DE" sz="2000" dirty="0" err="1" smtClean="0"/>
              <a:t>clear</a:t>
            </a:r>
            <a:r>
              <a:rPr lang="de-CH" altLang="de-DE" sz="2000" dirty="0" smtClean="0"/>
              <a:t>, </a:t>
            </a:r>
            <a:r>
              <a:rPr lang="de-CH" altLang="de-DE" sz="2000" dirty="0" err="1" smtClean="0"/>
              <a:t>what</a:t>
            </a:r>
            <a:r>
              <a:rPr lang="de-CH" altLang="de-DE" sz="2000" dirty="0" smtClean="0"/>
              <a:t> </a:t>
            </a:r>
            <a:r>
              <a:rPr lang="de-CH" altLang="de-DE" sz="2000" dirty="0" err="1" smtClean="0"/>
              <a:t>obligations</a:t>
            </a:r>
            <a:r>
              <a:rPr lang="de-CH" altLang="de-DE" sz="2000" dirty="0" smtClean="0"/>
              <a:t> </a:t>
            </a:r>
            <a:r>
              <a:rPr lang="de-CH" altLang="de-DE" sz="2000" dirty="0" err="1" smtClean="0"/>
              <a:t>are</a:t>
            </a:r>
            <a:r>
              <a:rPr lang="de-CH" altLang="de-DE" sz="2000" dirty="0" smtClean="0"/>
              <a:t> </a:t>
            </a:r>
            <a:r>
              <a:rPr lang="de-CH" altLang="de-DE" sz="2000" dirty="0" err="1" smtClean="0"/>
              <a:t>agreed</a:t>
            </a:r>
            <a:r>
              <a:rPr lang="de-CH" altLang="de-DE" sz="2000" dirty="0" smtClean="0"/>
              <a:t> upon</a:t>
            </a:r>
          </a:p>
          <a:p>
            <a:pPr marL="0" indent="0" eaLnBrk="1" hangingPunct="1">
              <a:buFontTx/>
              <a:buNone/>
            </a:pPr>
            <a:r>
              <a:rPr lang="de-CH" altLang="de-DE" sz="2000" dirty="0" smtClean="0">
                <a:sym typeface="Wingdings" pitchFamily="2" charset="2"/>
              </a:rPr>
              <a:t> </a:t>
            </a:r>
            <a:r>
              <a:rPr lang="de-CH" altLang="de-DE" sz="2000" dirty="0" err="1" smtClean="0">
                <a:sym typeface="Wingdings" pitchFamily="2" charset="2"/>
              </a:rPr>
              <a:t>differences</a:t>
            </a:r>
            <a:r>
              <a:rPr lang="de-CH" altLang="de-DE" sz="2000" dirty="0" smtClean="0">
                <a:sym typeface="Wingdings" pitchFamily="2" charset="2"/>
              </a:rPr>
              <a:t> at least in </a:t>
            </a:r>
            <a:r>
              <a:rPr lang="de-CH" altLang="de-DE" sz="2000" dirty="0" err="1" smtClean="0">
                <a:sym typeface="Wingdings" pitchFamily="2" charset="2"/>
              </a:rPr>
              <a:t>terminological</a:t>
            </a:r>
            <a:r>
              <a:rPr lang="de-CH" altLang="de-DE" sz="2000" dirty="0" smtClean="0">
                <a:sym typeface="Wingdings" pitchFamily="2" charset="2"/>
              </a:rPr>
              <a:t> </a:t>
            </a:r>
            <a:r>
              <a:rPr lang="de-CH" altLang="de-DE" sz="2000" dirty="0" err="1" smtClean="0">
                <a:sym typeface="Wingdings" pitchFamily="2" charset="2"/>
              </a:rPr>
              <a:t>concepts</a:t>
            </a:r>
            <a:endParaRPr lang="de-CH" altLang="de-DE" sz="2000" dirty="0" smtClean="0"/>
          </a:p>
          <a:p>
            <a:pPr marL="0" indent="0" eaLnBrk="1" hangingPunct="1">
              <a:buFontTx/>
              <a:buChar char="-"/>
            </a:pPr>
            <a:endParaRPr lang="de-CH" altLang="de-DE" sz="2000" dirty="0" smtClean="0"/>
          </a:p>
          <a:p>
            <a:pPr marL="0" indent="0" eaLnBrk="1" hangingPunct="1">
              <a:buFontTx/>
              <a:buChar char="-"/>
            </a:pPr>
            <a:r>
              <a:rPr lang="de-CH" altLang="de-DE" sz="2000" dirty="0" smtClean="0"/>
              <a:t> </a:t>
            </a:r>
            <a:r>
              <a:rPr lang="de-CH" altLang="de-DE" sz="2000" dirty="0" err="1" smtClean="0">
                <a:solidFill>
                  <a:schemeClr val="tx2"/>
                </a:solidFill>
              </a:rPr>
              <a:t>validity</a:t>
            </a:r>
            <a:r>
              <a:rPr lang="de-CH" altLang="de-DE" sz="2000" dirty="0" smtClean="0">
                <a:solidFill>
                  <a:schemeClr val="tx2"/>
                </a:solidFill>
              </a:rPr>
              <a:t> </a:t>
            </a:r>
            <a:r>
              <a:rPr lang="de-CH" altLang="de-DE" sz="2000" dirty="0" err="1" smtClean="0">
                <a:solidFill>
                  <a:schemeClr val="tx2"/>
                </a:solidFill>
              </a:rPr>
              <a:t>of</a:t>
            </a:r>
            <a:r>
              <a:rPr lang="de-CH" altLang="de-DE" sz="2000" dirty="0" smtClean="0">
                <a:solidFill>
                  <a:schemeClr val="tx2"/>
                </a:solidFill>
              </a:rPr>
              <a:t> a </a:t>
            </a:r>
            <a:r>
              <a:rPr lang="de-CH" altLang="de-DE" sz="2000" dirty="0" err="1" smtClean="0">
                <a:solidFill>
                  <a:schemeClr val="tx2"/>
                </a:solidFill>
              </a:rPr>
              <a:t>contract</a:t>
            </a:r>
            <a:endParaRPr lang="de-CH" altLang="de-DE" sz="2000" dirty="0" smtClean="0">
              <a:solidFill>
                <a:schemeClr val="tx2"/>
              </a:solidFill>
            </a:endParaRPr>
          </a:p>
          <a:p>
            <a:pPr marL="0" indent="0" eaLnBrk="1" hangingPunct="1"/>
            <a:endParaRPr lang="de-CH" altLang="de-DE" sz="2000" dirty="0" smtClean="0">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8435"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7025D85B-76FD-458A-BEBF-180DB8AA0647}" type="slidenum">
              <a:rPr lang="de-CH" altLang="de-DE" sz="1000" smtClean="0"/>
              <a:pPr eaLnBrk="1" hangingPunct="1"/>
              <a:t>17</a:t>
            </a:fld>
            <a:endParaRPr lang="de-CH" altLang="de-DE" sz="1000" smtClean="0"/>
          </a:p>
        </p:txBody>
      </p:sp>
      <p:sp>
        <p:nvSpPr>
          <p:cNvPr id="18436" name="Fußzeilenplatzhalter 3"/>
          <p:cNvSpPr txBox="1">
            <a:spLocks noGrp="1"/>
          </p:cNvSpPr>
          <p:nvPr/>
        </p:nvSpPr>
        <p:spPr bwMode="auto">
          <a:xfrm rot="213104">
            <a:off x="-1614488" y="5300663"/>
            <a:ext cx="5029201"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endParaRPr lang="de-DE" altLang="de-DE" sz="1000">
              <a:solidFill>
                <a:schemeClr val="accent2"/>
              </a:solidFill>
            </a:endParaRPr>
          </a:p>
        </p:txBody>
      </p:sp>
      <p:sp>
        <p:nvSpPr>
          <p:cNvPr id="18437" name="Rectangle 2"/>
          <p:cNvSpPr>
            <a:spLocks noGrp="1" noChangeArrowheads="1"/>
          </p:cNvSpPr>
          <p:nvPr>
            <p:ph type="title" idx="4294967295"/>
          </p:nvPr>
        </p:nvSpPr>
        <p:spPr>
          <a:xfrm>
            <a:off x="900113" y="188913"/>
            <a:ext cx="7343775" cy="936625"/>
          </a:xfrm>
        </p:spPr>
        <p:txBody>
          <a:bodyPr tIns="0" anchor="b"/>
          <a:lstStyle/>
          <a:p>
            <a:pPr eaLnBrk="1" hangingPunct="1"/>
            <a:r>
              <a:rPr lang="de-DE" altLang="de-DE" dirty="0" err="1" smtClean="0"/>
              <a:t>Conditions</a:t>
            </a:r>
            <a:r>
              <a:rPr lang="de-DE" altLang="de-DE" dirty="0" smtClean="0"/>
              <a:t> </a:t>
            </a:r>
            <a:r>
              <a:rPr lang="de-DE" altLang="de-DE" dirty="0" err="1" smtClean="0"/>
              <a:t>of</a:t>
            </a:r>
            <a:r>
              <a:rPr lang="de-DE" altLang="de-DE" dirty="0" smtClean="0"/>
              <a:t> </a:t>
            </a:r>
            <a:r>
              <a:rPr lang="de-DE" altLang="de-DE" dirty="0" err="1" smtClean="0"/>
              <a:t>contracts</a:t>
            </a:r>
            <a:r>
              <a:rPr lang="de-DE" altLang="de-DE" dirty="0" smtClean="0"/>
              <a:t> in French Law, </a:t>
            </a:r>
            <a:br>
              <a:rPr lang="de-DE" altLang="de-DE" dirty="0" smtClean="0"/>
            </a:br>
            <a:r>
              <a:rPr lang="de-DE" altLang="de-DE" dirty="0" smtClean="0"/>
              <a:t>Reader p. 16</a:t>
            </a:r>
          </a:p>
        </p:txBody>
      </p:sp>
      <p:sp>
        <p:nvSpPr>
          <p:cNvPr id="18438" name="Rectangle 3"/>
          <p:cNvSpPr>
            <a:spLocks noGrp="1" noChangeArrowheads="1"/>
          </p:cNvSpPr>
          <p:nvPr>
            <p:ph type="body" idx="4294967295"/>
          </p:nvPr>
        </p:nvSpPr>
        <p:spPr/>
        <p:txBody>
          <a:bodyPr/>
          <a:lstStyle/>
          <a:p>
            <a:pPr marL="266700" indent="-266700" eaLnBrk="1" hangingPunct="1"/>
            <a:endParaRPr lang="de-DE" altLang="de-DE" dirty="0" smtClean="0"/>
          </a:p>
          <a:p>
            <a:pPr marL="266700" indent="-266700" eaLnBrk="1" hangingPunct="1"/>
            <a:r>
              <a:rPr lang="de-DE" altLang="de-DE" dirty="0" smtClean="0"/>
              <a:t>Art. 1108 Code </a:t>
            </a:r>
            <a:r>
              <a:rPr lang="de-DE" altLang="de-DE" dirty="0" err="1" smtClean="0"/>
              <a:t>civil</a:t>
            </a:r>
            <a:r>
              <a:rPr lang="de-DE" altLang="de-DE" dirty="0" smtClean="0"/>
              <a:t> </a:t>
            </a:r>
          </a:p>
          <a:p>
            <a:pPr marL="266700" indent="-266700" eaLnBrk="1" hangingPunct="1"/>
            <a:r>
              <a:rPr lang="de-DE" altLang="de-DE" dirty="0" err="1" smtClean="0"/>
              <a:t>Four</a:t>
            </a:r>
            <a:r>
              <a:rPr lang="de-DE" altLang="de-DE" dirty="0" smtClean="0"/>
              <a:t> </a:t>
            </a:r>
            <a:r>
              <a:rPr lang="de-DE" altLang="de-DE" dirty="0" err="1" smtClean="0"/>
              <a:t>conditions</a:t>
            </a:r>
            <a:r>
              <a:rPr lang="de-DE" altLang="de-DE" dirty="0" smtClean="0"/>
              <a:t>:</a:t>
            </a:r>
          </a:p>
          <a:p>
            <a:pPr marL="266700" indent="-266700" eaLnBrk="1" hangingPunct="1"/>
            <a:r>
              <a:rPr lang="de-DE" altLang="de-DE" dirty="0" smtClean="0"/>
              <a:t>	(1) </a:t>
            </a:r>
            <a:r>
              <a:rPr lang="de-DE" altLang="de-DE" i="1" dirty="0" err="1" smtClean="0"/>
              <a:t>consent</a:t>
            </a:r>
            <a:r>
              <a:rPr lang="de-DE" altLang="de-DE" dirty="0" smtClean="0"/>
              <a:t> = </a:t>
            </a:r>
            <a:r>
              <a:rPr lang="de-DE" altLang="de-DE" dirty="0" err="1" smtClean="0"/>
              <a:t>intention</a:t>
            </a:r>
            <a:r>
              <a:rPr lang="de-DE" altLang="de-DE" dirty="0" smtClean="0"/>
              <a:t> </a:t>
            </a:r>
            <a:r>
              <a:rPr lang="de-DE" altLang="de-DE" dirty="0" err="1" smtClean="0"/>
              <a:t>to</a:t>
            </a:r>
            <a:r>
              <a:rPr lang="de-DE" altLang="de-DE" dirty="0" smtClean="0"/>
              <a:t> </a:t>
            </a:r>
            <a:r>
              <a:rPr lang="de-DE" altLang="de-DE" dirty="0" err="1" smtClean="0"/>
              <a:t>be</a:t>
            </a:r>
            <a:r>
              <a:rPr lang="de-DE" altLang="de-DE" dirty="0" smtClean="0"/>
              <a:t> </a:t>
            </a:r>
            <a:r>
              <a:rPr lang="de-DE" altLang="de-DE" dirty="0" err="1" smtClean="0"/>
              <a:t>legally</a:t>
            </a:r>
            <a:r>
              <a:rPr lang="de-DE" altLang="de-DE" dirty="0" smtClean="0"/>
              <a:t> </a:t>
            </a:r>
            <a:r>
              <a:rPr lang="de-DE" altLang="de-DE" dirty="0" err="1" smtClean="0"/>
              <a:t>bound</a:t>
            </a:r>
            <a:endParaRPr lang="de-DE" altLang="de-DE" dirty="0" smtClean="0"/>
          </a:p>
          <a:p>
            <a:pPr marL="266700" indent="-266700" eaLnBrk="1" hangingPunct="1"/>
            <a:r>
              <a:rPr lang="de-DE" altLang="de-DE" dirty="0" smtClean="0"/>
              <a:t>	(2) </a:t>
            </a:r>
            <a:r>
              <a:rPr lang="de-DE" altLang="de-DE" i="1" dirty="0" err="1" smtClean="0"/>
              <a:t>capacity</a:t>
            </a:r>
            <a:r>
              <a:rPr lang="de-DE" altLang="de-DE" i="1" dirty="0" smtClean="0"/>
              <a:t> </a:t>
            </a:r>
            <a:r>
              <a:rPr lang="de-DE" altLang="de-DE" i="1" dirty="0" err="1" smtClean="0"/>
              <a:t>to</a:t>
            </a:r>
            <a:r>
              <a:rPr lang="de-DE" altLang="de-DE" i="1" dirty="0" smtClean="0"/>
              <a:t> </a:t>
            </a:r>
            <a:r>
              <a:rPr lang="de-DE" altLang="de-DE" i="1" dirty="0" err="1" smtClean="0"/>
              <a:t>contract</a:t>
            </a:r>
            <a:r>
              <a:rPr lang="de-DE" altLang="de-DE" dirty="0" smtClean="0"/>
              <a:t>, cf. Art. 1223 Code </a:t>
            </a:r>
            <a:r>
              <a:rPr lang="de-DE" altLang="de-DE" dirty="0" err="1" smtClean="0"/>
              <a:t>civil</a:t>
            </a:r>
            <a:endParaRPr lang="de-DE" altLang="de-DE" dirty="0" smtClean="0"/>
          </a:p>
          <a:p>
            <a:pPr marL="266700" indent="-266700" eaLnBrk="1" hangingPunct="1"/>
            <a:r>
              <a:rPr lang="de-DE" altLang="de-DE" dirty="0" smtClean="0"/>
              <a:t>	(3) </a:t>
            </a:r>
            <a:r>
              <a:rPr lang="de-DE" altLang="de-DE" i="1" dirty="0" err="1" smtClean="0"/>
              <a:t>object</a:t>
            </a:r>
            <a:r>
              <a:rPr lang="de-DE" altLang="de-DE" dirty="0" smtClean="0"/>
              <a:t> = an </a:t>
            </a:r>
            <a:r>
              <a:rPr lang="de-DE" altLang="de-DE" dirty="0" err="1" smtClean="0"/>
              <a:t>ascertained</a:t>
            </a:r>
            <a:r>
              <a:rPr lang="de-DE" altLang="de-DE" dirty="0" smtClean="0"/>
              <a:t> </a:t>
            </a:r>
            <a:r>
              <a:rPr lang="de-DE" altLang="de-DE" dirty="0" err="1" smtClean="0"/>
              <a:t>object</a:t>
            </a:r>
            <a:r>
              <a:rPr lang="de-DE" altLang="de-DE" dirty="0" smtClean="0"/>
              <a:t> </a:t>
            </a:r>
            <a:r>
              <a:rPr lang="de-DE" altLang="de-DE" dirty="0" err="1" smtClean="0"/>
              <a:t>as</a:t>
            </a:r>
            <a:r>
              <a:rPr lang="de-DE" altLang="de-DE" dirty="0" smtClean="0"/>
              <a:t> </a:t>
            </a:r>
            <a:r>
              <a:rPr lang="de-DE" altLang="de-DE" dirty="0" err="1" smtClean="0"/>
              <a:t>subject</a:t>
            </a:r>
            <a:r>
              <a:rPr lang="de-DE" altLang="de-DE" dirty="0" smtClean="0"/>
              <a:t> matter </a:t>
            </a:r>
            <a:r>
              <a:rPr lang="de-DE" altLang="de-DE" dirty="0" err="1" smtClean="0"/>
              <a:t>of</a:t>
            </a:r>
            <a:r>
              <a:rPr lang="de-DE" altLang="de-DE" dirty="0" smtClean="0"/>
              <a:t> </a:t>
            </a:r>
            <a:r>
              <a:rPr lang="de-DE" altLang="de-DE" dirty="0" err="1" smtClean="0"/>
              <a:t>the</a:t>
            </a:r>
            <a:r>
              <a:rPr lang="de-DE" altLang="de-DE" dirty="0" smtClean="0"/>
              <a:t> </a:t>
            </a:r>
            <a:r>
              <a:rPr lang="de-DE" altLang="de-DE" dirty="0" err="1" smtClean="0"/>
              <a:t>promise</a:t>
            </a:r>
            <a:endParaRPr lang="de-DE" altLang="de-DE" dirty="0" smtClean="0"/>
          </a:p>
          <a:p>
            <a:pPr marL="266700" indent="-266700" eaLnBrk="1" hangingPunct="1"/>
            <a:r>
              <a:rPr lang="de-DE" altLang="de-DE" dirty="0" smtClean="0"/>
              <a:t>	(4) </a:t>
            </a:r>
            <a:r>
              <a:rPr lang="de-DE" altLang="de-DE" i="1" dirty="0" smtClean="0"/>
              <a:t>causa = </a:t>
            </a:r>
            <a:r>
              <a:rPr lang="de-DE" altLang="de-DE" dirty="0" err="1" smtClean="0"/>
              <a:t>the</a:t>
            </a:r>
            <a:r>
              <a:rPr lang="de-DE" altLang="de-DE" dirty="0" smtClean="0"/>
              <a:t> </a:t>
            </a:r>
            <a:r>
              <a:rPr lang="de-DE" altLang="de-DE" dirty="0" err="1" smtClean="0"/>
              <a:t>foundation</a:t>
            </a:r>
            <a:r>
              <a:rPr lang="de-DE" altLang="de-DE" dirty="0" smtClean="0"/>
              <a:t> </a:t>
            </a:r>
            <a:r>
              <a:rPr lang="de-DE" altLang="de-DE" dirty="0" err="1" smtClean="0"/>
              <a:t>of</a:t>
            </a:r>
            <a:r>
              <a:rPr lang="de-DE" altLang="de-DE" dirty="0" smtClean="0"/>
              <a:t> a </a:t>
            </a:r>
            <a:r>
              <a:rPr lang="de-DE" altLang="de-DE" dirty="0" err="1" smtClean="0"/>
              <a:t>contract</a:t>
            </a:r>
            <a:endParaRPr lang="de-DE" altLang="de-DE" dirty="0" smtClean="0"/>
          </a:p>
          <a:p>
            <a:pPr marL="266700" indent="-266700" eaLnBrk="1" hangingPunct="1"/>
            <a:endParaRPr lang="de-DE" altLang="de-DE" dirty="0" smtClean="0"/>
          </a:p>
          <a:p>
            <a:pPr marL="266700" indent="-266700" eaLnBrk="1" hangingPunct="1">
              <a:buFont typeface="Wingdings" pitchFamily="2" charset="2"/>
              <a:buChar char="è"/>
            </a:pPr>
            <a:r>
              <a:rPr lang="de-DE" altLang="de-DE" dirty="0" smtClean="0">
                <a:sym typeface="Wingdings" pitchFamily="2" charset="2"/>
              </a:rPr>
              <a:t> </a:t>
            </a:r>
            <a:r>
              <a:rPr lang="de-DE" altLang="de-DE" dirty="0" err="1" smtClean="0">
                <a:sym typeface="Wingdings" pitchFamily="2" charset="2"/>
              </a:rPr>
              <a:t>the</a:t>
            </a:r>
            <a:r>
              <a:rPr lang="de-DE" altLang="de-DE" dirty="0" smtClean="0">
                <a:sym typeface="Wingdings" pitchFamily="2" charset="2"/>
              </a:rPr>
              <a:t> </a:t>
            </a:r>
            <a:r>
              <a:rPr lang="de-DE" altLang="de-DE" dirty="0" err="1" smtClean="0">
                <a:sym typeface="Wingdings" pitchFamily="2" charset="2"/>
              </a:rPr>
              <a:t>theory</a:t>
            </a:r>
            <a:r>
              <a:rPr lang="de-DE" altLang="de-DE" dirty="0" smtClean="0">
                <a:sym typeface="Wingdings" pitchFamily="2" charset="2"/>
              </a:rPr>
              <a:t> </a:t>
            </a:r>
            <a:r>
              <a:rPr lang="de-DE" altLang="de-DE" dirty="0" err="1" smtClean="0">
                <a:sym typeface="Wingdings" pitchFamily="2" charset="2"/>
              </a:rPr>
              <a:t>of</a:t>
            </a:r>
            <a:r>
              <a:rPr lang="de-DE" altLang="de-DE" dirty="0" smtClean="0">
                <a:sym typeface="Wingdings" pitchFamily="2" charset="2"/>
              </a:rPr>
              <a:t> </a:t>
            </a:r>
            <a:r>
              <a:rPr lang="de-DE" altLang="de-DE" dirty="0" err="1" smtClean="0">
                <a:sym typeface="Wingdings" pitchFamily="2" charset="2"/>
              </a:rPr>
              <a:t>offer</a:t>
            </a:r>
            <a:r>
              <a:rPr lang="de-DE" altLang="de-DE" dirty="0" smtClean="0">
                <a:sym typeface="Wingdings" pitchFamily="2" charset="2"/>
              </a:rPr>
              <a:t> </a:t>
            </a:r>
            <a:r>
              <a:rPr lang="de-DE" altLang="de-DE" dirty="0" err="1" smtClean="0">
                <a:sym typeface="Wingdings" pitchFamily="2" charset="2"/>
              </a:rPr>
              <a:t>and</a:t>
            </a:r>
            <a:r>
              <a:rPr lang="de-DE" altLang="de-DE" dirty="0" smtClean="0">
                <a:sym typeface="Wingdings" pitchFamily="2" charset="2"/>
              </a:rPr>
              <a:t> </a:t>
            </a:r>
            <a:r>
              <a:rPr lang="de-DE" altLang="de-DE" dirty="0" err="1" smtClean="0">
                <a:sym typeface="Wingdings" pitchFamily="2" charset="2"/>
              </a:rPr>
              <a:t>acceptance</a:t>
            </a:r>
            <a:r>
              <a:rPr lang="de-DE" altLang="de-DE" dirty="0" smtClean="0">
                <a:sym typeface="Wingdings" pitchFamily="2" charset="2"/>
              </a:rPr>
              <a:t> </a:t>
            </a:r>
            <a:r>
              <a:rPr lang="de-DE" altLang="de-DE" dirty="0" err="1" smtClean="0">
                <a:sym typeface="Wingdings" pitchFamily="2" charset="2"/>
              </a:rPr>
              <a:t>is</a:t>
            </a:r>
            <a:r>
              <a:rPr lang="de-DE" altLang="de-DE" dirty="0" smtClean="0">
                <a:sym typeface="Wingdings" pitchFamily="2" charset="2"/>
              </a:rPr>
              <a:t> a </a:t>
            </a:r>
            <a:r>
              <a:rPr lang="de-DE" altLang="de-DE" dirty="0" err="1" smtClean="0">
                <a:sym typeface="Wingdings" pitchFamily="2" charset="2"/>
              </a:rPr>
              <a:t>creation</a:t>
            </a:r>
            <a:r>
              <a:rPr lang="de-DE" altLang="de-DE" dirty="0" smtClean="0">
                <a:solidFill>
                  <a:srgbClr val="FF0000"/>
                </a:solidFill>
                <a:sym typeface="Wingdings" pitchFamily="2" charset="2"/>
              </a:rPr>
              <a:t> </a:t>
            </a:r>
            <a:r>
              <a:rPr lang="de-DE" altLang="de-DE" dirty="0" err="1" smtClean="0">
                <a:sym typeface="Wingdings" pitchFamily="2" charset="2"/>
              </a:rPr>
              <a:t>of</a:t>
            </a:r>
            <a:r>
              <a:rPr lang="de-DE" altLang="de-DE" dirty="0" smtClean="0">
                <a:sym typeface="Wingdings" pitchFamily="2" charset="2"/>
              </a:rPr>
              <a:t> </a:t>
            </a:r>
            <a:r>
              <a:rPr lang="de-DE" altLang="de-DE" dirty="0" err="1" smtClean="0">
                <a:sym typeface="Wingdings" pitchFamily="2" charset="2"/>
              </a:rPr>
              <a:t>the</a:t>
            </a:r>
            <a:r>
              <a:rPr lang="de-DE" altLang="de-DE" dirty="0" smtClean="0">
                <a:sym typeface="Wingdings" pitchFamily="2" charset="2"/>
              </a:rPr>
              <a:t> French </a:t>
            </a:r>
            <a:r>
              <a:rPr lang="de-DE" altLang="de-DE" dirty="0" err="1" smtClean="0">
                <a:sym typeface="Wingdings" pitchFamily="2" charset="2"/>
              </a:rPr>
              <a:t>doctrine</a:t>
            </a:r>
            <a:endParaRPr lang="de-DE" altLang="de-DE" dirty="0" smtClean="0">
              <a:sym typeface="Wingdings" pitchFamily="2" charset="2"/>
            </a:endParaRPr>
          </a:p>
          <a:p>
            <a:pPr marL="266700" indent="-266700" eaLnBrk="1" hangingPunct="1">
              <a:buFont typeface="Wingdings" pitchFamily="2" charset="2"/>
              <a:buChar char="è"/>
            </a:pPr>
            <a:r>
              <a:rPr lang="de-DE" altLang="de-DE" dirty="0" smtClean="0"/>
              <a:t> a </a:t>
            </a:r>
            <a:r>
              <a:rPr lang="de-DE" altLang="de-DE" dirty="0" err="1" smtClean="0"/>
              <a:t>good</a:t>
            </a:r>
            <a:r>
              <a:rPr lang="de-DE" altLang="de-DE" dirty="0" smtClean="0"/>
              <a:t> </a:t>
            </a:r>
            <a:r>
              <a:rPr lang="de-DE" altLang="de-DE" dirty="0" err="1" smtClean="0"/>
              <a:t>summary</a:t>
            </a:r>
            <a:r>
              <a:rPr lang="de-DE" altLang="de-DE" dirty="0" smtClean="0"/>
              <a:t> </a:t>
            </a:r>
            <a:r>
              <a:rPr lang="de-DE" altLang="de-DE" dirty="0" err="1" smtClean="0"/>
              <a:t>of</a:t>
            </a:r>
            <a:r>
              <a:rPr lang="de-DE" altLang="de-DE" dirty="0" smtClean="0"/>
              <a:t> </a:t>
            </a:r>
            <a:r>
              <a:rPr lang="de-DE" altLang="de-DE" dirty="0" err="1" smtClean="0"/>
              <a:t>this</a:t>
            </a:r>
            <a:r>
              <a:rPr lang="de-DE" altLang="de-DE" dirty="0" smtClean="0"/>
              <a:t> </a:t>
            </a:r>
            <a:r>
              <a:rPr lang="de-DE" altLang="de-DE" dirty="0" err="1" smtClean="0"/>
              <a:t>doctrine</a:t>
            </a:r>
            <a:r>
              <a:rPr lang="de-DE" altLang="de-DE" dirty="0" smtClean="0"/>
              <a:t> </a:t>
            </a:r>
            <a:r>
              <a:rPr lang="de-DE" altLang="de-DE" dirty="0" err="1" smtClean="0"/>
              <a:t>can</a:t>
            </a:r>
            <a:r>
              <a:rPr lang="de-DE" altLang="de-DE" dirty="0" smtClean="0"/>
              <a:t> </a:t>
            </a:r>
            <a:r>
              <a:rPr lang="de-DE" altLang="de-DE" dirty="0" err="1" smtClean="0"/>
              <a:t>be</a:t>
            </a:r>
            <a:r>
              <a:rPr lang="de-DE" altLang="de-DE" dirty="0" smtClean="0"/>
              <a:t> </a:t>
            </a:r>
            <a:r>
              <a:rPr lang="de-DE" altLang="de-DE" dirty="0" err="1" smtClean="0"/>
              <a:t>found</a:t>
            </a:r>
            <a:r>
              <a:rPr lang="de-DE" altLang="de-DE" dirty="0" smtClean="0"/>
              <a:t> in </a:t>
            </a:r>
            <a:r>
              <a:rPr lang="de-DE" altLang="de-DE" dirty="0" err="1" smtClean="0"/>
              <a:t>the</a:t>
            </a:r>
            <a:r>
              <a:rPr lang="de-DE" altLang="de-DE" dirty="0" smtClean="0"/>
              <a:t> avant-</a:t>
            </a:r>
            <a:r>
              <a:rPr lang="de-DE" altLang="de-DE" dirty="0" err="1" smtClean="0"/>
              <a:t>projet</a:t>
            </a:r>
            <a:r>
              <a:rPr lang="de-DE" altLang="de-DE" dirty="0" smtClean="0"/>
              <a:t> «</a:t>
            </a:r>
            <a:r>
              <a:rPr lang="de-DE" altLang="de-DE" dirty="0" err="1" smtClean="0"/>
              <a:t>Catala</a:t>
            </a:r>
            <a:r>
              <a:rPr lang="de-DE" altLang="de-DE" dirty="0" smtClean="0"/>
              <a:t>»</a:t>
            </a:r>
          </a:p>
          <a:p>
            <a:pPr marL="266700" indent="-266700" eaLnBrk="1" hangingPunct="1"/>
            <a:r>
              <a:rPr lang="de-DE" altLang="de-DE" dirty="0" smtClean="0">
                <a:sym typeface="Wingdings" pitchFamily="2" charset="2"/>
              </a:rPr>
              <a:t> </a:t>
            </a:r>
            <a:endParaRPr lang="de-DE" altLang="de-DE" i="1" dirty="0" smtClean="0"/>
          </a:p>
          <a:p>
            <a:pPr marL="266700" indent="-266700" eaLnBrk="1" hangingPunct="1"/>
            <a:endParaRPr lang="de-DE" altLang="de-DE"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9459"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205AB117-56D8-43B7-B0DF-B09268908F6A}" type="slidenum">
              <a:rPr lang="de-CH" altLang="de-DE" sz="1000" smtClean="0"/>
              <a:pPr eaLnBrk="1" hangingPunct="1"/>
              <a:t>18</a:t>
            </a:fld>
            <a:endParaRPr lang="de-CH" altLang="de-DE" sz="1000" smtClean="0"/>
          </a:p>
        </p:txBody>
      </p:sp>
      <p:sp>
        <p:nvSpPr>
          <p:cNvPr id="19460" name="Rectangle 2"/>
          <p:cNvSpPr>
            <a:spLocks noGrp="1" noChangeArrowheads="1"/>
          </p:cNvSpPr>
          <p:nvPr>
            <p:ph type="title"/>
          </p:nvPr>
        </p:nvSpPr>
        <p:spPr/>
        <p:txBody>
          <a:bodyPr/>
          <a:lstStyle/>
          <a:p>
            <a:pPr eaLnBrk="1" hangingPunct="1"/>
            <a:r>
              <a:rPr lang="de-CH" altLang="de-DE" sz="2000" smtClean="0"/>
              <a:t>Offer and acceptance in French Law: Avant-Projet Catala</a:t>
            </a:r>
          </a:p>
        </p:txBody>
      </p:sp>
      <p:sp>
        <p:nvSpPr>
          <p:cNvPr id="19461" name="Rectangle 3"/>
          <p:cNvSpPr>
            <a:spLocks noGrp="1" noChangeArrowheads="1"/>
          </p:cNvSpPr>
          <p:nvPr>
            <p:ph type="body" idx="1"/>
          </p:nvPr>
        </p:nvSpPr>
        <p:spPr>
          <a:xfrm>
            <a:off x="900113" y="692150"/>
            <a:ext cx="7343775" cy="5400675"/>
          </a:xfrm>
        </p:spPr>
        <p:txBody>
          <a:bodyPr/>
          <a:lstStyle/>
          <a:p>
            <a:pPr marL="0" indent="0" eaLnBrk="1" hangingPunct="1"/>
            <a:r>
              <a:rPr lang="de-CH" altLang="de-DE" b="1" smtClean="0"/>
              <a:t>Offer:</a:t>
            </a:r>
          </a:p>
          <a:p>
            <a:pPr marL="0" indent="0" eaLnBrk="1" hangingPunct="1"/>
            <a:r>
              <a:rPr lang="de-CH" altLang="de-DE" smtClean="0"/>
              <a:t>Art. 1105</a:t>
            </a:r>
          </a:p>
          <a:p>
            <a:pPr marL="0" indent="0" eaLnBrk="1" hangingPunct="1"/>
            <a:r>
              <a:rPr lang="de-CH" altLang="de-DE" smtClean="0"/>
              <a:t>The formation of a contract requires the meeting of the definite and certain will to be bound on the part of more than one person.</a:t>
            </a:r>
          </a:p>
          <a:p>
            <a:pPr marL="0" indent="0" eaLnBrk="1" hangingPunct="1"/>
            <a:r>
              <a:rPr lang="de-CH" altLang="de-DE" smtClean="0"/>
              <a:t>Art. 1105-1 </a:t>
            </a:r>
          </a:p>
          <a:p>
            <a:pPr marL="0" indent="0" eaLnBrk="1" hangingPunct="1"/>
            <a:r>
              <a:rPr lang="de-CH" altLang="de-DE" smtClean="0"/>
              <a:t>An offer is a unilateral act defining the essential elements of the contract which the person making it proposes to a particular person or to persons generally, and by which he expresses his will to be bound if it is accepted.</a:t>
            </a:r>
          </a:p>
          <a:p>
            <a:pPr marL="0" indent="0" eaLnBrk="1" hangingPunct="1"/>
            <a:r>
              <a:rPr lang="de-CH" altLang="de-DE" smtClean="0"/>
              <a:t>Art. 1105-2 </a:t>
            </a:r>
          </a:p>
          <a:p>
            <a:pPr marL="0" indent="0" eaLnBrk="1" hangingPunct="1"/>
            <a:r>
              <a:rPr lang="de-CH" altLang="de-DE" smtClean="0"/>
              <a:t>An offer may be revoked freely as long as it has not come to the knowledge of the person to whom it was addressed, or if it has not been validly accepted within a reasonable period.</a:t>
            </a:r>
          </a:p>
          <a:p>
            <a:pPr marL="0" indent="0" eaLnBrk="1" hangingPunct="1"/>
            <a:r>
              <a:rPr lang="de-CH" altLang="de-DE" smtClean="0"/>
              <a:t>Art. 1105-3 </a:t>
            </a:r>
          </a:p>
          <a:p>
            <a:pPr marL="0" indent="0" eaLnBrk="1" hangingPunct="1"/>
            <a:r>
              <a:rPr lang="de-CH" altLang="de-DE" smtClean="0"/>
              <a:t>An offer lapses if it is not accepted within the period fixed by the person who makes it or in the case of his incapacity or death before its acceptance. It is also extinguished if the offeree rejects it.</a:t>
            </a:r>
          </a:p>
          <a:p>
            <a:pPr marL="0" indent="0" eaLnBrk="1" hangingPunct="1"/>
            <a:r>
              <a:rPr lang="de-CH" altLang="de-DE"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048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CE2BA6DF-5551-495D-B518-E2C61FD5347D}" type="slidenum">
              <a:rPr lang="de-CH" altLang="de-DE" sz="1000" smtClean="0"/>
              <a:pPr eaLnBrk="1" hangingPunct="1"/>
              <a:t>19</a:t>
            </a:fld>
            <a:endParaRPr lang="de-CH" altLang="de-DE" sz="1000" smtClean="0"/>
          </a:p>
        </p:txBody>
      </p:sp>
      <p:sp>
        <p:nvSpPr>
          <p:cNvPr id="20484" name="Rectangle 2"/>
          <p:cNvSpPr>
            <a:spLocks noGrp="1" noChangeArrowheads="1"/>
          </p:cNvSpPr>
          <p:nvPr>
            <p:ph type="title"/>
          </p:nvPr>
        </p:nvSpPr>
        <p:spPr/>
        <p:txBody>
          <a:bodyPr/>
          <a:lstStyle/>
          <a:p>
            <a:pPr eaLnBrk="1" hangingPunct="1"/>
            <a:r>
              <a:rPr lang="de-CH" altLang="de-DE" smtClean="0"/>
              <a:t>Avant-Projet Catala:</a:t>
            </a:r>
          </a:p>
        </p:txBody>
      </p:sp>
      <p:sp>
        <p:nvSpPr>
          <p:cNvPr id="20485" name="Rectangle 3"/>
          <p:cNvSpPr>
            <a:spLocks noGrp="1" noChangeArrowheads="1"/>
          </p:cNvSpPr>
          <p:nvPr>
            <p:ph type="body" idx="1"/>
          </p:nvPr>
        </p:nvSpPr>
        <p:spPr>
          <a:xfrm>
            <a:off x="900113" y="765175"/>
            <a:ext cx="7343775" cy="5327650"/>
          </a:xfrm>
        </p:spPr>
        <p:txBody>
          <a:bodyPr/>
          <a:lstStyle/>
          <a:p>
            <a:pPr marL="0" indent="0" eaLnBrk="1" hangingPunct="1"/>
            <a:r>
              <a:rPr lang="de-CH" altLang="de-DE" b="1" smtClean="0"/>
              <a:t>Acceptance:</a:t>
            </a:r>
          </a:p>
          <a:p>
            <a:pPr marL="0" indent="0" eaLnBrk="1" hangingPunct="1"/>
            <a:r>
              <a:rPr lang="de-CH" altLang="de-DE" smtClean="0"/>
              <a:t>Art. 1105-5 </a:t>
            </a:r>
          </a:p>
          <a:p>
            <a:pPr marL="0" indent="0" eaLnBrk="1" hangingPunct="1"/>
            <a:r>
              <a:rPr lang="de-CH" altLang="de-DE" smtClean="0"/>
              <a:t>Acceptance is a unilateral act by which a person expresses his will to be bound on the terms of the offer.</a:t>
            </a:r>
          </a:p>
          <a:p>
            <a:pPr marL="0" indent="0" eaLnBrk="1" hangingPunct="1"/>
            <a:r>
              <a:rPr lang="de-CH" altLang="de-DE" smtClean="0"/>
              <a:t>An acceptance which does not confirm to the offer has no effect, apart from constituting a new offer.</a:t>
            </a:r>
          </a:p>
          <a:p>
            <a:pPr marL="0" indent="0" eaLnBrk="1" hangingPunct="1"/>
            <a:r>
              <a:rPr lang="de-CH" altLang="de-DE" smtClean="0"/>
              <a:t>Art. 1105-6 </a:t>
            </a:r>
          </a:p>
          <a:p>
            <a:pPr marL="0" indent="0" eaLnBrk="1" hangingPunct="1"/>
            <a:r>
              <a:rPr lang="de-CH" altLang="de-DE" smtClean="0"/>
              <a:t>In the absence of legislative provision, agreement between the parties, business or professional usage or other particular circumstances, silence does not count as acceptance.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de-CH" altLang="de-DE" smtClean="0"/>
              <a:t>Preliminaries</a:t>
            </a:r>
          </a:p>
        </p:txBody>
      </p:sp>
      <p:sp>
        <p:nvSpPr>
          <p:cNvPr id="3" name="Inhaltsplatzhalter 2"/>
          <p:cNvSpPr>
            <a:spLocks noGrp="1"/>
          </p:cNvSpPr>
          <p:nvPr>
            <p:ph idx="1"/>
          </p:nvPr>
        </p:nvSpPr>
        <p:spPr>
          <a:xfrm>
            <a:off x="900113" y="831850"/>
            <a:ext cx="7343775" cy="5260975"/>
          </a:xfrm>
        </p:spPr>
        <p:txBody>
          <a:bodyPr/>
          <a:lstStyle/>
          <a:p>
            <a:pPr marL="285750" indent="-285750">
              <a:buFontTx/>
              <a:buChar char="-"/>
              <a:defRPr/>
            </a:pPr>
            <a:r>
              <a:rPr lang="de-CH" dirty="0" smtClean="0">
                <a:solidFill>
                  <a:schemeClr val="tx2"/>
                </a:solidFill>
              </a:rPr>
              <a:t>Teaching in English </a:t>
            </a:r>
            <a:r>
              <a:rPr lang="de-CH" dirty="0" err="1" smtClean="0">
                <a:solidFill>
                  <a:schemeClr val="tx2"/>
                </a:solidFill>
              </a:rPr>
              <a:t>without</a:t>
            </a:r>
            <a:r>
              <a:rPr lang="de-CH" dirty="0" smtClean="0">
                <a:solidFill>
                  <a:schemeClr val="tx2"/>
                </a:solidFill>
              </a:rPr>
              <a:t> </a:t>
            </a:r>
            <a:r>
              <a:rPr lang="de-CH" dirty="0" err="1" smtClean="0">
                <a:solidFill>
                  <a:schemeClr val="tx2"/>
                </a:solidFill>
              </a:rPr>
              <a:t>being</a:t>
            </a:r>
            <a:r>
              <a:rPr lang="de-CH" dirty="0" smtClean="0">
                <a:solidFill>
                  <a:schemeClr val="tx2"/>
                </a:solidFill>
              </a:rPr>
              <a:t> a native </a:t>
            </a:r>
            <a:r>
              <a:rPr lang="de-CH" dirty="0" err="1" smtClean="0">
                <a:solidFill>
                  <a:schemeClr val="tx2"/>
                </a:solidFill>
              </a:rPr>
              <a:t>speaker</a:t>
            </a:r>
            <a:r>
              <a:rPr lang="de-CH" dirty="0" smtClean="0">
                <a:solidFill>
                  <a:schemeClr val="tx2"/>
                </a:solidFill>
              </a:rPr>
              <a:t>:</a:t>
            </a:r>
          </a:p>
          <a:p>
            <a:pPr marL="0" indent="0">
              <a:defRPr/>
            </a:pPr>
            <a:r>
              <a:rPr lang="de-CH" dirty="0">
                <a:solidFill>
                  <a:schemeClr val="tx2"/>
                </a:solidFill>
              </a:rPr>
              <a:t>	</a:t>
            </a:r>
            <a:r>
              <a:rPr lang="en-GB" dirty="0" smtClean="0"/>
              <a:t>a very difficult task both for speaker and listeners; please, don’t 	hesitate to ask for</a:t>
            </a:r>
            <a:r>
              <a:rPr lang="en-GB" dirty="0" smtClean="0">
                <a:solidFill>
                  <a:srgbClr val="FF0000"/>
                </a:solidFill>
              </a:rPr>
              <a:t> </a:t>
            </a:r>
            <a:r>
              <a:rPr lang="en-GB" dirty="0" smtClean="0"/>
              <a:t>further explanation (or vocabulary); the slides 	are designed in order to facilitate understanding</a:t>
            </a:r>
          </a:p>
          <a:p>
            <a:pPr marL="0" indent="0">
              <a:defRPr/>
            </a:pPr>
            <a:endParaRPr lang="de-CH" dirty="0"/>
          </a:p>
          <a:p>
            <a:pPr marL="285750" indent="-285750">
              <a:buFontTx/>
              <a:buChar char="-"/>
              <a:defRPr/>
            </a:pPr>
            <a:r>
              <a:rPr lang="de-CH" dirty="0" smtClean="0">
                <a:solidFill>
                  <a:schemeClr val="tx2"/>
                </a:solidFill>
              </a:rPr>
              <a:t>Master </a:t>
            </a:r>
            <a:r>
              <a:rPr lang="de-CH" dirty="0" err="1" smtClean="0">
                <a:solidFill>
                  <a:schemeClr val="tx2"/>
                </a:solidFill>
              </a:rPr>
              <a:t>course</a:t>
            </a:r>
            <a:r>
              <a:rPr lang="de-CH" dirty="0" smtClean="0">
                <a:solidFill>
                  <a:schemeClr val="tx2"/>
                </a:solidFill>
              </a:rPr>
              <a:t>, not a </a:t>
            </a:r>
            <a:r>
              <a:rPr lang="de-CH" dirty="0" err="1" smtClean="0">
                <a:solidFill>
                  <a:schemeClr val="tx2"/>
                </a:solidFill>
              </a:rPr>
              <a:t>beginner</a:t>
            </a:r>
            <a:r>
              <a:rPr lang="de-CH" dirty="0" smtClean="0">
                <a:solidFill>
                  <a:schemeClr val="tx2"/>
                </a:solidFill>
              </a:rPr>
              <a:t> </a:t>
            </a:r>
            <a:r>
              <a:rPr lang="de-CH" dirty="0" err="1" smtClean="0">
                <a:solidFill>
                  <a:schemeClr val="tx2"/>
                </a:solidFill>
              </a:rPr>
              <a:t>course</a:t>
            </a:r>
            <a:r>
              <a:rPr lang="de-CH" dirty="0" smtClean="0">
                <a:solidFill>
                  <a:schemeClr val="tx2"/>
                </a:solidFill>
              </a:rPr>
              <a:t>: </a:t>
            </a:r>
          </a:p>
          <a:p>
            <a:pPr marL="0" indent="0">
              <a:defRPr/>
            </a:pPr>
            <a:r>
              <a:rPr lang="de-CH" dirty="0"/>
              <a:t>	</a:t>
            </a:r>
            <a:r>
              <a:rPr lang="en-GB" dirty="0" smtClean="0"/>
              <a:t>students are kindly requested to play an active part, i.e. to prepare 	the texts in the </a:t>
            </a:r>
            <a:r>
              <a:rPr lang="en-GB" dirty="0" err="1" smtClean="0"/>
              <a:t>handout</a:t>
            </a:r>
            <a:r>
              <a:rPr lang="en-GB" dirty="0" smtClean="0"/>
              <a:t> at home, to answer my questions and to 	express their ideas on a topic </a:t>
            </a:r>
          </a:p>
          <a:p>
            <a:pPr marL="0" indent="0">
              <a:defRPr/>
            </a:pPr>
            <a:endParaRPr lang="de-CH" dirty="0"/>
          </a:p>
          <a:p>
            <a:pPr marL="285750" indent="-285750">
              <a:buFontTx/>
              <a:buChar char="-"/>
              <a:defRPr/>
            </a:pPr>
            <a:endParaRPr lang="de-CH" dirty="0"/>
          </a:p>
        </p:txBody>
      </p:sp>
      <p:sp>
        <p:nvSpPr>
          <p:cNvPr id="4100" name="Fußzeilenplatzhalt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4101" name="Foliennummernplatzhalt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8A2B76DF-4CD6-492A-8E84-3908D4CB9C45}" type="slidenum">
              <a:rPr lang="de-CH" altLang="de-DE" sz="1000" smtClean="0"/>
              <a:pPr eaLnBrk="1" hangingPunct="1"/>
              <a:t>2</a:t>
            </a:fld>
            <a:endParaRPr lang="de-CH" altLang="de-DE" sz="100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1507"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95DC089E-B70F-4931-9166-DC978B54E6BB}" type="slidenum">
              <a:rPr lang="de-CH" altLang="de-DE" sz="1000" smtClean="0"/>
              <a:pPr eaLnBrk="1" hangingPunct="1"/>
              <a:t>20</a:t>
            </a:fld>
            <a:endParaRPr lang="de-CH" altLang="de-DE" sz="1000" smtClean="0"/>
          </a:p>
        </p:txBody>
      </p:sp>
      <p:sp>
        <p:nvSpPr>
          <p:cNvPr id="21508" name="Fußzeilenplatzhalter 3"/>
          <p:cNvSpPr txBox="1">
            <a:spLocks noGrp="1"/>
          </p:cNvSpPr>
          <p:nvPr/>
        </p:nvSpPr>
        <p:spPr bwMode="auto">
          <a:xfrm>
            <a:off x="719138" y="6400800"/>
            <a:ext cx="5029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DE" altLang="de-DE" sz="1000">
                <a:solidFill>
                  <a:schemeClr val="accent2"/>
                </a:solidFill>
              </a:rPr>
              <a:t>Prof. Dr. Ulrike Babusiaux, Universität Zürich</a:t>
            </a:r>
          </a:p>
        </p:txBody>
      </p:sp>
      <p:sp>
        <p:nvSpPr>
          <p:cNvPr id="21509" name="Rectangle 2"/>
          <p:cNvSpPr>
            <a:spLocks noGrp="1" noChangeArrowheads="1"/>
          </p:cNvSpPr>
          <p:nvPr>
            <p:ph type="title" idx="4294967295"/>
          </p:nvPr>
        </p:nvSpPr>
        <p:spPr/>
        <p:txBody>
          <a:bodyPr tIns="0" anchor="b"/>
          <a:lstStyle/>
          <a:p>
            <a:pPr eaLnBrk="1" hangingPunct="1"/>
            <a:r>
              <a:rPr lang="de-DE" altLang="de-DE" sz="2000" dirty="0" smtClean="0"/>
              <a:t>In </a:t>
            </a:r>
            <a:r>
              <a:rPr lang="de-DE" altLang="de-DE" sz="2000" dirty="0" err="1" smtClean="0"/>
              <a:t>comparison</a:t>
            </a:r>
            <a:r>
              <a:rPr lang="de-DE" altLang="de-DE" sz="2000" dirty="0" smtClean="0"/>
              <a:t>: </a:t>
            </a:r>
            <a:r>
              <a:rPr lang="de-DE" altLang="de-DE" sz="2000" dirty="0"/>
              <a:t>T</a:t>
            </a:r>
            <a:r>
              <a:rPr lang="de-DE" altLang="de-DE" sz="2000" dirty="0" smtClean="0"/>
              <a:t>he German </a:t>
            </a:r>
            <a:r>
              <a:rPr lang="de-DE" altLang="de-DE" sz="2000" dirty="0" err="1" smtClean="0"/>
              <a:t>Civil</a:t>
            </a:r>
            <a:r>
              <a:rPr lang="de-DE" altLang="de-DE" sz="2000" dirty="0" smtClean="0"/>
              <a:t> Code (BGB)</a:t>
            </a:r>
          </a:p>
        </p:txBody>
      </p:sp>
      <p:sp>
        <p:nvSpPr>
          <p:cNvPr id="21510" name="Rectangle 3"/>
          <p:cNvSpPr>
            <a:spLocks noGrp="1" noChangeArrowheads="1"/>
          </p:cNvSpPr>
          <p:nvPr>
            <p:ph type="body" idx="4294967295"/>
          </p:nvPr>
        </p:nvSpPr>
        <p:spPr/>
        <p:txBody>
          <a:bodyPr/>
          <a:lstStyle/>
          <a:p>
            <a:pPr marL="266700" indent="-266700" eaLnBrk="1" hangingPunct="1">
              <a:lnSpc>
                <a:spcPct val="90000"/>
              </a:lnSpc>
            </a:pPr>
            <a:endParaRPr lang="de-DE" altLang="de-DE" smtClean="0"/>
          </a:p>
          <a:p>
            <a:pPr marL="266700" indent="-266700" eaLnBrk="1" hangingPunct="1">
              <a:lnSpc>
                <a:spcPct val="90000"/>
              </a:lnSpc>
            </a:pPr>
            <a:r>
              <a:rPr lang="de-DE" altLang="de-DE" sz="2000" smtClean="0"/>
              <a:t>§ 145: An offeror is bound to his offer, unless he excluded the binding effect of it.</a:t>
            </a:r>
          </a:p>
          <a:p>
            <a:pPr marL="266700" indent="-266700" eaLnBrk="1" hangingPunct="1">
              <a:lnSpc>
                <a:spcPct val="90000"/>
              </a:lnSpc>
            </a:pPr>
            <a:r>
              <a:rPr lang="de-DE" altLang="de-DE" sz="2000" smtClean="0"/>
              <a:t>§ 146: An offer ceases to be binding, if it is declined by the offeror or if it is not accepted in due time (…)</a:t>
            </a:r>
          </a:p>
          <a:p>
            <a:pPr marL="266700" indent="-266700" eaLnBrk="1" hangingPunct="1">
              <a:lnSpc>
                <a:spcPct val="90000"/>
              </a:lnSpc>
            </a:pPr>
            <a:r>
              <a:rPr lang="de-DE" altLang="de-DE" sz="2000" smtClean="0"/>
              <a:t>§ 147: An offer made </a:t>
            </a:r>
            <a:r>
              <a:rPr lang="de-DE" altLang="de-DE" sz="2000" u="sng" smtClean="0"/>
              <a:t>to a person who is present</a:t>
            </a:r>
            <a:r>
              <a:rPr lang="de-DE" altLang="de-DE" sz="2000" smtClean="0"/>
              <a:t> may only be accepted there and then. (…) </a:t>
            </a:r>
          </a:p>
          <a:p>
            <a:pPr marL="266700" indent="-266700" eaLnBrk="1" hangingPunct="1">
              <a:lnSpc>
                <a:spcPct val="90000"/>
              </a:lnSpc>
            </a:pPr>
            <a:r>
              <a:rPr lang="de-DE" altLang="de-DE" sz="2000" smtClean="0"/>
              <a:t>	An offer made </a:t>
            </a:r>
            <a:r>
              <a:rPr lang="de-DE" altLang="de-DE" sz="2000" u="sng" smtClean="0"/>
              <a:t>to a person who is not present</a:t>
            </a:r>
            <a:r>
              <a:rPr lang="de-DE" altLang="de-DE" sz="2000" smtClean="0"/>
              <a:t> may only be accepted within the time the offeror may expect to receive an answer under ordinary circumstances.</a:t>
            </a:r>
            <a:r>
              <a:rPr lang="de-DE" altLang="de-DE" smtClean="0"/>
              <a:t>  </a:t>
            </a:r>
          </a:p>
          <a:p>
            <a:pPr marL="266700" indent="-266700" eaLnBrk="1" hangingPunct="1">
              <a:lnSpc>
                <a:spcPct val="90000"/>
              </a:lnSpc>
            </a:pPr>
            <a:endParaRPr lang="de-DE" altLang="de-DE" smtClean="0"/>
          </a:p>
          <a:p>
            <a:pPr marL="266700" indent="-266700" eaLnBrk="1" hangingPunct="1">
              <a:lnSpc>
                <a:spcPct val="90000"/>
              </a:lnSpc>
            </a:pPr>
            <a:endParaRPr lang="de-DE" altLang="de-DE"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2531"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DDEAC263-F5DF-4D9D-8B60-48272913A7D5}" type="slidenum">
              <a:rPr lang="de-CH" altLang="de-DE" sz="1000" smtClean="0"/>
              <a:pPr eaLnBrk="1" hangingPunct="1"/>
              <a:t>21</a:t>
            </a:fld>
            <a:endParaRPr lang="de-CH" altLang="de-DE" sz="1000" smtClean="0"/>
          </a:p>
        </p:txBody>
      </p:sp>
      <p:sp>
        <p:nvSpPr>
          <p:cNvPr id="22532" name="Rectangle 2"/>
          <p:cNvSpPr>
            <a:spLocks noGrp="1" noChangeArrowheads="1"/>
          </p:cNvSpPr>
          <p:nvPr>
            <p:ph type="title"/>
          </p:nvPr>
        </p:nvSpPr>
        <p:spPr/>
        <p:txBody>
          <a:bodyPr/>
          <a:lstStyle/>
          <a:p>
            <a:pPr eaLnBrk="1" hangingPunct="1"/>
            <a:r>
              <a:rPr lang="de-CH" altLang="de-DE" smtClean="0"/>
              <a:t>III. Additional Requirements (with Case study)</a:t>
            </a:r>
          </a:p>
        </p:txBody>
      </p:sp>
      <p:sp>
        <p:nvSpPr>
          <p:cNvPr id="22533" name="Rectangle 3"/>
          <p:cNvSpPr>
            <a:spLocks noGrp="1" noChangeArrowheads="1"/>
          </p:cNvSpPr>
          <p:nvPr>
            <p:ph type="body" idx="1"/>
          </p:nvPr>
        </p:nvSpPr>
        <p:spPr>
          <a:xfrm>
            <a:off x="900113" y="692150"/>
            <a:ext cx="7343775" cy="5400675"/>
          </a:xfrm>
        </p:spPr>
        <p:txBody>
          <a:bodyPr/>
          <a:lstStyle/>
          <a:p>
            <a:pPr marL="323850" indent="-323850" eaLnBrk="1" hangingPunct="1">
              <a:buFont typeface="Arial" charset="0"/>
              <a:buAutoNum type="arabicPeriod"/>
            </a:pPr>
            <a:endParaRPr lang="de-CH" altLang="de-DE" dirty="0" smtClean="0">
              <a:solidFill>
                <a:schemeClr val="tx2"/>
              </a:solidFill>
            </a:endParaRPr>
          </a:p>
          <a:p>
            <a:pPr marL="323850" indent="-323850" eaLnBrk="1" hangingPunct="1">
              <a:buFont typeface="Arial" charset="0"/>
              <a:buAutoNum type="arabicPeriod"/>
            </a:pPr>
            <a:r>
              <a:rPr lang="de-CH" altLang="de-DE" dirty="0" smtClean="0">
                <a:solidFill>
                  <a:schemeClr val="tx2"/>
                </a:solidFill>
              </a:rPr>
              <a:t>The </a:t>
            </a:r>
            <a:r>
              <a:rPr lang="de-CH" altLang="de-DE" dirty="0" err="1" smtClean="0">
                <a:solidFill>
                  <a:schemeClr val="tx2"/>
                </a:solidFill>
              </a:rPr>
              <a:t>doctrine</a:t>
            </a:r>
            <a:r>
              <a:rPr lang="de-CH" altLang="de-DE" dirty="0" smtClean="0">
                <a:solidFill>
                  <a:schemeClr val="tx2"/>
                </a:solidFill>
              </a:rPr>
              <a:t> </a:t>
            </a:r>
            <a:r>
              <a:rPr lang="de-CH" altLang="de-DE" dirty="0" err="1" smtClean="0">
                <a:solidFill>
                  <a:schemeClr val="tx2"/>
                </a:solidFill>
              </a:rPr>
              <a:t>of</a:t>
            </a:r>
            <a:r>
              <a:rPr lang="de-CH" altLang="de-DE" dirty="0" smtClean="0">
                <a:solidFill>
                  <a:schemeClr val="tx2"/>
                </a:solidFill>
              </a:rPr>
              <a:t> </a:t>
            </a:r>
            <a:r>
              <a:rPr lang="de-CH" altLang="de-DE" i="1" dirty="0" err="1" smtClean="0">
                <a:solidFill>
                  <a:schemeClr val="tx2"/>
                </a:solidFill>
              </a:rPr>
              <a:t>cause</a:t>
            </a:r>
            <a:r>
              <a:rPr lang="de-CH" altLang="de-DE" dirty="0" smtClean="0">
                <a:solidFill>
                  <a:schemeClr val="tx2"/>
                </a:solidFill>
              </a:rPr>
              <a:t> (French Law, Reader p. 16)</a:t>
            </a:r>
          </a:p>
          <a:p>
            <a:pPr marL="323850" indent="-323850" eaLnBrk="1" hangingPunct="1"/>
            <a:r>
              <a:rPr lang="de-CH" altLang="de-DE" dirty="0" smtClean="0"/>
              <a:t>	- Art. 1108 Code </a:t>
            </a:r>
            <a:r>
              <a:rPr lang="de-CH" altLang="de-DE" dirty="0" err="1" smtClean="0"/>
              <a:t>civil</a:t>
            </a:r>
            <a:r>
              <a:rPr lang="de-CH" altLang="de-DE" dirty="0" smtClean="0"/>
              <a:t> </a:t>
            </a:r>
            <a:r>
              <a:rPr lang="de-CH" altLang="de-DE" dirty="0" err="1" smtClean="0"/>
              <a:t>object</a:t>
            </a:r>
            <a:r>
              <a:rPr lang="de-CH" altLang="de-DE" dirty="0" smtClean="0"/>
              <a:t> </a:t>
            </a:r>
            <a:r>
              <a:rPr lang="de-CH" altLang="de-DE" dirty="0" err="1" smtClean="0"/>
              <a:t>and</a:t>
            </a:r>
            <a:r>
              <a:rPr lang="de-CH" altLang="de-DE" dirty="0" smtClean="0"/>
              <a:t> </a:t>
            </a:r>
            <a:r>
              <a:rPr lang="de-CH" altLang="de-DE" dirty="0" err="1" smtClean="0"/>
              <a:t>cause</a:t>
            </a:r>
            <a:endParaRPr lang="de-CH" altLang="de-DE" dirty="0" smtClean="0"/>
          </a:p>
          <a:p>
            <a:pPr marL="323850" indent="-323850" eaLnBrk="1" hangingPunct="1"/>
            <a:r>
              <a:rPr lang="de-CH" altLang="de-DE" dirty="0" smtClean="0"/>
              <a:t>	- Art. 1131: An </a:t>
            </a:r>
            <a:r>
              <a:rPr lang="de-CH" altLang="de-DE" dirty="0" err="1" smtClean="0"/>
              <a:t>obligation</a:t>
            </a:r>
            <a:r>
              <a:rPr lang="de-CH" altLang="de-DE" dirty="0" smtClean="0"/>
              <a:t> </a:t>
            </a:r>
            <a:r>
              <a:rPr lang="de-CH" altLang="de-DE" dirty="0" err="1" smtClean="0"/>
              <a:t>without</a:t>
            </a:r>
            <a:r>
              <a:rPr lang="de-CH" altLang="de-DE" dirty="0" smtClean="0"/>
              <a:t> </a:t>
            </a:r>
            <a:r>
              <a:rPr lang="de-CH" altLang="de-DE" dirty="0" err="1" smtClean="0"/>
              <a:t>cause</a:t>
            </a:r>
            <a:r>
              <a:rPr lang="de-CH" altLang="de-DE" dirty="0" smtClean="0"/>
              <a:t> </a:t>
            </a:r>
            <a:r>
              <a:rPr lang="de-CH" altLang="de-DE" dirty="0" err="1" smtClean="0"/>
              <a:t>or</a:t>
            </a:r>
            <a:r>
              <a:rPr lang="de-CH" altLang="de-DE" dirty="0" smtClean="0"/>
              <a:t> </a:t>
            </a:r>
            <a:r>
              <a:rPr lang="de-CH" altLang="de-DE" dirty="0" err="1" smtClean="0"/>
              <a:t>with</a:t>
            </a:r>
            <a:r>
              <a:rPr lang="de-CH" altLang="de-DE" dirty="0" smtClean="0"/>
              <a:t> a </a:t>
            </a:r>
            <a:r>
              <a:rPr lang="de-CH" altLang="de-DE" dirty="0" err="1" smtClean="0"/>
              <a:t>false</a:t>
            </a:r>
            <a:r>
              <a:rPr lang="de-CH" altLang="de-DE" dirty="0" smtClean="0"/>
              <a:t> </a:t>
            </a:r>
            <a:r>
              <a:rPr lang="de-CH" altLang="de-DE" dirty="0" err="1" smtClean="0"/>
              <a:t>cause</a:t>
            </a:r>
            <a:r>
              <a:rPr lang="de-CH" altLang="de-DE" dirty="0" smtClean="0"/>
              <a:t>, </a:t>
            </a:r>
            <a:r>
              <a:rPr lang="de-CH" altLang="de-DE" dirty="0" err="1" smtClean="0"/>
              <a:t>or</a:t>
            </a:r>
            <a:r>
              <a:rPr lang="de-CH" altLang="de-DE" dirty="0" smtClean="0"/>
              <a:t> </a:t>
            </a:r>
            <a:r>
              <a:rPr lang="de-CH" altLang="de-DE" dirty="0" err="1" smtClean="0"/>
              <a:t>with</a:t>
            </a:r>
            <a:r>
              <a:rPr lang="de-CH" altLang="de-DE" dirty="0" smtClean="0"/>
              <a:t> an </a:t>
            </a:r>
            <a:r>
              <a:rPr lang="de-CH" altLang="de-DE" dirty="0" err="1" smtClean="0"/>
              <a:t>unlawful</a:t>
            </a:r>
            <a:r>
              <a:rPr lang="de-CH" altLang="de-DE" dirty="0" smtClean="0"/>
              <a:t> </a:t>
            </a:r>
            <a:r>
              <a:rPr lang="de-CH" altLang="de-DE" dirty="0" err="1" smtClean="0"/>
              <a:t>cause</a:t>
            </a:r>
            <a:r>
              <a:rPr lang="de-CH" altLang="de-DE" dirty="0" smtClean="0"/>
              <a:t>, </a:t>
            </a:r>
            <a:r>
              <a:rPr lang="de-CH" altLang="de-DE" dirty="0" err="1" smtClean="0"/>
              <a:t>may</a:t>
            </a:r>
            <a:r>
              <a:rPr lang="de-CH" altLang="de-DE" dirty="0" smtClean="0"/>
              <a:t> not </a:t>
            </a:r>
            <a:r>
              <a:rPr lang="de-CH" altLang="de-DE" dirty="0" err="1" smtClean="0"/>
              <a:t>have</a:t>
            </a:r>
            <a:r>
              <a:rPr lang="de-CH" altLang="de-DE" dirty="0" smtClean="0"/>
              <a:t> </a:t>
            </a:r>
            <a:r>
              <a:rPr lang="de-CH" altLang="de-DE" dirty="0" err="1" smtClean="0"/>
              <a:t>any</a:t>
            </a:r>
            <a:r>
              <a:rPr lang="de-CH" altLang="de-DE" dirty="0" smtClean="0"/>
              <a:t> </a:t>
            </a:r>
            <a:r>
              <a:rPr lang="de-CH" altLang="de-DE" dirty="0" err="1" smtClean="0"/>
              <a:t>effect</a:t>
            </a:r>
            <a:r>
              <a:rPr lang="de-CH" altLang="de-DE" dirty="0" smtClean="0"/>
              <a:t>.</a:t>
            </a:r>
          </a:p>
          <a:p>
            <a:pPr marL="323850" indent="-323850" eaLnBrk="1" hangingPunct="1"/>
            <a:r>
              <a:rPr lang="de-CH" altLang="de-DE" dirty="0" smtClean="0"/>
              <a:t>	- Art. 1132: An </a:t>
            </a:r>
            <a:r>
              <a:rPr lang="de-CH" altLang="de-DE" dirty="0" err="1" smtClean="0"/>
              <a:t>agreement</a:t>
            </a:r>
            <a:r>
              <a:rPr lang="de-CH" altLang="de-DE" dirty="0" smtClean="0"/>
              <a:t> </a:t>
            </a:r>
            <a:r>
              <a:rPr lang="de-CH" altLang="de-DE" dirty="0" err="1" smtClean="0"/>
              <a:t>is</a:t>
            </a:r>
            <a:r>
              <a:rPr lang="de-CH" altLang="de-DE" dirty="0" smtClean="0"/>
              <a:t> </a:t>
            </a:r>
            <a:r>
              <a:rPr lang="de-CH" altLang="de-DE" dirty="0" err="1" smtClean="0"/>
              <a:t>nevertheless</a:t>
            </a:r>
            <a:r>
              <a:rPr lang="de-CH" altLang="de-DE" dirty="0" smtClean="0"/>
              <a:t> valid, </a:t>
            </a:r>
            <a:r>
              <a:rPr lang="de-CH" altLang="de-DE" dirty="0" err="1" smtClean="0"/>
              <a:t>although</a:t>
            </a:r>
            <a:r>
              <a:rPr lang="de-CH" altLang="de-DE" dirty="0" smtClean="0"/>
              <a:t> </a:t>
            </a:r>
            <a:r>
              <a:rPr lang="de-CH" altLang="de-DE" dirty="0" err="1" smtClean="0"/>
              <a:t>its</a:t>
            </a:r>
            <a:r>
              <a:rPr lang="de-CH" altLang="de-DE" dirty="0" smtClean="0"/>
              <a:t> </a:t>
            </a:r>
            <a:r>
              <a:rPr lang="de-CH" altLang="de-DE" dirty="0" err="1" smtClean="0"/>
              <a:t>cause</a:t>
            </a:r>
            <a:r>
              <a:rPr lang="de-CH" altLang="de-DE" dirty="0" smtClean="0"/>
              <a:t> </a:t>
            </a:r>
            <a:r>
              <a:rPr lang="de-CH" altLang="de-DE" dirty="0" err="1" smtClean="0"/>
              <a:t>is</a:t>
            </a:r>
            <a:r>
              <a:rPr lang="de-CH" altLang="de-DE" dirty="0" smtClean="0"/>
              <a:t> not </a:t>
            </a:r>
            <a:r>
              <a:rPr lang="de-CH" altLang="de-DE" dirty="0" err="1" smtClean="0"/>
              <a:t>expressed</a:t>
            </a:r>
            <a:r>
              <a:rPr lang="de-CH" altLang="de-DE" dirty="0" smtClean="0"/>
              <a:t>.</a:t>
            </a:r>
          </a:p>
          <a:p>
            <a:pPr marL="323850" indent="-323850" eaLnBrk="1" hangingPunct="1"/>
            <a:r>
              <a:rPr lang="de-CH" altLang="de-DE" dirty="0" smtClean="0"/>
              <a:t>	- Art. 1133: A </a:t>
            </a:r>
            <a:r>
              <a:rPr lang="de-CH" altLang="de-DE" dirty="0" err="1" smtClean="0"/>
              <a:t>cause</a:t>
            </a:r>
            <a:r>
              <a:rPr lang="de-CH" altLang="de-DE" dirty="0" smtClean="0"/>
              <a:t> </a:t>
            </a:r>
            <a:r>
              <a:rPr lang="de-CH" altLang="de-DE" dirty="0" err="1" smtClean="0"/>
              <a:t>is</a:t>
            </a:r>
            <a:r>
              <a:rPr lang="de-CH" altLang="de-DE" dirty="0" smtClean="0"/>
              <a:t> </a:t>
            </a:r>
            <a:r>
              <a:rPr lang="de-CH" altLang="de-DE" dirty="0" err="1" smtClean="0"/>
              <a:t>unlawful</a:t>
            </a:r>
            <a:r>
              <a:rPr lang="de-CH" altLang="de-DE" dirty="0" smtClean="0"/>
              <a:t> </a:t>
            </a:r>
            <a:r>
              <a:rPr lang="de-CH" altLang="de-DE" dirty="0" err="1" smtClean="0"/>
              <a:t>where</a:t>
            </a:r>
            <a:r>
              <a:rPr lang="de-CH" altLang="de-DE" dirty="0" smtClean="0"/>
              <a:t> </a:t>
            </a:r>
            <a:r>
              <a:rPr lang="de-CH" altLang="de-DE" dirty="0" err="1" smtClean="0"/>
              <a:t>it</a:t>
            </a:r>
            <a:r>
              <a:rPr lang="de-CH" altLang="de-DE" dirty="0" smtClean="0"/>
              <a:t> </a:t>
            </a:r>
            <a:r>
              <a:rPr lang="de-CH" altLang="de-DE" dirty="0" err="1" smtClean="0"/>
              <a:t>is</a:t>
            </a:r>
            <a:r>
              <a:rPr lang="de-CH" altLang="de-DE" dirty="0" smtClean="0"/>
              <a:t> </a:t>
            </a:r>
            <a:r>
              <a:rPr lang="de-CH" altLang="de-DE" dirty="0" err="1" smtClean="0"/>
              <a:t>prohibited</a:t>
            </a:r>
            <a:r>
              <a:rPr lang="de-CH" altLang="de-DE" dirty="0" smtClean="0"/>
              <a:t> </a:t>
            </a:r>
            <a:r>
              <a:rPr lang="de-CH" altLang="de-DE" dirty="0" err="1" smtClean="0"/>
              <a:t>by</a:t>
            </a:r>
            <a:r>
              <a:rPr lang="de-CH" altLang="de-DE" dirty="0" smtClean="0"/>
              <a:t> </a:t>
            </a:r>
            <a:r>
              <a:rPr lang="de-CH" altLang="de-DE" dirty="0" err="1" smtClean="0"/>
              <a:t>legislation</a:t>
            </a:r>
            <a:r>
              <a:rPr lang="de-CH" altLang="de-DE" dirty="0" smtClean="0"/>
              <a:t>, </a:t>
            </a:r>
            <a:r>
              <a:rPr lang="de-CH" altLang="de-DE" dirty="0" err="1" smtClean="0"/>
              <a:t>where</a:t>
            </a:r>
            <a:r>
              <a:rPr lang="de-CH" altLang="de-DE" dirty="0" smtClean="0"/>
              <a:t> </a:t>
            </a:r>
            <a:r>
              <a:rPr lang="de-CH" altLang="de-DE" dirty="0" err="1" smtClean="0"/>
              <a:t>it</a:t>
            </a:r>
            <a:r>
              <a:rPr lang="de-CH" altLang="de-DE" dirty="0" smtClean="0"/>
              <a:t> </a:t>
            </a:r>
            <a:r>
              <a:rPr lang="de-CH" altLang="de-DE" dirty="0" err="1" smtClean="0"/>
              <a:t>is</a:t>
            </a:r>
            <a:r>
              <a:rPr lang="de-CH" altLang="de-DE" dirty="0" smtClean="0"/>
              <a:t> </a:t>
            </a:r>
            <a:r>
              <a:rPr lang="de-CH" altLang="de-DE" dirty="0" err="1" smtClean="0"/>
              <a:t>contrary</a:t>
            </a:r>
            <a:r>
              <a:rPr lang="de-CH" altLang="de-DE" dirty="0" smtClean="0"/>
              <a:t> </a:t>
            </a:r>
            <a:r>
              <a:rPr lang="de-CH" altLang="de-DE" dirty="0" err="1" smtClean="0"/>
              <a:t>to</a:t>
            </a:r>
            <a:r>
              <a:rPr lang="de-CH" altLang="de-DE" dirty="0" smtClean="0"/>
              <a:t> </a:t>
            </a:r>
            <a:r>
              <a:rPr lang="de-CH" altLang="de-DE" dirty="0" err="1" smtClean="0"/>
              <a:t>public</a:t>
            </a:r>
            <a:r>
              <a:rPr lang="de-CH" altLang="de-DE" dirty="0" smtClean="0"/>
              <a:t> </a:t>
            </a:r>
            <a:r>
              <a:rPr lang="de-CH" altLang="de-DE" dirty="0" err="1" smtClean="0"/>
              <a:t>morals</a:t>
            </a:r>
            <a:r>
              <a:rPr lang="de-CH" altLang="de-DE" dirty="0" smtClean="0"/>
              <a:t> </a:t>
            </a:r>
            <a:r>
              <a:rPr lang="de-CH" altLang="de-DE" dirty="0" err="1" smtClean="0"/>
              <a:t>or</a:t>
            </a:r>
            <a:r>
              <a:rPr lang="de-CH" altLang="de-DE" dirty="0" smtClean="0"/>
              <a:t> </a:t>
            </a:r>
            <a:r>
              <a:rPr lang="de-CH" altLang="de-DE" dirty="0" err="1" smtClean="0"/>
              <a:t>to</a:t>
            </a:r>
            <a:r>
              <a:rPr lang="de-CH" altLang="de-DE" dirty="0" smtClean="0"/>
              <a:t> </a:t>
            </a:r>
            <a:r>
              <a:rPr lang="de-CH" altLang="de-DE" dirty="0" err="1" smtClean="0"/>
              <a:t>public</a:t>
            </a:r>
            <a:r>
              <a:rPr lang="de-CH" altLang="de-DE" dirty="0" smtClean="0"/>
              <a:t> </a:t>
            </a:r>
            <a:r>
              <a:rPr lang="de-CH" altLang="de-DE" dirty="0" err="1" smtClean="0"/>
              <a:t>policy</a:t>
            </a:r>
            <a:r>
              <a:rPr lang="de-CH" altLang="de-DE" dirty="0" smtClean="0"/>
              <a:t>.</a:t>
            </a:r>
          </a:p>
          <a:p>
            <a:pPr marL="323850" indent="-323850" eaLnBrk="1" hangingPunct="1"/>
            <a:endParaRPr lang="de-CH" altLang="de-DE" dirty="0" smtClean="0"/>
          </a:p>
          <a:p>
            <a:pPr marL="323850" indent="-323850" eaLnBrk="1" hangingPunct="1"/>
            <a:r>
              <a:rPr lang="de-CH" altLang="de-DE" dirty="0" smtClean="0">
                <a:solidFill>
                  <a:schemeClr val="tx2"/>
                </a:solidFill>
              </a:rPr>
              <a:t>2. The </a:t>
            </a:r>
            <a:r>
              <a:rPr lang="de-CH" altLang="de-DE" dirty="0" err="1" smtClean="0">
                <a:solidFill>
                  <a:schemeClr val="tx2"/>
                </a:solidFill>
              </a:rPr>
              <a:t>doctrine</a:t>
            </a:r>
            <a:r>
              <a:rPr lang="de-CH" altLang="de-DE" dirty="0" smtClean="0">
                <a:solidFill>
                  <a:schemeClr val="tx2"/>
                </a:solidFill>
              </a:rPr>
              <a:t> </a:t>
            </a:r>
            <a:r>
              <a:rPr lang="de-CH" altLang="de-DE" dirty="0" err="1" smtClean="0">
                <a:solidFill>
                  <a:schemeClr val="tx2"/>
                </a:solidFill>
              </a:rPr>
              <a:t>of</a:t>
            </a:r>
            <a:r>
              <a:rPr lang="de-CH" altLang="de-DE" dirty="0" smtClean="0">
                <a:solidFill>
                  <a:schemeClr val="tx2"/>
                </a:solidFill>
              </a:rPr>
              <a:t> </a:t>
            </a:r>
            <a:r>
              <a:rPr lang="de-CH" altLang="de-DE" dirty="0" err="1" smtClean="0">
                <a:solidFill>
                  <a:schemeClr val="tx2"/>
                </a:solidFill>
              </a:rPr>
              <a:t>consideration</a:t>
            </a:r>
            <a:r>
              <a:rPr lang="de-CH" altLang="de-DE" dirty="0" smtClean="0">
                <a:solidFill>
                  <a:schemeClr val="tx2"/>
                </a:solidFill>
              </a:rPr>
              <a:t> (English Law, Reader p. 19f.)</a:t>
            </a:r>
          </a:p>
          <a:p>
            <a:pPr marL="323850" indent="-323850" eaLnBrk="1" hangingPunct="1"/>
            <a:r>
              <a:rPr lang="en-US" altLang="de-DE" dirty="0" smtClean="0"/>
              <a:t>- the original writ system did not contain a general action for contracts (only for contract under seal)</a:t>
            </a:r>
          </a:p>
          <a:p>
            <a:pPr marL="323850" indent="-323850" eaLnBrk="1" hangingPunct="1"/>
            <a:r>
              <a:rPr lang="en-US" altLang="de-DE" dirty="0" smtClean="0"/>
              <a:t>- contractual liability developed from tortious liability (action of </a:t>
            </a:r>
            <a:r>
              <a:rPr lang="en-US" altLang="de-DE" dirty="0" err="1" smtClean="0"/>
              <a:t>assumpsit</a:t>
            </a:r>
            <a:r>
              <a:rPr lang="en-US" altLang="de-DE" dirty="0" smtClean="0"/>
              <a:t>)</a:t>
            </a:r>
          </a:p>
          <a:p>
            <a:pPr marL="323850" indent="-323850" eaLnBrk="1" hangingPunct="1"/>
            <a:r>
              <a:rPr lang="en-US" altLang="de-DE" dirty="0" smtClean="0"/>
              <a:t>- a contract is only legally binding (within this action), if there is consideration</a:t>
            </a:r>
          </a:p>
          <a:p>
            <a:pPr marL="323850" indent="-323850" eaLnBrk="1" hangingPunct="1"/>
            <a:endParaRPr lang="de-CH" altLang="de-DE"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3555"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E5DBC349-E306-49DB-978E-E33BC183FEDD}" type="slidenum">
              <a:rPr lang="de-CH" altLang="de-DE" sz="1000" smtClean="0"/>
              <a:pPr eaLnBrk="1" hangingPunct="1"/>
              <a:t>22</a:t>
            </a:fld>
            <a:endParaRPr lang="de-CH" altLang="de-DE" sz="1000" smtClean="0"/>
          </a:p>
        </p:txBody>
      </p:sp>
      <p:sp>
        <p:nvSpPr>
          <p:cNvPr id="25604" name="Rectangle 2"/>
          <p:cNvSpPr>
            <a:spLocks noGrp="1" noChangeArrowheads="1"/>
          </p:cNvSpPr>
          <p:nvPr>
            <p:ph type="title" idx="4294967295"/>
          </p:nvPr>
        </p:nvSpPr>
        <p:spPr>
          <a:xfrm>
            <a:off x="900113" y="115888"/>
            <a:ext cx="7343775" cy="527050"/>
          </a:xfrm>
        </p:spPr>
        <p:txBody>
          <a:bodyPr tIns="0" anchor="b"/>
          <a:lstStyle/>
          <a:p>
            <a:pPr eaLnBrk="1" hangingPunct="1"/>
            <a:r>
              <a:rPr lang="de-DE" altLang="de-DE" dirty="0" smtClean="0"/>
              <a:t>(1) The </a:t>
            </a:r>
            <a:r>
              <a:rPr lang="de-DE" altLang="de-DE" dirty="0" err="1" smtClean="0"/>
              <a:t>theory</a:t>
            </a:r>
            <a:r>
              <a:rPr lang="de-DE" altLang="de-DE" dirty="0" smtClean="0"/>
              <a:t> </a:t>
            </a:r>
            <a:r>
              <a:rPr lang="de-DE" altLang="de-DE" dirty="0" err="1" smtClean="0"/>
              <a:t>of</a:t>
            </a:r>
            <a:r>
              <a:rPr lang="de-DE" altLang="de-DE" dirty="0" smtClean="0"/>
              <a:t> </a:t>
            </a:r>
            <a:r>
              <a:rPr lang="de-DE" altLang="de-DE" dirty="0" err="1" smtClean="0"/>
              <a:t>cause</a:t>
            </a:r>
            <a:r>
              <a:rPr lang="de-DE" altLang="de-DE" dirty="0" smtClean="0"/>
              <a:t> (Reader p. 16f.)</a:t>
            </a:r>
          </a:p>
        </p:txBody>
      </p:sp>
      <p:sp>
        <p:nvSpPr>
          <p:cNvPr id="25605" name="Rectangle 3"/>
          <p:cNvSpPr>
            <a:spLocks noGrp="1" noChangeArrowheads="1"/>
          </p:cNvSpPr>
          <p:nvPr>
            <p:ph type="body" idx="4294967295"/>
          </p:nvPr>
        </p:nvSpPr>
        <p:spPr>
          <a:xfrm>
            <a:off x="900113" y="765175"/>
            <a:ext cx="7343775" cy="5327650"/>
          </a:xfrm>
        </p:spPr>
        <p:txBody>
          <a:bodyPr/>
          <a:lstStyle/>
          <a:p>
            <a:pPr marL="266700" indent="-266700" eaLnBrk="1" hangingPunct="1">
              <a:buFontTx/>
              <a:buNone/>
            </a:pPr>
            <a:r>
              <a:rPr lang="de-DE" altLang="de-DE" smtClean="0"/>
              <a:t>Two aspects of cause:</a:t>
            </a:r>
            <a:endParaRPr lang="de-DE" altLang="de-DE" i="1" smtClean="0"/>
          </a:p>
          <a:p>
            <a:pPr marL="266700" indent="-266700" eaLnBrk="1" hangingPunct="1">
              <a:buFontTx/>
              <a:buNone/>
            </a:pPr>
            <a:r>
              <a:rPr lang="de-DE" altLang="de-DE" smtClean="0">
                <a:solidFill>
                  <a:schemeClr val="tx2"/>
                </a:solidFill>
                <a:sym typeface="Wingdings" pitchFamily="2" charset="2"/>
              </a:rPr>
              <a:t> </a:t>
            </a:r>
            <a:r>
              <a:rPr lang="de-DE" altLang="de-DE" smtClean="0">
                <a:solidFill>
                  <a:schemeClr val="tx2"/>
                </a:solidFill>
              </a:rPr>
              <a:t>objective aspect:</a:t>
            </a:r>
            <a:r>
              <a:rPr lang="de-DE" altLang="de-DE" smtClean="0"/>
              <a:t> abstract reason behind the promise of the debtor</a:t>
            </a:r>
          </a:p>
          <a:p>
            <a:pPr marL="717550" lvl="1" indent="-271463" eaLnBrk="1" hangingPunct="1">
              <a:buFontTx/>
              <a:buChar char="–"/>
            </a:pPr>
            <a:r>
              <a:rPr lang="de-DE" altLang="de-DE" smtClean="0"/>
              <a:t>e.g.: synallagmatic contracts = the expectation of the performance of the obligation by the other party</a:t>
            </a:r>
          </a:p>
          <a:p>
            <a:pPr marL="266700" indent="-266700" eaLnBrk="1" hangingPunct="1">
              <a:buFontTx/>
              <a:buNone/>
            </a:pPr>
            <a:r>
              <a:rPr lang="de-DE" altLang="de-DE" smtClean="0">
                <a:solidFill>
                  <a:schemeClr val="tx2"/>
                </a:solidFill>
                <a:sym typeface="Wingdings" pitchFamily="2" charset="2"/>
              </a:rPr>
              <a:t> </a:t>
            </a:r>
            <a:r>
              <a:rPr lang="de-DE" altLang="de-DE" smtClean="0">
                <a:solidFill>
                  <a:schemeClr val="tx2"/>
                </a:solidFill>
              </a:rPr>
              <a:t>subjective aspect:</a:t>
            </a:r>
            <a:r>
              <a:rPr lang="de-DE" altLang="de-DE" smtClean="0"/>
              <a:t> the main individual motive behind the promise </a:t>
            </a:r>
          </a:p>
          <a:p>
            <a:pPr marL="717550" lvl="1" indent="-271463" eaLnBrk="1" hangingPunct="1">
              <a:buFontTx/>
              <a:buChar char="–"/>
            </a:pPr>
            <a:r>
              <a:rPr lang="de-DE" altLang="de-DE" smtClean="0"/>
              <a:t>e.g.: to control the lawfulness / morality of contract (common cause) </a:t>
            </a:r>
          </a:p>
          <a:p>
            <a:pPr marL="266700" indent="-266700" eaLnBrk="1" hangingPunct="1">
              <a:buFontTx/>
              <a:buNone/>
            </a:pPr>
            <a:endParaRPr lang="de-DE" altLang="de-DE" smtClean="0"/>
          </a:p>
          <a:p>
            <a:pPr marL="266700" indent="-266700" eaLnBrk="1" hangingPunct="1">
              <a:buFontTx/>
              <a:buNone/>
            </a:pPr>
            <a:r>
              <a:rPr lang="de-DE" altLang="de-DE" smtClean="0">
                <a:solidFill>
                  <a:schemeClr val="tx2"/>
                </a:solidFill>
              </a:rPr>
              <a:t>Cause and object of the contract</a:t>
            </a:r>
            <a:r>
              <a:rPr lang="de-DE" altLang="de-DE" smtClean="0"/>
              <a:t>:</a:t>
            </a:r>
          </a:p>
          <a:p>
            <a:pPr marL="266700" indent="-266700" eaLnBrk="1" hangingPunct="1">
              <a:buFontTx/>
              <a:buChar char="-"/>
            </a:pPr>
            <a:r>
              <a:rPr lang="de-DE" altLang="de-DE" smtClean="0"/>
              <a:t>the </a:t>
            </a:r>
            <a:r>
              <a:rPr lang="de-DE" altLang="de-DE" smtClean="0">
                <a:solidFill>
                  <a:schemeClr val="tx2"/>
                </a:solidFill>
              </a:rPr>
              <a:t>object</a:t>
            </a:r>
            <a:r>
              <a:rPr lang="de-DE" altLang="de-DE" smtClean="0"/>
              <a:t> must exist, be determined or determinable and lawful, Art. 1126-30 C. civ.</a:t>
            </a:r>
          </a:p>
          <a:p>
            <a:pPr marL="266700" indent="-266700" eaLnBrk="1" hangingPunct="1">
              <a:buFontTx/>
              <a:buNone/>
            </a:pPr>
            <a:r>
              <a:rPr lang="de-DE" altLang="de-DE" smtClean="0"/>
              <a:t>		e.g.: the good that is sold; the machine that is to be repared.</a:t>
            </a:r>
          </a:p>
          <a:p>
            <a:pPr marL="266700" indent="-266700" eaLnBrk="1" hangingPunct="1">
              <a:buFontTx/>
              <a:buChar char="-"/>
            </a:pPr>
            <a:r>
              <a:rPr lang="de-DE" altLang="de-DE" smtClean="0"/>
              <a:t>cause is the link that exists between this object and the counterpart:</a:t>
            </a:r>
          </a:p>
          <a:p>
            <a:pPr marL="266700" indent="-266700" eaLnBrk="1" hangingPunct="1">
              <a:buFontTx/>
              <a:buNone/>
            </a:pPr>
            <a:r>
              <a:rPr lang="de-DE" altLang="de-DE" smtClean="0"/>
              <a:t>		e.g.: if the good does not exist, the payment of the price has no 	counterpart, i.e. is without cause.</a:t>
            </a:r>
          </a:p>
          <a:p>
            <a:pPr marL="266700" indent="-266700" eaLnBrk="1" hangingPunct="1">
              <a:buFontTx/>
              <a:buNone/>
            </a:pPr>
            <a:endParaRPr lang="de-DE" altLang="de-DE" i="1" smtClean="0"/>
          </a:p>
          <a:p>
            <a:pPr marL="266700" indent="-266700" eaLnBrk="1" hangingPunct="1"/>
            <a:endParaRPr lang="de-DE" altLang="de-DE"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fade">
                                      <p:cBhvr>
                                        <p:cTn id="7" dur="2000"/>
                                        <p:tgtEl>
                                          <p:spTgt spid="256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5">
                                            <p:txEl>
                                              <p:pRg st="0" end="0"/>
                                            </p:txEl>
                                          </p:spTgt>
                                        </p:tgtEl>
                                        <p:attrNameLst>
                                          <p:attrName>style.visibility</p:attrName>
                                        </p:attrNameLst>
                                      </p:cBhvr>
                                      <p:to>
                                        <p:strVal val="visible"/>
                                      </p:to>
                                    </p:set>
                                    <p:animEffect transition="in" filter="fade">
                                      <p:cBhvr>
                                        <p:cTn id="12" dur="2000"/>
                                        <p:tgtEl>
                                          <p:spTgt spid="2560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5">
                                            <p:txEl>
                                              <p:pRg st="1" end="1"/>
                                            </p:txEl>
                                          </p:spTgt>
                                        </p:tgtEl>
                                        <p:attrNameLst>
                                          <p:attrName>style.visibility</p:attrName>
                                        </p:attrNameLst>
                                      </p:cBhvr>
                                      <p:to>
                                        <p:strVal val="visible"/>
                                      </p:to>
                                    </p:set>
                                    <p:animEffect transition="in" filter="fade">
                                      <p:cBhvr>
                                        <p:cTn id="17" dur="2000"/>
                                        <p:tgtEl>
                                          <p:spTgt spid="25605">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605">
                                            <p:txEl>
                                              <p:pRg st="2" end="2"/>
                                            </p:txEl>
                                          </p:spTgt>
                                        </p:tgtEl>
                                        <p:attrNameLst>
                                          <p:attrName>style.visibility</p:attrName>
                                        </p:attrNameLst>
                                      </p:cBhvr>
                                      <p:to>
                                        <p:strVal val="visible"/>
                                      </p:to>
                                    </p:set>
                                    <p:animEffect transition="in" filter="fade">
                                      <p:cBhvr>
                                        <p:cTn id="20" dur="2000"/>
                                        <p:tgtEl>
                                          <p:spTgt spid="25605">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605">
                                            <p:txEl>
                                              <p:pRg st="3" end="3"/>
                                            </p:txEl>
                                          </p:spTgt>
                                        </p:tgtEl>
                                        <p:attrNameLst>
                                          <p:attrName>style.visibility</p:attrName>
                                        </p:attrNameLst>
                                      </p:cBhvr>
                                      <p:to>
                                        <p:strVal val="visible"/>
                                      </p:to>
                                    </p:set>
                                    <p:animEffect transition="in" filter="fade">
                                      <p:cBhvr>
                                        <p:cTn id="25" dur="2000"/>
                                        <p:tgtEl>
                                          <p:spTgt spid="25605">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605">
                                            <p:txEl>
                                              <p:pRg st="4" end="4"/>
                                            </p:txEl>
                                          </p:spTgt>
                                        </p:tgtEl>
                                        <p:attrNameLst>
                                          <p:attrName>style.visibility</p:attrName>
                                        </p:attrNameLst>
                                      </p:cBhvr>
                                      <p:to>
                                        <p:strVal val="visible"/>
                                      </p:to>
                                    </p:set>
                                    <p:animEffect transition="in" filter="fade">
                                      <p:cBhvr>
                                        <p:cTn id="28" dur="2000"/>
                                        <p:tgtEl>
                                          <p:spTgt spid="25605">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5605">
                                            <p:txEl>
                                              <p:pRg st="6" end="6"/>
                                            </p:txEl>
                                          </p:spTgt>
                                        </p:tgtEl>
                                        <p:attrNameLst>
                                          <p:attrName>style.visibility</p:attrName>
                                        </p:attrNameLst>
                                      </p:cBhvr>
                                      <p:to>
                                        <p:strVal val="visible"/>
                                      </p:to>
                                    </p:set>
                                    <p:animEffect transition="in" filter="fade">
                                      <p:cBhvr>
                                        <p:cTn id="33" dur="2000"/>
                                        <p:tgtEl>
                                          <p:spTgt spid="25605">
                                            <p:txEl>
                                              <p:pRg st="6" end="6"/>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5605">
                                            <p:txEl>
                                              <p:pRg st="7" end="7"/>
                                            </p:txEl>
                                          </p:spTgt>
                                        </p:tgtEl>
                                        <p:attrNameLst>
                                          <p:attrName>style.visibility</p:attrName>
                                        </p:attrNameLst>
                                      </p:cBhvr>
                                      <p:to>
                                        <p:strVal val="visible"/>
                                      </p:to>
                                    </p:set>
                                    <p:animEffect transition="in" filter="fade">
                                      <p:cBhvr>
                                        <p:cTn id="38" dur="2000"/>
                                        <p:tgtEl>
                                          <p:spTgt spid="25605">
                                            <p:txEl>
                                              <p:pRg st="7" end="7"/>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605">
                                            <p:txEl>
                                              <p:pRg st="8" end="8"/>
                                            </p:txEl>
                                          </p:spTgt>
                                        </p:tgtEl>
                                        <p:attrNameLst>
                                          <p:attrName>style.visibility</p:attrName>
                                        </p:attrNameLst>
                                      </p:cBhvr>
                                      <p:to>
                                        <p:strVal val="visible"/>
                                      </p:to>
                                    </p:set>
                                    <p:animEffect transition="in" filter="fade">
                                      <p:cBhvr>
                                        <p:cTn id="43" dur="2000"/>
                                        <p:tgtEl>
                                          <p:spTgt spid="25605">
                                            <p:txEl>
                                              <p:pRg st="8" end="8"/>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605">
                                            <p:txEl>
                                              <p:pRg st="9" end="9"/>
                                            </p:txEl>
                                          </p:spTgt>
                                        </p:tgtEl>
                                        <p:attrNameLst>
                                          <p:attrName>style.visibility</p:attrName>
                                        </p:attrNameLst>
                                      </p:cBhvr>
                                      <p:to>
                                        <p:strVal val="visible"/>
                                      </p:to>
                                    </p:set>
                                    <p:animEffect transition="in" filter="fade">
                                      <p:cBhvr>
                                        <p:cTn id="48" dur="2000"/>
                                        <p:tgtEl>
                                          <p:spTgt spid="25605">
                                            <p:txEl>
                                              <p:pRg st="9" end="9"/>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5605">
                                            <p:txEl>
                                              <p:pRg st="10" end="10"/>
                                            </p:txEl>
                                          </p:spTgt>
                                        </p:tgtEl>
                                        <p:attrNameLst>
                                          <p:attrName>style.visibility</p:attrName>
                                        </p:attrNameLst>
                                      </p:cBhvr>
                                      <p:to>
                                        <p:strVal val="visible"/>
                                      </p:to>
                                    </p:set>
                                    <p:animEffect transition="in" filter="fade">
                                      <p:cBhvr>
                                        <p:cTn id="53" dur="2000"/>
                                        <p:tgtEl>
                                          <p:spTgt spid="2560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P spid="25605"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4579"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FC3D33F2-74B7-44BB-AB7F-B737702A9728}" type="slidenum">
              <a:rPr lang="de-CH" altLang="de-DE" sz="1000" smtClean="0"/>
              <a:pPr eaLnBrk="1" hangingPunct="1"/>
              <a:t>23</a:t>
            </a:fld>
            <a:endParaRPr lang="de-CH" altLang="de-DE" sz="1000" smtClean="0"/>
          </a:p>
        </p:txBody>
      </p:sp>
      <p:sp>
        <p:nvSpPr>
          <p:cNvPr id="26628" name="Rectangle 2"/>
          <p:cNvSpPr>
            <a:spLocks noGrp="1" noChangeArrowheads="1"/>
          </p:cNvSpPr>
          <p:nvPr>
            <p:ph type="title"/>
          </p:nvPr>
        </p:nvSpPr>
        <p:spPr>
          <a:xfrm>
            <a:off x="900113" y="188913"/>
            <a:ext cx="7343775" cy="503237"/>
          </a:xfrm>
        </p:spPr>
        <p:txBody>
          <a:bodyPr/>
          <a:lstStyle/>
          <a:p>
            <a:pPr eaLnBrk="1" hangingPunct="1"/>
            <a:r>
              <a:rPr lang="de-CH" altLang="de-DE" smtClean="0"/>
              <a:t>Cour de cassation on cause:</a:t>
            </a:r>
          </a:p>
        </p:txBody>
      </p:sp>
      <p:sp>
        <p:nvSpPr>
          <p:cNvPr id="26629" name="Rectangle 3"/>
          <p:cNvSpPr>
            <a:spLocks noGrp="1" noChangeArrowheads="1"/>
          </p:cNvSpPr>
          <p:nvPr>
            <p:ph type="body" idx="1"/>
          </p:nvPr>
        </p:nvSpPr>
        <p:spPr>
          <a:xfrm>
            <a:off x="900113" y="692150"/>
            <a:ext cx="7343775" cy="5400675"/>
          </a:xfrm>
        </p:spPr>
        <p:txBody>
          <a:bodyPr/>
          <a:lstStyle/>
          <a:p>
            <a:pPr marL="323850" indent="-323850" eaLnBrk="1" hangingPunct="1">
              <a:buFont typeface="Arial" charset="0"/>
              <a:buAutoNum type="arabicParenBoth"/>
            </a:pPr>
            <a:r>
              <a:rPr lang="de-CH" altLang="de-DE" dirty="0" smtClean="0">
                <a:solidFill>
                  <a:schemeClr val="tx2"/>
                </a:solidFill>
              </a:rPr>
              <a:t>Cass. </a:t>
            </a:r>
            <a:r>
              <a:rPr lang="de-CH" altLang="de-DE" dirty="0" err="1" smtClean="0">
                <a:solidFill>
                  <a:schemeClr val="tx2"/>
                </a:solidFill>
              </a:rPr>
              <a:t>Civ</a:t>
            </a:r>
            <a:r>
              <a:rPr lang="de-CH" altLang="de-DE" dirty="0" smtClean="0">
                <a:solidFill>
                  <a:schemeClr val="tx2"/>
                </a:solidFill>
              </a:rPr>
              <a:t>. 12 </a:t>
            </a:r>
            <a:r>
              <a:rPr lang="de-CH" altLang="de-DE" dirty="0" err="1" smtClean="0">
                <a:solidFill>
                  <a:schemeClr val="tx2"/>
                </a:solidFill>
              </a:rPr>
              <a:t>July</a:t>
            </a:r>
            <a:r>
              <a:rPr lang="de-CH" altLang="de-DE" dirty="0" smtClean="0">
                <a:solidFill>
                  <a:schemeClr val="tx2"/>
                </a:solidFill>
              </a:rPr>
              <a:t> 1989 </a:t>
            </a:r>
            <a:r>
              <a:rPr lang="de-CH" altLang="de-DE" dirty="0" err="1" smtClean="0">
                <a:solidFill>
                  <a:schemeClr val="tx2"/>
                </a:solidFill>
              </a:rPr>
              <a:t>Hocus</a:t>
            </a:r>
            <a:r>
              <a:rPr lang="de-CH" altLang="de-DE" dirty="0" smtClean="0">
                <a:solidFill>
                  <a:schemeClr val="tx2"/>
                </a:solidFill>
              </a:rPr>
              <a:t> </a:t>
            </a:r>
            <a:r>
              <a:rPr lang="de-CH" altLang="de-DE" dirty="0" err="1" smtClean="0">
                <a:solidFill>
                  <a:schemeClr val="tx2"/>
                </a:solidFill>
              </a:rPr>
              <a:t>pocus</a:t>
            </a:r>
            <a:r>
              <a:rPr lang="de-CH" altLang="de-DE" dirty="0" smtClean="0"/>
              <a:t> (Reader, p. 16f. )</a:t>
            </a:r>
          </a:p>
          <a:p>
            <a:pPr marL="323850" indent="-323850" eaLnBrk="1" hangingPunct="1">
              <a:buFont typeface="Wingdings" pitchFamily="2" charset="2"/>
              <a:buChar char="è"/>
            </a:pPr>
            <a:r>
              <a:rPr lang="de-CH" altLang="de-DE" dirty="0" smtClean="0">
                <a:sym typeface="Wingdings" pitchFamily="2" charset="2"/>
              </a:rPr>
              <a:t>a traditional </a:t>
            </a:r>
            <a:r>
              <a:rPr lang="de-CH" altLang="de-DE" dirty="0" err="1" smtClean="0">
                <a:sym typeface="Wingdings" pitchFamily="2" charset="2"/>
              </a:rPr>
              <a:t>application</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condition</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cause</a:t>
            </a:r>
            <a:endParaRPr lang="de-CH" altLang="de-DE" dirty="0" smtClean="0">
              <a:sym typeface="Wingdings" pitchFamily="2" charset="2"/>
            </a:endParaRPr>
          </a:p>
          <a:p>
            <a:pPr marL="323850" indent="-323850" eaLnBrk="1" hangingPunct="1">
              <a:buFont typeface="Wingdings" pitchFamily="2" charset="2"/>
              <a:buNone/>
            </a:pPr>
            <a:r>
              <a:rPr lang="de-CH" altLang="de-DE" dirty="0" smtClean="0">
                <a:sym typeface="Wingdings" pitchFamily="2" charset="2"/>
              </a:rPr>
              <a:t>Facts: A professional </a:t>
            </a:r>
            <a:r>
              <a:rPr lang="de-CH" altLang="de-DE" dirty="0" err="1" smtClean="0">
                <a:sym typeface="Wingdings" pitchFamily="2" charset="2"/>
              </a:rPr>
              <a:t>soothsayer</a:t>
            </a:r>
            <a:r>
              <a:rPr lang="de-CH" altLang="de-DE" dirty="0" smtClean="0">
                <a:sym typeface="Wingdings" pitchFamily="2" charset="2"/>
              </a:rPr>
              <a:t> </a:t>
            </a:r>
            <a:r>
              <a:rPr lang="de-CH" altLang="de-DE" dirty="0" err="1" smtClean="0">
                <a:sym typeface="Wingdings" pitchFamily="2" charset="2"/>
              </a:rPr>
              <a:t>sells</a:t>
            </a:r>
            <a:r>
              <a:rPr lang="de-CH" altLang="de-DE" dirty="0" smtClean="0">
                <a:sym typeface="Wingdings" pitchFamily="2" charset="2"/>
              </a:rPr>
              <a:t> </a:t>
            </a:r>
            <a:r>
              <a:rPr lang="de-CH" altLang="de-DE" dirty="0" err="1" smtClean="0">
                <a:sym typeface="Wingdings" pitchFamily="2" charset="2"/>
              </a:rPr>
              <a:t>to</a:t>
            </a:r>
            <a:r>
              <a:rPr lang="de-CH" altLang="de-DE" dirty="0" smtClean="0">
                <a:sym typeface="Wingdings" pitchFamily="2" charset="2"/>
              </a:rPr>
              <a:t> </a:t>
            </a:r>
            <a:r>
              <a:rPr lang="de-CH" altLang="de-DE" dirty="0" err="1" smtClean="0">
                <a:sym typeface="Wingdings" pitchFamily="2" charset="2"/>
              </a:rPr>
              <a:t>his</a:t>
            </a:r>
            <a:r>
              <a:rPr lang="de-CH" altLang="de-DE" dirty="0" smtClean="0">
                <a:sym typeface="Wingdings" pitchFamily="2" charset="2"/>
              </a:rPr>
              <a:t> </a:t>
            </a:r>
            <a:r>
              <a:rPr lang="de-CH" altLang="de-DE" dirty="0" err="1" smtClean="0">
                <a:sym typeface="Wingdings" pitchFamily="2" charset="2"/>
              </a:rPr>
              <a:t>successor</a:t>
            </a:r>
            <a:r>
              <a:rPr lang="de-CH" altLang="de-DE" dirty="0" smtClean="0">
                <a:sym typeface="Wingdings" pitchFamily="2" charset="2"/>
              </a:rPr>
              <a:t> </a:t>
            </a:r>
            <a:r>
              <a:rPr lang="de-CH" altLang="de-DE" dirty="0" err="1" smtClean="0">
                <a:sym typeface="Wingdings" pitchFamily="2" charset="2"/>
              </a:rPr>
              <a:t>his</a:t>
            </a:r>
            <a:r>
              <a:rPr lang="de-CH" altLang="de-DE" dirty="0" smtClean="0">
                <a:sym typeface="Wingdings" pitchFamily="2" charset="2"/>
              </a:rPr>
              <a:t> </a:t>
            </a:r>
            <a:r>
              <a:rPr lang="de-CH" altLang="de-DE" dirty="0" err="1" smtClean="0">
                <a:sym typeface="Wingdings" pitchFamily="2" charset="2"/>
              </a:rPr>
              <a:t>occult</a:t>
            </a:r>
            <a:r>
              <a:rPr lang="de-CH" altLang="de-DE" dirty="0" smtClean="0">
                <a:sym typeface="Wingdings" pitchFamily="2" charset="2"/>
              </a:rPr>
              <a:t> </a:t>
            </a:r>
            <a:r>
              <a:rPr lang="de-CH" altLang="de-DE" dirty="0" err="1" smtClean="0">
                <a:sym typeface="Wingdings" pitchFamily="2" charset="2"/>
              </a:rPr>
              <a:t>paraphernalia</a:t>
            </a:r>
            <a:r>
              <a:rPr lang="de-CH" altLang="de-DE" dirty="0" smtClean="0">
                <a:sym typeface="Wingdings" pitchFamily="2" charset="2"/>
              </a:rPr>
              <a:t>, </a:t>
            </a:r>
            <a:r>
              <a:rPr lang="de-CH" altLang="de-DE" dirty="0" err="1" smtClean="0">
                <a:sym typeface="Wingdings" pitchFamily="2" charset="2"/>
              </a:rPr>
              <a:t>then</a:t>
            </a:r>
            <a:r>
              <a:rPr lang="de-CH" altLang="de-DE" dirty="0" smtClean="0">
                <a:sym typeface="Wingdings" pitchFamily="2" charset="2"/>
              </a:rPr>
              <a:t> </a:t>
            </a:r>
            <a:r>
              <a:rPr lang="de-CH" altLang="de-DE" dirty="0" err="1" smtClean="0">
                <a:sym typeface="Wingdings" pitchFamily="2" charset="2"/>
              </a:rPr>
              <a:t>contested</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validity</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sale</a:t>
            </a:r>
            <a:endParaRPr lang="de-CH" altLang="de-DE" dirty="0" smtClean="0">
              <a:sym typeface="Wingdings" pitchFamily="2" charset="2"/>
            </a:endParaRPr>
          </a:p>
          <a:p>
            <a:pPr marL="323850" indent="-323850" eaLnBrk="1" hangingPunct="1">
              <a:buFont typeface="Wingdings" pitchFamily="2" charset="2"/>
              <a:buNone/>
            </a:pPr>
            <a:r>
              <a:rPr lang="de-CH" altLang="de-DE" i="1" dirty="0" smtClean="0">
                <a:sym typeface="Wingdings" pitchFamily="2" charset="2"/>
              </a:rPr>
              <a:t>Cour de </a:t>
            </a:r>
            <a:r>
              <a:rPr lang="de-CH" altLang="de-DE" i="1" dirty="0" err="1" smtClean="0">
                <a:sym typeface="Wingdings" pitchFamily="2" charset="2"/>
              </a:rPr>
              <a:t>cassation</a:t>
            </a:r>
            <a:r>
              <a:rPr lang="de-CH" altLang="de-DE" dirty="0" smtClean="0">
                <a:sym typeface="Wingdings" pitchFamily="2" charset="2"/>
              </a:rPr>
              <a:t>:</a:t>
            </a:r>
          </a:p>
          <a:p>
            <a:pPr marL="323850" indent="-323850" eaLnBrk="1" hangingPunct="1">
              <a:buFont typeface="Wingdings" pitchFamily="2" charset="2"/>
              <a:buNone/>
            </a:pPr>
            <a:r>
              <a:rPr lang="de-CH" altLang="de-DE" dirty="0" smtClean="0">
                <a:sym typeface="Wingdings" pitchFamily="2" charset="2"/>
              </a:rPr>
              <a:t>	«</a:t>
            </a:r>
            <a:r>
              <a:rPr lang="de-CH" altLang="de-DE" dirty="0" err="1" smtClean="0">
                <a:sym typeface="Wingdings" pitchFamily="2" charset="2"/>
              </a:rPr>
              <a:t>Whereas</a:t>
            </a:r>
            <a:r>
              <a:rPr lang="de-CH" altLang="de-DE" dirty="0" smtClean="0">
                <a:sym typeface="Wingdings" pitchFamily="2" charset="2"/>
              </a:rPr>
              <a:t> </a:t>
            </a:r>
            <a:r>
              <a:rPr lang="de-CH" altLang="de-DE" dirty="0" err="1" smtClean="0">
                <a:sym typeface="Wingdings" pitchFamily="2" charset="2"/>
              </a:rPr>
              <a:t>one</a:t>
            </a:r>
            <a:r>
              <a:rPr lang="de-CH" altLang="de-DE" dirty="0" smtClean="0">
                <a:sym typeface="Wingdings" pitchFamily="2" charset="2"/>
              </a:rPr>
              <a:t> (…) </a:t>
            </a:r>
            <a:r>
              <a:rPr lang="de-CH" altLang="de-DE" dirty="0" err="1" smtClean="0">
                <a:sym typeface="Wingdings" pitchFamily="2" charset="2"/>
              </a:rPr>
              <a:t>established</a:t>
            </a:r>
            <a:r>
              <a:rPr lang="de-CH" altLang="de-DE" dirty="0" smtClean="0">
                <a:sym typeface="Wingdings" pitchFamily="2" charset="2"/>
              </a:rPr>
              <a:t> </a:t>
            </a:r>
            <a:r>
              <a:rPr lang="de-CH" altLang="de-DE" dirty="0" err="1" smtClean="0">
                <a:sym typeface="Wingdings" pitchFamily="2" charset="2"/>
              </a:rPr>
              <a:t>that</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impelling</a:t>
            </a:r>
            <a:r>
              <a:rPr lang="de-CH" altLang="de-DE" dirty="0" smtClean="0">
                <a:sym typeface="Wingdings" pitchFamily="2" charset="2"/>
              </a:rPr>
              <a:t> </a:t>
            </a:r>
            <a:r>
              <a:rPr lang="de-CH" altLang="de-DE" dirty="0" err="1" smtClean="0">
                <a:sym typeface="Wingdings" pitchFamily="2" charset="2"/>
              </a:rPr>
              <a:t>and</a:t>
            </a:r>
            <a:r>
              <a:rPr lang="de-CH" altLang="de-DE" dirty="0" smtClean="0">
                <a:sym typeface="Wingdings" pitchFamily="2" charset="2"/>
              </a:rPr>
              <a:t> </a:t>
            </a:r>
            <a:r>
              <a:rPr lang="de-CH" altLang="de-DE" dirty="0" err="1" smtClean="0">
                <a:sym typeface="Wingdings" pitchFamily="2" charset="2"/>
              </a:rPr>
              <a:t>determining</a:t>
            </a:r>
            <a:r>
              <a:rPr lang="de-CH" altLang="de-DE" dirty="0" smtClean="0">
                <a:sym typeface="Wingdings" pitchFamily="2" charset="2"/>
              </a:rPr>
              <a:t> </a:t>
            </a:r>
            <a:r>
              <a:rPr lang="de-CH" altLang="de-DE" dirty="0" err="1" smtClean="0">
                <a:sym typeface="Wingdings" pitchFamily="2" charset="2"/>
              </a:rPr>
              <a:t>cause</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 </a:t>
            </a:r>
            <a:r>
              <a:rPr lang="de-CH" altLang="de-DE" dirty="0" err="1" smtClean="0">
                <a:sym typeface="Wingdings" pitchFamily="2" charset="2"/>
              </a:rPr>
              <a:t>contract</a:t>
            </a:r>
            <a:r>
              <a:rPr lang="de-CH" altLang="de-DE" dirty="0" smtClean="0">
                <a:sym typeface="Wingdings" pitchFamily="2" charset="2"/>
              </a:rPr>
              <a:t> </a:t>
            </a:r>
            <a:r>
              <a:rPr lang="de-CH" altLang="de-DE" dirty="0" err="1" smtClean="0">
                <a:sym typeface="Wingdings" pitchFamily="2" charset="2"/>
              </a:rPr>
              <a:t>for</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sale</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various</a:t>
            </a:r>
            <a:r>
              <a:rPr lang="de-CH" altLang="de-DE" dirty="0" smtClean="0">
                <a:sym typeface="Wingdings" pitchFamily="2" charset="2"/>
              </a:rPr>
              <a:t> </a:t>
            </a:r>
            <a:r>
              <a:rPr lang="de-CH" altLang="de-DE" dirty="0" err="1" smtClean="0">
                <a:sym typeface="Wingdings" pitchFamily="2" charset="2"/>
              </a:rPr>
              <a:t>works</a:t>
            </a:r>
            <a:r>
              <a:rPr lang="de-CH" altLang="de-DE" dirty="0" smtClean="0">
                <a:sym typeface="Wingdings" pitchFamily="2" charset="2"/>
              </a:rPr>
              <a:t> on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occult</a:t>
            </a:r>
            <a:r>
              <a:rPr lang="de-CH" altLang="de-DE" dirty="0" smtClean="0">
                <a:sym typeface="Wingdings" pitchFamily="2" charset="2"/>
              </a:rPr>
              <a:t> </a:t>
            </a:r>
            <a:r>
              <a:rPr lang="de-CH" altLang="de-DE" dirty="0" err="1" smtClean="0">
                <a:sym typeface="Wingdings" pitchFamily="2" charset="2"/>
              </a:rPr>
              <a:t>and</a:t>
            </a:r>
            <a:r>
              <a:rPr lang="de-CH" altLang="de-DE" dirty="0" smtClean="0">
                <a:sym typeface="Wingdings" pitchFamily="2" charset="2"/>
              </a:rPr>
              <a:t> </a:t>
            </a:r>
            <a:r>
              <a:rPr lang="de-CH" altLang="de-DE" dirty="0" err="1" smtClean="0">
                <a:sym typeface="Wingdings" pitchFamily="2" charset="2"/>
              </a:rPr>
              <a:t>associated</a:t>
            </a:r>
            <a:r>
              <a:rPr lang="de-CH" altLang="de-DE" dirty="0" smtClean="0">
                <a:sym typeface="Wingdings" pitchFamily="2" charset="2"/>
              </a:rPr>
              <a:t> </a:t>
            </a:r>
            <a:r>
              <a:rPr lang="de-CH" altLang="de-DE" dirty="0" err="1" smtClean="0">
                <a:sym typeface="Wingdings" pitchFamily="2" charset="2"/>
              </a:rPr>
              <a:t>paraphernalia</a:t>
            </a:r>
            <a:r>
              <a:rPr lang="de-CH" altLang="de-DE" dirty="0" smtClean="0">
                <a:sym typeface="Wingdings" pitchFamily="2" charset="2"/>
              </a:rPr>
              <a:t> was </a:t>
            </a:r>
            <a:r>
              <a:rPr lang="de-CH" altLang="de-DE" dirty="0" err="1" smtClean="0">
                <a:sym typeface="Wingdings" pitchFamily="2" charset="2"/>
              </a:rPr>
              <a:t>to</a:t>
            </a:r>
            <a:r>
              <a:rPr lang="de-CH" altLang="de-DE" dirty="0" smtClean="0">
                <a:sym typeface="Wingdings" pitchFamily="2" charset="2"/>
              </a:rPr>
              <a:t> </a:t>
            </a:r>
            <a:r>
              <a:rPr lang="de-CH" altLang="de-DE" dirty="0" err="1" smtClean="0">
                <a:sym typeface="Wingdings" pitchFamily="2" charset="2"/>
              </a:rPr>
              <a:t>enable</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buyer</a:t>
            </a:r>
            <a:r>
              <a:rPr lang="de-CH" altLang="de-DE" dirty="0" smtClean="0">
                <a:sym typeface="Wingdings" pitchFamily="2" charset="2"/>
              </a:rPr>
              <a:t> </a:t>
            </a:r>
            <a:r>
              <a:rPr lang="de-CH" altLang="de-DE" dirty="0" err="1" smtClean="0">
                <a:sym typeface="Wingdings" pitchFamily="2" charset="2"/>
              </a:rPr>
              <a:t>to</a:t>
            </a:r>
            <a:r>
              <a:rPr lang="de-CH" altLang="de-DE" dirty="0" smtClean="0">
                <a:sym typeface="Wingdings" pitchFamily="2" charset="2"/>
              </a:rPr>
              <a:t> </a:t>
            </a:r>
            <a:r>
              <a:rPr lang="de-CH" altLang="de-DE" dirty="0" err="1" smtClean="0">
                <a:sym typeface="Wingdings" pitchFamily="2" charset="2"/>
              </a:rPr>
              <a:t>engage</a:t>
            </a:r>
            <a:r>
              <a:rPr lang="de-CH" altLang="de-DE" dirty="0" smtClean="0">
                <a:sym typeface="Wingdings" pitchFamily="2" charset="2"/>
              </a:rPr>
              <a:t> in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occupation</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soothsayer</a:t>
            </a:r>
            <a:r>
              <a:rPr lang="de-CH" altLang="de-DE" dirty="0" smtClean="0">
                <a:sym typeface="Wingdings" pitchFamily="2" charset="2"/>
              </a:rPr>
              <a:t> </a:t>
            </a:r>
            <a:r>
              <a:rPr lang="de-CH" altLang="de-DE" dirty="0" err="1" smtClean="0">
                <a:sym typeface="Wingdings" pitchFamily="2" charset="2"/>
              </a:rPr>
              <a:t>and</a:t>
            </a:r>
            <a:r>
              <a:rPr lang="de-CH" altLang="de-DE" dirty="0" smtClean="0">
                <a:sym typeface="Wingdings" pitchFamily="2" charset="2"/>
              </a:rPr>
              <a:t> </a:t>
            </a:r>
            <a:r>
              <a:rPr lang="de-CH" altLang="de-DE" dirty="0" err="1" smtClean="0">
                <a:sym typeface="Wingdings" pitchFamily="2" charset="2"/>
              </a:rPr>
              <a:t>fortune</a:t>
            </a:r>
            <a:r>
              <a:rPr lang="de-CH" altLang="de-DE" dirty="0" smtClean="0">
                <a:sym typeface="Wingdings" pitchFamily="2" charset="2"/>
              </a:rPr>
              <a:t> </a:t>
            </a:r>
            <a:r>
              <a:rPr lang="de-CH" altLang="de-DE" dirty="0" err="1" smtClean="0">
                <a:sym typeface="Wingdings" pitchFamily="2" charset="2"/>
              </a:rPr>
              <a:t>teller</a:t>
            </a:r>
            <a:r>
              <a:rPr lang="de-CH" altLang="de-DE" dirty="0" smtClean="0">
                <a:sym typeface="Wingdings" pitchFamily="2" charset="2"/>
              </a:rPr>
              <a:t>, </a:t>
            </a:r>
            <a:r>
              <a:rPr lang="de-CH" altLang="de-DE" dirty="0" err="1" smtClean="0">
                <a:sym typeface="Wingdings" pitchFamily="2" charset="2"/>
              </a:rPr>
              <a:t>which</a:t>
            </a:r>
            <a:r>
              <a:rPr lang="de-CH" altLang="de-DE" dirty="0" smtClean="0">
                <a:sym typeface="Wingdings" pitchFamily="2" charset="2"/>
              </a:rPr>
              <a:t> </a:t>
            </a:r>
            <a:r>
              <a:rPr lang="de-CH" altLang="de-DE" dirty="0" err="1" smtClean="0">
                <a:sym typeface="Wingdings" pitchFamily="2" charset="2"/>
              </a:rPr>
              <a:t>is</a:t>
            </a:r>
            <a:r>
              <a:rPr lang="de-CH" altLang="de-DE" dirty="0" smtClean="0">
                <a:sym typeface="Wingdings" pitchFamily="2" charset="2"/>
              </a:rPr>
              <a:t> an </a:t>
            </a:r>
            <a:r>
              <a:rPr lang="de-CH" altLang="de-DE" dirty="0" err="1" smtClean="0">
                <a:sym typeface="Wingdings" pitchFamily="2" charset="2"/>
              </a:rPr>
              <a:t>offence</a:t>
            </a:r>
            <a:r>
              <a:rPr lang="de-CH" altLang="de-DE" dirty="0" smtClean="0">
                <a:sym typeface="Wingdings" pitchFamily="2" charset="2"/>
              </a:rPr>
              <a:t> </a:t>
            </a:r>
            <a:r>
              <a:rPr lang="de-CH" altLang="de-DE" dirty="0" err="1" smtClean="0">
                <a:sym typeface="Wingdings" pitchFamily="2" charset="2"/>
              </a:rPr>
              <a:t>under</a:t>
            </a:r>
            <a:r>
              <a:rPr lang="de-CH" altLang="de-DE" dirty="0" smtClean="0">
                <a:sym typeface="Wingdings" pitchFamily="2" charset="2"/>
              </a:rPr>
              <a:t> (…)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Criminal</a:t>
            </a:r>
            <a:r>
              <a:rPr lang="de-CH" altLang="de-DE" dirty="0" smtClean="0">
                <a:sym typeface="Wingdings" pitchFamily="2" charset="2"/>
              </a:rPr>
              <a:t> Code,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lower</a:t>
            </a:r>
            <a:r>
              <a:rPr lang="de-CH" altLang="de-DE" dirty="0" smtClean="0">
                <a:sym typeface="Wingdings" pitchFamily="2" charset="2"/>
              </a:rPr>
              <a:t> </a:t>
            </a:r>
            <a:r>
              <a:rPr lang="de-CH" altLang="de-DE" dirty="0" err="1" smtClean="0">
                <a:sym typeface="Wingdings" pitchFamily="2" charset="2"/>
              </a:rPr>
              <a:t>courts</a:t>
            </a:r>
            <a:r>
              <a:rPr lang="de-CH" altLang="de-DE" dirty="0" smtClean="0">
                <a:sym typeface="Wingdings" pitchFamily="2" charset="2"/>
              </a:rPr>
              <a:t> </a:t>
            </a:r>
            <a:r>
              <a:rPr lang="de-CH" altLang="de-DE" dirty="0" err="1" smtClean="0">
                <a:sym typeface="Wingdings" pitchFamily="2" charset="2"/>
              </a:rPr>
              <a:t>correctly</a:t>
            </a:r>
            <a:r>
              <a:rPr lang="de-CH" altLang="de-DE" dirty="0" smtClean="0">
                <a:sym typeface="Wingdings" pitchFamily="2" charset="2"/>
              </a:rPr>
              <a:t> </a:t>
            </a:r>
            <a:r>
              <a:rPr lang="de-CH" altLang="de-DE" dirty="0" err="1" smtClean="0">
                <a:sym typeface="Wingdings" pitchFamily="2" charset="2"/>
              </a:rPr>
              <a:t>inferred</a:t>
            </a:r>
            <a:r>
              <a:rPr lang="de-CH" altLang="de-DE" dirty="0" smtClean="0">
                <a:sym typeface="Wingdings" pitchFamily="2" charset="2"/>
              </a:rPr>
              <a:t> </a:t>
            </a:r>
            <a:r>
              <a:rPr lang="de-CH" altLang="de-DE" dirty="0" err="1" smtClean="0">
                <a:sym typeface="Wingdings" pitchFamily="2" charset="2"/>
              </a:rPr>
              <a:t>that</a:t>
            </a:r>
            <a:r>
              <a:rPr lang="de-CH" altLang="de-DE" dirty="0" smtClean="0">
                <a:sym typeface="Wingdings" pitchFamily="2" charset="2"/>
              </a:rPr>
              <a:t> a </a:t>
            </a:r>
            <a:r>
              <a:rPr lang="de-CH" altLang="de-DE" dirty="0" err="1" smtClean="0">
                <a:sym typeface="Wingdings" pitchFamily="2" charset="2"/>
              </a:rPr>
              <a:t>cause</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that</a:t>
            </a:r>
            <a:r>
              <a:rPr lang="de-CH" altLang="de-DE" dirty="0" smtClean="0">
                <a:sym typeface="Wingdings" pitchFamily="2" charset="2"/>
              </a:rPr>
              <a:t> </a:t>
            </a:r>
            <a:r>
              <a:rPr lang="de-CH" altLang="de-DE" dirty="0" err="1" smtClean="0">
                <a:sym typeface="Wingdings" pitchFamily="2" charset="2"/>
              </a:rPr>
              <a:t>kind</a:t>
            </a:r>
            <a:r>
              <a:rPr lang="de-CH" altLang="de-DE" dirty="0" smtClean="0">
                <a:sym typeface="Wingdings" pitchFamily="2" charset="2"/>
              </a:rPr>
              <a:t> </a:t>
            </a:r>
            <a:r>
              <a:rPr lang="de-CH" altLang="de-DE" dirty="0" err="1" smtClean="0">
                <a:sym typeface="Wingdings" pitchFamily="2" charset="2"/>
              </a:rPr>
              <a:t>originating</a:t>
            </a:r>
            <a:r>
              <a:rPr lang="de-CH" altLang="de-DE" dirty="0" smtClean="0">
                <a:sym typeface="Wingdings" pitchFamily="2" charset="2"/>
              </a:rPr>
              <a:t> in a </a:t>
            </a:r>
            <a:r>
              <a:rPr lang="de-CH" altLang="de-DE" dirty="0" err="1" smtClean="0">
                <a:sym typeface="Wingdings" pitchFamily="2" charset="2"/>
              </a:rPr>
              <a:t>criminal</a:t>
            </a:r>
            <a:r>
              <a:rPr lang="de-CH" altLang="de-DE" dirty="0" smtClean="0">
                <a:sym typeface="Wingdings" pitchFamily="2" charset="2"/>
              </a:rPr>
              <a:t> </a:t>
            </a:r>
            <a:r>
              <a:rPr lang="de-CH" altLang="de-DE" dirty="0" err="1" smtClean="0">
                <a:sym typeface="Wingdings" pitchFamily="2" charset="2"/>
              </a:rPr>
              <a:t>offence</a:t>
            </a:r>
            <a:r>
              <a:rPr lang="de-CH" altLang="de-DE" dirty="0" smtClean="0">
                <a:sym typeface="Wingdings" pitchFamily="2" charset="2"/>
              </a:rPr>
              <a:t>, </a:t>
            </a:r>
            <a:r>
              <a:rPr lang="de-CH" altLang="de-DE" dirty="0" err="1" smtClean="0">
                <a:sym typeface="Wingdings" pitchFamily="2" charset="2"/>
              </a:rPr>
              <a:t>is</a:t>
            </a:r>
            <a:r>
              <a:rPr lang="de-CH" altLang="de-DE" dirty="0" smtClean="0">
                <a:sym typeface="Wingdings" pitchFamily="2" charset="2"/>
              </a:rPr>
              <a:t> </a:t>
            </a:r>
            <a:r>
              <a:rPr lang="de-CH" altLang="de-DE" dirty="0" err="1" smtClean="0">
                <a:sym typeface="Wingdings" pitchFamily="2" charset="2"/>
              </a:rPr>
              <a:t>unlawful</a:t>
            </a:r>
            <a:r>
              <a:rPr lang="de-CH" altLang="de-DE" dirty="0" smtClean="0">
                <a:sym typeface="Wingdings" pitchFamily="2" charset="2"/>
              </a:rPr>
              <a:t>»</a:t>
            </a:r>
          </a:p>
          <a:p>
            <a:pPr marL="323850" indent="-323850" eaLnBrk="1" hangingPunct="1">
              <a:buFont typeface="Wingdings" pitchFamily="2" charset="2"/>
              <a:buChar char="è"/>
            </a:pPr>
            <a:endParaRPr lang="de-CH" altLang="de-DE" dirty="0" smtClean="0">
              <a:sym typeface="Wingdings" pitchFamily="2" charset="2"/>
            </a:endParaRPr>
          </a:p>
          <a:p>
            <a:pPr marL="323850" indent="-323850" eaLnBrk="1" hangingPunct="1">
              <a:buFont typeface="Wingdings" pitchFamily="2" charset="2"/>
              <a:buNone/>
            </a:pPr>
            <a:r>
              <a:rPr lang="de-CH" altLang="de-DE" dirty="0" smtClean="0">
                <a:solidFill>
                  <a:schemeClr val="tx2"/>
                </a:solidFill>
                <a:sym typeface="Wingdings" pitchFamily="2" charset="2"/>
              </a:rPr>
              <a:t>(2)</a:t>
            </a:r>
            <a:r>
              <a:rPr lang="de-CH" altLang="de-DE" dirty="0" smtClean="0">
                <a:sym typeface="Wingdings" pitchFamily="2" charset="2"/>
              </a:rPr>
              <a:t> </a:t>
            </a:r>
            <a:r>
              <a:rPr lang="de-CH" altLang="de-DE" dirty="0" smtClean="0">
                <a:solidFill>
                  <a:schemeClr val="tx2"/>
                </a:solidFill>
                <a:sym typeface="Wingdings" pitchFamily="2" charset="2"/>
              </a:rPr>
              <a:t>Cass. </a:t>
            </a:r>
            <a:r>
              <a:rPr lang="de-CH" altLang="de-DE" dirty="0" err="1" smtClean="0">
                <a:solidFill>
                  <a:schemeClr val="tx2"/>
                </a:solidFill>
                <a:sym typeface="Wingdings" pitchFamily="2" charset="2"/>
              </a:rPr>
              <a:t>Com</a:t>
            </a:r>
            <a:r>
              <a:rPr lang="de-CH" altLang="de-DE" dirty="0" smtClean="0">
                <a:solidFill>
                  <a:schemeClr val="tx2"/>
                </a:solidFill>
                <a:sym typeface="Wingdings" pitchFamily="2" charset="2"/>
              </a:rPr>
              <a:t>. 22. </a:t>
            </a:r>
            <a:r>
              <a:rPr lang="de-CH" altLang="de-DE" dirty="0" err="1" smtClean="0">
                <a:solidFill>
                  <a:schemeClr val="tx2"/>
                </a:solidFill>
                <a:sym typeface="Wingdings" pitchFamily="2" charset="2"/>
              </a:rPr>
              <a:t>Oct</a:t>
            </a:r>
            <a:r>
              <a:rPr lang="de-CH" altLang="de-DE" dirty="0" smtClean="0">
                <a:solidFill>
                  <a:schemeClr val="tx2"/>
                </a:solidFill>
                <a:sym typeface="Wingdings" pitchFamily="2" charset="2"/>
              </a:rPr>
              <a:t>. 1996 </a:t>
            </a:r>
            <a:r>
              <a:rPr lang="de-CH" altLang="de-DE" dirty="0" err="1" smtClean="0">
                <a:solidFill>
                  <a:schemeClr val="tx2"/>
                </a:solidFill>
                <a:sym typeface="Wingdings" pitchFamily="2" charset="2"/>
              </a:rPr>
              <a:t>Chronopost</a:t>
            </a:r>
            <a:r>
              <a:rPr lang="de-CH" altLang="de-DE" dirty="0" smtClean="0">
                <a:sym typeface="Wingdings" pitchFamily="2" charset="2"/>
              </a:rPr>
              <a:t> (Reader, p. 17f. )</a:t>
            </a:r>
          </a:p>
          <a:p>
            <a:pPr marL="323850" indent="-323850" eaLnBrk="1" hangingPunct="1">
              <a:buFont typeface="Wingdings" pitchFamily="2" charset="2"/>
              <a:buChar char="è"/>
            </a:pPr>
            <a:r>
              <a:rPr lang="de-CH" altLang="de-DE" dirty="0" err="1" smtClean="0">
                <a:sym typeface="Wingdings" pitchFamily="2" charset="2"/>
              </a:rPr>
              <a:t>recent</a:t>
            </a:r>
            <a:r>
              <a:rPr lang="de-CH" altLang="de-DE" dirty="0" smtClean="0">
                <a:sym typeface="Wingdings" pitchFamily="2" charset="2"/>
              </a:rPr>
              <a:t> </a:t>
            </a:r>
            <a:r>
              <a:rPr lang="de-CH" altLang="de-DE" dirty="0" err="1" smtClean="0">
                <a:sym typeface="Wingdings" pitchFamily="2" charset="2"/>
              </a:rPr>
              <a:t>development</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the</a:t>
            </a:r>
            <a:r>
              <a:rPr lang="de-CH" altLang="de-DE" dirty="0" smtClean="0">
                <a:sym typeface="Wingdings" pitchFamily="2" charset="2"/>
              </a:rPr>
              <a:t> </a:t>
            </a:r>
            <a:r>
              <a:rPr lang="de-CH" altLang="de-DE" dirty="0" err="1" smtClean="0">
                <a:sym typeface="Wingdings" pitchFamily="2" charset="2"/>
              </a:rPr>
              <a:t>cause-doctrine</a:t>
            </a:r>
            <a:endParaRPr lang="de-CH" altLang="de-DE" dirty="0" smtClean="0">
              <a:sym typeface="Wingdings" pitchFamily="2" charset="2"/>
            </a:endParaRPr>
          </a:p>
          <a:p>
            <a:pPr marL="323850" indent="-323850" eaLnBrk="1" hangingPunct="1">
              <a:buFont typeface="Wingdings" pitchFamily="2" charset="2"/>
              <a:buChar char="è"/>
            </a:pPr>
            <a:r>
              <a:rPr lang="de-CH" altLang="de-DE" dirty="0" err="1" smtClean="0">
                <a:sym typeface="Wingdings" pitchFamily="2" charset="2"/>
              </a:rPr>
              <a:t>ethical</a:t>
            </a:r>
            <a:r>
              <a:rPr lang="de-CH" altLang="de-DE" dirty="0" smtClean="0">
                <a:sym typeface="Wingdings" pitchFamily="2" charset="2"/>
              </a:rPr>
              <a:t> </a:t>
            </a:r>
            <a:r>
              <a:rPr lang="de-CH" altLang="de-DE" dirty="0" err="1" smtClean="0">
                <a:sym typeface="Wingdings" pitchFamily="2" charset="2"/>
              </a:rPr>
              <a:t>control</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contract</a:t>
            </a:r>
            <a:r>
              <a:rPr lang="de-CH" altLang="de-DE" dirty="0" smtClean="0">
                <a:sym typeface="Wingdings" pitchFamily="2" charset="2"/>
              </a:rPr>
              <a:t> </a:t>
            </a:r>
            <a:endParaRPr lang="de-CH" alt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fade">
                                      <p:cBhvr>
                                        <p:cTn id="7" dur="2000"/>
                                        <p:tgtEl>
                                          <p:spTgt spid="266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29">
                                            <p:txEl>
                                              <p:pRg st="0" end="0"/>
                                            </p:txEl>
                                          </p:spTgt>
                                        </p:tgtEl>
                                        <p:attrNameLst>
                                          <p:attrName>style.visibility</p:attrName>
                                        </p:attrNameLst>
                                      </p:cBhvr>
                                      <p:to>
                                        <p:strVal val="visible"/>
                                      </p:to>
                                    </p:set>
                                    <p:animEffect transition="in" filter="fade">
                                      <p:cBhvr>
                                        <p:cTn id="12" dur="2000"/>
                                        <p:tgtEl>
                                          <p:spTgt spid="2662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629">
                                            <p:txEl>
                                              <p:pRg st="1" end="1"/>
                                            </p:txEl>
                                          </p:spTgt>
                                        </p:tgtEl>
                                        <p:attrNameLst>
                                          <p:attrName>style.visibility</p:attrName>
                                        </p:attrNameLst>
                                      </p:cBhvr>
                                      <p:to>
                                        <p:strVal val="visible"/>
                                      </p:to>
                                    </p:set>
                                    <p:animEffect transition="in" filter="fade">
                                      <p:cBhvr>
                                        <p:cTn id="17" dur="2000"/>
                                        <p:tgtEl>
                                          <p:spTgt spid="2662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629">
                                            <p:txEl>
                                              <p:pRg st="2" end="2"/>
                                            </p:txEl>
                                          </p:spTgt>
                                        </p:tgtEl>
                                        <p:attrNameLst>
                                          <p:attrName>style.visibility</p:attrName>
                                        </p:attrNameLst>
                                      </p:cBhvr>
                                      <p:to>
                                        <p:strVal val="visible"/>
                                      </p:to>
                                    </p:set>
                                    <p:animEffect transition="in" filter="fade">
                                      <p:cBhvr>
                                        <p:cTn id="22" dur="2000"/>
                                        <p:tgtEl>
                                          <p:spTgt spid="2662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629">
                                            <p:txEl>
                                              <p:pRg st="3" end="3"/>
                                            </p:txEl>
                                          </p:spTgt>
                                        </p:tgtEl>
                                        <p:attrNameLst>
                                          <p:attrName>style.visibility</p:attrName>
                                        </p:attrNameLst>
                                      </p:cBhvr>
                                      <p:to>
                                        <p:strVal val="visible"/>
                                      </p:to>
                                    </p:set>
                                    <p:animEffect transition="in" filter="fade">
                                      <p:cBhvr>
                                        <p:cTn id="27" dur="2000"/>
                                        <p:tgtEl>
                                          <p:spTgt spid="2662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629">
                                            <p:txEl>
                                              <p:pRg st="4" end="4"/>
                                            </p:txEl>
                                          </p:spTgt>
                                        </p:tgtEl>
                                        <p:attrNameLst>
                                          <p:attrName>style.visibility</p:attrName>
                                        </p:attrNameLst>
                                      </p:cBhvr>
                                      <p:to>
                                        <p:strVal val="visible"/>
                                      </p:to>
                                    </p:set>
                                    <p:animEffect transition="in" filter="fade">
                                      <p:cBhvr>
                                        <p:cTn id="32" dur="2000"/>
                                        <p:tgtEl>
                                          <p:spTgt spid="2662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629">
                                            <p:txEl>
                                              <p:pRg st="6" end="6"/>
                                            </p:txEl>
                                          </p:spTgt>
                                        </p:tgtEl>
                                        <p:attrNameLst>
                                          <p:attrName>style.visibility</p:attrName>
                                        </p:attrNameLst>
                                      </p:cBhvr>
                                      <p:to>
                                        <p:strVal val="visible"/>
                                      </p:to>
                                    </p:set>
                                    <p:animEffect transition="in" filter="fade">
                                      <p:cBhvr>
                                        <p:cTn id="37" dur="2000"/>
                                        <p:tgtEl>
                                          <p:spTgt spid="2662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629">
                                            <p:txEl>
                                              <p:pRg st="7" end="7"/>
                                            </p:txEl>
                                          </p:spTgt>
                                        </p:tgtEl>
                                        <p:attrNameLst>
                                          <p:attrName>style.visibility</p:attrName>
                                        </p:attrNameLst>
                                      </p:cBhvr>
                                      <p:to>
                                        <p:strVal val="visible"/>
                                      </p:to>
                                    </p:set>
                                    <p:animEffect transition="in" filter="fade">
                                      <p:cBhvr>
                                        <p:cTn id="42" dur="2000"/>
                                        <p:tgtEl>
                                          <p:spTgt spid="26629">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6629">
                                            <p:txEl>
                                              <p:pRg st="8" end="8"/>
                                            </p:txEl>
                                          </p:spTgt>
                                        </p:tgtEl>
                                        <p:attrNameLst>
                                          <p:attrName>style.visibility</p:attrName>
                                        </p:attrNameLst>
                                      </p:cBhvr>
                                      <p:to>
                                        <p:strVal val="visible"/>
                                      </p:to>
                                    </p:set>
                                    <p:animEffect transition="in" filter="fade">
                                      <p:cBhvr>
                                        <p:cTn id="47" dur="2000"/>
                                        <p:tgtEl>
                                          <p:spTgt spid="2662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P spid="2662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560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7593A812-99E2-4E94-9B0B-153B21DD842E}" type="slidenum">
              <a:rPr lang="de-CH" altLang="de-DE" sz="1000" smtClean="0"/>
              <a:pPr eaLnBrk="1" hangingPunct="1"/>
              <a:t>24</a:t>
            </a:fld>
            <a:endParaRPr lang="de-CH" altLang="de-DE" sz="1000" smtClean="0"/>
          </a:p>
        </p:txBody>
      </p:sp>
      <p:sp>
        <p:nvSpPr>
          <p:cNvPr id="27652" name="Rectangle 2"/>
          <p:cNvSpPr>
            <a:spLocks noGrp="1" noChangeArrowheads="1"/>
          </p:cNvSpPr>
          <p:nvPr>
            <p:ph type="title"/>
          </p:nvPr>
        </p:nvSpPr>
        <p:spPr/>
        <p:txBody>
          <a:bodyPr/>
          <a:lstStyle/>
          <a:p>
            <a:pPr eaLnBrk="1" hangingPunct="1"/>
            <a:r>
              <a:rPr lang="de-CH" altLang="de-DE" smtClean="0"/>
              <a:t>Cass. com. 22 october 1996 «Chronopost»:</a:t>
            </a:r>
          </a:p>
        </p:txBody>
      </p:sp>
      <p:sp>
        <p:nvSpPr>
          <p:cNvPr id="27653" name="Rectangle 3"/>
          <p:cNvSpPr>
            <a:spLocks noGrp="1" noChangeArrowheads="1"/>
          </p:cNvSpPr>
          <p:nvPr>
            <p:ph type="body" idx="1"/>
          </p:nvPr>
        </p:nvSpPr>
        <p:spPr/>
        <p:txBody>
          <a:bodyPr/>
          <a:lstStyle/>
          <a:p>
            <a:pPr marL="0" indent="0" eaLnBrk="1" hangingPunct="1"/>
            <a:r>
              <a:rPr lang="de-CH" altLang="de-DE" smtClean="0">
                <a:solidFill>
                  <a:schemeClr val="tx2"/>
                </a:solidFill>
              </a:rPr>
              <a:t>Facts:</a:t>
            </a:r>
          </a:p>
          <a:p>
            <a:pPr marL="0" indent="0" eaLnBrk="1" hangingPunct="1">
              <a:buFontTx/>
              <a:buChar char="-"/>
            </a:pPr>
            <a:r>
              <a:rPr lang="de-CH" altLang="de-DE" smtClean="0"/>
              <a:t> Chronopost is a company which delivers mail on time.</a:t>
            </a:r>
          </a:p>
          <a:p>
            <a:pPr marL="0" indent="0" eaLnBrk="1" hangingPunct="1">
              <a:buFontTx/>
              <a:buChar char="-"/>
            </a:pPr>
            <a:r>
              <a:rPr lang="de-CH" altLang="de-DE" smtClean="0"/>
              <a:t> Banchereau, a company, which was twice handed</a:t>
            </a:r>
            <a:r>
              <a:rPr lang="de-CH" altLang="de-DE" smtClean="0">
                <a:solidFill>
                  <a:srgbClr val="FF0000"/>
                </a:solidFill>
              </a:rPr>
              <a:t> </a:t>
            </a:r>
            <a:r>
              <a:rPr lang="de-CH" altLang="de-DE" smtClean="0"/>
              <a:t>an envelope containing a bid in a tendering procedure [</a:t>
            </a:r>
            <a:r>
              <a:rPr lang="de-CH" altLang="de-DE" smtClean="0">
                <a:solidFill>
                  <a:schemeClr val="tx2"/>
                </a:solidFill>
              </a:rPr>
              <a:t>hier</a:t>
            </a:r>
            <a:r>
              <a:rPr lang="de-CH" altLang="de-DE" smtClean="0"/>
              <a:t>: öffentliche Ausschreibung; im Original: «soumission a une adjucation»]</a:t>
            </a:r>
          </a:p>
          <a:p>
            <a:pPr marL="0" indent="0" eaLnBrk="1" hangingPunct="1">
              <a:buFontTx/>
              <a:buChar char="-"/>
            </a:pPr>
            <a:r>
              <a:rPr lang="de-CH" altLang="de-DE" smtClean="0"/>
              <a:t> these envelopes had to be delivered before midday, but Chronopost failed to do so (twice) . </a:t>
            </a:r>
          </a:p>
          <a:p>
            <a:pPr marL="0" indent="0" eaLnBrk="1" hangingPunct="1">
              <a:buFontTx/>
              <a:buChar char="-"/>
            </a:pPr>
            <a:r>
              <a:rPr lang="de-CH" altLang="de-DE" smtClean="0"/>
              <a:t> As a consequence Banchereau did not participate in the tendering procedure and brought an action for damages against Chronopost in respect of the sustained loss. </a:t>
            </a:r>
          </a:p>
          <a:p>
            <a:pPr marL="0" indent="0" eaLnBrk="1" hangingPunct="1">
              <a:buFontTx/>
              <a:buChar char="-"/>
            </a:pPr>
            <a:r>
              <a:rPr lang="de-CH" altLang="de-DE" smtClean="0"/>
              <a:t> Chronopost invoked a clause in the contract limiting compensation for delay to the cost incurred by it in transporting the packet.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fade">
                                      <p:cBhvr>
                                        <p:cTn id="7" dur="2000"/>
                                        <p:tgtEl>
                                          <p:spTgt spid="276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3">
                                            <p:txEl>
                                              <p:pRg st="0" end="0"/>
                                            </p:txEl>
                                          </p:spTgt>
                                        </p:tgtEl>
                                        <p:attrNameLst>
                                          <p:attrName>style.visibility</p:attrName>
                                        </p:attrNameLst>
                                      </p:cBhvr>
                                      <p:to>
                                        <p:strVal val="visible"/>
                                      </p:to>
                                    </p:set>
                                    <p:animEffect transition="in" filter="fade">
                                      <p:cBhvr>
                                        <p:cTn id="12" dur="2000"/>
                                        <p:tgtEl>
                                          <p:spTgt spid="2765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3">
                                            <p:txEl>
                                              <p:pRg st="1" end="1"/>
                                            </p:txEl>
                                          </p:spTgt>
                                        </p:tgtEl>
                                        <p:attrNameLst>
                                          <p:attrName>style.visibility</p:attrName>
                                        </p:attrNameLst>
                                      </p:cBhvr>
                                      <p:to>
                                        <p:strVal val="visible"/>
                                      </p:to>
                                    </p:set>
                                    <p:animEffect transition="in" filter="fade">
                                      <p:cBhvr>
                                        <p:cTn id="17" dur="2000"/>
                                        <p:tgtEl>
                                          <p:spTgt spid="2765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653">
                                            <p:txEl>
                                              <p:pRg st="2" end="2"/>
                                            </p:txEl>
                                          </p:spTgt>
                                        </p:tgtEl>
                                        <p:attrNameLst>
                                          <p:attrName>style.visibility</p:attrName>
                                        </p:attrNameLst>
                                      </p:cBhvr>
                                      <p:to>
                                        <p:strVal val="visible"/>
                                      </p:to>
                                    </p:set>
                                    <p:animEffect transition="in" filter="fade">
                                      <p:cBhvr>
                                        <p:cTn id="22" dur="2000"/>
                                        <p:tgtEl>
                                          <p:spTgt spid="2765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653">
                                            <p:txEl>
                                              <p:pRg st="3" end="3"/>
                                            </p:txEl>
                                          </p:spTgt>
                                        </p:tgtEl>
                                        <p:attrNameLst>
                                          <p:attrName>style.visibility</p:attrName>
                                        </p:attrNameLst>
                                      </p:cBhvr>
                                      <p:to>
                                        <p:strVal val="visible"/>
                                      </p:to>
                                    </p:set>
                                    <p:animEffect transition="in" filter="fade">
                                      <p:cBhvr>
                                        <p:cTn id="27" dur="2000"/>
                                        <p:tgtEl>
                                          <p:spTgt spid="2765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653">
                                            <p:txEl>
                                              <p:pRg st="4" end="4"/>
                                            </p:txEl>
                                          </p:spTgt>
                                        </p:tgtEl>
                                        <p:attrNameLst>
                                          <p:attrName>style.visibility</p:attrName>
                                        </p:attrNameLst>
                                      </p:cBhvr>
                                      <p:to>
                                        <p:strVal val="visible"/>
                                      </p:to>
                                    </p:set>
                                    <p:animEffect transition="in" filter="fade">
                                      <p:cBhvr>
                                        <p:cTn id="32" dur="2000"/>
                                        <p:tgtEl>
                                          <p:spTgt spid="2765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653">
                                            <p:txEl>
                                              <p:pRg st="5" end="5"/>
                                            </p:txEl>
                                          </p:spTgt>
                                        </p:tgtEl>
                                        <p:attrNameLst>
                                          <p:attrName>style.visibility</p:attrName>
                                        </p:attrNameLst>
                                      </p:cBhvr>
                                      <p:to>
                                        <p:strVal val="visible"/>
                                      </p:to>
                                    </p:set>
                                    <p:animEffect transition="in" filter="fade">
                                      <p:cBhvr>
                                        <p:cTn id="37" dur="2000"/>
                                        <p:tgtEl>
                                          <p:spTgt spid="2765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6627"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B8EE957E-09B2-43A9-BAB6-EF617AF30DA4}" type="slidenum">
              <a:rPr lang="de-CH" altLang="de-DE" sz="1000" smtClean="0"/>
              <a:pPr eaLnBrk="1" hangingPunct="1"/>
              <a:t>25</a:t>
            </a:fld>
            <a:endParaRPr lang="de-CH" altLang="de-DE" sz="1000" smtClean="0"/>
          </a:p>
        </p:txBody>
      </p:sp>
      <p:sp>
        <p:nvSpPr>
          <p:cNvPr id="28676" name="Rectangle 2"/>
          <p:cNvSpPr>
            <a:spLocks noGrp="1" noChangeArrowheads="1"/>
          </p:cNvSpPr>
          <p:nvPr>
            <p:ph type="title"/>
          </p:nvPr>
        </p:nvSpPr>
        <p:spPr/>
        <p:txBody>
          <a:bodyPr/>
          <a:lstStyle/>
          <a:p>
            <a:pPr eaLnBrk="1" hangingPunct="1"/>
            <a:r>
              <a:rPr lang="de-CH" altLang="de-DE" smtClean="0"/>
              <a:t>Cour de cassation:</a:t>
            </a:r>
          </a:p>
        </p:txBody>
      </p:sp>
      <p:sp>
        <p:nvSpPr>
          <p:cNvPr id="28677" name="Rectangle 3"/>
          <p:cNvSpPr>
            <a:spLocks noGrp="1" noChangeArrowheads="1"/>
          </p:cNvSpPr>
          <p:nvPr>
            <p:ph type="body" idx="1"/>
          </p:nvPr>
        </p:nvSpPr>
        <p:spPr>
          <a:xfrm>
            <a:off x="900113" y="620713"/>
            <a:ext cx="7343775" cy="5472112"/>
          </a:xfrm>
        </p:spPr>
        <p:txBody>
          <a:bodyPr/>
          <a:lstStyle/>
          <a:p>
            <a:pPr marL="0" indent="0" eaLnBrk="1" hangingPunct="1"/>
            <a:r>
              <a:rPr lang="de-CH" altLang="de-DE" sz="2000" smtClean="0"/>
              <a:t>«Under article 1131 of the Civil Code: (…)</a:t>
            </a:r>
          </a:p>
          <a:p>
            <a:pPr marL="0" indent="0" eaLnBrk="1" hangingPunct="1"/>
            <a:r>
              <a:rPr lang="de-CH" altLang="de-DE" sz="2000" smtClean="0"/>
              <a:t>Whereas in dismissing Bandereau‘s claim (…) the court of appeal infringed the above-mentioned provision; as Chronopost a specialist in swift transport guaranteeing the reliability and speed of its service, undertook to deliver the envelopes (…) within a specific period; as owing to its failure to perform that fundamental duty, the contractual clause limiting liability, which contradicted the scope of the obligation entered into, was deemed not to have been incorporated in the contract».</a:t>
            </a:r>
          </a:p>
          <a:p>
            <a:pPr marL="0" indent="0" eaLnBrk="1" hangingPunct="1"/>
            <a:endParaRPr lang="de-CH" altLang="de-DE" sz="2000" smtClean="0"/>
          </a:p>
          <a:p>
            <a:pPr marL="0" indent="0" eaLnBrk="1" hangingPunct="1">
              <a:buFont typeface="Wingdings" pitchFamily="2" charset="2"/>
              <a:buChar char="è"/>
            </a:pPr>
            <a:r>
              <a:rPr lang="de-CH" altLang="de-DE" sz="2000" smtClean="0">
                <a:solidFill>
                  <a:schemeClr val="tx2"/>
                </a:solidFill>
                <a:sym typeface="Wingdings" pitchFamily="2" charset="2"/>
              </a:rPr>
              <a:t>  the payment for the transport service is without cause, because the transporter did not perform the fundamental duty</a:t>
            </a:r>
          </a:p>
          <a:p>
            <a:pPr marL="0" indent="0" eaLnBrk="1" hangingPunct="1">
              <a:buFont typeface="Wingdings" pitchFamily="2" charset="2"/>
              <a:buChar char="è"/>
            </a:pPr>
            <a:r>
              <a:rPr lang="de-CH" altLang="de-DE" sz="2000" smtClean="0">
                <a:solidFill>
                  <a:schemeClr val="tx2"/>
                </a:solidFill>
              </a:rPr>
              <a:t>  the cause is applied furthermore in the definition of the fundamental duty under the contract («obligation essentielle»)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fade">
                                      <p:cBhvr>
                                        <p:cTn id="7" dur="2000"/>
                                        <p:tgtEl>
                                          <p:spTgt spid="28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7">
                                            <p:txEl>
                                              <p:pRg st="0" end="0"/>
                                            </p:txEl>
                                          </p:spTgt>
                                        </p:tgtEl>
                                        <p:attrNameLst>
                                          <p:attrName>style.visibility</p:attrName>
                                        </p:attrNameLst>
                                      </p:cBhvr>
                                      <p:to>
                                        <p:strVal val="visible"/>
                                      </p:to>
                                    </p:set>
                                    <p:animEffect transition="in" filter="fade">
                                      <p:cBhvr>
                                        <p:cTn id="12" dur="2000"/>
                                        <p:tgtEl>
                                          <p:spTgt spid="2867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7">
                                            <p:txEl>
                                              <p:pRg st="1" end="1"/>
                                            </p:txEl>
                                          </p:spTgt>
                                        </p:tgtEl>
                                        <p:attrNameLst>
                                          <p:attrName>style.visibility</p:attrName>
                                        </p:attrNameLst>
                                      </p:cBhvr>
                                      <p:to>
                                        <p:strVal val="visible"/>
                                      </p:to>
                                    </p:set>
                                    <p:animEffect transition="in" filter="fade">
                                      <p:cBhvr>
                                        <p:cTn id="17" dur="2000"/>
                                        <p:tgtEl>
                                          <p:spTgt spid="2867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677">
                                            <p:txEl>
                                              <p:pRg st="3" end="3"/>
                                            </p:txEl>
                                          </p:spTgt>
                                        </p:tgtEl>
                                        <p:attrNameLst>
                                          <p:attrName>style.visibility</p:attrName>
                                        </p:attrNameLst>
                                      </p:cBhvr>
                                      <p:to>
                                        <p:strVal val="visible"/>
                                      </p:to>
                                    </p:set>
                                    <p:animEffect transition="in" filter="fade">
                                      <p:cBhvr>
                                        <p:cTn id="22" dur="2000"/>
                                        <p:tgtEl>
                                          <p:spTgt spid="2867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677">
                                            <p:txEl>
                                              <p:pRg st="4" end="4"/>
                                            </p:txEl>
                                          </p:spTgt>
                                        </p:tgtEl>
                                        <p:attrNameLst>
                                          <p:attrName>style.visibility</p:attrName>
                                        </p:attrNameLst>
                                      </p:cBhvr>
                                      <p:to>
                                        <p:strVal val="visible"/>
                                      </p:to>
                                    </p:set>
                                    <p:animEffect transition="in" filter="fade">
                                      <p:cBhvr>
                                        <p:cTn id="27" dur="2000"/>
                                        <p:tgtEl>
                                          <p:spTgt spid="2867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P spid="2867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e-CH" altLang="de-DE" smtClean="0"/>
              <a:t>(2) Common Law: the theory of Consideration</a:t>
            </a:r>
          </a:p>
        </p:txBody>
      </p:sp>
      <p:sp>
        <p:nvSpPr>
          <p:cNvPr id="27651" name="Inhaltsplatzhalter 2"/>
          <p:cNvSpPr>
            <a:spLocks noGrp="1"/>
          </p:cNvSpPr>
          <p:nvPr>
            <p:ph idx="1"/>
          </p:nvPr>
        </p:nvSpPr>
        <p:spPr>
          <a:xfrm>
            <a:off x="900113" y="831850"/>
            <a:ext cx="7343775" cy="5260975"/>
          </a:xfrm>
        </p:spPr>
        <p:txBody>
          <a:bodyPr/>
          <a:lstStyle/>
          <a:p>
            <a:pPr marL="0" indent="0" eaLnBrk="1" hangingPunct="1"/>
            <a:r>
              <a:rPr lang="en-US" altLang="de-DE" sz="2000" smtClean="0">
                <a:solidFill>
                  <a:schemeClr val="tx2"/>
                </a:solidFill>
              </a:rPr>
              <a:t>Consideration</a:t>
            </a:r>
            <a:r>
              <a:rPr lang="en-US" altLang="de-DE" sz="2000" smtClean="0"/>
              <a:t> is a bargained-for promise to provide something of legal value to another.</a:t>
            </a:r>
          </a:p>
          <a:p>
            <a:pPr marL="0" indent="0" eaLnBrk="1" hangingPunct="1">
              <a:buFont typeface="Wingdings" pitchFamily="2" charset="2"/>
              <a:buChar char="è"/>
            </a:pPr>
            <a:r>
              <a:rPr lang="en-US" altLang="de-DE" sz="2000" smtClean="0">
                <a:solidFill>
                  <a:schemeClr val="tx2"/>
                </a:solidFill>
                <a:sym typeface="Wingdings" pitchFamily="2" charset="2"/>
              </a:rPr>
              <a:t>    promise of legal value</a:t>
            </a:r>
            <a:r>
              <a:rPr lang="en-US" altLang="de-DE" sz="2000" smtClean="0">
                <a:sym typeface="Wingdings" pitchFamily="2" charset="2"/>
              </a:rPr>
              <a:t>:</a:t>
            </a:r>
          </a:p>
          <a:p>
            <a:pPr lvl="1" eaLnBrk="1" hangingPunct="1"/>
            <a:r>
              <a:rPr lang="en-US" altLang="de-DE" sz="2000" smtClean="0"/>
              <a:t>to do something the actor had no prior legal duty to do </a:t>
            </a:r>
          </a:p>
          <a:p>
            <a:pPr lvl="1" eaLnBrk="1" hangingPunct="1"/>
            <a:r>
              <a:rPr lang="en-US" altLang="de-DE" sz="2000" smtClean="0"/>
              <a:t>not to do something the actor had a prior legal right to do (or had no prior legal duty to refrain from doing </a:t>
            </a:r>
            <a:r>
              <a:rPr lang="en-US" altLang="de-DE" sz="2000" smtClean="0">
                <a:solidFill>
                  <a:srgbClr val="FF0000"/>
                </a:solidFill>
              </a:rPr>
              <a:t>it</a:t>
            </a:r>
            <a:r>
              <a:rPr lang="en-US" altLang="de-DE" sz="2000" smtClean="0"/>
              <a:t>)</a:t>
            </a:r>
          </a:p>
          <a:p>
            <a:pPr lvl="1" eaLnBrk="1" hangingPunct="1">
              <a:buFont typeface="Arial" charset="0"/>
              <a:buNone/>
            </a:pPr>
            <a:r>
              <a:rPr lang="en-US" altLang="de-DE" sz="2000" smtClean="0">
                <a:solidFill>
                  <a:schemeClr val="tx2"/>
                </a:solidFill>
                <a:sym typeface="Wingdings" pitchFamily="2" charset="2"/>
              </a:rPr>
              <a:t> </a:t>
            </a:r>
            <a:r>
              <a:rPr lang="en-US" altLang="de-DE" sz="2000" smtClean="0">
                <a:solidFill>
                  <a:schemeClr val="tx2"/>
                </a:solidFill>
              </a:rPr>
              <a:t>bargained-for</a:t>
            </a:r>
            <a:r>
              <a:rPr lang="en-US" altLang="de-DE" sz="2000" smtClean="0"/>
              <a:t> :</a:t>
            </a:r>
          </a:p>
          <a:p>
            <a:pPr lvl="1" eaLnBrk="1" hangingPunct="1"/>
            <a:r>
              <a:rPr lang="en-US" altLang="de-DE" sz="2000" smtClean="0"/>
              <a:t>the legal value given is that which the other party requested, </a:t>
            </a:r>
            <a:r>
              <a:rPr lang="en-US" altLang="de-DE" sz="2000" i="1" smtClean="0"/>
              <a:t>i.e</a:t>
            </a:r>
            <a:r>
              <a:rPr lang="en-US" altLang="de-DE" sz="2000" smtClean="0"/>
              <a:t>. that there has been communication about who gives or does what for whom. </a:t>
            </a:r>
          </a:p>
          <a:p>
            <a:pPr lvl="1" eaLnBrk="1" hangingPunct="1"/>
            <a:r>
              <a:rPr lang="en-US" altLang="de-DE" sz="2000" smtClean="0"/>
              <a:t>the parties are in a “contract-making state of mind” – not a gift-giving state of mind.</a:t>
            </a:r>
          </a:p>
          <a:p>
            <a:pPr marL="0" indent="0"/>
            <a:endParaRPr lang="de-CH" altLang="de-DE" smtClean="0"/>
          </a:p>
        </p:txBody>
      </p:sp>
      <p:sp>
        <p:nvSpPr>
          <p:cNvPr id="27652" name="Fußzeilenplatzhalt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7653" name="Foliennummernplatzhalt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580F0B5A-08C1-4173-88DA-01FD39413688}" type="slidenum">
              <a:rPr lang="de-CH" altLang="de-DE" sz="1000" smtClean="0"/>
              <a:pPr eaLnBrk="1" hangingPunct="1"/>
              <a:t>26</a:t>
            </a:fld>
            <a:endParaRPr lang="de-CH" altLang="de-DE" sz="10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CH" altLang="de-DE" smtClean="0"/>
              <a:t>Different Types of consideration:</a:t>
            </a:r>
          </a:p>
        </p:txBody>
      </p:sp>
      <p:sp>
        <p:nvSpPr>
          <p:cNvPr id="3" name="Inhaltsplatzhalter 2"/>
          <p:cNvSpPr>
            <a:spLocks noGrp="1"/>
          </p:cNvSpPr>
          <p:nvPr>
            <p:ph idx="1"/>
          </p:nvPr>
        </p:nvSpPr>
        <p:spPr/>
        <p:txBody>
          <a:bodyPr/>
          <a:lstStyle/>
          <a:p>
            <a:pPr marL="266700" indent="-266700" eaLnBrk="1" hangingPunct="1">
              <a:buFontTx/>
              <a:buChar char="-"/>
              <a:defRPr/>
            </a:pPr>
            <a:r>
              <a:rPr lang="de-CH" sz="1800" dirty="0" err="1" smtClean="0">
                <a:solidFill>
                  <a:schemeClr val="tx2"/>
                </a:solidFill>
              </a:rPr>
              <a:t>benefit</a:t>
            </a:r>
            <a:r>
              <a:rPr lang="de-CH" sz="1800" dirty="0" smtClean="0">
                <a:solidFill>
                  <a:schemeClr val="tx2"/>
                </a:solidFill>
              </a:rPr>
              <a:t> </a:t>
            </a:r>
            <a:r>
              <a:rPr lang="de-CH" sz="1800" dirty="0" err="1" smtClean="0">
                <a:solidFill>
                  <a:schemeClr val="tx2"/>
                </a:solidFill>
              </a:rPr>
              <a:t>and</a:t>
            </a:r>
            <a:r>
              <a:rPr lang="de-CH" sz="1800" dirty="0" smtClean="0">
                <a:solidFill>
                  <a:schemeClr val="tx2"/>
                </a:solidFill>
              </a:rPr>
              <a:t> </a:t>
            </a:r>
            <a:r>
              <a:rPr lang="de-CH" sz="1800" dirty="0" err="1" smtClean="0">
                <a:solidFill>
                  <a:schemeClr val="tx2"/>
                </a:solidFill>
              </a:rPr>
              <a:t>detriment</a:t>
            </a:r>
            <a:r>
              <a:rPr lang="de-CH" sz="1800" dirty="0" smtClean="0">
                <a:solidFill>
                  <a:schemeClr val="tx2"/>
                </a:solidFill>
              </a:rPr>
              <a:t>: </a:t>
            </a:r>
            <a:r>
              <a:rPr lang="de-CH" sz="1800" dirty="0" err="1" smtClean="0">
                <a:solidFill>
                  <a:schemeClr val="tx2"/>
                </a:solidFill>
              </a:rPr>
              <a:t>the</a:t>
            </a:r>
            <a:r>
              <a:rPr lang="de-CH" sz="1800" dirty="0" smtClean="0">
                <a:solidFill>
                  <a:schemeClr val="tx2"/>
                </a:solidFill>
              </a:rPr>
              <a:t> </a:t>
            </a:r>
            <a:r>
              <a:rPr lang="de-CH" sz="1800" dirty="0" err="1" smtClean="0">
                <a:solidFill>
                  <a:schemeClr val="tx2"/>
                </a:solidFill>
              </a:rPr>
              <a:t>idea</a:t>
            </a:r>
            <a:r>
              <a:rPr lang="de-CH" sz="1800" dirty="0" smtClean="0">
                <a:solidFill>
                  <a:schemeClr val="tx2"/>
                </a:solidFill>
              </a:rPr>
              <a:t> </a:t>
            </a:r>
            <a:r>
              <a:rPr lang="de-CH" sz="1800" dirty="0" err="1" smtClean="0">
                <a:solidFill>
                  <a:schemeClr val="tx2"/>
                </a:solidFill>
              </a:rPr>
              <a:t>of</a:t>
            </a:r>
            <a:r>
              <a:rPr lang="de-CH" sz="1800" dirty="0" smtClean="0">
                <a:solidFill>
                  <a:schemeClr val="tx2"/>
                </a:solidFill>
              </a:rPr>
              <a:t> </a:t>
            </a:r>
            <a:r>
              <a:rPr lang="de-CH" sz="1800" dirty="0" err="1" smtClean="0">
                <a:solidFill>
                  <a:schemeClr val="tx2"/>
                </a:solidFill>
              </a:rPr>
              <a:t>reciprocity</a:t>
            </a:r>
            <a:r>
              <a:rPr lang="de-DE" sz="1800" dirty="0" smtClean="0">
                <a:solidFill>
                  <a:schemeClr val="tx2"/>
                </a:solidFill>
              </a:rPr>
              <a:t>:</a:t>
            </a:r>
          </a:p>
          <a:p>
            <a:pPr marL="266700" indent="-266700" eaLnBrk="1" hangingPunct="1">
              <a:buFontTx/>
              <a:buNone/>
              <a:defRPr/>
            </a:pPr>
            <a:r>
              <a:rPr lang="de-DE" sz="1800" dirty="0" smtClean="0"/>
              <a:t> </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contract</a:t>
            </a:r>
            <a:r>
              <a:rPr lang="de-DE" sz="1800" dirty="0" smtClean="0">
                <a:sym typeface="Wingdings" pitchFamily="2" charset="2"/>
              </a:rPr>
              <a:t> must </a:t>
            </a:r>
            <a:r>
              <a:rPr lang="de-DE" sz="1800" dirty="0" err="1" smtClean="0">
                <a:sym typeface="Wingdings" pitchFamily="2" charset="2"/>
              </a:rPr>
              <a:t>either</a:t>
            </a:r>
            <a:r>
              <a:rPr lang="de-DE" sz="1800" dirty="0" smtClean="0">
                <a:sym typeface="Wingdings" pitchFamily="2" charset="2"/>
              </a:rPr>
              <a:t> </a:t>
            </a:r>
            <a:r>
              <a:rPr lang="de-DE" sz="1800" dirty="0" err="1" smtClean="0">
                <a:sym typeface="Wingdings" pitchFamily="2" charset="2"/>
              </a:rPr>
              <a:t>be</a:t>
            </a:r>
            <a:r>
              <a:rPr lang="de-DE" sz="1800" dirty="0" smtClean="0">
                <a:sym typeface="Wingdings" pitchFamily="2" charset="2"/>
              </a:rPr>
              <a:t> </a:t>
            </a:r>
            <a:r>
              <a:rPr lang="de-DE" sz="1800" dirty="0" err="1" smtClean="0">
                <a:sym typeface="Wingdings" pitchFamily="2" charset="2"/>
              </a:rPr>
              <a:t>to</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benefit</a:t>
            </a:r>
            <a:r>
              <a:rPr lang="de-DE" sz="1800" dirty="0" smtClean="0">
                <a:sym typeface="Wingdings" pitchFamily="2" charset="2"/>
              </a:rPr>
              <a:t> </a:t>
            </a:r>
            <a:r>
              <a:rPr lang="de-DE" sz="1800" dirty="0" err="1" smtClean="0">
                <a:sym typeface="Wingdings" pitchFamily="2" charset="2"/>
              </a:rPr>
              <a:t>of</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promisor</a:t>
            </a:r>
            <a:r>
              <a:rPr lang="de-DE" sz="1800" dirty="0" smtClean="0">
                <a:sym typeface="Wingdings" pitchFamily="2" charset="2"/>
              </a:rPr>
              <a:t> </a:t>
            </a:r>
            <a:r>
              <a:rPr lang="de-DE" sz="1800" dirty="0" err="1" smtClean="0">
                <a:sym typeface="Wingdings" pitchFamily="2" charset="2"/>
              </a:rPr>
              <a:t>or</a:t>
            </a:r>
            <a:r>
              <a:rPr lang="de-DE" sz="1800" dirty="0" smtClean="0">
                <a:sym typeface="Wingdings" pitchFamily="2" charset="2"/>
              </a:rPr>
              <a:t> </a:t>
            </a:r>
            <a:r>
              <a:rPr lang="de-DE" sz="1800" dirty="0" err="1" smtClean="0">
                <a:sym typeface="Wingdings" pitchFamily="2" charset="2"/>
              </a:rPr>
              <a:t>to</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detriment</a:t>
            </a:r>
            <a:r>
              <a:rPr lang="de-DE" sz="1800" dirty="0" smtClean="0">
                <a:sym typeface="Wingdings" pitchFamily="2" charset="2"/>
              </a:rPr>
              <a:t> </a:t>
            </a:r>
            <a:r>
              <a:rPr lang="de-DE" sz="1800" dirty="0" err="1" smtClean="0">
                <a:sym typeface="Wingdings" pitchFamily="2" charset="2"/>
              </a:rPr>
              <a:t>of</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promisee</a:t>
            </a:r>
            <a:r>
              <a:rPr lang="de-DE" sz="1800" dirty="0" smtClean="0">
                <a:sym typeface="Wingdings" pitchFamily="2" charset="2"/>
              </a:rPr>
              <a:t> </a:t>
            </a:r>
            <a:endParaRPr lang="de-DE" sz="1800" dirty="0" smtClean="0"/>
          </a:p>
          <a:p>
            <a:pPr marL="266700" indent="-266700" eaLnBrk="1" hangingPunct="1">
              <a:buFontTx/>
              <a:buChar char="-"/>
              <a:defRPr/>
            </a:pPr>
            <a:r>
              <a:rPr lang="de-CH" sz="1800" dirty="0" err="1" smtClean="0">
                <a:solidFill>
                  <a:schemeClr val="tx2"/>
                </a:solidFill>
              </a:rPr>
              <a:t>existing</a:t>
            </a:r>
            <a:r>
              <a:rPr lang="de-CH" sz="1800" dirty="0" smtClean="0">
                <a:solidFill>
                  <a:schemeClr val="tx2"/>
                </a:solidFill>
              </a:rPr>
              <a:t> </a:t>
            </a:r>
            <a:r>
              <a:rPr lang="de-CH" sz="1800" dirty="0" err="1" smtClean="0">
                <a:solidFill>
                  <a:schemeClr val="tx2"/>
                </a:solidFill>
              </a:rPr>
              <a:t>duties</a:t>
            </a:r>
            <a:r>
              <a:rPr lang="de-CH" sz="1800" dirty="0" smtClean="0">
                <a:solidFill>
                  <a:schemeClr val="tx2"/>
                </a:solidFill>
              </a:rPr>
              <a:t> </a:t>
            </a:r>
            <a:r>
              <a:rPr lang="de-CH" sz="1800" dirty="0" err="1" smtClean="0">
                <a:solidFill>
                  <a:schemeClr val="tx2"/>
                </a:solidFill>
              </a:rPr>
              <a:t>as</a:t>
            </a:r>
            <a:r>
              <a:rPr lang="de-CH" sz="1800" dirty="0" smtClean="0">
                <a:solidFill>
                  <a:schemeClr val="tx2"/>
                </a:solidFill>
              </a:rPr>
              <a:t> </a:t>
            </a:r>
            <a:r>
              <a:rPr lang="de-CH" sz="1800" dirty="0" err="1" smtClean="0">
                <a:solidFill>
                  <a:schemeClr val="tx2"/>
                </a:solidFill>
              </a:rPr>
              <a:t>consideration</a:t>
            </a:r>
            <a:r>
              <a:rPr lang="de-DE" sz="1800" dirty="0" smtClean="0"/>
              <a:t> </a:t>
            </a:r>
          </a:p>
          <a:p>
            <a:pPr marL="266700" indent="-266700" eaLnBrk="1" hangingPunct="1">
              <a:defRPr/>
            </a:pPr>
            <a:r>
              <a:rPr lang="en-US" sz="1800" dirty="0" smtClean="0"/>
              <a:t> </a:t>
            </a:r>
            <a:r>
              <a:rPr lang="en-US" sz="1800" dirty="0" smtClean="0">
                <a:sym typeface="Wingdings" pitchFamily="2" charset="2"/>
              </a:rPr>
              <a:t> in principle no valid consideration: if you are already obliged to do or to refrain from doing something, the contract concerning this duty is invalid. </a:t>
            </a:r>
          </a:p>
          <a:p>
            <a:pPr marL="266700" indent="-266700" eaLnBrk="1" hangingPunct="1">
              <a:buFontTx/>
              <a:buChar char="-"/>
              <a:defRPr/>
            </a:pPr>
            <a:r>
              <a:rPr lang="de-CH" sz="1800" dirty="0" err="1" smtClean="0">
                <a:solidFill>
                  <a:schemeClr val="tx2"/>
                </a:solidFill>
              </a:rPr>
              <a:t>bargain-theory</a:t>
            </a:r>
            <a:r>
              <a:rPr lang="de-CH" sz="1800" dirty="0" smtClean="0">
                <a:solidFill>
                  <a:schemeClr val="tx2"/>
                </a:solidFill>
              </a:rPr>
              <a:t>:</a:t>
            </a:r>
          </a:p>
          <a:p>
            <a:pPr marL="266700" indent="-266700" eaLnBrk="1" hangingPunct="1">
              <a:buFont typeface="Wingdings" pitchFamily="2" charset="2"/>
              <a:buChar char="è"/>
              <a:defRPr/>
            </a:pPr>
            <a:r>
              <a:rPr lang="de-CH" sz="1800" dirty="0" smtClean="0">
                <a:sym typeface="Wingdings" pitchFamily="2" charset="2"/>
              </a:rPr>
              <a:t> </a:t>
            </a:r>
            <a:r>
              <a:rPr lang="de-CH" sz="1800" dirty="0" err="1" smtClean="0">
                <a:sym typeface="Wingdings" pitchFamily="2" charset="2"/>
              </a:rPr>
              <a:t>the</a:t>
            </a:r>
            <a:r>
              <a:rPr lang="de-CH" sz="1800" dirty="0" smtClean="0">
                <a:sym typeface="Wingdings" pitchFamily="2" charset="2"/>
              </a:rPr>
              <a:t> </a:t>
            </a:r>
            <a:r>
              <a:rPr lang="de-CH" sz="1800" dirty="0" err="1" smtClean="0">
                <a:sym typeface="Wingdings" pitchFamily="2" charset="2"/>
              </a:rPr>
              <a:t>contract</a:t>
            </a:r>
            <a:r>
              <a:rPr lang="de-CH" sz="1800" dirty="0" smtClean="0">
                <a:sym typeface="Wingdings" pitchFamily="2" charset="2"/>
              </a:rPr>
              <a:t> </a:t>
            </a:r>
            <a:r>
              <a:rPr lang="de-CH" sz="1800" dirty="0" err="1" smtClean="0">
                <a:sym typeface="Wingdings" pitchFamily="2" charset="2"/>
              </a:rPr>
              <a:t>is</a:t>
            </a:r>
            <a:r>
              <a:rPr lang="de-CH" sz="1800" dirty="0" smtClean="0">
                <a:sym typeface="Wingdings" pitchFamily="2" charset="2"/>
              </a:rPr>
              <a:t> valid, </a:t>
            </a:r>
            <a:r>
              <a:rPr lang="de-CH" sz="1800" dirty="0" err="1" smtClean="0">
                <a:sym typeface="Wingdings" pitchFamily="2" charset="2"/>
              </a:rPr>
              <a:t>if</a:t>
            </a:r>
            <a:r>
              <a:rPr lang="de-CH" sz="1800" dirty="0" smtClean="0">
                <a:sym typeface="Wingdings" pitchFamily="2" charset="2"/>
              </a:rPr>
              <a:t> </a:t>
            </a:r>
            <a:r>
              <a:rPr lang="de-CH" sz="1800" dirty="0" err="1" smtClean="0">
                <a:sym typeface="Wingdings" pitchFamily="2" charset="2"/>
              </a:rPr>
              <a:t>the</a:t>
            </a:r>
            <a:r>
              <a:rPr lang="de-CH" sz="1800" dirty="0" smtClean="0">
                <a:sym typeface="Wingdings" pitchFamily="2" charset="2"/>
              </a:rPr>
              <a:t> </a:t>
            </a:r>
            <a:r>
              <a:rPr lang="de-CH" sz="1800" dirty="0" err="1" smtClean="0">
                <a:sym typeface="Wingdings" pitchFamily="2" charset="2"/>
              </a:rPr>
              <a:t>parties</a:t>
            </a:r>
            <a:r>
              <a:rPr lang="de-CH" sz="1800" dirty="0" smtClean="0">
                <a:sym typeface="Wingdings" pitchFamily="2" charset="2"/>
              </a:rPr>
              <a:t> </a:t>
            </a:r>
            <a:r>
              <a:rPr lang="de-CH" sz="1800" dirty="0" err="1" smtClean="0">
                <a:sym typeface="Wingdings" pitchFamily="2" charset="2"/>
              </a:rPr>
              <a:t>view</a:t>
            </a:r>
            <a:r>
              <a:rPr lang="de-CH" sz="1800" dirty="0" smtClean="0">
                <a:sym typeface="Wingdings" pitchFamily="2" charset="2"/>
              </a:rPr>
              <a:t> </a:t>
            </a:r>
            <a:r>
              <a:rPr lang="de-CH" sz="1800" dirty="0" err="1" smtClean="0">
                <a:sym typeface="Wingdings" pitchFamily="2" charset="2"/>
              </a:rPr>
              <a:t>the</a:t>
            </a:r>
            <a:r>
              <a:rPr lang="de-CH" sz="1800" dirty="0" smtClean="0">
                <a:sym typeface="Wingdings" pitchFamily="2" charset="2"/>
              </a:rPr>
              <a:t> </a:t>
            </a:r>
            <a:r>
              <a:rPr lang="de-CH" sz="1800" dirty="0" err="1" smtClean="0">
                <a:sym typeface="Wingdings" pitchFamily="2" charset="2"/>
              </a:rPr>
              <a:t>contract</a:t>
            </a:r>
            <a:r>
              <a:rPr lang="de-CH" sz="1800" dirty="0" smtClean="0">
                <a:sym typeface="Wingdings" pitchFamily="2" charset="2"/>
              </a:rPr>
              <a:t> </a:t>
            </a:r>
            <a:r>
              <a:rPr lang="de-CH" sz="1800" dirty="0" err="1" smtClean="0">
                <a:sym typeface="Wingdings" pitchFamily="2" charset="2"/>
              </a:rPr>
              <a:t>as</a:t>
            </a:r>
            <a:r>
              <a:rPr lang="de-CH" sz="1800" dirty="0" smtClean="0">
                <a:sym typeface="Wingdings" pitchFamily="2" charset="2"/>
              </a:rPr>
              <a:t> </a:t>
            </a:r>
            <a:r>
              <a:rPr lang="de-CH" sz="1800" dirty="0" err="1" smtClean="0">
                <a:sym typeface="Wingdings" pitchFamily="2" charset="2"/>
              </a:rPr>
              <a:t>being</a:t>
            </a:r>
            <a:r>
              <a:rPr lang="de-CH" sz="1800" dirty="0" smtClean="0">
                <a:solidFill>
                  <a:srgbClr val="FF0000"/>
                </a:solidFill>
                <a:sym typeface="Wingdings" pitchFamily="2" charset="2"/>
              </a:rPr>
              <a:t> </a:t>
            </a:r>
            <a:r>
              <a:rPr lang="de-CH" sz="1800" dirty="0" smtClean="0">
                <a:sym typeface="Wingdings" pitchFamily="2" charset="2"/>
              </a:rPr>
              <a:t>a </a:t>
            </a:r>
            <a:r>
              <a:rPr lang="de-CH" sz="1800" dirty="0" err="1" smtClean="0">
                <a:sym typeface="Wingdings" pitchFamily="2" charset="2"/>
              </a:rPr>
              <a:t>result</a:t>
            </a:r>
            <a:r>
              <a:rPr lang="de-CH" sz="1800" dirty="0" smtClean="0">
                <a:sym typeface="Wingdings" pitchFamily="2" charset="2"/>
              </a:rPr>
              <a:t> </a:t>
            </a:r>
            <a:r>
              <a:rPr lang="de-CH" sz="1800" dirty="0" err="1" smtClean="0">
                <a:sym typeface="Wingdings" pitchFamily="2" charset="2"/>
              </a:rPr>
              <a:t>of</a:t>
            </a:r>
            <a:r>
              <a:rPr lang="de-CH" sz="1800" dirty="0" smtClean="0">
                <a:sym typeface="Wingdings" pitchFamily="2" charset="2"/>
              </a:rPr>
              <a:t> an </a:t>
            </a:r>
            <a:r>
              <a:rPr lang="de-CH" sz="1800" dirty="0" err="1" smtClean="0">
                <a:sym typeface="Wingdings" pitchFamily="2" charset="2"/>
              </a:rPr>
              <a:t>exchange</a:t>
            </a:r>
            <a:r>
              <a:rPr lang="de-CH" sz="1800" dirty="0" smtClean="0">
                <a:sym typeface="Wingdings" pitchFamily="2" charset="2"/>
              </a:rPr>
              <a:t> </a:t>
            </a:r>
            <a:r>
              <a:rPr lang="de-CH" sz="1800" dirty="0" err="1" smtClean="0">
                <a:sym typeface="Wingdings" pitchFamily="2" charset="2"/>
              </a:rPr>
              <a:t>or</a:t>
            </a:r>
            <a:r>
              <a:rPr lang="de-CH" sz="1800" dirty="0" smtClean="0">
                <a:sym typeface="Wingdings" pitchFamily="2" charset="2"/>
              </a:rPr>
              <a:t> a </a:t>
            </a:r>
            <a:r>
              <a:rPr lang="de-CH" sz="1800" dirty="0" err="1" smtClean="0">
                <a:sym typeface="Wingdings" pitchFamily="2" charset="2"/>
              </a:rPr>
              <a:t>bargain</a:t>
            </a:r>
            <a:r>
              <a:rPr lang="de-CH" sz="1800" dirty="0" smtClean="0">
                <a:sym typeface="Wingdings" pitchFamily="2" charset="2"/>
              </a:rPr>
              <a:t>.</a:t>
            </a:r>
          </a:p>
          <a:p>
            <a:pPr marL="266700" indent="-266700" eaLnBrk="1" hangingPunct="1">
              <a:buFont typeface="Wingdings" pitchFamily="2" charset="2"/>
              <a:buChar char="è"/>
              <a:defRPr/>
            </a:pPr>
            <a:r>
              <a:rPr lang="de-CH" sz="1800" dirty="0" err="1" smtClean="0">
                <a:sym typeface="Wingdings" pitchFamily="2" charset="2"/>
              </a:rPr>
              <a:t>if</a:t>
            </a:r>
            <a:r>
              <a:rPr lang="de-CH" sz="1800" dirty="0" smtClean="0">
                <a:sym typeface="Wingdings" pitchFamily="2" charset="2"/>
              </a:rPr>
              <a:t> a deal </a:t>
            </a:r>
            <a:r>
              <a:rPr lang="de-CH" sz="1800" dirty="0" err="1" smtClean="0">
                <a:sym typeface="Wingdings" pitchFamily="2" charset="2"/>
              </a:rPr>
              <a:t>does</a:t>
            </a:r>
            <a:r>
              <a:rPr lang="de-CH" sz="1800" dirty="0" smtClean="0">
                <a:sym typeface="Wingdings" pitchFamily="2" charset="2"/>
              </a:rPr>
              <a:t> not </a:t>
            </a:r>
            <a:r>
              <a:rPr lang="de-CH" sz="1800" dirty="0" err="1" smtClean="0">
                <a:sym typeface="Wingdings" pitchFamily="2" charset="2"/>
              </a:rPr>
              <a:t>give</a:t>
            </a:r>
            <a:r>
              <a:rPr lang="de-CH" sz="1800" dirty="0" smtClean="0">
                <a:sym typeface="Wingdings" pitchFamily="2" charset="2"/>
              </a:rPr>
              <a:t> </a:t>
            </a:r>
            <a:r>
              <a:rPr lang="de-CH" sz="1800" dirty="0" err="1" smtClean="0">
                <a:sym typeface="Wingdings" pitchFamily="2" charset="2"/>
              </a:rPr>
              <a:t>you</a:t>
            </a:r>
            <a:r>
              <a:rPr lang="de-CH" sz="1800" dirty="0" smtClean="0">
                <a:sym typeface="Wingdings" pitchFamily="2" charset="2"/>
              </a:rPr>
              <a:t> </a:t>
            </a:r>
            <a:r>
              <a:rPr lang="de-CH" sz="1800" dirty="0" err="1" smtClean="0">
                <a:sym typeface="Wingdings" pitchFamily="2" charset="2"/>
              </a:rPr>
              <a:t>any</a:t>
            </a:r>
            <a:r>
              <a:rPr lang="de-CH" sz="1800" dirty="0" smtClean="0">
                <a:sym typeface="Wingdings" pitchFamily="2" charset="2"/>
              </a:rPr>
              <a:t> </a:t>
            </a:r>
            <a:r>
              <a:rPr lang="de-CH" sz="1800" dirty="0" err="1" smtClean="0">
                <a:sym typeface="Wingdings" pitchFamily="2" charset="2"/>
              </a:rPr>
              <a:t>new</a:t>
            </a:r>
            <a:r>
              <a:rPr lang="de-CH" sz="1800" dirty="0" smtClean="0">
                <a:sym typeface="Wingdings" pitchFamily="2" charset="2"/>
              </a:rPr>
              <a:t> legal </a:t>
            </a:r>
            <a:r>
              <a:rPr lang="de-CH" sz="1800" dirty="0" err="1" smtClean="0">
                <a:sym typeface="Wingdings" pitchFamily="2" charset="2"/>
              </a:rPr>
              <a:t>rights</a:t>
            </a:r>
            <a:r>
              <a:rPr lang="de-CH" sz="1800" dirty="0" smtClean="0">
                <a:sym typeface="Wingdings" pitchFamily="2" charset="2"/>
              </a:rPr>
              <a:t>, but </a:t>
            </a:r>
            <a:r>
              <a:rPr lang="de-CH" sz="1800" dirty="0" err="1" smtClean="0">
                <a:sym typeface="Wingdings" pitchFamily="2" charset="2"/>
              </a:rPr>
              <a:t>relief</a:t>
            </a:r>
            <a:r>
              <a:rPr lang="de-CH" sz="1800" dirty="0" smtClean="0">
                <a:sym typeface="Wingdings" pitchFamily="2" charset="2"/>
              </a:rPr>
              <a:t>, </a:t>
            </a:r>
            <a:r>
              <a:rPr lang="de-CH" sz="1800" dirty="0" err="1" smtClean="0">
                <a:sym typeface="Wingdings" pitchFamily="2" charset="2"/>
              </a:rPr>
              <a:t>it</a:t>
            </a:r>
            <a:r>
              <a:rPr lang="de-CH" sz="1800" dirty="0" smtClean="0">
                <a:sym typeface="Wingdings" pitchFamily="2" charset="2"/>
              </a:rPr>
              <a:t> </a:t>
            </a:r>
            <a:r>
              <a:rPr lang="de-CH" sz="1800" dirty="0" err="1" smtClean="0">
                <a:sym typeface="Wingdings" pitchFamily="2" charset="2"/>
              </a:rPr>
              <a:t>may</a:t>
            </a:r>
            <a:r>
              <a:rPr lang="de-CH" sz="1800" dirty="0" smtClean="0">
                <a:sym typeface="Wingdings" pitchFamily="2" charset="2"/>
              </a:rPr>
              <a:t> </a:t>
            </a:r>
            <a:r>
              <a:rPr lang="de-CH" sz="1800" dirty="0" err="1" smtClean="0">
                <a:sym typeface="Wingdings" pitchFamily="2" charset="2"/>
              </a:rPr>
              <a:t>be</a:t>
            </a:r>
            <a:r>
              <a:rPr lang="de-CH" sz="1800" dirty="0" smtClean="0">
                <a:sym typeface="Wingdings" pitchFamily="2" charset="2"/>
              </a:rPr>
              <a:t> </a:t>
            </a:r>
            <a:r>
              <a:rPr lang="de-CH" sz="1800" dirty="0" err="1" smtClean="0">
                <a:sym typeface="Wingdings" pitchFamily="2" charset="2"/>
              </a:rPr>
              <a:t>that</a:t>
            </a:r>
            <a:r>
              <a:rPr lang="de-CH" sz="1800" dirty="0" smtClean="0">
                <a:sym typeface="Wingdings" pitchFamily="2" charset="2"/>
              </a:rPr>
              <a:t> </a:t>
            </a:r>
            <a:r>
              <a:rPr lang="de-CH" sz="1800" dirty="0" err="1" smtClean="0">
                <a:sym typeface="Wingdings" pitchFamily="2" charset="2"/>
              </a:rPr>
              <a:t>there</a:t>
            </a:r>
            <a:r>
              <a:rPr lang="de-CH" sz="1800" dirty="0" smtClean="0">
                <a:sym typeface="Wingdings" pitchFamily="2" charset="2"/>
              </a:rPr>
              <a:t> </a:t>
            </a:r>
            <a:r>
              <a:rPr lang="de-CH" sz="1800" dirty="0" err="1" smtClean="0">
                <a:sym typeface="Wingdings" pitchFamily="2" charset="2"/>
              </a:rPr>
              <a:t>is</a:t>
            </a:r>
            <a:r>
              <a:rPr lang="de-CH" sz="1800" dirty="0" smtClean="0">
                <a:sym typeface="Wingdings" pitchFamily="2" charset="2"/>
              </a:rPr>
              <a:t> </a:t>
            </a:r>
            <a:r>
              <a:rPr lang="de-CH" sz="1800" dirty="0" err="1" smtClean="0">
                <a:sym typeface="Wingdings" pitchFamily="2" charset="2"/>
              </a:rPr>
              <a:t>consideration</a:t>
            </a:r>
            <a:r>
              <a:rPr lang="de-CH" sz="1800" dirty="0" smtClean="0">
                <a:sym typeface="Wingdings" pitchFamily="2" charset="2"/>
              </a:rPr>
              <a:t>.</a:t>
            </a:r>
          </a:p>
          <a:p>
            <a:pPr marL="0" indent="0">
              <a:defRPr/>
            </a:pPr>
            <a:endParaRPr lang="de-CH" dirty="0"/>
          </a:p>
        </p:txBody>
      </p:sp>
      <p:sp>
        <p:nvSpPr>
          <p:cNvPr id="28676" name="Fußzeilenplatzhalt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8677" name="Foliennummernplatzhalt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E7EF0147-B923-4C03-BEC4-E5E8640A9547}" type="slidenum">
              <a:rPr lang="de-CH" altLang="de-DE" sz="1000" smtClean="0"/>
              <a:pPr eaLnBrk="1" hangingPunct="1"/>
              <a:t>27</a:t>
            </a:fld>
            <a:endParaRPr lang="de-CH" altLang="de-DE" sz="10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29699"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A5ECCA2C-3872-42D8-9B37-6DFC632BD2CF}" type="slidenum">
              <a:rPr lang="de-CH" altLang="de-DE" sz="1000" smtClean="0"/>
              <a:pPr eaLnBrk="1" hangingPunct="1"/>
              <a:t>28</a:t>
            </a:fld>
            <a:endParaRPr lang="de-CH" altLang="de-DE" sz="1000" smtClean="0"/>
          </a:p>
        </p:txBody>
      </p:sp>
      <p:sp>
        <p:nvSpPr>
          <p:cNvPr id="29700" name="Rectangle 2"/>
          <p:cNvSpPr>
            <a:spLocks noGrp="1" noChangeArrowheads="1"/>
          </p:cNvSpPr>
          <p:nvPr>
            <p:ph type="title"/>
          </p:nvPr>
        </p:nvSpPr>
        <p:spPr/>
        <p:txBody>
          <a:bodyPr/>
          <a:lstStyle/>
          <a:p>
            <a:pPr eaLnBrk="1" hangingPunct="1"/>
            <a:r>
              <a:rPr lang="de-CH" altLang="de-DE" sz="2000" smtClean="0"/>
              <a:t>Applications of the doctrine of consideration in English Law:</a:t>
            </a:r>
          </a:p>
        </p:txBody>
      </p:sp>
      <p:sp>
        <p:nvSpPr>
          <p:cNvPr id="29701" name="Rectangle 3"/>
          <p:cNvSpPr>
            <a:spLocks noGrp="1" noChangeArrowheads="1"/>
          </p:cNvSpPr>
          <p:nvPr>
            <p:ph type="body" idx="1"/>
          </p:nvPr>
        </p:nvSpPr>
        <p:spPr/>
        <p:txBody>
          <a:bodyPr/>
          <a:lstStyle/>
          <a:p>
            <a:pPr marL="323850" indent="-323850" eaLnBrk="1" hangingPunct="1">
              <a:buFont typeface="Arial" charset="0"/>
              <a:buAutoNum type="arabicParenBoth"/>
            </a:pPr>
            <a:r>
              <a:rPr lang="de-CH" altLang="de-DE" dirty="0" err="1" smtClean="0">
                <a:solidFill>
                  <a:schemeClr val="tx2"/>
                </a:solidFill>
              </a:rPr>
              <a:t>Carlill</a:t>
            </a:r>
            <a:r>
              <a:rPr lang="de-CH" altLang="de-DE" dirty="0" smtClean="0">
                <a:solidFill>
                  <a:schemeClr val="tx2"/>
                </a:solidFill>
              </a:rPr>
              <a:t> v </a:t>
            </a:r>
            <a:r>
              <a:rPr lang="de-CH" altLang="de-DE" dirty="0" err="1" smtClean="0">
                <a:solidFill>
                  <a:schemeClr val="tx2"/>
                </a:solidFill>
              </a:rPr>
              <a:t>Carbolic</a:t>
            </a:r>
            <a:r>
              <a:rPr lang="de-CH" altLang="de-DE" dirty="0" smtClean="0">
                <a:solidFill>
                  <a:schemeClr val="tx2"/>
                </a:solidFill>
              </a:rPr>
              <a:t> Smoke Ball Co, 1893</a:t>
            </a:r>
            <a:r>
              <a:rPr lang="de-CH" altLang="de-DE" dirty="0" smtClean="0"/>
              <a:t> (Reader, p. 19f.)</a:t>
            </a:r>
          </a:p>
          <a:p>
            <a:pPr marL="323850" indent="-323850" eaLnBrk="1" hangingPunct="1">
              <a:buFont typeface="Wingdings" pitchFamily="2" charset="2"/>
              <a:buChar char="è"/>
            </a:pPr>
            <a:r>
              <a:rPr lang="de-CH" altLang="de-DE" dirty="0" err="1" smtClean="0">
                <a:sym typeface="Wingdings" pitchFamily="2" charset="2"/>
              </a:rPr>
              <a:t>consideration</a:t>
            </a:r>
            <a:r>
              <a:rPr lang="de-CH" altLang="de-DE" dirty="0" smtClean="0">
                <a:sym typeface="Wingdings" pitchFamily="2" charset="2"/>
              </a:rPr>
              <a:t> in unilateral </a:t>
            </a:r>
            <a:r>
              <a:rPr lang="de-CH" altLang="de-DE" dirty="0" err="1" smtClean="0">
                <a:sym typeface="Wingdings" pitchFamily="2" charset="2"/>
              </a:rPr>
              <a:t>contracts</a:t>
            </a:r>
            <a:endParaRPr lang="de-CH" altLang="de-DE" dirty="0" smtClean="0">
              <a:sym typeface="Wingdings" pitchFamily="2" charset="2"/>
            </a:endParaRPr>
          </a:p>
          <a:p>
            <a:pPr marL="323850" indent="-323850" eaLnBrk="1" hangingPunct="1">
              <a:buFont typeface="Wingdings" pitchFamily="2" charset="2"/>
              <a:buNone/>
            </a:pPr>
            <a:endParaRPr lang="de-CH" altLang="de-DE" dirty="0" smtClean="0"/>
          </a:p>
          <a:p>
            <a:pPr marL="323850" indent="-323850" eaLnBrk="1" hangingPunct="1">
              <a:buFont typeface="Wingdings" pitchFamily="2" charset="2"/>
              <a:buNone/>
            </a:pPr>
            <a:endParaRPr lang="de-CH" alt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fade">
                                      <p:cBhvr>
                                        <p:cTn id="7" dur="2000"/>
                                        <p:tgtEl>
                                          <p:spTgt spid="297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701">
                                            <p:txEl>
                                              <p:pRg st="0" end="0"/>
                                            </p:txEl>
                                          </p:spTgt>
                                        </p:tgtEl>
                                        <p:attrNameLst>
                                          <p:attrName>style.visibility</p:attrName>
                                        </p:attrNameLst>
                                      </p:cBhvr>
                                      <p:to>
                                        <p:strVal val="visible"/>
                                      </p:to>
                                    </p:set>
                                    <p:animEffect transition="in" filter="fade">
                                      <p:cBhvr>
                                        <p:cTn id="12" dur="2000"/>
                                        <p:tgtEl>
                                          <p:spTgt spid="2970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701">
                                            <p:txEl>
                                              <p:pRg st="1" end="1"/>
                                            </p:txEl>
                                          </p:spTgt>
                                        </p:tgtEl>
                                        <p:attrNameLst>
                                          <p:attrName>style.visibility</p:attrName>
                                        </p:attrNameLst>
                                      </p:cBhvr>
                                      <p:to>
                                        <p:strVal val="visible"/>
                                      </p:to>
                                    </p:set>
                                    <p:animEffect transition="in" filter="fade">
                                      <p:cBhvr>
                                        <p:cTn id="17" dur="2000"/>
                                        <p:tgtEl>
                                          <p:spTgt spid="297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1"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3072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9B42075E-90E8-4B84-B8C9-2EEC8D7FACC4}" type="slidenum">
              <a:rPr lang="de-CH" altLang="de-DE" sz="1000" smtClean="0"/>
              <a:pPr eaLnBrk="1" hangingPunct="1"/>
              <a:t>29</a:t>
            </a:fld>
            <a:endParaRPr lang="de-CH" altLang="de-DE" sz="1000" smtClean="0"/>
          </a:p>
        </p:txBody>
      </p:sp>
      <p:sp>
        <p:nvSpPr>
          <p:cNvPr id="30724" name="Rectangle 2"/>
          <p:cNvSpPr>
            <a:spLocks noGrp="1" noChangeArrowheads="1"/>
          </p:cNvSpPr>
          <p:nvPr>
            <p:ph type="title"/>
          </p:nvPr>
        </p:nvSpPr>
        <p:spPr>
          <a:xfrm>
            <a:off x="900113" y="188913"/>
            <a:ext cx="7343775" cy="503237"/>
          </a:xfrm>
        </p:spPr>
        <p:txBody>
          <a:bodyPr/>
          <a:lstStyle/>
          <a:p>
            <a:pPr eaLnBrk="1" hangingPunct="1"/>
            <a:r>
              <a:rPr lang="de-CH" altLang="de-DE" dirty="0" err="1" smtClean="0"/>
              <a:t>Carlill</a:t>
            </a:r>
            <a:r>
              <a:rPr lang="de-CH" altLang="de-DE" dirty="0" smtClean="0"/>
              <a:t> v </a:t>
            </a:r>
            <a:r>
              <a:rPr lang="de-CH" altLang="de-DE" dirty="0" err="1" smtClean="0"/>
              <a:t>Carbolic</a:t>
            </a:r>
            <a:r>
              <a:rPr lang="de-CH" altLang="de-DE" dirty="0" smtClean="0"/>
              <a:t> Smoke Ball Co (Reader, p. 19f.)</a:t>
            </a:r>
          </a:p>
        </p:txBody>
      </p:sp>
      <p:sp>
        <p:nvSpPr>
          <p:cNvPr id="30725" name="Rectangle 3"/>
          <p:cNvSpPr>
            <a:spLocks noGrp="1" noChangeArrowheads="1"/>
          </p:cNvSpPr>
          <p:nvPr>
            <p:ph type="body" idx="1"/>
          </p:nvPr>
        </p:nvSpPr>
        <p:spPr>
          <a:xfrm>
            <a:off x="900113" y="692150"/>
            <a:ext cx="7343775" cy="5616575"/>
          </a:xfrm>
        </p:spPr>
        <p:txBody>
          <a:bodyPr/>
          <a:lstStyle/>
          <a:p>
            <a:pPr marL="0" indent="0" eaLnBrk="1" hangingPunct="1"/>
            <a:r>
              <a:rPr lang="de-CH" altLang="de-DE" dirty="0" smtClean="0">
                <a:solidFill>
                  <a:schemeClr val="tx2"/>
                </a:solidFill>
              </a:rPr>
              <a:t>Facts</a:t>
            </a:r>
            <a:r>
              <a:rPr lang="de-CH" altLang="de-DE" dirty="0" smtClean="0"/>
              <a:t>: - The </a:t>
            </a:r>
            <a:r>
              <a:rPr lang="de-CH" altLang="de-DE" dirty="0" err="1" smtClean="0"/>
              <a:t>carbolic</a:t>
            </a:r>
            <a:r>
              <a:rPr lang="de-CH" altLang="de-DE" dirty="0" smtClean="0"/>
              <a:t> Smoke Ball Company </a:t>
            </a:r>
            <a:r>
              <a:rPr lang="de-CH" altLang="de-DE" dirty="0" err="1" smtClean="0"/>
              <a:t>had</a:t>
            </a:r>
            <a:r>
              <a:rPr lang="de-CH" altLang="de-DE" dirty="0" smtClean="0"/>
              <a:t> </a:t>
            </a:r>
            <a:r>
              <a:rPr lang="de-CH" altLang="de-DE" dirty="0" err="1" smtClean="0"/>
              <a:t>advertised</a:t>
            </a:r>
            <a:r>
              <a:rPr lang="de-CH" altLang="de-DE" dirty="0" smtClean="0"/>
              <a:t> </a:t>
            </a:r>
            <a:r>
              <a:rPr lang="de-CH" altLang="de-DE" dirty="0" err="1" smtClean="0"/>
              <a:t>that</a:t>
            </a:r>
            <a:r>
              <a:rPr lang="de-CH" altLang="de-DE" dirty="0" smtClean="0"/>
              <a:t> </a:t>
            </a:r>
            <a:r>
              <a:rPr lang="de-CH" altLang="de-DE" dirty="0" err="1" smtClean="0"/>
              <a:t>it</a:t>
            </a:r>
            <a:r>
              <a:rPr lang="de-CH" altLang="de-DE" dirty="0" smtClean="0"/>
              <a:t> </a:t>
            </a:r>
            <a:r>
              <a:rPr lang="de-CH" altLang="de-DE" dirty="0" err="1" smtClean="0"/>
              <a:t>would</a:t>
            </a:r>
            <a:r>
              <a:rPr lang="de-CH" altLang="de-DE" dirty="0" smtClean="0"/>
              <a:t> </a:t>
            </a:r>
            <a:r>
              <a:rPr lang="de-CH" altLang="de-DE" dirty="0" err="1" smtClean="0"/>
              <a:t>pay</a:t>
            </a:r>
            <a:r>
              <a:rPr lang="de-CH" altLang="de-DE" dirty="0" smtClean="0"/>
              <a:t> £ 100 </a:t>
            </a:r>
            <a:r>
              <a:rPr lang="de-CH" altLang="de-DE" dirty="0" err="1" smtClean="0"/>
              <a:t>to</a:t>
            </a:r>
            <a:r>
              <a:rPr lang="de-CH" altLang="de-DE" dirty="0" smtClean="0"/>
              <a:t> </a:t>
            </a:r>
            <a:r>
              <a:rPr lang="de-CH" altLang="de-DE" dirty="0" err="1" smtClean="0"/>
              <a:t>any</a:t>
            </a:r>
            <a:r>
              <a:rPr lang="de-CH" altLang="de-DE" dirty="0" smtClean="0"/>
              <a:t> </a:t>
            </a:r>
            <a:r>
              <a:rPr lang="de-CH" altLang="de-DE" dirty="0" err="1" smtClean="0"/>
              <a:t>person</a:t>
            </a:r>
            <a:r>
              <a:rPr lang="de-CH" altLang="de-DE" dirty="0" smtClean="0"/>
              <a:t> </a:t>
            </a:r>
            <a:r>
              <a:rPr lang="de-CH" altLang="de-DE" dirty="0" err="1" smtClean="0"/>
              <a:t>who</a:t>
            </a:r>
            <a:r>
              <a:rPr lang="de-CH" altLang="de-DE" dirty="0" smtClean="0"/>
              <a:t> </a:t>
            </a:r>
            <a:r>
              <a:rPr lang="de-CH" altLang="de-DE" dirty="0" err="1" smtClean="0"/>
              <a:t>used</a:t>
            </a:r>
            <a:r>
              <a:rPr lang="de-CH" altLang="de-DE" dirty="0" smtClean="0"/>
              <a:t> </a:t>
            </a:r>
            <a:r>
              <a:rPr lang="de-CH" altLang="de-DE" dirty="0" err="1" smtClean="0"/>
              <a:t>the</a:t>
            </a:r>
            <a:r>
              <a:rPr lang="de-CH" altLang="de-DE" dirty="0" smtClean="0"/>
              <a:t> Smoke Ball </a:t>
            </a:r>
            <a:r>
              <a:rPr lang="de-CH" altLang="de-DE" dirty="0" err="1" smtClean="0"/>
              <a:t>for</a:t>
            </a:r>
            <a:r>
              <a:rPr lang="de-CH" altLang="de-DE" dirty="0" smtClean="0"/>
              <a:t> </a:t>
            </a:r>
            <a:r>
              <a:rPr lang="de-CH" altLang="de-DE" dirty="0" err="1" smtClean="0"/>
              <a:t>two</a:t>
            </a:r>
            <a:r>
              <a:rPr lang="de-CH" altLang="de-DE" dirty="0" smtClean="0"/>
              <a:t> </a:t>
            </a:r>
            <a:r>
              <a:rPr lang="de-CH" altLang="de-DE" dirty="0" err="1" smtClean="0"/>
              <a:t>weeks</a:t>
            </a:r>
            <a:r>
              <a:rPr lang="de-CH" altLang="de-DE" dirty="0" smtClean="0"/>
              <a:t> </a:t>
            </a:r>
            <a:r>
              <a:rPr lang="de-CH" altLang="de-DE" dirty="0" err="1" smtClean="0"/>
              <a:t>and</a:t>
            </a:r>
            <a:r>
              <a:rPr lang="de-CH" altLang="de-DE" dirty="0" smtClean="0"/>
              <a:t> </a:t>
            </a:r>
            <a:r>
              <a:rPr lang="de-CH" altLang="de-DE" dirty="0" err="1" smtClean="0"/>
              <a:t>nonetheless</a:t>
            </a:r>
            <a:r>
              <a:rPr lang="de-CH" altLang="de-DE" dirty="0" smtClean="0"/>
              <a:t> </a:t>
            </a:r>
            <a:r>
              <a:rPr lang="de-CH" altLang="de-DE" dirty="0" err="1" smtClean="0"/>
              <a:t>caught</a:t>
            </a:r>
            <a:r>
              <a:rPr lang="de-CH" altLang="de-DE" dirty="0" smtClean="0"/>
              <a:t> </a:t>
            </a:r>
            <a:r>
              <a:rPr lang="de-CH" altLang="de-DE" dirty="0" err="1" smtClean="0"/>
              <a:t>influenza</a:t>
            </a:r>
            <a:r>
              <a:rPr lang="de-CH" altLang="de-DE" dirty="0" smtClean="0"/>
              <a:t>.</a:t>
            </a:r>
          </a:p>
          <a:p>
            <a:pPr marL="0" indent="0" eaLnBrk="1" hangingPunct="1">
              <a:buFontTx/>
              <a:buChar char="-"/>
            </a:pPr>
            <a:r>
              <a:rPr lang="de-CH" altLang="de-DE" dirty="0" smtClean="0"/>
              <a:t> </a:t>
            </a:r>
            <a:r>
              <a:rPr lang="de-CH" altLang="de-DE" dirty="0" err="1" smtClean="0"/>
              <a:t>Mrs</a:t>
            </a:r>
            <a:r>
              <a:rPr lang="de-CH" altLang="de-DE" dirty="0" smtClean="0"/>
              <a:t> </a:t>
            </a:r>
            <a:r>
              <a:rPr lang="de-CH" altLang="de-DE" dirty="0" err="1" smtClean="0"/>
              <a:t>Carlill</a:t>
            </a:r>
            <a:r>
              <a:rPr lang="de-CH" altLang="de-DE" dirty="0" smtClean="0"/>
              <a:t> </a:t>
            </a:r>
            <a:r>
              <a:rPr lang="de-CH" altLang="de-DE" dirty="0" err="1" smtClean="0"/>
              <a:t>purchased</a:t>
            </a:r>
            <a:r>
              <a:rPr lang="de-CH" altLang="de-DE" dirty="0" smtClean="0"/>
              <a:t> a </a:t>
            </a:r>
            <a:r>
              <a:rPr lang="de-CH" altLang="de-DE" dirty="0" err="1" smtClean="0"/>
              <a:t>carbolic</a:t>
            </a:r>
            <a:r>
              <a:rPr lang="de-CH" altLang="de-DE" dirty="0" smtClean="0"/>
              <a:t> Smoke Ball </a:t>
            </a:r>
            <a:r>
              <a:rPr lang="de-CH" altLang="de-DE" dirty="0" err="1" smtClean="0"/>
              <a:t>from</a:t>
            </a:r>
            <a:r>
              <a:rPr lang="de-CH" altLang="de-DE" dirty="0" smtClean="0"/>
              <a:t> a </a:t>
            </a:r>
            <a:r>
              <a:rPr lang="de-CH" altLang="de-DE" dirty="0" err="1" smtClean="0"/>
              <a:t>third</a:t>
            </a:r>
            <a:r>
              <a:rPr lang="de-CH" altLang="de-DE" dirty="0" smtClean="0"/>
              <a:t> </a:t>
            </a:r>
            <a:r>
              <a:rPr lang="de-CH" altLang="de-DE" dirty="0" err="1" smtClean="0"/>
              <a:t>party</a:t>
            </a:r>
            <a:r>
              <a:rPr lang="de-CH" altLang="de-DE" dirty="0" smtClean="0"/>
              <a:t> </a:t>
            </a:r>
            <a:r>
              <a:rPr lang="de-CH" altLang="de-DE" dirty="0" err="1" smtClean="0"/>
              <a:t>and</a:t>
            </a:r>
            <a:r>
              <a:rPr lang="de-CH" altLang="de-DE" dirty="0" smtClean="0"/>
              <a:t> </a:t>
            </a:r>
            <a:r>
              <a:rPr lang="de-CH" altLang="de-DE" dirty="0" err="1" smtClean="0"/>
              <a:t>used</a:t>
            </a:r>
            <a:r>
              <a:rPr lang="de-CH" altLang="de-DE" dirty="0" smtClean="0"/>
              <a:t> it. </a:t>
            </a:r>
            <a:r>
              <a:rPr lang="de-CH" altLang="de-DE" dirty="0" err="1" smtClean="0"/>
              <a:t>She</a:t>
            </a:r>
            <a:r>
              <a:rPr lang="de-CH" altLang="de-DE" dirty="0" smtClean="0"/>
              <a:t> </a:t>
            </a:r>
            <a:r>
              <a:rPr lang="de-CH" altLang="de-DE" dirty="0" err="1" smtClean="0"/>
              <a:t>caught</a:t>
            </a:r>
            <a:r>
              <a:rPr lang="de-CH" altLang="de-DE" dirty="0" smtClean="0"/>
              <a:t> a </a:t>
            </a:r>
            <a:r>
              <a:rPr lang="de-CH" altLang="de-DE" dirty="0" err="1" smtClean="0"/>
              <a:t>flue</a:t>
            </a:r>
            <a:r>
              <a:rPr lang="de-CH" altLang="de-DE" dirty="0" smtClean="0"/>
              <a:t> but </a:t>
            </a:r>
            <a:r>
              <a:rPr lang="de-CH" altLang="de-DE" dirty="0" err="1" smtClean="0"/>
              <a:t>the</a:t>
            </a:r>
            <a:r>
              <a:rPr lang="de-CH" altLang="de-DE" dirty="0" smtClean="0"/>
              <a:t> </a:t>
            </a:r>
            <a:r>
              <a:rPr lang="de-CH" altLang="de-DE" dirty="0" err="1" smtClean="0"/>
              <a:t>company</a:t>
            </a:r>
            <a:r>
              <a:rPr lang="de-CH" altLang="de-DE" dirty="0" smtClean="0"/>
              <a:t> </a:t>
            </a:r>
            <a:r>
              <a:rPr lang="de-CH" altLang="de-DE" dirty="0" err="1" smtClean="0"/>
              <a:t>refused</a:t>
            </a:r>
            <a:r>
              <a:rPr lang="de-CH" altLang="de-DE" dirty="0" smtClean="0"/>
              <a:t> </a:t>
            </a:r>
            <a:r>
              <a:rPr lang="de-CH" altLang="de-DE" dirty="0" err="1" smtClean="0"/>
              <a:t>to</a:t>
            </a:r>
            <a:r>
              <a:rPr lang="de-CH" altLang="de-DE" dirty="0" smtClean="0"/>
              <a:t> </a:t>
            </a:r>
            <a:r>
              <a:rPr lang="de-CH" altLang="de-DE" dirty="0" err="1" smtClean="0"/>
              <a:t>pay</a:t>
            </a:r>
            <a:r>
              <a:rPr lang="de-CH" altLang="de-DE" dirty="0" smtClean="0"/>
              <a:t>.</a:t>
            </a:r>
          </a:p>
          <a:p>
            <a:pPr marL="0" indent="0" eaLnBrk="1" hangingPunct="1">
              <a:buFontTx/>
              <a:buNone/>
            </a:pPr>
            <a:r>
              <a:rPr lang="de-CH" altLang="de-DE" dirty="0" smtClean="0"/>
              <a:t>[</a:t>
            </a:r>
            <a:r>
              <a:rPr lang="de-CH" altLang="de-DE" dirty="0" err="1" smtClean="0"/>
              <a:t>the</a:t>
            </a:r>
            <a:r>
              <a:rPr lang="de-CH" altLang="de-DE" dirty="0" smtClean="0"/>
              <a:t> </a:t>
            </a:r>
            <a:r>
              <a:rPr lang="de-CH" altLang="de-DE" dirty="0" err="1" smtClean="0"/>
              <a:t>case</a:t>
            </a:r>
            <a:r>
              <a:rPr lang="de-CH" altLang="de-DE" dirty="0" smtClean="0"/>
              <a:t> </a:t>
            </a:r>
            <a:r>
              <a:rPr lang="de-CH" altLang="de-DE" dirty="0" err="1" smtClean="0"/>
              <a:t>is</a:t>
            </a:r>
            <a:r>
              <a:rPr lang="de-CH" altLang="de-DE" dirty="0" smtClean="0"/>
              <a:t> </a:t>
            </a:r>
            <a:r>
              <a:rPr lang="de-CH" altLang="de-DE" dirty="0" err="1" smtClean="0"/>
              <a:t>to</a:t>
            </a:r>
            <a:r>
              <a:rPr lang="de-CH" altLang="de-DE" dirty="0" smtClean="0"/>
              <a:t> </a:t>
            </a:r>
            <a:r>
              <a:rPr lang="de-CH" altLang="de-DE" dirty="0" err="1" smtClean="0"/>
              <a:t>be</a:t>
            </a:r>
            <a:r>
              <a:rPr lang="de-CH" altLang="de-DE" dirty="0" smtClean="0"/>
              <a:t> </a:t>
            </a:r>
            <a:r>
              <a:rPr lang="de-CH" altLang="de-DE" dirty="0" err="1" smtClean="0"/>
              <a:t>seen</a:t>
            </a:r>
            <a:r>
              <a:rPr lang="de-CH" altLang="de-DE" dirty="0" smtClean="0"/>
              <a:t> in </a:t>
            </a:r>
            <a:r>
              <a:rPr lang="de-CH" altLang="de-DE" dirty="0" err="1" smtClean="0"/>
              <a:t>the</a:t>
            </a:r>
            <a:r>
              <a:rPr lang="de-CH" altLang="de-DE" dirty="0" smtClean="0"/>
              <a:t> </a:t>
            </a:r>
            <a:r>
              <a:rPr lang="de-CH" altLang="de-DE" dirty="0" err="1" smtClean="0"/>
              <a:t>context</a:t>
            </a:r>
            <a:r>
              <a:rPr lang="de-CH" altLang="de-DE" dirty="0" smtClean="0"/>
              <a:t> </a:t>
            </a:r>
            <a:r>
              <a:rPr lang="de-CH" altLang="de-DE" dirty="0" err="1" smtClean="0"/>
              <a:t>of</a:t>
            </a:r>
            <a:r>
              <a:rPr lang="de-CH" altLang="de-DE" dirty="0" smtClean="0"/>
              <a:t> a </a:t>
            </a:r>
            <a:r>
              <a:rPr lang="de-CH" altLang="de-DE" dirty="0" err="1" smtClean="0"/>
              <a:t>flu</a:t>
            </a:r>
            <a:r>
              <a:rPr lang="de-CH" altLang="de-DE" dirty="0" smtClean="0"/>
              <a:t> </a:t>
            </a:r>
            <a:r>
              <a:rPr lang="de-CH" altLang="de-DE" dirty="0" err="1" smtClean="0"/>
              <a:t>pandemia</a:t>
            </a:r>
            <a:r>
              <a:rPr lang="de-CH" altLang="de-DE" dirty="0" smtClean="0"/>
              <a:t>; </a:t>
            </a:r>
            <a:r>
              <a:rPr lang="de-CH" altLang="de-DE" dirty="0" err="1" smtClean="0"/>
              <a:t>the</a:t>
            </a:r>
            <a:r>
              <a:rPr lang="de-CH" altLang="de-DE" dirty="0" smtClean="0"/>
              <a:t> smoke ball was a </a:t>
            </a:r>
            <a:r>
              <a:rPr lang="de-CH" altLang="de-DE" dirty="0" err="1" smtClean="0"/>
              <a:t>rubber</a:t>
            </a:r>
            <a:r>
              <a:rPr lang="de-CH" altLang="de-DE" dirty="0" smtClean="0"/>
              <a:t> ball </a:t>
            </a:r>
            <a:r>
              <a:rPr lang="de-CH" altLang="de-DE" dirty="0" err="1" smtClean="0"/>
              <a:t>with</a:t>
            </a:r>
            <a:r>
              <a:rPr lang="de-CH" altLang="de-DE" dirty="0" smtClean="0"/>
              <a:t> a </a:t>
            </a:r>
            <a:r>
              <a:rPr lang="de-CH" altLang="de-DE" dirty="0" err="1" smtClean="0"/>
              <a:t>tube</a:t>
            </a:r>
            <a:r>
              <a:rPr lang="de-CH" altLang="de-DE" dirty="0" smtClean="0"/>
              <a:t> </a:t>
            </a:r>
            <a:r>
              <a:rPr lang="de-CH" altLang="de-DE" dirty="0" err="1" smtClean="0"/>
              <a:t>attached</a:t>
            </a:r>
            <a:r>
              <a:rPr lang="de-CH" altLang="de-DE" dirty="0" smtClean="0"/>
              <a:t>. </a:t>
            </a:r>
            <a:r>
              <a:rPr lang="de-CH" altLang="de-DE" dirty="0" err="1" smtClean="0"/>
              <a:t>It</a:t>
            </a:r>
            <a:r>
              <a:rPr lang="de-CH" altLang="de-DE" dirty="0" smtClean="0"/>
              <a:t> was </a:t>
            </a:r>
            <a:r>
              <a:rPr lang="de-CH" altLang="de-DE" dirty="0" err="1" smtClean="0"/>
              <a:t>filled</a:t>
            </a:r>
            <a:r>
              <a:rPr lang="de-CH" altLang="de-DE" dirty="0" smtClean="0"/>
              <a:t> </a:t>
            </a:r>
            <a:r>
              <a:rPr lang="de-CH" altLang="de-DE" dirty="0" err="1" smtClean="0"/>
              <a:t>with</a:t>
            </a:r>
            <a:r>
              <a:rPr lang="de-CH" altLang="de-DE" dirty="0" smtClean="0"/>
              <a:t> </a:t>
            </a:r>
            <a:r>
              <a:rPr lang="de-CH" altLang="de-DE" dirty="0" err="1" smtClean="0"/>
              <a:t>carbolic</a:t>
            </a:r>
            <a:r>
              <a:rPr lang="de-CH" altLang="de-DE" dirty="0" smtClean="0"/>
              <a:t> </a:t>
            </a:r>
            <a:r>
              <a:rPr lang="de-CH" altLang="de-DE" dirty="0" err="1" smtClean="0"/>
              <a:t>acid</a:t>
            </a:r>
            <a:r>
              <a:rPr lang="de-CH" altLang="de-DE" dirty="0" smtClean="0"/>
              <a:t> (</a:t>
            </a:r>
            <a:r>
              <a:rPr lang="de-CH" altLang="de-DE" dirty="0" err="1" smtClean="0"/>
              <a:t>or</a:t>
            </a:r>
            <a:r>
              <a:rPr lang="de-CH" altLang="de-DE" dirty="0" smtClean="0"/>
              <a:t> </a:t>
            </a:r>
            <a:r>
              <a:rPr lang="de-CH" altLang="de-DE" dirty="0" err="1" smtClean="0"/>
              <a:t>phenol</a:t>
            </a:r>
            <a:r>
              <a:rPr lang="de-CH" altLang="de-DE" dirty="0" smtClean="0"/>
              <a:t>). The </a:t>
            </a:r>
            <a:r>
              <a:rPr lang="de-CH" altLang="de-DE" dirty="0" err="1" smtClean="0"/>
              <a:t>tube</a:t>
            </a:r>
            <a:r>
              <a:rPr lang="de-CH" altLang="de-DE" dirty="0" smtClean="0"/>
              <a:t> </a:t>
            </a:r>
            <a:r>
              <a:rPr lang="de-CH" altLang="de-DE" dirty="0" err="1" smtClean="0"/>
              <a:t>would</a:t>
            </a:r>
            <a:r>
              <a:rPr lang="de-CH" altLang="de-DE" dirty="0" smtClean="0"/>
              <a:t> </a:t>
            </a:r>
            <a:r>
              <a:rPr lang="de-CH" altLang="de-DE" dirty="0" err="1" smtClean="0"/>
              <a:t>be</a:t>
            </a:r>
            <a:r>
              <a:rPr lang="de-CH" altLang="de-DE" dirty="0" smtClean="0"/>
              <a:t> </a:t>
            </a:r>
            <a:r>
              <a:rPr lang="de-CH" altLang="de-DE" dirty="0" err="1" smtClean="0"/>
              <a:t>inserted</a:t>
            </a:r>
            <a:r>
              <a:rPr lang="de-CH" altLang="de-DE" dirty="0" smtClean="0"/>
              <a:t> </a:t>
            </a:r>
            <a:r>
              <a:rPr lang="de-CH" altLang="de-DE" dirty="0" err="1" smtClean="0"/>
              <a:t>into</a:t>
            </a:r>
            <a:r>
              <a:rPr lang="de-CH" altLang="de-DE" dirty="0" smtClean="0"/>
              <a:t> a </a:t>
            </a:r>
            <a:r>
              <a:rPr lang="de-CH" altLang="de-DE" dirty="0" err="1" smtClean="0"/>
              <a:t>user's</a:t>
            </a:r>
            <a:r>
              <a:rPr lang="de-CH" altLang="de-DE" dirty="0" smtClean="0"/>
              <a:t> </a:t>
            </a:r>
            <a:r>
              <a:rPr lang="de-CH" altLang="de-DE" dirty="0" err="1" smtClean="0"/>
              <a:t>nose</a:t>
            </a:r>
            <a:r>
              <a:rPr lang="de-CH" altLang="de-DE" dirty="0" smtClean="0"/>
              <a:t> </a:t>
            </a:r>
            <a:r>
              <a:rPr lang="de-CH" altLang="de-DE" dirty="0" err="1" smtClean="0"/>
              <a:t>and</a:t>
            </a:r>
            <a:r>
              <a:rPr lang="de-CH" altLang="de-DE" dirty="0" smtClean="0"/>
              <a:t> </a:t>
            </a:r>
            <a:r>
              <a:rPr lang="de-CH" altLang="de-DE" dirty="0" err="1" smtClean="0"/>
              <a:t>squeezed</a:t>
            </a:r>
            <a:r>
              <a:rPr lang="de-CH" altLang="de-DE" dirty="0" smtClean="0"/>
              <a:t> at </a:t>
            </a:r>
            <a:r>
              <a:rPr lang="de-CH" altLang="de-DE" dirty="0" err="1" smtClean="0"/>
              <a:t>the</a:t>
            </a:r>
            <a:r>
              <a:rPr lang="de-CH" altLang="de-DE" dirty="0" smtClean="0"/>
              <a:t> </a:t>
            </a:r>
            <a:r>
              <a:rPr lang="de-CH" altLang="de-DE" dirty="0" err="1" smtClean="0"/>
              <a:t>bottom</a:t>
            </a:r>
            <a:r>
              <a:rPr lang="de-CH" altLang="de-DE" dirty="0" smtClean="0"/>
              <a:t> </a:t>
            </a:r>
            <a:r>
              <a:rPr lang="de-CH" altLang="de-DE" dirty="0" err="1" smtClean="0"/>
              <a:t>to</a:t>
            </a:r>
            <a:r>
              <a:rPr lang="de-CH" altLang="de-DE" dirty="0" smtClean="0"/>
              <a:t> </a:t>
            </a:r>
            <a:r>
              <a:rPr lang="de-CH" altLang="de-DE" dirty="0" err="1" smtClean="0"/>
              <a:t>release</a:t>
            </a:r>
            <a:r>
              <a:rPr lang="de-CH" altLang="de-DE" dirty="0" smtClean="0"/>
              <a:t> </a:t>
            </a:r>
            <a:r>
              <a:rPr lang="de-CH" altLang="de-DE" dirty="0" err="1" smtClean="0"/>
              <a:t>the</a:t>
            </a:r>
            <a:r>
              <a:rPr lang="de-CH" altLang="de-DE" dirty="0" smtClean="0"/>
              <a:t> </a:t>
            </a:r>
            <a:r>
              <a:rPr lang="de-CH" altLang="de-DE" dirty="0" err="1" smtClean="0"/>
              <a:t>vapours</a:t>
            </a:r>
            <a:r>
              <a:rPr lang="de-CH" altLang="de-DE" dirty="0" smtClean="0"/>
              <a:t>. The </a:t>
            </a:r>
            <a:r>
              <a:rPr lang="de-CH" altLang="de-DE" dirty="0" err="1" smtClean="0"/>
              <a:t>nose</a:t>
            </a:r>
            <a:r>
              <a:rPr lang="de-CH" altLang="de-DE" dirty="0" smtClean="0"/>
              <a:t> </a:t>
            </a:r>
            <a:r>
              <a:rPr lang="de-CH" altLang="de-DE" dirty="0" err="1" smtClean="0"/>
              <a:t>would</a:t>
            </a:r>
            <a:r>
              <a:rPr lang="de-CH" altLang="de-DE" dirty="0" smtClean="0"/>
              <a:t> </a:t>
            </a:r>
            <a:r>
              <a:rPr lang="de-CH" altLang="de-DE" dirty="0" err="1" smtClean="0"/>
              <a:t>run</a:t>
            </a:r>
            <a:r>
              <a:rPr lang="de-CH" altLang="de-DE" dirty="0" smtClean="0"/>
              <a:t>, </a:t>
            </a:r>
            <a:r>
              <a:rPr lang="de-CH" altLang="de-DE" dirty="0" err="1" smtClean="0"/>
              <a:t>flushing</a:t>
            </a:r>
            <a:r>
              <a:rPr lang="de-CH" altLang="de-DE" dirty="0" smtClean="0"/>
              <a:t> out viral </a:t>
            </a:r>
            <a:r>
              <a:rPr lang="de-CH" altLang="de-DE" dirty="0" err="1" smtClean="0"/>
              <a:t>infections</a:t>
            </a:r>
            <a:r>
              <a:rPr lang="de-CH" altLang="de-DE" dirty="0" smtClean="0"/>
              <a:t>.]</a:t>
            </a:r>
          </a:p>
          <a:p>
            <a:pPr marL="0" indent="0" eaLnBrk="1" hangingPunct="1">
              <a:buFontTx/>
              <a:buNone/>
            </a:pPr>
            <a:r>
              <a:rPr lang="de-CH" altLang="de-DE" dirty="0" err="1" smtClean="0">
                <a:solidFill>
                  <a:schemeClr val="tx2"/>
                </a:solidFill>
              </a:rPr>
              <a:t>Judgement</a:t>
            </a:r>
            <a:r>
              <a:rPr lang="de-CH" altLang="de-DE" dirty="0" smtClean="0"/>
              <a:t>: «</a:t>
            </a:r>
            <a:r>
              <a:rPr lang="de-CH" altLang="de-DE" dirty="0" err="1" smtClean="0">
                <a:solidFill>
                  <a:schemeClr val="tx2"/>
                </a:solidFill>
              </a:rPr>
              <a:t>Inconvenience</a:t>
            </a:r>
            <a:r>
              <a:rPr lang="de-CH" altLang="de-DE" dirty="0" smtClean="0">
                <a:solidFill>
                  <a:schemeClr val="tx2"/>
                </a:solidFill>
              </a:rPr>
              <a:t> </a:t>
            </a:r>
            <a:r>
              <a:rPr lang="de-CH" altLang="de-DE" dirty="0" err="1" smtClean="0">
                <a:solidFill>
                  <a:schemeClr val="tx2"/>
                </a:solidFill>
              </a:rPr>
              <a:t>sustained</a:t>
            </a:r>
            <a:r>
              <a:rPr lang="de-CH" altLang="de-DE" dirty="0" smtClean="0">
                <a:solidFill>
                  <a:schemeClr val="tx2"/>
                </a:solidFill>
              </a:rPr>
              <a:t> </a:t>
            </a:r>
            <a:r>
              <a:rPr lang="de-CH" altLang="de-DE" dirty="0" err="1" smtClean="0">
                <a:solidFill>
                  <a:schemeClr val="tx2"/>
                </a:solidFill>
              </a:rPr>
              <a:t>by</a:t>
            </a:r>
            <a:r>
              <a:rPr lang="de-CH" altLang="de-DE" dirty="0" smtClean="0">
                <a:solidFill>
                  <a:schemeClr val="tx2"/>
                </a:solidFill>
              </a:rPr>
              <a:t> </a:t>
            </a:r>
            <a:r>
              <a:rPr lang="de-CH" altLang="de-DE" dirty="0" err="1" smtClean="0">
                <a:solidFill>
                  <a:schemeClr val="tx2"/>
                </a:solidFill>
              </a:rPr>
              <a:t>one</a:t>
            </a:r>
            <a:r>
              <a:rPr lang="de-CH" altLang="de-DE" dirty="0" smtClean="0">
                <a:solidFill>
                  <a:schemeClr val="tx2"/>
                </a:solidFill>
              </a:rPr>
              <a:t> </a:t>
            </a:r>
            <a:r>
              <a:rPr lang="de-CH" altLang="de-DE" dirty="0" err="1" smtClean="0">
                <a:solidFill>
                  <a:schemeClr val="tx2"/>
                </a:solidFill>
              </a:rPr>
              <a:t>party</a:t>
            </a:r>
            <a:r>
              <a:rPr lang="de-CH" altLang="de-DE" dirty="0" smtClean="0">
                <a:solidFill>
                  <a:schemeClr val="tx2"/>
                </a:solidFill>
              </a:rPr>
              <a:t> at </a:t>
            </a:r>
            <a:r>
              <a:rPr lang="de-CH" altLang="de-DE" dirty="0" err="1" smtClean="0">
                <a:solidFill>
                  <a:schemeClr val="tx2"/>
                </a:solidFill>
              </a:rPr>
              <a:t>the</a:t>
            </a:r>
            <a:r>
              <a:rPr lang="de-CH" altLang="de-DE" dirty="0" smtClean="0">
                <a:solidFill>
                  <a:schemeClr val="tx2"/>
                </a:solidFill>
              </a:rPr>
              <a:t> </a:t>
            </a:r>
            <a:r>
              <a:rPr lang="de-CH" altLang="de-DE" dirty="0" err="1" smtClean="0">
                <a:solidFill>
                  <a:schemeClr val="tx2"/>
                </a:solidFill>
              </a:rPr>
              <a:t>request</a:t>
            </a:r>
            <a:r>
              <a:rPr lang="de-CH" altLang="de-DE" dirty="0" smtClean="0">
                <a:solidFill>
                  <a:schemeClr val="tx2"/>
                </a:solidFill>
              </a:rPr>
              <a:t> </a:t>
            </a:r>
            <a:r>
              <a:rPr lang="de-CH" altLang="de-DE" dirty="0" err="1" smtClean="0">
                <a:solidFill>
                  <a:schemeClr val="tx2"/>
                </a:solidFill>
              </a:rPr>
              <a:t>of</a:t>
            </a:r>
            <a:r>
              <a:rPr lang="de-CH" altLang="de-DE" dirty="0" smtClean="0">
                <a:solidFill>
                  <a:schemeClr val="tx2"/>
                </a:solidFill>
              </a:rPr>
              <a:t> </a:t>
            </a:r>
            <a:r>
              <a:rPr lang="de-CH" altLang="de-DE" dirty="0" err="1" smtClean="0">
                <a:solidFill>
                  <a:schemeClr val="tx2"/>
                </a:solidFill>
              </a:rPr>
              <a:t>the</a:t>
            </a:r>
            <a:r>
              <a:rPr lang="de-CH" altLang="de-DE" dirty="0" smtClean="0">
                <a:solidFill>
                  <a:schemeClr val="tx2"/>
                </a:solidFill>
              </a:rPr>
              <a:t> </a:t>
            </a:r>
            <a:r>
              <a:rPr lang="de-CH" altLang="de-DE" dirty="0" err="1" smtClean="0">
                <a:solidFill>
                  <a:schemeClr val="tx2"/>
                </a:solidFill>
              </a:rPr>
              <a:t>other</a:t>
            </a:r>
            <a:r>
              <a:rPr lang="de-CH" altLang="de-DE" dirty="0" smtClean="0">
                <a:solidFill>
                  <a:schemeClr val="tx2"/>
                </a:solidFill>
              </a:rPr>
              <a:t> </a:t>
            </a:r>
            <a:r>
              <a:rPr lang="de-CH" altLang="de-DE" dirty="0" err="1" smtClean="0">
                <a:solidFill>
                  <a:schemeClr val="tx2"/>
                </a:solidFill>
              </a:rPr>
              <a:t>is</a:t>
            </a:r>
            <a:r>
              <a:rPr lang="de-CH" altLang="de-DE" dirty="0" smtClean="0">
                <a:solidFill>
                  <a:schemeClr val="tx2"/>
                </a:solidFill>
              </a:rPr>
              <a:t> </a:t>
            </a:r>
            <a:r>
              <a:rPr lang="de-CH" altLang="de-DE" dirty="0" err="1" smtClean="0">
                <a:solidFill>
                  <a:schemeClr val="tx2"/>
                </a:solidFill>
              </a:rPr>
              <a:t>enough</a:t>
            </a:r>
            <a:r>
              <a:rPr lang="de-CH" altLang="de-DE" dirty="0" smtClean="0">
                <a:solidFill>
                  <a:schemeClr val="tx2"/>
                </a:solidFill>
              </a:rPr>
              <a:t> </a:t>
            </a:r>
            <a:r>
              <a:rPr lang="de-CH" altLang="de-DE" dirty="0" err="1" smtClean="0">
                <a:solidFill>
                  <a:schemeClr val="tx2"/>
                </a:solidFill>
              </a:rPr>
              <a:t>to</a:t>
            </a:r>
            <a:r>
              <a:rPr lang="de-CH" altLang="de-DE" dirty="0" smtClean="0">
                <a:solidFill>
                  <a:schemeClr val="tx2"/>
                </a:solidFill>
              </a:rPr>
              <a:t> </a:t>
            </a:r>
            <a:r>
              <a:rPr lang="de-CH" altLang="de-DE" dirty="0" err="1" smtClean="0">
                <a:solidFill>
                  <a:schemeClr val="tx2"/>
                </a:solidFill>
              </a:rPr>
              <a:t>create</a:t>
            </a:r>
            <a:r>
              <a:rPr lang="de-CH" altLang="de-DE" dirty="0" smtClean="0">
                <a:solidFill>
                  <a:schemeClr val="tx2"/>
                </a:solidFill>
              </a:rPr>
              <a:t> a </a:t>
            </a:r>
            <a:r>
              <a:rPr lang="de-CH" altLang="de-DE" dirty="0" err="1" smtClean="0">
                <a:solidFill>
                  <a:schemeClr val="tx2"/>
                </a:solidFill>
              </a:rPr>
              <a:t>consideration</a:t>
            </a:r>
            <a:r>
              <a:rPr lang="de-CH" altLang="de-DE" dirty="0" smtClean="0"/>
              <a:t>. I </a:t>
            </a:r>
            <a:r>
              <a:rPr lang="de-CH" altLang="de-DE" dirty="0" err="1" smtClean="0"/>
              <a:t>think</a:t>
            </a:r>
            <a:r>
              <a:rPr lang="de-CH" altLang="de-DE" dirty="0" smtClean="0"/>
              <a:t> </a:t>
            </a:r>
            <a:r>
              <a:rPr lang="de-CH" altLang="de-DE" dirty="0" err="1" smtClean="0"/>
              <a:t>therefore</a:t>
            </a:r>
            <a:r>
              <a:rPr lang="de-CH" altLang="de-DE" dirty="0" smtClean="0"/>
              <a:t> </a:t>
            </a:r>
            <a:r>
              <a:rPr lang="de-CH" altLang="de-DE" dirty="0" err="1" smtClean="0"/>
              <a:t>that</a:t>
            </a:r>
            <a:r>
              <a:rPr lang="de-CH" altLang="de-DE" dirty="0" smtClean="0"/>
              <a:t> </a:t>
            </a:r>
            <a:r>
              <a:rPr lang="de-CH" altLang="de-DE" dirty="0" err="1" smtClean="0"/>
              <a:t>it</a:t>
            </a:r>
            <a:r>
              <a:rPr lang="de-CH" altLang="de-DE" dirty="0" smtClean="0"/>
              <a:t> </a:t>
            </a:r>
            <a:r>
              <a:rPr lang="de-CH" altLang="de-DE" dirty="0" err="1" smtClean="0"/>
              <a:t>is</a:t>
            </a:r>
            <a:r>
              <a:rPr lang="de-CH" altLang="de-DE" dirty="0" smtClean="0"/>
              <a:t> </a:t>
            </a:r>
            <a:r>
              <a:rPr lang="de-CH" altLang="de-DE" dirty="0" err="1" smtClean="0"/>
              <a:t>consideration</a:t>
            </a:r>
            <a:r>
              <a:rPr lang="de-CH" altLang="de-DE" dirty="0" smtClean="0"/>
              <a:t> </a:t>
            </a:r>
            <a:r>
              <a:rPr lang="de-CH" altLang="de-DE" dirty="0" err="1" smtClean="0"/>
              <a:t>enough</a:t>
            </a:r>
            <a:r>
              <a:rPr lang="de-CH" altLang="de-DE" dirty="0" smtClean="0"/>
              <a:t> </a:t>
            </a:r>
            <a:r>
              <a:rPr lang="de-CH" altLang="de-DE" dirty="0" err="1" smtClean="0"/>
              <a:t>that</a:t>
            </a:r>
            <a:r>
              <a:rPr lang="de-CH" altLang="de-DE" dirty="0" smtClean="0"/>
              <a:t> </a:t>
            </a:r>
            <a:r>
              <a:rPr lang="de-CH" altLang="de-DE" dirty="0" err="1" smtClean="0"/>
              <a:t>the</a:t>
            </a:r>
            <a:r>
              <a:rPr lang="de-CH" altLang="de-DE" dirty="0" smtClean="0"/>
              <a:t> </a:t>
            </a:r>
            <a:r>
              <a:rPr lang="de-CH" altLang="de-DE" dirty="0" err="1" smtClean="0"/>
              <a:t>plaintiff</a:t>
            </a:r>
            <a:r>
              <a:rPr lang="de-CH" altLang="de-DE" dirty="0" smtClean="0"/>
              <a:t> </a:t>
            </a:r>
            <a:r>
              <a:rPr lang="de-CH" altLang="de-DE" dirty="0" err="1" smtClean="0"/>
              <a:t>took</a:t>
            </a:r>
            <a:r>
              <a:rPr lang="de-CH" altLang="de-DE" dirty="0" smtClean="0"/>
              <a:t> </a:t>
            </a:r>
            <a:r>
              <a:rPr lang="de-CH" altLang="de-DE" dirty="0" err="1" smtClean="0"/>
              <a:t>the</a:t>
            </a:r>
            <a:r>
              <a:rPr lang="de-CH" altLang="de-DE" dirty="0" smtClean="0"/>
              <a:t> </a:t>
            </a:r>
            <a:r>
              <a:rPr lang="de-CH" altLang="de-DE" dirty="0" err="1" smtClean="0"/>
              <a:t>trouble</a:t>
            </a:r>
            <a:r>
              <a:rPr lang="de-CH" altLang="de-DE" dirty="0" smtClean="0"/>
              <a:t> </a:t>
            </a:r>
            <a:r>
              <a:rPr lang="de-CH" altLang="de-DE" dirty="0" err="1" smtClean="0"/>
              <a:t>of</a:t>
            </a:r>
            <a:r>
              <a:rPr lang="de-CH" altLang="de-DE" dirty="0" smtClean="0"/>
              <a:t> </a:t>
            </a:r>
            <a:r>
              <a:rPr lang="de-CH" altLang="de-DE" dirty="0" err="1" smtClean="0"/>
              <a:t>using</a:t>
            </a:r>
            <a:r>
              <a:rPr lang="de-CH" altLang="de-DE" dirty="0" smtClean="0"/>
              <a:t> </a:t>
            </a:r>
            <a:r>
              <a:rPr lang="de-CH" altLang="de-DE" dirty="0" err="1" smtClean="0"/>
              <a:t>the</a:t>
            </a:r>
            <a:r>
              <a:rPr lang="de-CH" altLang="de-DE" dirty="0" smtClean="0"/>
              <a:t> smoke ball. But I </a:t>
            </a:r>
            <a:r>
              <a:rPr lang="de-CH" altLang="de-DE" dirty="0" err="1" smtClean="0"/>
              <a:t>think</a:t>
            </a:r>
            <a:r>
              <a:rPr lang="de-CH" altLang="de-DE" dirty="0" smtClean="0"/>
              <a:t> also </a:t>
            </a:r>
            <a:r>
              <a:rPr lang="de-CH" altLang="de-DE" dirty="0" err="1" smtClean="0"/>
              <a:t>that</a:t>
            </a:r>
            <a:r>
              <a:rPr lang="de-CH" altLang="de-DE" dirty="0" smtClean="0"/>
              <a:t> </a:t>
            </a:r>
            <a:r>
              <a:rPr lang="de-CH" altLang="de-DE" dirty="0" err="1" smtClean="0"/>
              <a:t>the</a:t>
            </a:r>
            <a:r>
              <a:rPr lang="de-CH" altLang="de-DE" dirty="0" smtClean="0"/>
              <a:t> </a:t>
            </a:r>
            <a:r>
              <a:rPr lang="de-CH" altLang="de-DE" dirty="0" err="1" smtClean="0"/>
              <a:t>defendants</a:t>
            </a:r>
            <a:r>
              <a:rPr lang="de-CH" altLang="de-DE" dirty="0" smtClean="0"/>
              <a:t> </a:t>
            </a:r>
            <a:r>
              <a:rPr lang="de-CH" altLang="de-DE" dirty="0" err="1" smtClean="0"/>
              <a:t>received</a:t>
            </a:r>
            <a:r>
              <a:rPr lang="de-CH" altLang="de-DE" dirty="0" smtClean="0"/>
              <a:t> a </a:t>
            </a:r>
            <a:r>
              <a:rPr lang="de-CH" altLang="de-DE" dirty="0" err="1" smtClean="0"/>
              <a:t>benefit</a:t>
            </a:r>
            <a:r>
              <a:rPr lang="de-CH" altLang="de-DE" dirty="0" smtClean="0"/>
              <a:t> </a:t>
            </a:r>
            <a:r>
              <a:rPr lang="de-CH" altLang="de-DE" dirty="0" err="1" smtClean="0"/>
              <a:t>from</a:t>
            </a:r>
            <a:r>
              <a:rPr lang="de-CH" altLang="de-DE" dirty="0" smtClean="0"/>
              <a:t> </a:t>
            </a:r>
            <a:r>
              <a:rPr lang="de-CH" altLang="de-DE" dirty="0" err="1" smtClean="0"/>
              <a:t>this</a:t>
            </a:r>
            <a:r>
              <a:rPr lang="de-CH" altLang="de-DE" dirty="0" smtClean="0"/>
              <a:t> </a:t>
            </a:r>
            <a:r>
              <a:rPr lang="de-CH" altLang="de-DE" dirty="0" err="1" smtClean="0"/>
              <a:t>user</a:t>
            </a:r>
            <a:r>
              <a:rPr lang="de-CH" altLang="de-DE" dirty="0" smtClean="0"/>
              <a:t>, </a:t>
            </a:r>
            <a:r>
              <a:rPr lang="de-CH" altLang="de-DE" dirty="0" err="1" smtClean="0"/>
              <a:t>for</a:t>
            </a:r>
            <a:r>
              <a:rPr lang="de-CH" altLang="de-DE" dirty="0" smtClean="0"/>
              <a:t> </a:t>
            </a:r>
            <a:r>
              <a:rPr lang="de-CH" altLang="de-DE" dirty="0" err="1" smtClean="0"/>
              <a:t>the</a:t>
            </a:r>
            <a:r>
              <a:rPr lang="de-CH" altLang="de-DE" dirty="0" smtClean="0"/>
              <a:t> </a:t>
            </a:r>
            <a:r>
              <a:rPr lang="de-CH" altLang="de-DE" dirty="0" err="1" smtClean="0"/>
              <a:t>use</a:t>
            </a:r>
            <a:r>
              <a:rPr lang="de-CH" altLang="de-DE" dirty="0" smtClean="0"/>
              <a:t> </a:t>
            </a:r>
            <a:r>
              <a:rPr lang="de-CH" altLang="de-DE" dirty="0" err="1" smtClean="0"/>
              <a:t>of</a:t>
            </a:r>
            <a:r>
              <a:rPr lang="de-CH" altLang="de-DE" dirty="0" smtClean="0"/>
              <a:t> </a:t>
            </a:r>
            <a:r>
              <a:rPr lang="de-CH" altLang="de-DE" dirty="0" err="1" smtClean="0"/>
              <a:t>the</a:t>
            </a:r>
            <a:r>
              <a:rPr lang="de-CH" altLang="de-DE" dirty="0" smtClean="0"/>
              <a:t> smoke ball was </a:t>
            </a:r>
            <a:r>
              <a:rPr lang="de-CH" altLang="de-DE" dirty="0" err="1" smtClean="0"/>
              <a:t>contemplated</a:t>
            </a:r>
            <a:r>
              <a:rPr lang="de-CH" altLang="de-DE" dirty="0" smtClean="0"/>
              <a:t> </a:t>
            </a:r>
            <a:r>
              <a:rPr lang="de-CH" altLang="de-DE" dirty="0" err="1" smtClean="0"/>
              <a:t>by</a:t>
            </a:r>
            <a:r>
              <a:rPr lang="de-CH" altLang="de-DE" dirty="0" smtClean="0"/>
              <a:t> </a:t>
            </a:r>
            <a:r>
              <a:rPr lang="de-CH" altLang="de-DE" dirty="0" err="1" smtClean="0"/>
              <a:t>the</a:t>
            </a:r>
            <a:r>
              <a:rPr lang="de-CH" altLang="de-DE" dirty="0" smtClean="0"/>
              <a:t> </a:t>
            </a:r>
            <a:r>
              <a:rPr lang="de-CH" altLang="de-DE" dirty="0" err="1" smtClean="0"/>
              <a:t>defendants</a:t>
            </a:r>
            <a:r>
              <a:rPr lang="de-CH" altLang="de-DE" dirty="0" smtClean="0"/>
              <a:t> </a:t>
            </a:r>
            <a:r>
              <a:rPr lang="de-CH" altLang="de-DE" dirty="0" err="1" smtClean="0"/>
              <a:t>as</a:t>
            </a:r>
            <a:r>
              <a:rPr lang="de-CH" altLang="de-DE" dirty="0" smtClean="0"/>
              <a:t> </a:t>
            </a:r>
            <a:r>
              <a:rPr lang="de-CH" altLang="de-DE" dirty="0" err="1" smtClean="0"/>
              <a:t>being</a:t>
            </a:r>
            <a:r>
              <a:rPr lang="de-CH" altLang="de-DE" dirty="0" smtClean="0"/>
              <a:t> </a:t>
            </a:r>
            <a:r>
              <a:rPr lang="de-CH" altLang="de-DE" dirty="0" err="1" smtClean="0"/>
              <a:t>indirectly</a:t>
            </a:r>
            <a:r>
              <a:rPr lang="de-CH" altLang="de-DE" dirty="0" smtClean="0"/>
              <a:t> a </a:t>
            </a:r>
            <a:r>
              <a:rPr lang="de-CH" altLang="de-DE" dirty="0" err="1" smtClean="0"/>
              <a:t>benefit</a:t>
            </a:r>
            <a:r>
              <a:rPr lang="de-CH" altLang="de-DE" dirty="0" smtClean="0"/>
              <a:t> </a:t>
            </a:r>
            <a:r>
              <a:rPr lang="de-CH" altLang="de-DE" dirty="0" err="1" smtClean="0"/>
              <a:t>to</a:t>
            </a:r>
            <a:r>
              <a:rPr lang="de-CH" altLang="de-DE" dirty="0" smtClean="0"/>
              <a:t> </a:t>
            </a:r>
            <a:r>
              <a:rPr lang="de-CH" altLang="de-DE" dirty="0" err="1" smtClean="0"/>
              <a:t>them</a:t>
            </a:r>
            <a:r>
              <a:rPr lang="de-CH" altLang="de-DE" dirty="0" smtClean="0"/>
              <a:t>, </a:t>
            </a:r>
            <a:r>
              <a:rPr lang="de-CH" altLang="de-DE" dirty="0" err="1" smtClean="0"/>
              <a:t>because</a:t>
            </a:r>
            <a:r>
              <a:rPr lang="de-CH" altLang="de-DE" dirty="0" smtClean="0"/>
              <a:t> </a:t>
            </a:r>
            <a:r>
              <a:rPr lang="de-CH" altLang="de-DE" dirty="0" err="1" smtClean="0"/>
              <a:t>the</a:t>
            </a:r>
            <a:r>
              <a:rPr lang="de-CH" altLang="de-DE" dirty="0" smtClean="0"/>
              <a:t> </a:t>
            </a:r>
            <a:r>
              <a:rPr lang="de-CH" altLang="de-DE" dirty="0" err="1" smtClean="0"/>
              <a:t>use</a:t>
            </a:r>
            <a:r>
              <a:rPr lang="de-CH" altLang="de-DE" dirty="0" smtClean="0"/>
              <a:t> </a:t>
            </a:r>
            <a:r>
              <a:rPr lang="de-CH" altLang="de-DE" dirty="0" err="1" smtClean="0"/>
              <a:t>of</a:t>
            </a:r>
            <a:r>
              <a:rPr lang="de-CH" altLang="de-DE" dirty="0" smtClean="0"/>
              <a:t> </a:t>
            </a:r>
            <a:r>
              <a:rPr lang="de-CH" altLang="de-DE" dirty="0" err="1" smtClean="0"/>
              <a:t>the</a:t>
            </a:r>
            <a:r>
              <a:rPr lang="de-CH" altLang="de-DE" dirty="0" smtClean="0"/>
              <a:t> smoke ball </a:t>
            </a:r>
            <a:r>
              <a:rPr lang="de-CH" altLang="de-DE" dirty="0" err="1" smtClean="0"/>
              <a:t>would</a:t>
            </a:r>
            <a:r>
              <a:rPr lang="de-CH" altLang="de-DE" dirty="0" smtClean="0"/>
              <a:t> promote </a:t>
            </a:r>
            <a:r>
              <a:rPr lang="de-CH" altLang="de-DE" dirty="0" err="1" smtClean="0"/>
              <a:t>their</a:t>
            </a:r>
            <a:r>
              <a:rPr lang="de-CH" altLang="de-DE" dirty="0" smtClean="0"/>
              <a:t> </a:t>
            </a:r>
            <a:r>
              <a:rPr lang="de-CH" altLang="de-DE" dirty="0" err="1" smtClean="0"/>
              <a:t>sale</a:t>
            </a:r>
            <a:r>
              <a:rPr lang="de-CH" altLang="de-DE" dirty="0" smtClean="0"/>
              <a:t> (…) </a:t>
            </a:r>
            <a:r>
              <a:rPr lang="de-CH" altLang="de-DE" dirty="0" err="1" smtClean="0"/>
              <a:t>If</a:t>
            </a:r>
            <a:r>
              <a:rPr lang="de-CH" altLang="de-DE" dirty="0" smtClean="0"/>
              <a:t> </a:t>
            </a:r>
            <a:r>
              <a:rPr lang="de-CH" altLang="de-DE" dirty="0" err="1" smtClean="0"/>
              <a:t>you</a:t>
            </a:r>
            <a:r>
              <a:rPr lang="de-CH" altLang="de-DE" dirty="0" smtClean="0"/>
              <a:t> </a:t>
            </a:r>
            <a:r>
              <a:rPr lang="de-CH" altLang="de-DE" dirty="0" err="1" smtClean="0"/>
              <a:t>once</a:t>
            </a:r>
            <a:r>
              <a:rPr lang="de-CH" altLang="de-DE" dirty="0" smtClean="0"/>
              <a:t> </a:t>
            </a:r>
            <a:r>
              <a:rPr lang="de-CH" altLang="de-DE" dirty="0" err="1" smtClean="0"/>
              <a:t>make</a:t>
            </a:r>
            <a:r>
              <a:rPr lang="de-CH" altLang="de-DE" dirty="0" smtClean="0"/>
              <a:t> </a:t>
            </a:r>
            <a:r>
              <a:rPr lang="de-CH" altLang="de-DE" dirty="0" err="1" smtClean="0"/>
              <a:t>up</a:t>
            </a:r>
            <a:r>
              <a:rPr lang="de-CH" altLang="de-DE" dirty="0" smtClean="0"/>
              <a:t> </a:t>
            </a:r>
            <a:r>
              <a:rPr lang="de-CH" altLang="de-DE" dirty="0" err="1" smtClean="0"/>
              <a:t>your</a:t>
            </a:r>
            <a:r>
              <a:rPr lang="de-CH" altLang="de-DE" dirty="0" smtClean="0"/>
              <a:t> </a:t>
            </a:r>
            <a:r>
              <a:rPr lang="de-CH" altLang="de-DE" dirty="0" err="1" smtClean="0"/>
              <a:t>mind</a:t>
            </a:r>
            <a:r>
              <a:rPr lang="de-CH" altLang="de-DE" dirty="0" smtClean="0"/>
              <a:t> </a:t>
            </a:r>
            <a:r>
              <a:rPr lang="de-CH" altLang="de-DE" dirty="0" err="1" smtClean="0"/>
              <a:t>that</a:t>
            </a:r>
            <a:r>
              <a:rPr lang="de-CH" altLang="de-DE" dirty="0" smtClean="0"/>
              <a:t> </a:t>
            </a:r>
            <a:r>
              <a:rPr lang="de-CH" altLang="de-DE" dirty="0" err="1" smtClean="0"/>
              <a:t>there</a:t>
            </a:r>
            <a:r>
              <a:rPr lang="de-CH" altLang="de-DE" dirty="0" smtClean="0"/>
              <a:t> was a </a:t>
            </a:r>
            <a:r>
              <a:rPr lang="de-CH" altLang="de-DE" dirty="0" err="1" smtClean="0"/>
              <a:t>promise</a:t>
            </a:r>
            <a:r>
              <a:rPr lang="de-CH" altLang="de-DE" dirty="0" smtClean="0"/>
              <a:t> </a:t>
            </a:r>
            <a:r>
              <a:rPr lang="de-CH" altLang="de-DE" dirty="0" err="1" smtClean="0"/>
              <a:t>made</a:t>
            </a:r>
            <a:r>
              <a:rPr lang="de-CH" altLang="de-DE" dirty="0" smtClean="0"/>
              <a:t> </a:t>
            </a:r>
            <a:r>
              <a:rPr lang="de-CH" altLang="de-DE" dirty="0" err="1" smtClean="0"/>
              <a:t>to</a:t>
            </a:r>
            <a:r>
              <a:rPr lang="de-CH" altLang="de-DE" dirty="0" smtClean="0"/>
              <a:t> </a:t>
            </a:r>
            <a:r>
              <a:rPr lang="de-CH" altLang="de-DE" dirty="0" err="1" smtClean="0"/>
              <a:t>this</a:t>
            </a:r>
            <a:r>
              <a:rPr lang="de-CH" altLang="de-DE" dirty="0" smtClean="0"/>
              <a:t> </a:t>
            </a:r>
            <a:r>
              <a:rPr lang="de-CH" altLang="de-DE" dirty="0" err="1" smtClean="0"/>
              <a:t>lady</a:t>
            </a:r>
            <a:r>
              <a:rPr lang="de-CH" altLang="de-DE" dirty="0" smtClean="0"/>
              <a:t> </a:t>
            </a:r>
            <a:r>
              <a:rPr lang="de-CH" altLang="de-DE" dirty="0" err="1" smtClean="0"/>
              <a:t>who</a:t>
            </a:r>
            <a:r>
              <a:rPr lang="de-CH" altLang="de-DE" dirty="0" smtClean="0"/>
              <a:t> </a:t>
            </a:r>
            <a:r>
              <a:rPr lang="de-CH" altLang="de-DE" dirty="0" err="1" smtClean="0"/>
              <a:t>is</a:t>
            </a:r>
            <a:r>
              <a:rPr lang="de-CH" altLang="de-DE" dirty="0" smtClean="0"/>
              <a:t> </a:t>
            </a:r>
            <a:r>
              <a:rPr lang="de-CH" altLang="de-DE" dirty="0" err="1" smtClean="0"/>
              <a:t>the</a:t>
            </a:r>
            <a:r>
              <a:rPr lang="de-CH" altLang="de-DE" dirty="0" smtClean="0"/>
              <a:t> </a:t>
            </a:r>
            <a:r>
              <a:rPr lang="de-CH" altLang="de-DE" dirty="0" err="1" smtClean="0"/>
              <a:t>plaintiff</a:t>
            </a:r>
            <a:r>
              <a:rPr lang="de-CH" altLang="de-DE" dirty="0" smtClean="0"/>
              <a:t> (…) </a:t>
            </a:r>
            <a:r>
              <a:rPr lang="de-CH" altLang="de-DE" dirty="0" err="1" smtClean="0"/>
              <a:t>she</a:t>
            </a:r>
            <a:r>
              <a:rPr lang="de-CH" altLang="de-DE" dirty="0" smtClean="0"/>
              <a:t> </a:t>
            </a:r>
            <a:r>
              <a:rPr lang="de-CH" altLang="de-DE" dirty="0" err="1" smtClean="0"/>
              <a:t>should</a:t>
            </a:r>
            <a:r>
              <a:rPr lang="de-CH" altLang="de-DE" dirty="0" smtClean="0"/>
              <a:t> </a:t>
            </a:r>
            <a:r>
              <a:rPr lang="de-CH" altLang="de-DE" dirty="0" err="1" smtClean="0"/>
              <a:t>have</a:t>
            </a:r>
            <a:r>
              <a:rPr lang="de-CH" altLang="de-DE" dirty="0" smtClean="0"/>
              <a:t> £ 100, </a:t>
            </a:r>
            <a:r>
              <a:rPr lang="de-CH" altLang="de-DE" dirty="0" err="1" smtClean="0"/>
              <a:t>it</a:t>
            </a:r>
            <a:r>
              <a:rPr lang="de-CH" altLang="de-DE" dirty="0" smtClean="0"/>
              <a:t> </a:t>
            </a:r>
            <a:r>
              <a:rPr lang="de-CH" altLang="de-DE" dirty="0" err="1" smtClean="0"/>
              <a:t>seems</a:t>
            </a:r>
            <a:r>
              <a:rPr lang="de-CH" altLang="de-DE" dirty="0" smtClean="0"/>
              <a:t> </a:t>
            </a:r>
            <a:r>
              <a:rPr lang="de-CH" altLang="de-DE" dirty="0" err="1" smtClean="0"/>
              <a:t>to</a:t>
            </a:r>
            <a:r>
              <a:rPr lang="de-CH" altLang="de-DE" dirty="0" smtClean="0"/>
              <a:t> </a:t>
            </a:r>
            <a:r>
              <a:rPr lang="de-CH" altLang="de-DE" dirty="0" err="1" smtClean="0"/>
              <a:t>me</a:t>
            </a:r>
            <a:r>
              <a:rPr lang="de-CH" altLang="de-DE" dirty="0" smtClean="0"/>
              <a:t> </a:t>
            </a:r>
            <a:r>
              <a:rPr lang="de-CH" altLang="de-DE" dirty="0" err="1" smtClean="0"/>
              <a:t>that</a:t>
            </a:r>
            <a:r>
              <a:rPr lang="de-CH" altLang="de-DE" dirty="0" smtClean="0"/>
              <a:t> her </a:t>
            </a:r>
            <a:r>
              <a:rPr lang="de-CH" altLang="de-DE" dirty="0" err="1" smtClean="0"/>
              <a:t>using</a:t>
            </a:r>
            <a:r>
              <a:rPr lang="de-CH" altLang="de-DE" dirty="0" smtClean="0"/>
              <a:t> </a:t>
            </a:r>
            <a:r>
              <a:rPr lang="de-CH" altLang="de-DE" dirty="0" err="1" smtClean="0"/>
              <a:t>the</a:t>
            </a:r>
            <a:r>
              <a:rPr lang="de-CH" altLang="de-DE" dirty="0" smtClean="0"/>
              <a:t> smoke ball was </a:t>
            </a:r>
            <a:r>
              <a:rPr lang="de-CH" altLang="de-DE" dirty="0" err="1" smtClean="0"/>
              <a:t>sufficient</a:t>
            </a:r>
            <a:r>
              <a:rPr lang="de-CH" altLang="de-DE" dirty="0" smtClean="0"/>
              <a:t> </a:t>
            </a:r>
            <a:r>
              <a:rPr lang="de-CH" altLang="de-DE" dirty="0" err="1" smtClean="0"/>
              <a:t>consideration</a:t>
            </a:r>
            <a:r>
              <a:rPr lang="de-CH" altLang="de-DE" dirty="0" smtClean="0"/>
              <a:t>.»</a:t>
            </a:r>
          </a:p>
          <a:p>
            <a:pPr marL="0" indent="0" eaLnBrk="1" hangingPunct="1">
              <a:buFontTx/>
              <a:buNone/>
            </a:pPr>
            <a:endParaRPr lang="de-CH" alt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fade">
                                      <p:cBhvr>
                                        <p:cTn id="7" dur="2000"/>
                                        <p:tgtEl>
                                          <p:spTgt spid="307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5">
                                            <p:txEl>
                                              <p:pRg st="0" end="0"/>
                                            </p:txEl>
                                          </p:spTgt>
                                        </p:tgtEl>
                                        <p:attrNameLst>
                                          <p:attrName>style.visibility</p:attrName>
                                        </p:attrNameLst>
                                      </p:cBhvr>
                                      <p:to>
                                        <p:strVal val="visible"/>
                                      </p:to>
                                    </p:set>
                                    <p:animEffect transition="in" filter="fade">
                                      <p:cBhvr>
                                        <p:cTn id="12" dur="2000"/>
                                        <p:tgtEl>
                                          <p:spTgt spid="3072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5">
                                            <p:txEl>
                                              <p:pRg st="1" end="1"/>
                                            </p:txEl>
                                          </p:spTgt>
                                        </p:tgtEl>
                                        <p:attrNameLst>
                                          <p:attrName>style.visibility</p:attrName>
                                        </p:attrNameLst>
                                      </p:cBhvr>
                                      <p:to>
                                        <p:strVal val="visible"/>
                                      </p:to>
                                    </p:set>
                                    <p:animEffect transition="in" filter="fade">
                                      <p:cBhvr>
                                        <p:cTn id="17" dur="2000"/>
                                        <p:tgtEl>
                                          <p:spTgt spid="3072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5">
                                            <p:txEl>
                                              <p:pRg st="2" end="2"/>
                                            </p:txEl>
                                          </p:spTgt>
                                        </p:tgtEl>
                                        <p:attrNameLst>
                                          <p:attrName>style.visibility</p:attrName>
                                        </p:attrNameLst>
                                      </p:cBhvr>
                                      <p:to>
                                        <p:strVal val="visible"/>
                                      </p:to>
                                    </p:set>
                                    <p:animEffect transition="in" filter="fade">
                                      <p:cBhvr>
                                        <p:cTn id="22" dur="2000"/>
                                        <p:tgtEl>
                                          <p:spTgt spid="3072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5">
                                            <p:txEl>
                                              <p:pRg st="3" end="3"/>
                                            </p:txEl>
                                          </p:spTgt>
                                        </p:tgtEl>
                                        <p:attrNameLst>
                                          <p:attrName>style.visibility</p:attrName>
                                        </p:attrNameLst>
                                      </p:cBhvr>
                                      <p:to>
                                        <p:strVal val="visible"/>
                                      </p:to>
                                    </p:set>
                                    <p:animEffect transition="in" filter="fade">
                                      <p:cBhvr>
                                        <p:cTn id="27" dur="2000"/>
                                        <p:tgtEl>
                                          <p:spTgt spid="307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Preliminaries</a:t>
            </a:r>
            <a:r>
              <a:rPr lang="de-CH" dirty="0" smtClean="0"/>
              <a:t>… </a:t>
            </a:r>
            <a:endParaRPr lang="de-CH" dirty="0"/>
          </a:p>
        </p:txBody>
      </p:sp>
      <p:sp>
        <p:nvSpPr>
          <p:cNvPr id="4" name="Fußzeilenplatzhalter 3"/>
          <p:cNvSpPr>
            <a:spLocks noGrp="1"/>
          </p:cNvSpPr>
          <p:nvPr>
            <p:ph type="ftr" sz="quarter" idx="11"/>
          </p:nvPr>
        </p:nvSpPr>
        <p:spPr/>
        <p:txBody>
          <a:bodyPr/>
          <a:lstStyle/>
          <a:p>
            <a:pPr>
              <a:defRPr/>
            </a:pPr>
            <a:r>
              <a:rPr lang="en-US" dirty="0" smtClean="0">
                <a:solidFill>
                  <a:srgbClr val="000000"/>
                </a:solidFill>
              </a:rPr>
              <a:t>Comparative Private Law HS 2014, Prof. Dr. </a:t>
            </a:r>
            <a:r>
              <a:rPr lang="en-US" dirty="0" err="1" smtClean="0">
                <a:solidFill>
                  <a:srgbClr val="000000"/>
                </a:solidFill>
              </a:rPr>
              <a:t>iur</a:t>
            </a:r>
            <a:r>
              <a:rPr lang="en-US" dirty="0" smtClean="0">
                <a:solidFill>
                  <a:srgbClr val="000000"/>
                </a:solidFill>
              </a:rPr>
              <a:t>. Ulrike Babusiaux</a:t>
            </a:r>
            <a:endParaRPr lang="de-CH" dirty="0">
              <a:solidFill>
                <a:srgbClr val="000000"/>
              </a:solidFill>
            </a:endParaRPr>
          </a:p>
        </p:txBody>
      </p:sp>
      <p:sp>
        <p:nvSpPr>
          <p:cNvPr id="5" name="Foliennummernplatzhalter 4"/>
          <p:cNvSpPr>
            <a:spLocks noGrp="1"/>
          </p:cNvSpPr>
          <p:nvPr>
            <p:ph type="sldNum" sz="quarter" idx="12"/>
          </p:nvPr>
        </p:nvSpPr>
        <p:spPr/>
        <p:txBody>
          <a:bodyPr/>
          <a:lstStyle/>
          <a:p>
            <a:pPr>
              <a:defRPr/>
            </a:pPr>
            <a:r>
              <a:rPr lang="de-CH" smtClean="0">
                <a:solidFill>
                  <a:srgbClr val="000000"/>
                </a:solidFill>
              </a:rPr>
              <a:t>Seite </a:t>
            </a:r>
            <a:fld id="{AE8925E3-49DC-4BB2-91E2-F37C835D6E21}" type="slidenum">
              <a:rPr lang="de-CH" smtClean="0">
                <a:solidFill>
                  <a:srgbClr val="000000"/>
                </a:solidFill>
              </a:rPr>
              <a:pPr>
                <a:defRPr/>
              </a:pPr>
              <a:t>3</a:t>
            </a:fld>
            <a:endParaRPr lang="de-CH">
              <a:solidFill>
                <a:srgbClr val="000000"/>
              </a:solidFill>
            </a:endParaRPr>
          </a:p>
        </p:txBody>
      </p:sp>
      <p:pic>
        <p:nvPicPr>
          <p:cNvPr id="552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1124744"/>
            <a:ext cx="3992217" cy="4876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6" name="Textfeld 5"/>
          <p:cNvSpPr txBox="1"/>
          <p:nvPr/>
        </p:nvSpPr>
        <p:spPr>
          <a:xfrm>
            <a:off x="611560" y="5877272"/>
            <a:ext cx="1800200" cy="246221"/>
          </a:xfrm>
          <a:prstGeom prst="rect">
            <a:avLst/>
          </a:prstGeom>
          <a:noFill/>
        </p:spPr>
        <p:txBody>
          <a:bodyPr wrap="square" rtlCol="0">
            <a:spAutoFit/>
          </a:bodyPr>
          <a:lstStyle/>
          <a:p>
            <a:r>
              <a:rPr lang="de-CH" sz="1000" dirty="0" smtClean="0">
                <a:solidFill>
                  <a:srgbClr val="000000"/>
                </a:solidFill>
              </a:rPr>
              <a:t>Gary Larson, The </a:t>
            </a:r>
            <a:r>
              <a:rPr lang="de-CH" sz="1000" dirty="0" err="1" smtClean="0">
                <a:solidFill>
                  <a:srgbClr val="000000"/>
                </a:solidFill>
              </a:rPr>
              <a:t>Far</a:t>
            </a:r>
            <a:r>
              <a:rPr lang="de-CH" sz="1000" dirty="0" smtClean="0">
                <a:solidFill>
                  <a:srgbClr val="000000"/>
                </a:solidFill>
              </a:rPr>
              <a:t> Side. </a:t>
            </a:r>
            <a:endParaRPr lang="de-CH" sz="1000" dirty="0">
              <a:solidFill>
                <a:srgbClr val="000000"/>
              </a:solidFill>
            </a:endParaRPr>
          </a:p>
        </p:txBody>
      </p:sp>
    </p:spTree>
    <p:extLst>
      <p:ext uri="{BB962C8B-B14F-4D97-AF65-F5344CB8AC3E}">
        <p14:creationId xmlns:p14="http://schemas.microsoft.com/office/powerpoint/2010/main" val="2081564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de-CH" altLang="de-DE" smtClean="0"/>
              <a:t>At home:</a:t>
            </a:r>
          </a:p>
        </p:txBody>
      </p:sp>
      <p:sp>
        <p:nvSpPr>
          <p:cNvPr id="3" name="Inhaltsplatzhalter 2"/>
          <p:cNvSpPr>
            <a:spLocks noGrp="1"/>
          </p:cNvSpPr>
          <p:nvPr>
            <p:ph idx="1"/>
          </p:nvPr>
        </p:nvSpPr>
        <p:spPr/>
        <p:txBody>
          <a:bodyPr/>
          <a:lstStyle/>
          <a:p>
            <a:pPr>
              <a:buFont typeface="Arial" charset="0"/>
              <a:buAutoNum type="arabicParenBoth"/>
              <a:defRPr/>
            </a:pPr>
            <a:r>
              <a:rPr lang="de-CH" sz="2000" dirty="0" err="1" smtClean="0"/>
              <a:t>Consider</a:t>
            </a:r>
            <a:r>
              <a:rPr lang="de-CH" sz="2000" dirty="0" smtClean="0"/>
              <a:t> </a:t>
            </a:r>
            <a:r>
              <a:rPr lang="de-CH" sz="2000" dirty="0" err="1" smtClean="0"/>
              <a:t>the</a:t>
            </a:r>
            <a:r>
              <a:rPr lang="de-CH" sz="2000" dirty="0" smtClean="0"/>
              <a:t> </a:t>
            </a:r>
            <a:r>
              <a:rPr lang="de-CH" sz="2000" dirty="0" err="1" smtClean="0"/>
              <a:t>place</a:t>
            </a:r>
            <a:r>
              <a:rPr lang="de-CH" sz="2000" dirty="0" smtClean="0"/>
              <a:t> </a:t>
            </a:r>
            <a:r>
              <a:rPr lang="de-CH" sz="2000" dirty="0" err="1" smtClean="0"/>
              <a:t>of</a:t>
            </a:r>
            <a:r>
              <a:rPr lang="de-CH" sz="2000" dirty="0" smtClean="0"/>
              <a:t> </a:t>
            </a:r>
            <a:r>
              <a:rPr lang="de-CH" sz="2000" dirty="0" err="1" smtClean="0"/>
              <a:t>contract</a:t>
            </a:r>
            <a:r>
              <a:rPr lang="de-CH" sz="2000" dirty="0" smtClean="0"/>
              <a:t> in </a:t>
            </a:r>
            <a:r>
              <a:rPr lang="de-CH" sz="2000" dirty="0" err="1" smtClean="0"/>
              <a:t>the</a:t>
            </a:r>
            <a:r>
              <a:rPr lang="de-CH" sz="2000" dirty="0" smtClean="0"/>
              <a:t> modern </a:t>
            </a:r>
            <a:r>
              <a:rPr lang="de-CH" sz="2000" dirty="0" err="1" smtClean="0"/>
              <a:t>society</a:t>
            </a:r>
            <a:r>
              <a:rPr lang="de-CH" sz="2000" dirty="0" smtClean="0"/>
              <a:t>. </a:t>
            </a:r>
            <a:r>
              <a:rPr lang="de-CH" sz="2000" dirty="0" err="1" smtClean="0"/>
              <a:t>Does</a:t>
            </a:r>
            <a:r>
              <a:rPr lang="de-CH" sz="2000" dirty="0" smtClean="0"/>
              <a:t> </a:t>
            </a:r>
            <a:r>
              <a:rPr lang="de-CH" sz="2000" dirty="0" err="1" smtClean="0"/>
              <a:t>the</a:t>
            </a:r>
            <a:r>
              <a:rPr lang="de-CH" sz="2000" dirty="0" smtClean="0"/>
              <a:t> </a:t>
            </a:r>
            <a:r>
              <a:rPr lang="de-CH" sz="2000" dirty="0" err="1" smtClean="0"/>
              <a:t>contract</a:t>
            </a:r>
            <a:r>
              <a:rPr lang="de-CH" sz="2000" dirty="0" smtClean="0"/>
              <a:t> </a:t>
            </a:r>
            <a:r>
              <a:rPr lang="de-CH" sz="2000" dirty="0" err="1" smtClean="0"/>
              <a:t>as</a:t>
            </a:r>
            <a:r>
              <a:rPr lang="de-CH" sz="2000" dirty="0" smtClean="0"/>
              <a:t> </a:t>
            </a:r>
            <a:r>
              <a:rPr lang="de-CH" sz="2000" dirty="0" err="1" smtClean="0"/>
              <a:t>described</a:t>
            </a:r>
            <a:r>
              <a:rPr lang="de-CH" sz="2000" dirty="0" smtClean="0"/>
              <a:t> </a:t>
            </a:r>
            <a:r>
              <a:rPr lang="de-CH" sz="2000" dirty="0" err="1" smtClean="0"/>
              <a:t>by</a:t>
            </a:r>
            <a:r>
              <a:rPr lang="de-CH" sz="2000" dirty="0" smtClean="0"/>
              <a:t> </a:t>
            </a:r>
            <a:r>
              <a:rPr lang="de-CH" sz="2000" dirty="0" err="1" smtClean="0"/>
              <a:t>offer</a:t>
            </a:r>
            <a:r>
              <a:rPr lang="de-CH" sz="2000" dirty="0" smtClean="0"/>
              <a:t> </a:t>
            </a:r>
            <a:r>
              <a:rPr lang="de-CH" sz="2000" dirty="0" err="1" smtClean="0"/>
              <a:t>and</a:t>
            </a:r>
            <a:r>
              <a:rPr lang="de-CH" sz="2000" dirty="0" smtClean="0"/>
              <a:t> </a:t>
            </a:r>
            <a:r>
              <a:rPr lang="de-CH" sz="2000" dirty="0" err="1" smtClean="0"/>
              <a:t>acceptance</a:t>
            </a:r>
            <a:r>
              <a:rPr lang="de-CH" sz="2000" dirty="0" smtClean="0"/>
              <a:t> still fit </a:t>
            </a:r>
            <a:r>
              <a:rPr lang="de-CH" sz="2000" dirty="0" err="1" smtClean="0"/>
              <a:t>with</a:t>
            </a:r>
            <a:r>
              <a:rPr lang="de-CH" sz="2000" dirty="0" smtClean="0"/>
              <a:t> </a:t>
            </a:r>
            <a:r>
              <a:rPr lang="de-CH" sz="2000" dirty="0" err="1" smtClean="0"/>
              <a:t>our</a:t>
            </a:r>
            <a:r>
              <a:rPr lang="de-CH" sz="2000" dirty="0" smtClean="0"/>
              <a:t> </a:t>
            </a:r>
            <a:r>
              <a:rPr lang="de-CH" sz="2000" dirty="0" err="1" smtClean="0"/>
              <a:t>economic</a:t>
            </a:r>
            <a:r>
              <a:rPr lang="de-CH" sz="2000" dirty="0" smtClean="0"/>
              <a:t> </a:t>
            </a:r>
            <a:r>
              <a:rPr lang="de-CH" sz="2000" dirty="0" err="1" smtClean="0"/>
              <a:t>system</a:t>
            </a:r>
            <a:r>
              <a:rPr lang="de-CH" sz="2000" dirty="0" smtClean="0"/>
              <a:t> </a:t>
            </a:r>
            <a:r>
              <a:rPr lang="de-CH" sz="2000" dirty="0" err="1" smtClean="0"/>
              <a:t>and</a:t>
            </a:r>
            <a:r>
              <a:rPr lang="de-CH" sz="2000" dirty="0" smtClean="0"/>
              <a:t> </a:t>
            </a:r>
            <a:r>
              <a:rPr lang="de-CH" sz="2000" dirty="0" err="1" smtClean="0"/>
              <a:t>the</a:t>
            </a:r>
            <a:r>
              <a:rPr lang="de-CH" sz="2000" dirty="0" smtClean="0"/>
              <a:t> modern </a:t>
            </a:r>
            <a:r>
              <a:rPr lang="de-CH" sz="2000" dirty="0" err="1" smtClean="0"/>
              <a:t>distribution</a:t>
            </a:r>
            <a:r>
              <a:rPr lang="de-CH" sz="2000" dirty="0" smtClean="0"/>
              <a:t> </a:t>
            </a:r>
            <a:r>
              <a:rPr lang="de-CH" sz="2000" dirty="0" err="1" smtClean="0"/>
              <a:t>of</a:t>
            </a:r>
            <a:r>
              <a:rPr lang="de-CH" sz="2000" dirty="0" smtClean="0"/>
              <a:t> </a:t>
            </a:r>
            <a:r>
              <a:rPr lang="de-CH" sz="2000" dirty="0" err="1" smtClean="0"/>
              <a:t>goods</a:t>
            </a:r>
            <a:r>
              <a:rPr lang="de-CH" sz="2000" dirty="0" smtClean="0"/>
              <a:t>? </a:t>
            </a:r>
            <a:r>
              <a:rPr lang="de-CH" sz="2000" dirty="0" err="1" smtClean="0"/>
              <a:t>Is</a:t>
            </a:r>
            <a:r>
              <a:rPr lang="de-CH" sz="2000" dirty="0" smtClean="0"/>
              <a:t> </a:t>
            </a:r>
            <a:r>
              <a:rPr lang="de-CH" sz="2000" dirty="0" err="1" smtClean="0"/>
              <a:t>contract</a:t>
            </a:r>
            <a:r>
              <a:rPr lang="de-CH" sz="2000" dirty="0" smtClean="0"/>
              <a:t> still a </a:t>
            </a:r>
            <a:r>
              <a:rPr lang="de-CH" sz="2000" dirty="0" err="1" smtClean="0"/>
              <a:t>central</a:t>
            </a:r>
            <a:r>
              <a:rPr lang="de-CH" sz="2000" dirty="0" smtClean="0"/>
              <a:t> </a:t>
            </a:r>
            <a:r>
              <a:rPr lang="de-CH" sz="2000" dirty="0" err="1" smtClean="0"/>
              <a:t>element</a:t>
            </a:r>
            <a:r>
              <a:rPr lang="de-CH" sz="2000" dirty="0" smtClean="0"/>
              <a:t> </a:t>
            </a:r>
            <a:r>
              <a:rPr lang="de-CH" sz="2000" dirty="0" err="1" smtClean="0"/>
              <a:t>of</a:t>
            </a:r>
            <a:r>
              <a:rPr lang="de-CH" sz="2000" dirty="0" smtClean="0"/>
              <a:t> </a:t>
            </a:r>
            <a:r>
              <a:rPr lang="de-CH" sz="2000" dirty="0" err="1" smtClean="0"/>
              <a:t>our</a:t>
            </a:r>
            <a:r>
              <a:rPr lang="de-CH" sz="2000" dirty="0" smtClean="0"/>
              <a:t> legal </a:t>
            </a:r>
            <a:r>
              <a:rPr lang="de-CH" sz="2000" dirty="0" err="1" smtClean="0"/>
              <a:t>system</a:t>
            </a:r>
            <a:r>
              <a:rPr lang="de-CH" sz="2000" dirty="0" smtClean="0"/>
              <a:t>?</a:t>
            </a:r>
          </a:p>
          <a:p>
            <a:pPr>
              <a:buFont typeface="Arial" charset="0"/>
              <a:buAutoNum type="arabicParenBoth"/>
              <a:defRPr/>
            </a:pPr>
            <a:r>
              <a:rPr lang="de-CH" sz="2000" dirty="0" err="1" smtClean="0"/>
              <a:t>Please</a:t>
            </a:r>
            <a:r>
              <a:rPr lang="de-CH" sz="2000" dirty="0" smtClean="0"/>
              <a:t> </a:t>
            </a:r>
            <a:r>
              <a:rPr lang="de-CH" sz="2000" dirty="0" err="1" smtClean="0"/>
              <a:t>compare</a:t>
            </a:r>
            <a:r>
              <a:rPr lang="de-CH" sz="2000" dirty="0" smtClean="0"/>
              <a:t> </a:t>
            </a:r>
            <a:r>
              <a:rPr lang="de-CH" sz="2000" dirty="0" err="1" smtClean="0"/>
              <a:t>the</a:t>
            </a:r>
            <a:r>
              <a:rPr lang="de-CH" sz="2000" dirty="0" smtClean="0"/>
              <a:t> </a:t>
            </a:r>
            <a:r>
              <a:rPr lang="de-CH" sz="2000" dirty="0" err="1" smtClean="0"/>
              <a:t>theory</a:t>
            </a:r>
            <a:r>
              <a:rPr lang="de-CH" sz="2000" dirty="0" smtClean="0"/>
              <a:t> </a:t>
            </a:r>
            <a:r>
              <a:rPr lang="de-CH" sz="2000" dirty="0" err="1" smtClean="0"/>
              <a:t>of</a:t>
            </a:r>
            <a:r>
              <a:rPr lang="de-CH" sz="2000" dirty="0" smtClean="0"/>
              <a:t> </a:t>
            </a:r>
            <a:r>
              <a:rPr lang="de-CH" sz="2000" dirty="0" err="1" smtClean="0"/>
              <a:t>consideration</a:t>
            </a:r>
            <a:r>
              <a:rPr lang="de-CH" sz="2000" dirty="0" smtClean="0"/>
              <a:t> </a:t>
            </a:r>
            <a:r>
              <a:rPr lang="de-CH" sz="2000" dirty="0" err="1" smtClean="0"/>
              <a:t>and</a:t>
            </a:r>
            <a:r>
              <a:rPr lang="de-CH" sz="2000" dirty="0" smtClean="0"/>
              <a:t> </a:t>
            </a:r>
            <a:r>
              <a:rPr lang="de-CH" sz="2000" dirty="0" err="1" smtClean="0"/>
              <a:t>the</a:t>
            </a:r>
            <a:r>
              <a:rPr lang="de-CH" sz="2000" dirty="0" smtClean="0"/>
              <a:t> </a:t>
            </a:r>
            <a:r>
              <a:rPr lang="de-CH" sz="2000" dirty="0" err="1" smtClean="0"/>
              <a:t>doctrine</a:t>
            </a:r>
            <a:r>
              <a:rPr lang="de-CH" sz="2000" dirty="0" smtClean="0"/>
              <a:t> </a:t>
            </a:r>
            <a:r>
              <a:rPr lang="de-CH" sz="2000" dirty="0" err="1" smtClean="0"/>
              <a:t>of</a:t>
            </a:r>
            <a:r>
              <a:rPr lang="de-CH" sz="2000" dirty="0" smtClean="0"/>
              <a:t> </a:t>
            </a:r>
            <a:r>
              <a:rPr lang="de-CH" sz="2000" dirty="0" err="1" smtClean="0"/>
              <a:t>cause</a:t>
            </a:r>
            <a:r>
              <a:rPr lang="de-CH" sz="2000" dirty="0" smtClean="0"/>
              <a:t>! </a:t>
            </a:r>
            <a:r>
              <a:rPr lang="de-CH" sz="2000" dirty="0" err="1" smtClean="0"/>
              <a:t>Is</a:t>
            </a:r>
            <a:r>
              <a:rPr lang="de-CH" sz="2000" dirty="0" smtClean="0"/>
              <a:t> </a:t>
            </a:r>
            <a:r>
              <a:rPr lang="de-CH" sz="2000" dirty="0" err="1" smtClean="0"/>
              <a:t>it</a:t>
            </a:r>
            <a:r>
              <a:rPr lang="de-CH" sz="2000" dirty="0" smtClean="0"/>
              <a:t> </a:t>
            </a:r>
            <a:r>
              <a:rPr lang="de-CH" sz="2000" dirty="0" err="1" smtClean="0"/>
              <a:t>right</a:t>
            </a:r>
            <a:r>
              <a:rPr lang="de-CH" sz="2000" dirty="0" smtClean="0"/>
              <a:t> </a:t>
            </a:r>
            <a:r>
              <a:rPr lang="de-CH" sz="2000" dirty="0" err="1" smtClean="0"/>
              <a:t>to</a:t>
            </a:r>
            <a:r>
              <a:rPr lang="de-CH" sz="2000" dirty="0" smtClean="0"/>
              <a:t> </a:t>
            </a:r>
            <a:r>
              <a:rPr lang="de-CH" sz="2000" dirty="0" err="1" smtClean="0"/>
              <a:t>call</a:t>
            </a:r>
            <a:r>
              <a:rPr lang="de-CH" sz="2000" dirty="0" smtClean="0"/>
              <a:t> </a:t>
            </a:r>
            <a:r>
              <a:rPr lang="de-CH" sz="2000" dirty="0" err="1" smtClean="0"/>
              <a:t>them</a:t>
            </a:r>
            <a:r>
              <a:rPr lang="de-CH" sz="2000" dirty="0" smtClean="0"/>
              <a:t> </a:t>
            </a:r>
            <a:r>
              <a:rPr lang="de-CH" sz="2000" dirty="0" err="1" smtClean="0"/>
              <a:t>functional</a:t>
            </a:r>
            <a:r>
              <a:rPr lang="de-CH" sz="2000" dirty="0" smtClean="0"/>
              <a:t> </a:t>
            </a:r>
            <a:r>
              <a:rPr lang="de-CH" sz="2000" dirty="0" err="1" smtClean="0"/>
              <a:t>equivalents</a:t>
            </a:r>
            <a:r>
              <a:rPr lang="de-CH" sz="2000" dirty="0" smtClean="0"/>
              <a:t>? </a:t>
            </a:r>
            <a:r>
              <a:rPr lang="de-CH" sz="2000" dirty="0" err="1" smtClean="0"/>
              <a:t>What</a:t>
            </a:r>
            <a:r>
              <a:rPr lang="de-CH" sz="2000" dirty="0" smtClean="0"/>
              <a:t> </a:t>
            </a:r>
            <a:r>
              <a:rPr lang="de-CH" sz="2000" dirty="0" err="1" smtClean="0"/>
              <a:t>are</a:t>
            </a:r>
            <a:r>
              <a:rPr lang="de-CH" sz="2000" dirty="0" smtClean="0"/>
              <a:t> </a:t>
            </a:r>
            <a:r>
              <a:rPr lang="de-CH" sz="2000" dirty="0" err="1" smtClean="0"/>
              <a:t>the</a:t>
            </a:r>
            <a:r>
              <a:rPr lang="de-CH" sz="2000" dirty="0" smtClean="0"/>
              <a:t> </a:t>
            </a:r>
            <a:r>
              <a:rPr lang="de-CH" sz="2000" dirty="0" err="1" smtClean="0"/>
              <a:t>main</a:t>
            </a:r>
            <a:r>
              <a:rPr lang="de-CH" sz="2000" dirty="0" smtClean="0"/>
              <a:t> </a:t>
            </a:r>
            <a:r>
              <a:rPr lang="de-CH" sz="2000" dirty="0" err="1" smtClean="0"/>
              <a:t>differences</a:t>
            </a:r>
            <a:r>
              <a:rPr lang="de-CH" sz="2000" dirty="0" smtClean="0"/>
              <a:t> </a:t>
            </a:r>
            <a:r>
              <a:rPr lang="de-CH" sz="2000" dirty="0" err="1" smtClean="0"/>
              <a:t>between</a:t>
            </a:r>
            <a:r>
              <a:rPr lang="de-CH" sz="2000" dirty="0" smtClean="0"/>
              <a:t> </a:t>
            </a:r>
            <a:r>
              <a:rPr lang="de-CH" sz="2000" dirty="0" err="1" smtClean="0"/>
              <a:t>the</a:t>
            </a:r>
            <a:r>
              <a:rPr lang="de-CH" sz="2000" dirty="0" smtClean="0"/>
              <a:t> </a:t>
            </a:r>
            <a:r>
              <a:rPr lang="de-CH" sz="2000" dirty="0" err="1" smtClean="0"/>
              <a:t>two</a:t>
            </a:r>
            <a:r>
              <a:rPr lang="de-CH" sz="2000" dirty="0" smtClean="0"/>
              <a:t> </a:t>
            </a:r>
            <a:r>
              <a:rPr lang="de-CH" sz="2000" dirty="0" err="1" smtClean="0"/>
              <a:t>concepts</a:t>
            </a:r>
            <a:r>
              <a:rPr lang="de-CH" sz="2000" dirty="0" smtClean="0"/>
              <a:t>? Can </a:t>
            </a:r>
            <a:r>
              <a:rPr lang="de-CH" sz="2000" dirty="0" err="1" smtClean="0"/>
              <a:t>you</a:t>
            </a:r>
            <a:r>
              <a:rPr lang="de-CH" sz="2000" dirty="0" smtClean="0"/>
              <a:t> </a:t>
            </a:r>
            <a:r>
              <a:rPr lang="de-CH" sz="2000" dirty="0" err="1" smtClean="0"/>
              <a:t>name</a:t>
            </a:r>
            <a:r>
              <a:rPr lang="de-CH" sz="2000" dirty="0" smtClean="0"/>
              <a:t> a </a:t>
            </a:r>
            <a:r>
              <a:rPr lang="de-CH" sz="2000" dirty="0" err="1" smtClean="0"/>
              <a:t>functional</a:t>
            </a:r>
            <a:r>
              <a:rPr lang="de-CH" sz="2000" dirty="0" smtClean="0"/>
              <a:t> </a:t>
            </a:r>
            <a:r>
              <a:rPr lang="de-CH" sz="2000" dirty="0" err="1" smtClean="0"/>
              <a:t>equivalent</a:t>
            </a:r>
            <a:r>
              <a:rPr lang="de-CH" sz="2000" dirty="0" smtClean="0"/>
              <a:t> in Swiss Law?</a:t>
            </a:r>
          </a:p>
          <a:p>
            <a:pPr marL="0" indent="0">
              <a:defRPr/>
            </a:pPr>
            <a:r>
              <a:rPr lang="de-CH" sz="2000" dirty="0" err="1" smtClean="0">
                <a:solidFill>
                  <a:schemeClr val="tx2"/>
                </a:solidFill>
              </a:rPr>
              <a:t>Students</a:t>
            </a:r>
            <a:r>
              <a:rPr lang="de-CH" sz="2000" dirty="0" smtClean="0">
                <a:solidFill>
                  <a:schemeClr val="tx2"/>
                </a:solidFill>
              </a:rPr>
              <a:t> </a:t>
            </a:r>
            <a:r>
              <a:rPr lang="de-CH" sz="2000" dirty="0" err="1" smtClean="0">
                <a:solidFill>
                  <a:schemeClr val="tx2"/>
                </a:solidFill>
              </a:rPr>
              <a:t>are</a:t>
            </a:r>
            <a:r>
              <a:rPr lang="de-CH" sz="2000" dirty="0" smtClean="0">
                <a:solidFill>
                  <a:schemeClr val="tx2"/>
                </a:solidFill>
              </a:rPr>
              <a:t> </a:t>
            </a:r>
            <a:r>
              <a:rPr lang="de-CH" sz="2000" dirty="0" err="1" smtClean="0">
                <a:solidFill>
                  <a:schemeClr val="tx2"/>
                </a:solidFill>
              </a:rPr>
              <a:t>kindly</a:t>
            </a:r>
            <a:r>
              <a:rPr lang="de-CH" sz="2000" dirty="0" smtClean="0">
                <a:solidFill>
                  <a:schemeClr val="tx2"/>
                </a:solidFill>
              </a:rPr>
              <a:t> </a:t>
            </a:r>
            <a:r>
              <a:rPr lang="de-CH" sz="2000" dirty="0" err="1" smtClean="0">
                <a:solidFill>
                  <a:schemeClr val="tx2"/>
                </a:solidFill>
              </a:rPr>
              <a:t>requested</a:t>
            </a:r>
            <a:r>
              <a:rPr lang="de-CH" sz="2000" dirty="0" smtClean="0">
                <a:solidFill>
                  <a:schemeClr val="tx2"/>
                </a:solidFill>
              </a:rPr>
              <a:t> </a:t>
            </a:r>
            <a:r>
              <a:rPr lang="de-CH" sz="2000" dirty="0" err="1" smtClean="0">
                <a:solidFill>
                  <a:schemeClr val="tx2"/>
                </a:solidFill>
              </a:rPr>
              <a:t>to</a:t>
            </a:r>
            <a:r>
              <a:rPr lang="de-CH" sz="2000" dirty="0" smtClean="0">
                <a:solidFill>
                  <a:schemeClr val="tx2"/>
                </a:solidFill>
              </a:rPr>
              <a:t> </a:t>
            </a:r>
            <a:r>
              <a:rPr lang="de-CH" sz="2000" dirty="0" err="1" smtClean="0">
                <a:solidFill>
                  <a:schemeClr val="tx2"/>
                </a:solidFill>
              </a:rPr>
              <a:t>prepare</a:t>
            </a:r>
            <a:r>
              <a:rPr lang="de-CH" sz="2000" dirty="0" smtClean="0">
                <a:solidFill>
                  <a:schemeClr val="tx2"/>
                </a:solidFill>
              </a:rPr>
              <a:t> an </a:t>
            </a:r>
            <a:r>
              <a:rPr lang="de-CH" sz="2000" dirty="0" err="1" smtClean="0">
                <a:solidFill>
                  <a:schemeClr val="tx2"/>
                </a:solidFill>
              </a:rPr>
              <a:t>answer</a:t>
            </a:r>
            <a:r>
              <a:rPr lang="de-CH" sz="2000" dirty="0" smtClean="0">
                <a:solidFill>
                  <a:schemeClr val="tx2"/>
                </a:solidFill>
              </a:rPr>
              <a:t> (</a:t>
            </a:r>
            <a:r>
              <a:rPr lang="de-CH" sz="2000" dirty="0" err="1" smtClean="0">
                <a:solidFill>
                  <a:schemeClr val="tx2"/>
                </a:solidFill>
              </a:rPr>
              <a:t>about</a:t>
            </a:r>
            <a:r>
              <a:rPr lang="de-CH" sz="2000" dirty="0" smtClean="0">
                <a:solidFill>
                  <a:schemeClr val="tx2"/>
                </a:solidFill>
              </a:rPr>
              <a:t> 1 </a:t>
            </a:r>
            <a:r>
              <a:rPr lang="de-CH" sz="2000" dirty="0" err="1" smtClean="0">
                <a:solidFill>
                  <a:schemeClr val="tx2"/>
                </a:solidFill>
              </a:rPr>
              <a:t>page</a:t>
            </a:r>
            <a:r>
              <a:rPr lang="de-CH" sz="2000" dirty="0" smtClean="0">
                <a:solidFill>
                  <a:schemeClr val="tx2"/>
                </a:solidFill>
              </a:rPr>
              <a:t>) </a:t>
            </a:r>
            <a:r>
              <a:rPr lang="de-CH" sz="2000" dirty="0" err="1" smtClean="0">
                <a:solidFill>
                  <a:schemeClr val="tx2"/>
                </a:solidFill>
              </a:rPr>
              <a:t>to</a:t>
            </a:r>
            <a:r>
              <a:rPr lang="de-CH" sz="2000" dirty="0" smtClean="0">
                <a:solidFill>
                  <a:schemeClr val="tx2"/>
                </a:solidFill>
              </a:rPr>
              <a:t> </a:t>
            </a:r>
            <a:r>
              <a:rPr lang="de-CH" sz="2000" u="sng" dirty="0" err="1" smtClean="0">
                <a:solidFill>
                  <a:schemeClr val="tx2"/>
                </a:solidFill>
              </a:rPr>
              <a:t>one</a:t>
            </a:r>
            <a:r>
              <a:rPr lang="de-CH" sz="2000" dirty="0" smtClean="0">
                <a:solidFill>
                  <a:schemeClr val="tx2"/>
                </a:solidFill>
              </a:rPr>
              <a:t> </a:t>
            </a:r>
            <a:r>
              <a:rPr lang="de-CH" sz="2000" dirty="0" err="1" smtClean="0">
                <a:solidFill>
                  <a:schemeClr val="tx2"/>
                </a:solidFill>
              </a:rPr>
              <a:t>of</a:t>
            </a:r>
            <a:r>
              <a:rPr lang="de-CH" sz="2000" dirty="0" smtClean="0">
                <a:solidFill>
                  <a:schemeClr val="tx2"/>
                </a:solidFill>
              </a:rPr>
              <a:t> </a:t>
            </a:r>
            <a:r>
              <a:rPr lang="de-CH" sz="2000" dirty="0" err="1" smtClean="0">
                <a:solidFill>
                  <a:schemeClr val="tx2"/>
                </a:solidFill>
              </a:rPr>
              <a:t>the</a:t>
            </a:r>
            <a:r>
              <a:rPr lang="de-CH" sz="2000" dirty="0" smtClean="0">
                <a:solidFill>
                  <a:schemeClr val="tx2"/>
                </a:solidFill>
              </a:rPr>
              <a:t> </a:t>
            </a:r>
            <a:r>
              <a:rPr lang="de-CH" sz="2000" dirty="0" err="1" smtClean="0">
                <a:solidFill>
                  <a:schemeClr val="tx2"/>
                </a:solidFill>
              </a:rPr>
              <a:t>questions</a:t>
            </a:r>
            <a:r>
              <a:rPr lang="de-CH" sz="2000" dirty="0" smtClean="0">
                <a:solidFill>
                  <a:schemeClr val="tx2"/>
                </a:solidFill>
              </a:rPr>
              <a:t> </a:t>
            </a:r>
            <a:r>
              <a:rPr lang="de-CH" sz="2000" dirty="0" err="1" smtClean="0">
                <a:solidFill>
                  <a:schemeClr val="tx2"/>
                </a:solidFill>
              </a:rPr>
              <a:t>for</a:t>
            </a:r>
            <a:r>
              <a:rPr lang="de-CH" sz="2000" dirty="0" smtClean="0">
                <a:solidFill>
                  <a:schemeClr val="tx2"/>
                </a:solidFill>
              </a:rPr>
              <a:t> </a:t>
            </a:r>
            <a:r>
              <a:rPr lang="de-CH" sz="2000" dirty="0" err="1" smtClean="0">
                <a:solidFill>
                  <a:schemeClr val="tx2"/>
                </a:solidFill>
              </a:rPr>
              <a:t>the</a:t>
            </a:r>
            <a:r>
              <a:rPr lang="de-CH" sz="2000" dirty="0" smtClean="0">
                <a:solidFill>
                  <a:schemeClr val="tx2"/>
                </a:solidFill>
              </a:rPr>
              <a:t> </a:t>
            </a:r>
            <a:r>
              <a:rPr lang="de-CH" sz="2000" dirty="0" err="1" smtClean="0">
                <a:solidFill>
                  <a:schemeClr val="tx2"/>
                </a:solidFill>
              </a:rPr>
              <a:t>next</a:t>
            </a:r>
            <a:r>
              <a:rPr lang="de-CH" sz="2000" dirty="0" smtClean="0">
                <a:solidFill>
                  <a:schemeClr val="tx2"/>
                </a:solidFill>
              </a:rPr>
              <a:t> </a:t>
            </a:r>
            <a:r>
              <a:rPr lang="de-CH" sz="2000" dirty="0" err="1" smtClean="0">
                <a:solidFill>
                  <a:schemeClr val="tx2"/>
                </a:solidFill>
              </a:rPr>
              <a:t>meeting</a:t>
            </a:r>
            <a:r>
              <a:rPr lang="de-CH" sz="2000" dirty="0" smtClean="0">
                <a:solidFill>
                  <a:schemeClr val="tx2"/>
                </a:solidFill>
              </a:rPr>
              <a:t> (10/11/2014). </a:t>
            </a:r>
            <a:r>
              <a:rPr lang="de-CH" sz="2000" dirty="0" err="1" smtClean="0">
                <a:solidFill>
                  <a:schemeClr val="tx2"/>
                </a:solidFill>
              </a:rPr>
              <a:t>They</a:t>
            </a:r>
            <a:r>
              <a:rPr lang="de-CH" sz="2000" dirty="0" smtClean="0">
                <a:solidFill>
                  <a:schemeClr val="tx2"/>
                </a:solidFill>
              </a:rPr>
              <a:t> will </a:t>
            </a:r>
            <a:r>
              <a:rPr lang="de-CH" sz="2000" dirty="0" err="1" smtClean="0">
                <a:solidFill>
                  <a:schemeClr val="tx2"/>
                </a:solidFill>
              </a:rPr>
              <a:t>be</a:t>
            </a:r>
            <a:r>
              <a:rPr lang="de-CH" sz="2000" dirty="0" smtClean="0">
                <a:solidFill>
                  <a:schemeClr val="tx2"/>
                </a:solidFill>
              </a:rPr>
              <a:t> </a:t>
            </a:r>
            <a:r>
              <a:rPr lang="de-CH" sz="2000" dirty="0" err="1" smtClean="0">
                <a:solidFill>
                  <a:schemeClr val="tx2"/>
                </a:solidFill>
              </a:rPr>
              <a:t>asked</a:t>
            </a:r>
            <a:r>
              <a:rPr lang="de-CH" sz="2000" dirty="0" smtClean="0">
                <a:solidFill>
                  <a:schemeClr val="tx2"/>
                </a:solidFill>
              </a:rPr>
              <a:t> </a:t>
            </a:r>
            <a:r>
              <a:rPr lang="de-CH" sz="2000" dirty="0" err="1" smtClean="0">
                <a:solidFill>
                  <a:schemeClr val="tx2"/>
                </a:solidFill>
              </a:rPr>
              <a:t>to</a:t>
            </a:r>
            <a:r>
              <a:rPr lang="de-CH" sz="2000" dirty="0" smtClean="0">
                <a:solidFill>
                  <a:schemeClr val="tx2"/>
                </a:solidFill>
              </a:rPr>
              <a:t> </a:t>
            </a:r>
            <a:r>
              <a:rPr lang="de-CH" sz="2000" dirty="0" err="1" smtClean="0">
                <a:solidFill>
                  <a:schemeClr val="tx2"/>
                </a:solidFill>
              </a:rPr>
              <a:t>read</a:t>
            </a:r>
            <a:r>
              <a:rPr lang="de-CH" sz="2000" dirty="0" smtClean="0">
                <a:solidFill>
                  <a:schemeClr val="tx2"/>
                </a:solidFill>
              </a:rPr>
              <a:t> </a:t>
            </a:r>
            <a:r>
              <a:rPr lang="de-CH" sz="2000" dirty="0" err="1" smtClean="0">
                <a:solidFill>
                  <a:schemeClr val="tx2"/>
                </a:solidFill>
              </a:rPr>
              <a:t>their</a:t>
            </a:r>
            <a:r>
              <a:rPr lang="de-CH" sz="2000" dirty="0" smtClean="0">
                <a:solidFill>
                  <a:schemeClr val="tx2"/>
                </a:solidFill>
              </a:rPr>
              <a:t> </a:t>
            </a:r>
            <a:r>
              <a:rPr lang="de-CH" sz="2000" dirty="0" err="1" smtClean="0">
                <a:solidFill>
                  <a:schemeClr val="tx2"/>
                </a:solidFill>
              </a:rPr>
              <a:t>answer</a:t>
            </a:r>
            <a:r>
              <a:rPr lang="de-CH" sz="2000" dirty="0" smtClean="0">
                <a:solidFill>
                  <a:schemeClr val="tx2"/>
                </a:solidFill>
              </a:rPr>
              <a:t> </a:t>
            </a:r>
            <a:r>
              <a:rPr lang="de-CH" sz="2000" dirty="0" err="1" smtClean="0">
                <a:solidFill>
                  <a:schemeClr val="tx2"/>
                </a:solidFill>
              </a:rPr>
              <a:t>aloud</a:t>
            </a:r>
            <a:r>
              <a:rPr lang="de-CH" sz="2000" dirty="0" smtClean="0">
                <a:solidFill>
                  <a:schemeClr val="tx2"/>
                </a:solidFill>
              </a:rPr>
              <a:t> </a:t>
            </a:r>
            <a:r>
              <a:rPr lang="de-CH" sz="2000" dirty="0" err="1" smtClean="0">
                <a:solidFill>
                  <a:schemeClr val="tx2"/>
                </a:solidFill>
              </a:rPr>
              <a:t>to</a:t>
            </a:r>
            <a:r>
              <a:rPr lang="de-CH" sz="2000" dirty="0" smtClean="0">
                <a:solidFill>
                  <a:schemeClr val="tx2"/>
                </a:solidFill>
              </a:rPr>
              <a:t> </a:t>
            </a:r>
            <a:r>
              <a:rPr lang="de-CH" sz="2000" dirty="0" err="1" smtClean="0">
                <a:solidFill>
                  <a:schemeClr val="tx2"/>
                </a:solidFill>
              </a:rPr>
              <a:t>the</a:t>
            </a:r>
            <a:r>
              <a:rPr lang="de-CH" sz="2000" dirty="0" smtClean="0">
                <a:solidFill>
                  <a:schemeClr val="tx2"/>
                </a:solidFill>
              </a:rPr>
              <a:t> </a:t>
            </a:r>
            <a:r>
              <a:rPr lang="de-CH" sz="2000" dirty="0" err="1" smtClean="0">
                <a:solidFill>
                  <a:schemeClr val="tx2"/>
                </a:solidFill>
              </a:rPr>
              <a:t>others</a:t>
            </a:r>
            <a:r>
              <a:rPr lang="de-CH" sz="2000" dirty="0" smtClean="0">
                <a:solidFill>
                  <a:schemeClr val="tx2"/>
                </a:solidFill>
              </a:rPr>
              <a:t> </a:t>
            </a:r>
            <a:r>
              <a:rPr lang="de-CH" sz="2000" dirty="0" err="1" smtClean="0">
                <a:solidFill>
                  <a:schemeClr val="tx2"/>
                </a:solidFill>
              </a:rPr>
              <a:t>and</a:t>
            </a:r>
            <a:r>
              <a:rPr lang="de-CH" sz="2000" dirty="0" smtClean="0">
                <a:solidFill>
                  <a:schemeClr val="tx2"/>
                </a:solidFill>
              </a:rPr>
              <a:t>/</a:t>
            </a:r>
            <a:r>
              <a:rPr lang="de-CH" sz="2000" dirty="0" err="1" smtClean="0">
                <a:solidFill>
                  <a:schemeClr val="tx2"/>
                </a:solidFill>
              </a:rPr>
              <a:t>or</a:t>
            </a:r>
            <a:r>
              <a:rPr lang="de-CH" sz="2000" dirty="0" smtClean="0">
                <a:solidFill>
                  <a:schemeClr val="tx2"/>
                </a:solidFill>
              </a:rPr>
              <a:t> </a:t>
            </a:r>
            <a:r>
              <a:rPr lang="de-CH" sz="2000" dirty="0" err="1" smtClean="0">
                <a:solidFill>
                  <a:schemeClr val="tx2"/>
                </a:solidFill>
              </a:rPr>
              <a:t>to</a:t>
            </a:r>
            <a:r>
              <a:rPr lang="de-CH" sz="2000" dirty="0" smtClean="0">
                <a:solidFill>
                  <a:schemeClr val="tx2"/>
                </a:solidFill>
              </a:rPr>
              <a:t> </a:t>
            </a:r>
            <a:r>
              <a:rPr lang="de-CH" sz="2000" dirty="0" err="1" smtClean="0">
                <a:solidFill>
                  <a:schemeClr val="tx2"/>
                </a:solidFill>
              </a:rPr>
              <a:t>comment</a:t>
            </a:r>
            <a:r>
              <a:rPr lang="de-CH" sz="2000" dirty="0" smtClean="0">
                <a:solidFill>
                  <a:schemeClr val="tx2"/>
                </a:solidFill>
              </a:rPr>
              <a:t> on </a:t>
            </a:r>
            <a:r>
              <a:rPr lang="de-CH" sz="2000" dirty="0" err="1" smtClean="0">
                <a:solidFill>
                  <a:schemeClr val="tx2"/>
                </a:solidFill>
              </a:rPr>
              <a:t>the</a:t>
            </a:r>
            <a:r>
              <a:rPr lang="de-CH" sz="2000" dirty="0" smtClean="0">
                <a:solidFill>
                  <a:schemeClr val="tx2"/>
                </a:solidFill>
              </a:rPr>
              <a:t> </a:t>
            </a:r>
            <a:r>
              <a:rPr lang="de-CH" sz="2000" dirty="0" err="1" smtClean="0">
                <a:solidFill>
                  <a:schemeClr val="tx2"/>
                </a:solidFill>
              </a:rPr>
              <a:t>work</a:t>
            </a:r>
            <a:r>
              <a:rPr lang="de-CH" sz="2000" dirty="0" smtClean="0">
                <a:solidFill>
                  <a:schemeClr val="tx2"/>
                </a:solidFill>
              </a:rPr>
              <a:t> </a:t>
            </a:r>
            <a:r>
              <a:rPr lang="de-CH" sz="2000" dirty="0" err="1" smtClean="0">
                <a:solidFill>
                  <a:schemeClr val="tx2"/>
                </a:solidFill>
              </a:rPr>
              <a:t>presented</a:t>
            </a:r>
            <a:r>
              <a:rPr lang="de-CH" sz="2000" dirty="0" smtClean="0">
                <a:solidFill>
                  <a:schemeClr val="tx2"/>
                </a:solidFill>
              </a:rPr>
              <a:t> </a:t>
            </a:r>
            <a:r>
              <a:rPr lang="de-CH" sz="2000" dirty="0" err="1" smtClean="0">
                <a:solidFill>
                  <a:schemeClr val="tx2"/>
                </a:solidFill>
              </a:rPr>
              <a:t>by</a:t>
            </a:r>
            <a:r>
              <a:rPr lang="de-CH" sz="2000" dirty="0" smtClean="0">
                <a:solidFill>
                  <a:schemeClr val="tx2"/>
                </a:solidFill>
              </a:rPr>
              <a:t> </a:t>
            </a:r>
            <a:r>
              <a:rPr lang="de-CH" sz="2000" dirty="0" err="1" smtClean="0">
                <a:solidFill>
                  <a:schemeClr val="tx2"/>
                </a:solidFill>
              </a:rPr>
              <a:t>others</a:t>
            </a:r>
            <a:r>
              <a:rPr lang="de-CH" sz="2000" dirty="0" smtClean="0">
                <a:solidFill>
                  <a:schemeClr val="tx2"/>
                </a:solidFill>
              </a:rPr>
              <a:t>. </a:t>
            </a:r>
          </a:p>
          <a:p>
            <a:pPr marL="0" indent="0">
              <a:defRPr/>
            </a:pPr>
            <a:endParaRPr lang="de-CH" dirty="0"/>
          </a:p>
          <a:p>
            <a:pPr>
              <a:buFont typeface="Arial" charset="0"/>
              <a:buAutoNum type="arabicParenBoth"/>
              <a:defRPr/>
            </a:pPr>
            <a:endParaRPr lang="de-CH" dirty="0" smtClean="0"/>
          </a:p>
          <a:p>
            <a:pPr>
              <a:buFont typeface="Arial" charset="0"/>
              <a:buAutoNum type="arabicParenBoth"/>
              <a:defRPr/>
            </a:pPr>
            <a:endParaRPr lang="de-CH" dirty="0"/>
          </a:p>
        </p:txBody>
      </p:sp>
      <p:sp>
        <p:nvSpPr>
          <p:cNvPr id="34820" name="Fußzeilenplatzhalt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34821" name="Foliennummernplatzhalt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E4E0B9BE-66DF-44C0-896F-EF7E38E1380C}" type="slidenum">
              <a:rPr lang="de-CH" altLang="de-DE" sz="1000" smtClean="0"/>
              <a:pPr eaLnBrk="1" hangingPunct="1"/>
              <a:t>30</a:t>
            </a:fld>
            <a:endParaRPr lang="de-CH" altLang="de-DE" sz="10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dirty="0" smtClean="0"/>
          </a:p>
        </p:txBody>
      </p:sp>
      <p:sp>
        <p:nvSpPr>
          <p:cNvPr id="512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F3D133B3-36D4-4045-8A19-69D70DDA55CF}" type="slidenum">
              <a:rPr lang="de-CH" altLang="de-DE" sz="1000" smtClean="0"/>
              <a:pPr eaLnBrk="1" hangingPunct="1"/>
              <a:t>4</a:t>
            </a:fld>
            <a:endParaRPr lang="de-CH" altLang="de-DE" sz="1000" smtClean="0"/>
          </a:p>
        </p:txBody>
      </p:sp>
      <p:sp>
        <p:nvSpPr>
          <p:cNvPr id="4100" name="Rectangle 2"/>
          <p:cNvSpPr>
            <a:spLocks noGrp="1" noChangeArrowheads="1"/>
          </p:cNvSpPr>
          <p:nvPr>
            <p:ph type="title"/>
          </p:nvPr>
        </p:nvSpPr>
        <p:spPr/>
        <p:txBody>
          <a:bodyPr/>
          <a:lstStyle/>
          <a:p>
            <a:pPr eaLnBrk="1" hangingPunct="1"/>
            <a:r>
              <a:rPr lang="de-CH" altLang="de-DE" smtClean="0"/>
              <a:t>Theories and Techniques of Contracts in Europe</a:t>
            </a:r>
          </a:p>
        </p:txBody>
      </p:sp>
      <p:sp>
        <p:nvSpPr>
          <p:cNvPr id="4101" name="Rectangle 3"/>
          <p:cNvSpPr>
            <a:spLocks noGrp="1" noChangeArrowheads="1"/>
          </p:cNvSpPr>
          <p:nvPr>
            <p:ph type="body" idx="1"/>
          </p:nvPr>
        </p:nvSpPr>
        <p:spPr/>
        <p:txBody>
          <a:bodyPr/>
          <a:lstStyle/>
          <a:p>
            <a:pPr marL="0" indent="0" eaLnBrk="1" hangingPunct="1">
              <a:defRPr/>
            </a:pPr>
            <a:r>
              <a:rPr lang="de-CH" sz="2000" dirty="0" smtClean="0">
                <a:solidFill>
                  <a:schemeClr val="tx2"/>
                </a:solidFill>
              </a:rPr>
              <a:t>I. The Place </a:t>
            </a:r>
            <a:r>
              <a:rPr lang="de-CH" sz="2000" dirty="0" err="1" smtClean="0">
                <a:solidFill>
                  <a:schemeClr val="tx2"/>
                </a:solidFill>
              </a:rPr>
              <a:t>and</a:t>
            </a:r>
            <a:r>
              <a:rPr lang="de-CH" sz="2000" dirty="0" smtClean="0">
                <a:solidFill>
                  <a:schemeClr val="tx2"/>
                </a:solidFill>
              </a:rPr>
              <a:t> </a:t>
            </a:r>
            <a:r>
              <a:rPr lang="de-CH" sz="2000" dirty="0" err="1" smtClean="0">
                <a:solidFill>
                  <a:schemeClr val="tx2"/>
                </a:solidFill>
              </a:rPr>
              <a:t>Sources</a:t>
            </a:r>
            <a:r>
              <a:rPr lang="de-CH" sz="2000" dirty="0" smtClean="0">
                <a:solidFill>
                  <a:schemeClr val="tx2"/>
                </a:solidFill>
              </a:rPr>
              <a:t> </a:t>
            </a:r>
            <a:r>
              <a:rPr lang="de-CH" sz="2000" dirty="0" err="1" smtClean="0">
                <a:solidFill>
                  <a:schemeClr val="tx2"/>
                </a:solidFill>
              </a:rPr>
              <a:t>of</a:t>
            </a:r>
            <a:r>
              <a:rPr lang="de-CH" sz="2000" dirty="0" smtClean="0">
                <a:solidFill>
                  <a:schemeClr val="tx2"/>
                </a:solidFill>
              </a:rPr>
              <a:t> </a:t>
            </a:r>
            <a:r>
              <a:rPr lang="de-CH" sz="2000" dirty="0" err="1" smtClean="0">
                <a:solidFill>
                  <a:schemeClr val="tx2"/>
                </a:solidFill>
              </a:rPr>
              <a:t>Contract</a:t>
            </a:r>
            <a:r>
              <a:rPr lang="de-CH" sz="2000" dirty="0" smtClean="0">
                <a:solidFill>
                  <a:schemeClr val="tx2"/>
                </a:solidFill>
              </a:rPr>
              <a:t> Law</a:t>
            </a:r>
          </a:p>
          <a:p>
            <a:pPr marL="431800" indent="-431800" eaLnBrk="1" hangingPunct="1">
              <a:defRPr/>
            </a:pPr>
            <a:endParaRPr lang="de-CH" sz="2000" dirty="0" smtClean="0">
              <a:solidFill>
                <a:schemeClr val="tx2"/>
              </a:solidFill>
            </a:endParaRPr>
          </a:p>
          <a:p>
            <a:pPr marL="431800" indent="-431800" eaLnBrk="1" hangingPunct="1">
              <a:defRPr/>
            </a:pPr>
            <a:r>
              <a:rPr lang="de-CH" sz="2000" dirty="0" smtClean="0">
                <a:solidFill>
                  <a:schemeClr val="tx2"/>
                </a:solidFill>
              </a:rPr>
              <a:t>II.  </a:t>
            </a:r>
            <a:r>
              <a:rPr lang="de-CH" sz="2000" dirty="0" err="1" smtClean="0">
                <a:solidFill>
                  <a:schemeClr val="tx2"/>
                </a:solidFill>
              </a:rPr>
              <a:t>Definitions</a:t>
            </a:r>
            <a:r>
              <a:rPr lang="de-CH" sz="2000" dirty="0" smtClean="0">
                <a:solidFill>
                  <a:schemeClr val="tx2"/>
                </a:solidFill>
              </a:rPr>
              <a:t> </a:t>
            </a:r>
            <a:r>
              <a:rPr lang="de-CH" sz="2000" dirty="0" err="1" smtClean="0">
                <a:solidFill>
                  <a:schemeClr val="tx2"/>
                </a:solidFill>
              </a:rPr>
              <a:t>of</a:t>
            </a:r>
            <a:r>
              <a:rPr lang="de-CH" sz="2000" dirty="0" smtClean="0">
                <a:solidFill>
                  <a:schemeClr val="tx2"/>
                </a:solidFill>
              </a:rPr>
              <a:t> </a:t>
            </a:r>
            <a:r>
              <a:rPr lang="de-CH" sz="2000" dirty="0" err="1" smtClean="0">
                <a:solidFill>
                  <a:schemeClr val="tx2"/>
                </a:solidFill>
              </a:rPr>
              <a:t>Contract</a:t>
            </a:r>
            <a:r>
              <a:rPr lang="de-CH" sz="2000" dirty="0" smtClean="0">
                <a:solidFill>
                  <a:schemeClr val="tx2"/>
                </a:solidFill>
              </a:rPr>
              <a:t> – </a:t>
            </a:r>
            <a:r>
              <a:rPr lang="de-CH" sz="2000" dirty="0" err="1" smtClean="0">
                <a:solidFill>
                  <a:schemeClr val="tx2"/>
                </a:solidFill>
              </a:rPr>
              <a:t>Offer</a:t>
            </a:r>
            <a:r>
              <a:rPr lang="de-CH" sz="2000" dirty="0" smtClean="0">
                <a:solidFill>
                  <a:schemeClr val="tx2"/>
                </a:solidFill>
              </a:rPr>
              <a:t> </a:t>
            </a:r>
            <a:r>
              <a:rPr lang="de-CH" sz="2000" dirty="0" err="1" smtClean="0">
                <a:solidFill>
                  <a:schemeClr val="tx2"/>
                </a:solidFill>
              </a:rPr>
              <a:t>and</a:t>
            </a:r>
            <a:r>
              <a:rPr lang="de-CH" sz="2000" dirty="0" smtClean="0">
                <a:solidFill>
                  <a:schemeClr val="tx2"/>
                </a:solidFill>
              </a:rPr>
              <a:t> </a:t>
            </a:r>
            <a:r>
              <a:rPr lang="de-CH" sz="2000" dirty="0" err="1" smtClean="0">
                <a:solidFill>
                  <a:schemeClr val="tx2"/>
                </a:solidFill>
              </a:rPr>
              <a:t>Acceptance</a:t>
            </a:r>
            <a:endParaRPr lang="de-CH" sz="2000" dirty="0" smtClean="0">
              <a:solidFill>
                <a:schemeClr val="tx2"/>
              </a:solidFill>
            </a:endParaRPr>
          </a:p>
          <a:p>
            <a:pPr marL="431800" indent="-431800" eaLnBrk="1" hangingPunct="1">
              <a:defRPr/>
            </a:pPr>
            <a:endParaRPr lang="de-CH" sz="2000" dirty="0" smtClean="0">
              <a:solidFill>
                <a:schemeClr val="tx2"/>
              </a:solidFill>
            </a:endParaRPr>
          </a:p>
          <a:p>
            <a:pPr marL="431800" indent="-431800" eaLnBrk="1" hangingPunct="1">
              <a:defRPr/>
            </a:pPr>
            <a:r>
              <a:rPr lang="de-CH" sz="2000" dirty="0" smtClean="0">
                <a:solidFill>
                  <a:schemeClr val="tx2"/>
                </a:solidFill>
              </a:rPr>
              <a:t>III.  Additional </a:t>
            </a:r>
            <a:r>
              <a:rPr lang="de-CH" sz="2000" dirty="0" err="1" smtClean="0">
                <a:solidFill>
                  <a:schemeClr val="tx2"/>
                </a:solidFill>
              </a:rPr>
              <a:t>Requirements</a:t>
            </a:r>
            <a:endParaRPr lang="de-CH" sz="20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2000"/>
                                        <p:tgtEl>
                                          <p:spTgt spid="41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01">
                                            <p:txEl>
                                              <p:pRg st="0" end="0"/>
                                            </p:txEl>
                                          </p:spTgt>
                                        </p:tgtEl>
                                        <p:attrNameLst>
                                          <p:attrName>style.visibility</p:attrName>
                                        </p:attrNameLst>
                                      </p:cBhvr>
                                      <p:to>
                                        <p:strVal val="visible"/>
                                      </p:to>
                                    </p:set>
                                    <p:animEffect transition="in" filter="fade">
                                      <p:cBhvr>
                                        <p:cTn id="12" dur="2000"/>
                                        <p:tgtEl>
                                          <p:spTgt spid="410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01">
                                            <p:txEl>
                                              <p:pRg st="2" end="2"/>
                                            </p:txEl>
                                          </p:spTgt>
                                        </p:tgtEl>
                                        <p:attrNameLst>
                                          <p:attrName>style.visibility</p:attrName>
                                        </p:attrNameLst>
                                      </p:cBhvr>
                                      <p:to>
                                        <p:strVal val="visible"/>
                                      </p:to>
                                    </p:set>
                                    <p:animEffect transition="in" filter="fade">
                                      <p:cBhvr>
                                        <p:cTn id="17" dur="2000"/>
                                        <p:tgtEl>
                                          <p:spTgt spid="410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01">
                                            <p:txEl>
                                              <p:pRg st="4" end="4"/>
                                            </p:txEl>
                                          </p:spTgt>
                                        </p:tgtEl>
                                        <p:attrNameLst>
                                          <p:attrName>style.visibility</p:attrName>
                                        </p:attrNameLst>
                                      </p:cBhvr>
                                      <p:to>
                                        <p:strVal val="visible"/>
                                      </p:to>
                                    </p:set>
                                    <p:animEffect transition="in" filter="fade">
                                      <p:cBhvr>
                                        <p:cTn id="22" dur="2000"/>
                                        <p:tgtEl>
                                          <p:spTgt spid="41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6147"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04D29B05-7E16-4C16-9E3F-3FB2A3E7A330}" type="slidenum">
              <a:rPr lang="de-CH" altLang="de-DE" sz="1000" smtClean="0"/>
              <a:pPr eaLnBrk="1" hangingPunct="1"/>
              <a:t>5</a:t>
            </a:fld>
            <a:endParaRPr lang="de-CH" altLang="de-DE" sz="1000" smtClean="0"/>
          </a:p>
        </p:txBody>
      </p:sp>
      <p:sp>
        <p:nvSpPr>
          <p:cNvPr id="5124" name="Rectangle 2"/>
          <p:cNvSpPr>
            <a:spLocks noGrp="1" noChangeArrowheads="1"/>
          </p:cNvSpPr>
          <p:nvPr>
            <p:ph type="ctrTitle" idx="4294967295"/>
          </p:nvPr>
        </p:nvSpPr>
        <p:spPr>
          <a:xfrm>
            <a:off x="900113" y="188913"/>
            <a:ext cx="7343775" cy="1079500"/>
          </a:xfrm>
        </p:spPr>
        <p:txBody>
          <a:bodyPr tIns="0" anchor="b"/>
          <a:lstStyle/>
          <a:p>
            <a:pPr eaLnBrk="1" hangingPunct="1"/>
            <a:r>
              <a:rPr lang="de-DE" altLang="de-DE" sz="3500" smtClean="0"/>
              <a:t>I. The Place and Sources of Contract Law</a:t>
            </a:r>
          </a:p>
        </p:txBody>
      </p:sp>
      <p:sp>
        <p:nvSpPr>
          <p:cNvPr id="5125" name="Rectangle 3"/>
          <p:cNvSpPr>
            <a:spLocks noGrp="1" noChangeArrowheads="1"/>
          </p:cNvSpPr>
          <p:nvPr>
            <p:ph type="subTitle" idx="4294967295"/>
          </p:nvPr>
        </p:nvSpPr>
        <p:spPr>
          <a:xfrm>
            <a:off x="900113" y="1443038"/>
            <a:ext cx="7343775" cy="3602037"/>
          </a:xfrm>
        </p:spPr>
        <p:txBody>
          <a:bodyPr/>
          <a:lstStyle/>
          <a:p>
            <a:pPr marL="266700" indent="-266700" eaLnBrk="1" hangingPunct="1">
              <a:buFontTx/>
              <a:buNone/>
            </a:pPr>
            <a:r>
              <a:rPr lang="de-DE" altLang="de-DE" sz="1800" b="1" dirty="0" smtClean="0"/>
              <a:t>France:</a:t>
            </a:r>
          </a:p>
          <a:p>
            <a:pPr marL="266700" indent="-266700" eaLnBrk="1" hangingPunct="1">
              <a:buFontTx/>
              <a:buChar char="-"/>
            </a:pPr>
            <a:r>
              <a:rPr lang="de-DE" altLang="de-DE" sz="1800" dirty="0" err="1" smtClean="0"/>
              <a:t>Basically</a:t>
            </a:r>
            <a:r>
              <a:rPr lang="de-DE" altLang="de-DE" sz="1800" dirty="0" smtClean="0"/>
              <a:t> in </a:t>
            </a:r>
            <a:r>
              <a:rPr lang="de-DE" altLang="de-DE" sz="1800" dirty="0" err="1" smtClean="0"/>
              <a:t>the</a:t>
            </a:r>
            <a:r>
              <a:rPr lang="de-DE" altLang="de-DE" sz="1800" dirty="0" smtClean="0"/>
              <a:t> </a:t>
            </a:r>
            <a:r>
              <a:rPr lang="de-DE" altLang="de-DE" sz="1800" i="1" dirty="0" smtClean="0"/>
              <a:t>Code </a:t>
            </a:r>
            <a:r>
              <a:rPr lang="de-DE" altLang="de-DE" sz="1800" i="1" dirty="0" err="1" smtClean="0"/>
              <a:t>civil</a:t>
            </a:r>
            <a:r>
              <a:rPr lang="de-DE" altLang="de-DE" sz="1800" dirty="0" smtClean="0"/>
              <a:t> (1804) </a:t>
            </a:r>
          </a:p>
          <a:p>
            <a:pPr marL="266700" indent="-266700" eaLnBrk="1" hangingPunct="1">
              <a:buFontTx/>
              <a:buChar char="-"/>
            </a:pPr>
            <a:r>
              <a:rPr lang="de-DE" altLang="de-DE" sz="1800" dirty="0" err="1" smtClean="0"/>
              <a:t>Some</a:t>
            </a:r>
            <a:r>
              <a:rPr lang="de-DE" altLang="de-DE" sz="1800" dirty="0" smtClean="0"/>
              <a:t> </a:t>
            </a:r>
            <a:r>
              <a:rPr lang="de-DE" altLang="de-DE" sz="1800" dirty="0" err="1" smtClean="0"/>
              <a:t>provisions</a:t>
            </a:r>
            <a:r>
              <a:rPr lang="de-DE" altLang="de-DE" sz="1800" dirty="0" smtClean="0"/>
              <a:t> in </a:t>
            </a:r>
            <a:r>
              <a:rPr lang="de-DE" altLang="de-DE" sz="1800" dirty="0" err="1" smtClean="0"/>
              <a:t>the</a:t>
            </a:r>
            <a:r>
              <a:rPr lang="de-DE" altLang="de-DE" sz="1800" dirty="0" smtClean="0"/>
              <a:t> </a:t>
            </a:r>
            <a:r>
              <a:rPr lang="de-DE" altLang="de-DE" sz="1800" i="1" dirty="0" smtClean="0"/>
              <a:t>Code de </a:t>
            </a:r>
            <a:r>
              <a:rPr lang="de-DE" altLang="de-DE" sz="1800" i="1" dirty="0" err="1" smtClean="0"/>
              <a:t>commerce</a:t>
            </a:r>
            <a:endParaRPr lang="de-DE" altLang="de-DE" sz="1800" i="1" dirty="0" smtClean="0"/>
          </a:p>
          <a:p>
            <a:pPr marL="266700" indent="-266700" eaLnBrk="1" hangingPunct="1">
              <a:buFontTx/>
              <a:buChar char="-"/>
            </a:pPr>
            <a:r>
              <a:rPr lang="de-DE" altLang="de-DE" sz="1800" dirty="0" err="1" smtClean="0"/>
              <a:t>Growing</a:t>
            </a:r>
            <a:r>
              <a:rPr lang="de-DE" altLang="de-DE" sz="1800" dirty="0" smtClean="0"/>
              <a:t> </a:t>
            </a:r>
            <a:r>
              <a:rPr lang="de-DE" altLang="de-DE" sz="1800" dirty="0" err="1" smtClean="0"/>
              <a:t>number</a:t>
            </a:r>
            <a:r>
              <a:rPr lang="de-DE" altLang="de-DE" sz="1800" dirty="0" smtClean="0"/>
              <a:t> </a:t>
            </a:r>
            <a:r>
              <a:rPr lang="de-DE" altLang="de-DE" sz="1800" dirty="0" err="1" smtClean="0"/>
              <a:t>of</a:t>
            </a:r>
            <a:r>
              <a:rPr lang="de-DE" altLang="de-DE" sz="1800" dirty="0" smtClean="0"/>
              <a:t> </a:t>
            </a:r>
            <a:r>
              <a:rPr lang="de-DE" altLang="de-DE" sz="1800" dirty="0" err="1" smtClean="0"/>
              <a:t>provisions</a:t>
            </a:r>
            <a:r>
              <a:rPr lang="de-DE" altLang="de-DE" sz="1800" dirty="0" smtClean="0"/>
              <a:t> in </a:t>
            </a:r>
            <a:r>
              <a:rPr lang="de-DE" altLang="de-DE" sz="1800" dirty="0" err="1" smtClean="0"/>
              <a:t>the</a:t>
            </a:r>
            <a:r>
              <a:rPr lang="de-DE" altLang="de-DE" sz="1800" dirty="0" smtClean="0"/>
              <a:t> </a:t>
            </a:r>
            <a:r>
              <a:rPr lang="de-DE" altLang="de-DE" sz="1800" i="1" dirty="0" smtClean="0"/>
              <a:t>Code de la </a:t>
            </a:r>
            <a:r>
              <a:rPr lang="de-DE" altLang="de-DE" sz="1800" i="1" dirty="0" err="1" smtClean="0"/>
              <a:t>consommation</a:t>
            </a:r>
            <a:r>
              <a:rPr lang="de-DE" altLang="de-DE" sz="1800" i="1" dirty="0" smtClean="0"/>
              <a:t> </a:t>
            </a:r>
            <a:r>
              <a:rPr lang="de-DE" altLang="de-DE" sz="1800" dirty="0" smtClean="0"/>
              <a:t>(</a:t>
            </a:r>
            <a:r>
              <a:rPr lang="de-DE" altLang="de-DE" sz="1800" dirty="0" err="1" smtClean="0"/>
              <a:t>since</a:t>
            </a:r>
            <a:r>
              <a:rPr lang="de-DE" altLang="de-DE" sz="1800" dirty="0" smtClean="0"/>
              <a:t> 1993)</a:t>
            </a:r>
          </a:p>
          <a:p>
            <a:pPr marL="266700" indent="-266700" eaLnBrk="1" hangingPunct="1">
              <a:buFontTx/>
              <a:buNone/>
            </a:pPr>
            <a:r>
              <a:rPr lang="de-DE" altLang="de-DE" sz="1800" b="1" dirty="0" smtClean="0"/>
              <a:t>Germany:</a:t>
            </a:r>
          </a:p>
          <a:p>
            <a:pPr marL="266700" indent="-266700" eaLnBrk="1" hangingPunct="1">
              <a:buFontTx/>
              <a:buChar char="-"/>
            </a:pPr>
            <a:r>
              <a:rPr lang="de-DE" altLang="de-DE" sz="1800" dirty="0" smtClean="0"/>
              <a:t>Bürgerliches Gesetzbuch (German </a:t>
            </a:r>
            <a:r>
              <a:rPr lang="de-DE" altLang="de-DE" sz="1800" dirty="0" err="1" smtClean="0"/>
              <a:t>Civil</a:t>
            </a:r>
            <a:r>
              <a:rPr lang="de-DE" altLang="de-DE" sz="1800" dirty="0" smtClean="0"/>
              <a:t> Code, 1900)</a:t>
            </a:r>
          </a:p>
          <a:p>
            <a:pPr marL="266700" indent="-266700" eaLnBrk="1" hangingPunct="1">
              <a:buFontTx/>
              <a:buChar char="-"/>
            </a:pPr>
            <a:r>
              <a:rPr lang="de-DE" altLang="de-DE" sz="1800" dirty="0" err="1" smtClean="0"/>
              <a:t>special</a:t>
            </a:r>
            <a:r>
              <a:rPr lang="de-DE" altLang="de-DE" sz="1800" dirty="0" smtClean="0"/>
              <a:t> </a:t>
            </a:r>
            <a:r>
              <a:rPr lang="de-DE" altLang="de-DE" sz="1800" dirty="0" err="1" smtClean="0"/>
              <a:t>legislation</a:t>
            </a:r>
            <a:r>
              <a:rPr lang="de-DE" altLang="de-DE" sz="1800" dirty="0" smtClean="0"/>
              <a:t> on </a:t>
            </a:r>
            <a:r>
              <a:rPr lang="de-DE" altLang="de-DE" sz="1800" dirty="0" err="1" smtClean="0"/>
              <a:t>consumer</a:t>
            </a:r>
            <a:r>
              <a:rPr lang="de-DE" altLang="de-DE" sz="1800" dirty="0" smtClean="0"/>
              <a:t> </a:t>
            </a:r>
            <a:r>
              <a:rPr lang="de-DE" altLang="de-DE" sz="1800" dirty="0" err="1" smtClean="0"/>
              <a:t>protection</a:t>
            </a:r>
            <a:r>
              <a:rPr lang="de-DE" altLang="de-DE" sz="1800" dirty="0" smtClean="0"/>
              <a:t> was incorporated in </a:t>
            </a:r>
            <a:r>
              <a:rPr lang="de-DE" altLang="de-DE" sz="1800" dirty="0" err="1" smtClean="0"/>
              <a:t>the</a:t>
            </a:r>
            <a:r>
              <a:rPr lang="de-DE" altLang="de-DE" sz="1800" dirty="0" smtClean="0"/>
              <a:t> Code in 2002 («Schuldrechtsmodernisierung»)</a:t>
            </a:r>
          </a:p>
          <a:p>
            <a:pPr marL="266700" indent="-266700" eaLnBrk="1" hangingPunct="1">
              <a:buFontTx/>
              <a:buNone/>
            </a:pPr>
            <a:r>
              <a:rPr lang="de-DE" altLang="de-DE" sz="1800" b="1" dirty="0" smtClean="0"/>
              <a:t>England:</a:t>
            </a:r>
          </a:p>
          <a:p>
            <a:pPr marL="266700" indent="-266700" eaLnBrk="1" hangingPunct="1">
              <a:buFontTx/>
              <a:buChar char="-"/>
            </a:pPr>
            <a:r>
              <a:rPr lang="de-DE" altLang="de-DE" sz="1800" i="1" dirty="0" smtClean="0"/>
              <a:t>Common </a:t>
            </a:r>
            <a:r>
              <a:rPr lang="de-DE" altLang="de-DE" sz="1800" i="1" dirty="0" err="1" smtClean="0"/>
              <a:t>law</a:t>
            </a:r>
            <a:r>
              <a:rPr lang="de-DE" altLang="de-DE" sz="1800" i="1" dirty="0" smtClean="0"/>
              <a:t> </a:t>
            </a:r>
          </a:p>
          <a:p>
            <a:pPr marL="266700" indent="-266700" eaLnBrk="1" hangingPunct="1">
              <a:buFontTx/>
              <a:buChar char="-"/>
            </a:pPr>
            <a:r>
              <a:rPr lang="de-DE" altLang="de-DE" sz="1800" dirty="0" err="1" smtClean="0"/>
              <a:t>legislation</a:t>
            </a:r>
            <a:r>
              <a:rPr lang="de-DE" altLang="de-DE" sz="1800" dirty="0" smtClean="0"/>
              <a:t>: </a:t>
            </a:r>
            <a:r>
              <a:rPr lang="de-DE" altLang="de-DE" sz="1800" dirty="0" err="1" smtClean="0"/>
              <a:t>Misrepresentation</a:t>
            </a:r>
            <a:r>
              <a:rPr lang="de-DE" altLang="de-DE" sz="1800" dirty="0" smtClean="0"/>
              <a:t> Act 1967, Unfair </a:t>
            </a:r>
            <a:r>
              <a:rPr lang="de-DE" altLang="de-DE" sz="1800" dirty="0" err="1" smtClean="0"/>
              <a:t>Contract</a:t>
            </a:r>
            <a:r>
              <a:rPr lang="de-DE" altLang="de-DE" sz="1800" dirty="0" smtClean="0"/>
              <a:t> Terms Act 1977, </a:t>
            </a:r>
            <a:r>
              <a:rPr lang="de-DE" altLang="de-DE" sz="1800" dirty="0" err="1" smtClean="0"/>
              <a:t>Contracts</a:t>
            </a:r>
            <a:r>
              <a:rPr lang="de-DE" altLang="de-DE" sz="1800" dirty="0" smtClean="0"/>
              <a:t> </a:t>
            </a:r>
            <a:r>
              <a:rPr lang="de-DE" altLang="de-DE" sz="1800" dirty="0" err="1" smtClean="0"/>
              <a:t>Rights</a:t>
            </a:r>
            <a:r>
              <a:rPr lang="de-DE" altLang="de-DE" sz="1800" dirty="0" smtClean="0"/>
              <a:t> </a:t>
            </a:r>
            <a:r>
              <a:rPr lang="de-DE" altLang="de-DE" sz="1800" dirty="0" err="1" smtClean="0"/>
              <a:t>of</a:t>
            </a:r>
            <a:r>
              <a:rPr lang="de-DE" altLang="de-DE" sz="1800" dirty="0" smtClean="0"/>
              <a:t> Third </a:t>
            </a:r>
            <a:r>
              <a:rPr lang="de-DE" altLang="de-DE" sz="1800" dirty="0" err="1" smtClean="0"/>
              <a:t>Parties</a:t>
            </a:r>
            <a:r>
              <a:rPr lang="de-DE" altLang="de-DE" sz="1800" dirty="0" smtClean="0"/>
              <a:t> Act 1999</a:t>
            </a:r>
          </a:p>
          <a:p>
            <a:pPr marL="266700" indent="-266700" eaLnBrk="1" hangingPunct="1">
              <a:buFontTx/>
              <a:buChar char="-"/>
            </a:pPr>
            <a:endParaRPr lang="de-DE" altLang="de-DE" sz="18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fade">
                                      <p:cBhvr>
                                        <p:cTn id="7" dur="2000"/>
                                        <p:tgtEl>
                                          <p:spTgt spid="51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5">
                                            <p:txEl>
                                              <p:pRg st="0" end="0"/>
                                            </p:txEl>
                                          </p:spTgt>
                                        </p:tgtEl>
                                        <p:attrNameLst>
                                          <p:attrName>style.visibility</p:attrName>
                                        </p:attrNameLst>
                                      </p:cBhvr>
                                      <p:to>
                                        <p:strVal val="visible"/>
                                      </p:to>
                                    </p:set>
                                    <p:animEffect transition="in" filter="fade">
                                      <p:cBhvr>
                                        <p:cTn id="12" dur="2000"/>
                                        <p:tgtEl>
                                          <p:spTgt spid="512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125">
                                            <p:txEl>
                                              <p:pRg st="1" end="1"/>
                                            </p:txEl>
                                          </p:spTgt>
                                        </p:tgtEl>
                                        <p:attrNameLst>
                                          <p:attrName>style.visibility</p:attrName>
                                        </p:attrNameLst>
                                      </p:cBhvr>
                                      <p:to>
                                        <p:strVal val="visible"/>
                                      </p:to>
                                    </p:set>
                                    <p:animEffect transition="in" filter="fade">
                                      <p:cBhvr>
                                        <p:cTn id="17" dur="2000"/>
                                        <p:tgtEl>
                                          <p:spTgt spid="512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125">
                                            <p:txEl>
                                              <p:pRg st="2" end="2"/>
                                            </p:txEl>
                                          </p:spTgt>
                                        </p:tgtEl>
                                        <p:attrNameLst>
                                          <p:attrName>style.visibility</p:attrName>
                                        </p:attrNameLst>
                                      </p:cBhvr>
                                      <p:to>
                                        <p:strVal val="visible"/>
                                      </p:to>
                                    </p:set>
                                    <p:animEffect transition="in" filter="fade">
                                      <p:cBhvr>
                                        <p:cTn id="22" dur="2000"/>
                                        <p:tgtEl>
                                          <p:spTgt spid="512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125">
                                            <p:txEl>
                                              <p:pRg st="3" end="3"/>
                                            </p:txEl>
                                          </p:spTgt>
                                        </p:tgtEl>
                                        <p:attrNameLst>
                                          <p:attrName>style.visibility</p:attrName>
                                        </p:attrNameLst>
                                      </p:cBhvr>
                                      <p:to>
                                        <p:strVal val="visible"/>
                                      </p:to>
                                    </p:set>
                                    <p:animEffect transition="in" filter="fade">
                                      <p:cBhvr>
                                        <p:cTn id="27" dur="2000"/>
                                        <p:tgtEl>
                                          <p:spTgt spid="512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125">
                                            <p:txEl>
                                              <p:pRg st="4" end="4"/>
                                            </p:txEl>
                                          </p:spTgt>
                                        </p:tgtEl>
                                        <p:attrNameLst>
                                          <p:attrName>style.visibility</p:attrName>
                                        </p:attrNameLst>
                                      </p:cBhvr>
                                      <p:to>
                                        <p:strVal val="visible"/>
                                      </p:to>
                                    </p:set>
                                    <p:animEffect transition="in" filter="fade">
                                      <p:cBhvr>
                                        <p:cTn id="32" dur="2000"/>
                                        <p:tgtEl>
                                          <p:spTgt spid="512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125">
                                            <p:txEl>
                                              <p:pRg st="5" end="5"/>
                                            </p:txEl>
                                          </p:spTgt>
                                        </p:tgtEl>
                                        <p:attrNameLst>
                                          <p:attrName>style.visibility</p:attrName>
                                        </p:attrNameLst>
                                      </p:cBhvr>
                                      <p:to>
                                        <p:strVal val="visible"/>
                                      </p:to>
                                    </p:set>
                                    <p:animEffect transition="in" filter="fade">
                                      <p:cBhvr>
                                        <p:cTn id="37" dur="2000"/>
                                        <p:tgtEl>
                                          <p:spTgt spid="5125">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125">
                                            <p:txEl>
                                              <p:pRg st="6" end="6"/>
                                            </p:txEl>
                                          </p:spTgt>
                                        </p:tgtEl>
                                        <p:attrNameLst>
                                          <p:attrName>style.visibility</p:attrName>
                                        </p:attrNameLst>
                                      </p:cBhvr>
                                      <p:to>
                                        <p:strVal val="visible"/>
                                      </p:to>
                                    </p:set>
                                    <p:animEffect transition="in" filter="fade">
                                      <p:cBhvr>
                                        <p:cTn id="42" dur="2000"/>
                                        <p:tgtEl>
                                          <p:spTgt spid="5125">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125">
                                            <p:txEl>
                                              <p:pRg st="7" end="7"/>
                                            </p:txEl>
                                          </p:spTgt>
                                        </p:tgtEl>
                                        <p:attrNameLst>
                                          <p:attrName>style.visibility</p:attrName>
                                        </p:attrNameLst>
                                      </p:cBhvr>
                                      <p:to>
                                        <p:strVal val="visible"/>
                                      </p:to>
                                    </p:set>
                                    <p:animEffect transition="in" filter="fade">
                                      <p:cBhvr>
                                        <p:cTn id="47" dur="2000"/>
                                        <p:tgtEl>
                                          <p:spTgt spid="5125">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125">
                                            <p:txEl>
                                              <p:pRg st="8" end="8"/>
                                            </p:txEl>
                                          </p:spTgt>
                                        </p:tgtEl>
                                        <p:attrNameLst>
                                          <p:attrName>style.visibility</p:attrName>
                                        </p:attrNameLst>
                                      </p:cBhvr>
                                      <p:to>
                                        <p:strVal val="visible"/>
                                      </p:to>
                                    </p:set>
                                    <p:animEffect transition="in" filter="fade">
                                      <p:cBhvr>
                                        <p:cTn id="52" dur="2000"/>
                                        <p:tgtEl>
                                          <p:spTgt spid="5125">
                                            <p:txEl>
                                              <p:pRg st="8" end="8"/>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125">
                                            <p:txEl>
                                              <p:pRg st="9" end="9"/>
                                            </p:txEl>
                                          </p:spTgt>
                                        </p:tgtEl>
                                        <p:attrNameLst>
                                          <p:attrName>style.visibility</p:attrName>
                                        </p:attrNameLst>
                                      </p:cBhvr>
                                      <p:to>
                                        <p:strVal val="visible"/>
                                      </p:to>
                                    </p:set>
                                    <p:animEffect transition="in" filter="fade">
                                      <p:cBhvr>
                                        <p:cTn id="57" dur="2000"/>
                                        <p:tgtEl>
                                          <p:spTgt spid="512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P spid="512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7171"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88E306B4-05DC-491D-B56F-5D636A6F91C9}" type="slidenum">
              <a:rPr lang="de-CH" altLang="de-DE" sz="1000" smtClean="0"/>
              <a:pPr eaLnBrk="1" hangingPunct="1"/>
              <a:t>6</a:t>
            </a:fld>
            <a:endParaRPr lang="de-CH" altLang="de-DE" sz="1000" smtClean="0"/>
          </a:p>
        </p:txBody>
      </p:sp>
      <p:sp>
        <p:nvSpPr>
          <p:cNvPr id="7172" name="Rectangle 2"/>
          <p:cNvSpPr>
            <a:spLocks noGrp="1" noChangeArrowheads="1"/>
          </p:cNvSpPr>
          <p:nvPr>
            <p:ph type="title"/>
          </p:nvPr>
        </p:nvSpPr>
        <p:spPr/>
        <p:txBody>
          <a:bodyPr/>
          <a:lstStyle/>
          <a:p>
            <a:pPr eaLnBrk="1" hangingPunct="1"/>
            <a:r>
              <a:rPr lang="de-CH" altLang="de-DE" sz="2000" dirty="0" smtClean="0"/>
              <a:t>The French </a:t>
            </a:r>
            <a:r>
              <a:rPr lang="de-CH" altLang="de-DE" sz="2000" dirty="0" err="1" smtClean="0"/>
              <a:t>Civil</a:t>
            </a:r>
            <a:r>
              <a:rPr lang="de-CH" altLang="de-DE" sz="2000" dirty="0" smtClean="0"/>
              <a:t> Code (Reader p. 6f.)</a:t>
            </a:r>
          </a:p>
        </p:txBody>
      </p:sp>
      <p:sp>
        <p:nvSpPr>
          <p:cNvPr id="7173" name="Rectangle 3"/>
          <p:cNvSpPr>
            <a:spLocks noGrp="1" noChangeArrowheads="1"/>
          </p:cNvSpPr>
          <p:nvPr>
            <p:ph type="body" idx="1"/>
          </p:nvPr>
        </p:nvSpPr>
        <p:spPr/>
        <p:txBody>
          <a:bodyPr/>
          <a:lstStyle/>
          <a:p>
            <a:pPr marL="3175" lvl="1" indent="0" eaLnBrk="1" hangingPunct="1">
              <a:buNone/>
              <a:defRPr/>
            </a:pPr>
            <a:r>
              <a:rPr lang="de-CH" sz="2000" dirty="0" smtClean="0"/>
              <a:t>Structured in </a:t>
            </a:r>
            <a:r>
              <a:rPr lang="de-CH" sz="2000" dirty="0" err="1"/>
              <a:t>t</a:t>
            </a:r>
            <a:r>
              <a:rPr lang="de-CH" sz="2000" dirty="0" err="1" smtClean="0"/>
              <a:t>hree</a:t>
            </a:r>
            <a:r>
              <a:rPr lang="de-CH" sz="2000" dirty="0" smtClean="0"/>
              <a:t> </a:t>
            </a:r>
            <a:r>
              <a:rPr lang="de-CH" sz="2000" dirty="0" err="1" smtClean="0"/>
              <a:t>books</a:t>
            </a:r>
            <a:r>
              <a:rPr lang="de-CH" sz="2000" dirty="0" smtClean="0"/>
              <a:t>:</a:t>
            </a:r>
          </a:p>
          <a:p>
            <a:pPr marL="3175" lvl="1" indent="0" eaLnBrk="1" hangingPunct="1">
              <a:buNone/>
              <a:defRPr/>
            </a:pPr>
            <a:endParaRPr lang="de-CH" sz="2000" dirty="0" smtClean="0"/>
          </a:p>
          <a:p>
            <a:pPr lvl="1" eaLnBrk="1" hangingPunct="1">
              <a:buFontTx/>
              <a:buNone/>
              <a:defRPr/>
            </a:pPr>
            <a:r>
              <a:rPr lang="de-CH" dirty="0" smtClean="0"/>
              <a:t>	</a:t>
            </a:r>
            <a:r>
              <a:rPr lang="de-CH" sz="2000" dirty="0" smtClean="0"/>
              <a:t>Book I: </a:t>
            </a:r>
            <a:r>
              <a:rPr lang="de-CH" sz="2000" dirty="0" err="1" smtClean="0"/>
              <a:t>Of</a:t>
            </a:r>
            <a:r>
              <a:rPr lang="de-CH" sz="2000" dirty="0" smtClean="0"/>
              <a:t> </a:t>
            </a:r>
            <a:r>
              <a:rPr lang="de-CH" sz="2000" dirty="0" err="1" smtClean="0"/>
              <a:t>Persons</a:t>
            </a:r>
            <a:endParaRPr lang="de-CH" sz="2000" dirty="0" smtClean="0"/>
          </a:p>
          <a:p>
            <a:pPr lvl="1" eaLnBrk="1" hangingPunct="1">
              <a:buFontTx/>
              <a:buNone/>
              <a:defRPr/>
            </a:pPr>
            <a:r>
              <a:rPr lang="de-CH" sz="2000" dirty="0" smtClean="0"/>
              <a:t>	Book II: </a:t>
            </a:r>
            <a:r>
              <a:rPr lang="de-CH" sz="2000" dirty="0" err="1" smtClean="0"/>
              <a:t>Of</a:t>
            </a:r>
            <a:r>
              <a:rPr lang="de-CH" sz="2000" dirty="0" smtClean="0"/>
              <a:t> Property </a:t>
            </a:r>
            <a:r>
              <a:rPr lang="de-CH" sz="2000" dirty="0" err="1" smtClean="0"/>
              <a:t>and</a:t>
            </a:r>
            <a:r>
              <a:rPr lang="de-CH" sz="2000" dirty="0" smtClean="0"/>
              <a:t> </a:t>
            </a:r>
            <a:r>
              <a:rPr lang="de-CH" sz="2000" dirty="0" err="1" smtClean="0"/>
              <a:t>of</a:t>
            </a:r>
            <a:r>
              <a:rPr lang="de-CH" sz="2000" dirty="0" smtClean="0"/>
              <a:t> </a:t>
            </a:r>
            <a:r>
              <a:rPr lang="de-CH" sz="2000" dirty="0" err="1" smtClean="0"/>
              <a:t>Various</a:t>
            </a:r>
            <a:r>
              <a:rPr lang="de-CH" sz="2000" dirty="0" smtClean="0"/>
              <a:t> </a:t>
            </a:r>
            <a:r>
              <a:rPr lang="de-CH" sz="2000" dirty="0" err="1" smtClean="0"/>
              <a:t>Modifications</a:t>
            </a:r>
            <a:r>
              <a:rPr lang="de-CH" sz="2000" dirty="0" smtClean="0"/>
              <a:t> </a:t>
            </a:r>
            <a:r>
              <a:rPr lang="de-CH" sz="2000" dirty="0" err="1" smtClean="0"/>
              <a:t>of</a:t>
            </a:r>
            <a:r>
              <a:rPr lang="de-CH" sz="2000" dirty="0" smtClean="0"/>
              <a:t> Property</a:t>
            </a:r>
          </a:p>
          <a:p>
            <a:pPr lvl="1" eaLnBrk="1" hangingPunct="1">
              <a:buFontTx/>
              <a:buNone/>
              <a:defRPr/>
            </a:pPr>
            <a:r>
              <a:rPr lang="de-CH" sz="2000" dirty="0" smtClean="0"/>
              <a:t>	Book III: </a:t>
            </a:r>
            <a:r>
              <a:rPr lang="de-CH" sz="2000" dirty="0" err="1" smtClean="0"/>
              <a:t>Of</a:t>
            </a:r>
            <a:r>
              <a:rPr lang="de-CH" sz="2000" dirty="0" smtClean="0"/>
              <a:t> </a:t>
            </a:r>
            <a:r>
              <a:rPr lang="de-CH" sz="2000" dirty="0" err="1" smtClean="0"/>
              <a:t>the</a:t>
            </a:r>
            <a:r>
              <a:rPr lang="de-CH" sz="2000" dirty="0" smtClean="0"/>
              <a:t> </a:t>
            </a:r>
            <a:r>
              <a:rPr lang="de-CH" sz="2000" dirty="0" err="1" smtClean="0"/>
              <a:t>Various</a:t>
            </a:r>
            <a:r>
              <a:rPr lang="de-CH" sz="2000" dirty="0" smtClean="0"/>
              <a:t> </a:t>
            </a:r>
            <a:r>
              <a:rPr lang="de-CH" sz="2000" dirty="0" err="1" smtClean="0"/>
              <a:t>Ways</a:t>
            </a:r>
            <a:r>
              <a:rPr lang="de-CH" sz="2000" dirty="0" smtClean="0"/>
              <a:t>, </a:t>
            </a:r>
            <a:r>
              <a:rPr lang="de-CH" sz="2000" dirty="0" err="1" smtClean="0"/>
              <a:t>how</a:t>
            </a:r>
            <a:r>
              <a:rPr lang="de-CH" sz="2000" dirty="0" smtClean="0"/>
              <a:t> Ownership </a:t>
            </a:r>
            <a:r>
              <a:rPr lang="de-CH" sz="2000" dirty="0" err="1" smtClean="0"/>
              <a:t>is</a:t>
            </a:r>
            <a:r>
              <a:rPr lang="de-CH" sz="2000" dirty="0" smtClean="0"/>
              <a:t> </a:t>
            </a:r>
            <a:r>
              <a:rPr lang="de-CH" sz="2000" dirty="0" err="1" smtClean="0"/>
              <a:t>acquired</a:t>
            </a:r>
            <a:endParaRPr lang="de-CH" sz="2000" dirty="0" smtClean="0"/>
          </a:p>
          <a:p>
            <a:pPr lvl="1" eaLnBrk="1" hangingPunct="1">
              <a:buFontTx/>
              <a:buNone/>
              <a:defRPr/>
            </a:pPr>
            <a:r>
              <a:rPr lang="de-CH" sz="2000" dirty="0" smtClean="0"/>
              <a:t>	[Book IV: </a:t>
            </a:r>
            <a:r>
              <a:rPr lang="de-CH" sz="2000" dirty="0" err="1" smtClean="0"/>
              <a:t>Of</a:t>
            </a:r>
            <a:r>
              <a:rPr lang="de-CH" sz="2000" dirty="0" smtClean="0"/>
              <a:t> Securities</a:t>
            </a:r>
          </a:p>
          <a:p>
            <a:pPr lvl="1" eaLnBrk="1" hangingPunct="1">
              <a:buFontTx/>
              <a:buNone/>
              <a:defRPr/>
            </a:pPr>
            <a:r>
              <a:rPr lang="de-CH" sz="2000" dirty="0" smtClean="0"/>
              <a:t>	Book V: </a:t>
            </a:r>
            <a:r>
              <a:rPr lang="de-CH" sz="2000" dirty="0" err="1" smtClean="0"/>
              <a:t>Provisions</a:t>
            </a:r>
            <a:r>
              <a:rPr lang="de-CH" sz="2000" dirty="0" smtClean="0"/>
              <a:t> </a:t>
            </a:r>
            <a:r>
              <a:rPr lang="de-CH" sz="2000" dirty="0" err="1" smtClean="0"/>
              <a:t>applicable</a:t>
            </a:r>
            <a:r>
              <a:rPr lang="de-CH" sz="2000" dirty="0" smtClean="0"/>
              <a:t> in Mayotte]</a:t>
            </a:r>
          </a:p>
          <a:p>
            <a:pPr lvl="1" eaLnBrk="1" hangingPunct="1">
              <a:buFontTx/>
              <a:buChar char="-"/>
              <a:defRPr/>
            </a:pPr>
            <a:endParaRPr lang="de-CH"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8195"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52C5FF52-A530-454C-8364-74D253D1BA79}" type="slidenum">
              <a:rPr lang="de-CH" altLang="de-DE" sz="1000" smtClean="0"/>
              <a:pPr eaLnBrk="1" hangingPunct="1"/>
              <a:t>7</a:t>
            </a:fld>
            <a:endParaRPr lang="de-CH" altLang="de-DE" sz="1000" smtClean="0"/>
          </a:p>
        </p:txBody>
      </p:sp>
      <p:sp>
        <p:nvSpPr>
          <p:cNvPr id="8196" name="Rectangle 2"/>
          <p:cNvSpPr>
            <a:spLocks noGrp="1" noChangeArrowheads="1"/>
          </p:cNvSpPr>
          <p:nvPr>
            <p:ph type="title"/>
          </p:nvPr>
        </p:nvSpPr>
        <p:spPr/>
        <p:txBody>
          <a:bodyPr/>
          <a:lstStyle/>
          <a:p>
            <a:pPr eaLnBrk="1" hangingPunct="1"/>
            <a:r>
              <a:rPr lang="de-CH" altLang="de-DE" smtClean="0"/>
              <a:t>The Place of Contracts in French Law</a:t>
            </a:r>
          </a:p>
        </p:txBody>
      </p:sp>
      <p:sp>
        <p:nvSpPr>
          <p:cNvPr id="8197" name="Rectangle 3"/>
          <p:cNvSpPr>
            <a:spLocks noGrp="1" noChangeArrowheads="1"/>
          </p:cNvSpPr>
          <p:nvPr>
            <p:ph type="body" idx="1"/>
          </p:nvPr>
        </p:nvSpPr>
        <p:spPr/>
        <p:txBody>
          <a:bodyPr/>
          <a:lstStyle/>
          <a:p>
            <a:pPr lvl="1" eaLnBrk="1" hangingPunct="1">
              <a:buFontTx/>
              <a:buChar char="•"/>
            </a:pPr>
            <a:r>
              <a:rPr lang="de-CH" altLang="de-DE" sz="2000" b="1" smtClean="0">
                <a:solidFill>
                  <a:schemeClr val="tx2"/>
                </a:solidFill>
              </a:rPr>
              <a:t>Contract law</a:t>
            </a:r>
            <a:r>
              <a:rPr lang="de-CH" altLang="de-DE" sz="2000" smtClean="0">
                <a:solidFill>
                  <a:schemeClr val="tx2"/>
                </a:solidFill>
              </a:rPr>
              <a:t> is part of book III: Of the Various Ways How Ownership is acquired</a:t>
            </a:r>
          </a:p>
          <a:p>
            <a:pPr lvl="1" eaLnBrk="1" hangingPunct="1">
              <a:buFontTx/>
              <a:buNone/>
            </a:pPr>
            <a:r>
              <a:rPr lang="de-CH" altLang="de-DE" sz="2000" smtClean="0"/>
              <a:t>	Title 1: Of Successions</a:t>
            </a:r>
          </a:p>
          <a:p>
            <a:pPr lvl="1" eaLnBrk="1" hangingPunct="1">
              <a:buFontTx/>
              <a:buNone/>
            </a:pPr>
            <a:r>
              <a:rPr lang="de-CH" altLang="de-DE" sz="2000" smtClean="0"/>
              <a:t>	Title 2: Of Gifts inter vivos and of Wills</a:t>
            </a:r>
          </a:p>
          <a:p>
            <a:pPr lvl="1" eaLnBrk="1" hangingPunct="1">
              <a:buFontTx/>
              <a:buNone/>
            </a:pPr>
            <a:r>
              <a:rPr lang="de-CH" altLang="de-DE" sz="2000" smtClean="0">
                <a:solidFill>
                  <a:schemeClr val="tx2"/>
                </a:solidFill>
              </a:rPr>
              <a:t>	Title 3: Of Contracts and of Conventional Obligations in General (art. 1101 to 1369-11)</a:t>
            </a:r>
          </a:p>
          <a:p>
            <a:pPr lvl="1" eaLnBrk="1" hangingPunct="1">
              <a:buFontTx/>
              <a:buNone/>
            </a:pPr>
            <a:r>
              <a:rPr lang="de-CH" altLang="de-DE" sz="2000" smtClean="0"/>
              <a:t>	Title 4: Of undertakings formed without an agreement…</a:t>
            </a:r>
          </a:p>
          <a:p>
            <a:pPr lvl="1" eaLnBrk="1" hangingPunct="1">
              <a:buFontTx/>
              <a:buChar char="•"/>
            </a:pPr>
            <a:r>
              <a:rPr lang="de-CH" altLang="de-DE" sz="2000" smtClean="0">
                <a:solidFill>
                  <a:schemeClr val="tx2"/>
                </a:solidFill>
              </a:rPr>
              <a:t>And so are the </a:t>
            </a:r>
            <a:r>
              <a:rPr lang="de-CH" altLang="de-DE" sz="2000" b="1" smtClean="0">
                <a:solidFill>
                  <a:schemeClr val="tx2"/>
                </a:solidFill>
              </a:rPr>
              <a:t>special types</a:t>
            </a:r>
            <a:r>
              <a:rPr lang="de-CH" altLang="de-DE" sz="2000" smtClean="0">
                <a:solidFill>
                  <a:schemeClr val="tx2"/>
                </a:solidFill>
              </a:rPr>
              <a:t> of contract: </a:t>
            </a:r>
          </a:p>
          <a:p>
            <a:pPr lvl="1" eaLnBrk="1" hangingPunct="1">
              <a:buFontTx/>
              <a:buNone/>
            </a:pPr>
            <a:r>
              <a:rPr lang="de-CH" altLang="de-DE" sz="2000" smtClean="0"/>
              <a:t>	Title 6: Of Sales (art. 1582 to 1701)</a:t>
            </a:r>
          </a:p>
          <a:p>
            <a:pPr lvl="1" eaLnBrk="1" hangingPunct="1">
              <a:buFontTx/>
              <a:buNone/>
            </a:pPr>
            <a:r>
              <a:rPr lang="de-CH" altLang="de-DE" sz="2000" smtClean="0"/>
              <a:t>	Title 7: Of Exchanges (art. 1702 to 1707)</a:t>
            </a:r>
          </a:p>
          <a:p>
            <a:pPr lvl="1" eaLnBrk="1" hangingPunct="1">
              <a:buFontTx/>
              <a:buNone/>
            </a:pPr>
            <a:r>
              <a:rPr lang="de-CH" altLang="de-DE" sz="2000" smtClean="0"/>
              <a:t>	Title 8: Of Hiring (art. 1708 to 1831)…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9219"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32F82B43-146D-441C-80F9-BEBD66F6F60C}" type="slidenum">
              <a:rPr lang="de-CH" altLang="de-DE" sz="1000" smtClean="0"/>
              <a:pPr eaLnBrk="1" hangingPunct="1"/>
              <a:t>8</a:t>
            </a:fld>
            <a:endParaRPr lang="de-CH" altLang="de-DE" sz="1000" smtClean="0"/>
          </a:p>
        </p:txBody>
      </p:sp>
      <p:sp>
        <p:nvSpPr>
          <p:cNvPr id="8196" name="Rectangle 2"/>
          <p:cNvSpPr>
            <a:spLocks noGrp="1" noChangeArrowheads="1"/>
          </p:cNvSpPr>
          <p:nvPr>
            <p:ph type="title"/>
          </p:nvPr>
        </p:nvSpPr>
        <p:spPr/>
        <p:txBody>
          <a:bodyPr/>
          <a:lstStyle/>
          <a:p>
            <a:pPr eaLnBrk="1" hangingPunct="1"/>
            <a:r>
              <a:rPr lang="de-CH" altLang="de-DE" smtClean="0"/>
              <a:t>Observations:</a:t>
            </a:r>
          </a:p>
        </p:txBody>
      </p:sp>
      <p:sp>
        <p:nvSpPr>
          <p:cNvPr id="8197" name="Rectangle 3"/>
          <p:cNvSpPr>
            <a:spLocks noGrp="1" noChangeArrowheads="1"/>
          </p:cNvSpPr>
          <p:nvPr>
            <p:ph type="body" idx="1"/>
          </p:nvPr>
        </p:nvSpPr>
        <p:spPr>
          <a:xfrm>
            <a:off x="900113" y="620713"/>
            <a:ext cx="7343775" cy="5616575"/>
          </a:xfrm>
        </p:spPr>
        <p:txBody>
          <a:bodyPr/>
          <a:lstStyle/>
          <a:p>
            <a:pPr marL="0" indent="0" eaLnBrk="1" hangingPunct="1">
              <a:buFontTx/>
              <a:buChar char="-"/>
            </a:pPr>
            <a:r>
              <a:rPr lang="de-CH" altLang="de-DE" sz="2000" dirty="0" smtClean="0"/>
              <a:t> </a:t>
            </a:r>
            <a:r>
              <a:rPr lang="de-CH" altLang="de-DE" sz="2000" dirty="0" err="1" smtClean="0"/>
              <a:t>the</a:t>
            </a:r>
            <a:r>
              <a:rPr lang="de-CH" altLang="de-DE" sz="2000" dirty="0" smtClean="0"/>
              <a:t> </a:t>
            </a:r>
            <a:r>
              <a:rPr lang="de-CH" altLang="de-DE" sz="2000" dirty="0" err="1" smtClean="0"/>
              <a:t>place</a:t>
            </a:r>
            <a:r>
              <a:rPr lang="de-CH" altLang="de-DE" sz="2000" dirty="0" smtClean="0"/>
              <a:t> </a:t>
            </a:r>
            <a:r>
              <a:rPr lang="de-CH" altLang="de-DE" sz="2000" dirty="0" err="1" smtClean="0"/>
              <a:t>of</a:t>
            </a:r>
            <a:r>
              <a:rPr lang="de-CH" altLang="de-DE" sz="2000" dirty="0" smtClean="0"/>
              <a:t> </a:t>
            </a:r>
            <a:r>
              <a:rPr lang="de-CH" altLang="de-DE" sz="2000" dirty="0" err="1" smtClean="0"/>
              <a:t>contract</a:t>
            </a:r>
            <a:r>
              <a:rPr lang="de-CH" altLang="de-DE" sz="2000" dirty="0" smtClean="0"/>
              <a:t> </a:t>
            </a:r>
            <a:r>
              <a:rPr lang="de-CH" altLang="de-DE" sz="2000" dirty="0" err="1" smtClean="0">
                <a:solidFill>
                  <a:schemeClr val="tx2"/>
                </a:solidFill>
              </a:rPr>
              <a:t>is</a:t>
            </a:r>
            <a:r>
              <a:rPr lang="de-CH" altLang="de-DE" sz="2000" dirty="0" smtClean="0">
                <a:solidFill>
                  <a:schemeClr val="tx2"/>
                </a:solidFill>
              </a:rPr>
              <a:t> not prominent</a:t>
            </a:r>
            <a:r>
              <a:rPr lang="de-CH" altLang="de-DE" sz="2000" dirty="0" smtClean="0"/>
              <a:t> in </a:t>
            </a:r>
            <a:r>
              <a:rPr lang="de-CH" altLang="de-DE" sz="2000" dirty="0" err="1" smtClean="0"/>
              <a:t>the</a:t>
            </a:r>
            <a:r>
              <a:rPr lang="de-CH" altLang="de-DE" sz="2000" dirty="0" smtClean="0"/>
              <a:t> French Code:</a:t>
            </a:r>
          </a:p>
          <a:p>
            <a:pPr marL="0" indent="0" eaLnBrk="1" hangingPunct="1">
              <a:buFontTx/>
              <a:buNone/>
            </a:pPr>
            <a:r>
              <a:rPr lang="de-CH" altLang="de-DE" sz="2000" dirty="0" smtClean="0"/>
              <a:t>	</a:t>
            </a:r>
            <a:r>
              <a:rPr lang="de-CH" altLang="de-DE" sz="2000" dirty="0" smtClean="0">
                <a:sym typeface="Wingdings" pitchFamily="2" charset="2"/>
              </a:rPr>
              <a:t> </a:t>
            </a:r>
            <a:r>
              <a:rPr lang="de-CH" altLang="de-DE" sz="2000" dirty="0" err="1" smtClean="0">
                <a:sym typeface="Wingdings" pitchFamily="2" charset="2"/>
              </a:rPr>
              <a:t>it</a:t>
            </a:r>
            <a:r>
              <a:rPr lang="de-CH" altLang="de-DE" sz="2000" dirty="0" smtClean="0">
                <a:sym typeface="Wingdings" pitchFamily="2" charset="2"/>
              </a:rPr>
              <a:t> </a:t>
            </a:r>
            <a:r>
              <a:rPr lang="de-CH" altLang="de-DE" sz="2000" dirty="0" err="1" smtClean="0">
                <a:sym typeface="Wingdings" pitchFamily="2" charset="2"/>
              </a:rPr>
              <a:t>only</a:t>
            </a:r>
            <a:r>
              <a:rPr lang="de-CH" altLang="de-DE" sz="2000" dirty="0" smtClean="0">
                <a:sym typeface="Wingdings" pitchFamily="2" charset="2"/>
              </a:rPr>
              <a:t> </a:t>
            </a:r>
            <a:r>
              <a:rPr lang="de-CH" altLang="de-DE" sz="2000" dirty="0" err="1" smtClean="0">
                <a:sym typeface="Wingdings" pitchFamily="2" charset="2"/>
              </a:rPr>
              <a:t>appears</a:t>
            </a:r>
            <a:r>
              <a:rPr lang="de-CH" altLang="de-DE" sz="2000" dirty="0" smtClean="0">
                <a:sym typeface="Wingdings" pitchFamily="2" charset="2"/>
              </a:rPr>
              <a:t> in </a:t>
            </a:r>
            <a:r>
              <a:rPr lang="de-CH" altLang="de-DE" sz="2000" dirty="0" err="1" smtClean="0">
                <a:sym typeface="Wingdings" pitchFamily="2" charset="2"/>
              </a:rPr>
              <a:t>book</a:t>
            </a:r>
            <a:r>
              <a:rPr lang="de-CH" altLang="de-DE" sz="2000" dirty="0" smtClean="0">
                <a:sym typeface="Wingdings" pitchFamily="2" charset="2"/>
              </a:rPr>
              <a:t> III</a:t>
            </a:r>
          </a:p>
          <a:p>
            <a:pPr marL="0" indent="0" eaLnBrk="1" hangingPunct="1">
              <a:buFontTx/>
              <a:buNone/>
            </a:pPr>
            <a:r>
              <a:rPr lang="de-CH" altLang="de-DE" sz="2000" dirty="0" smtClean="0">
                <a:sym typeface="Wingdings" pitchFamily="2" charset="2"/>
              </a:rPr>
              <a:t>	 </a:t>
            </a:r>
            <a:r>
              <a:rPr lang="de-CH" altLang="de-DE" sz="2000" dirty="0" err="1" smtClean="0">
                <a:sym typeface="Wingdings" pitchFamily="2" charset="2"/>
              </a:rPr>
              <a:t>it</a:t>
            </a:r>
            <a:r>
              <a:rPr lang="de-CH" altLang="de-DE" sz="2000" dirty="0" smtClean="0">
                <a:sym typeface="Wingdings" pitchFamily="2" charset="2"/>
              </a:rPr>
              <a:t> </a:t>
            </a:r>
            <a:r>
              <a:rPr lang="de-CH" altLang="de-DE" sz="2000" dirty="0" err="1" smtClean="0">
                <a:sym typeface="Wingdings" pitchFamily="2" charset="2"/>
              </a:rPr>
              <a:t>is</a:t>
            </a:r>
            <a:r>
              <a:rPr lang="de-CH" altLang="de-DE" sz="2000" dirty="0" smtClean="0">
                <a:sym typeface="Wingdings" pitchFamily="2" charset="2"/>
              </a:rPr>
              <a:t> </a:t>
            </a:r>
            <a:r>
              <a:rPr lang="de-CH" altLang="de-DE" sz="2000" dirty="0" err="1" smtClean="0">
                <a:sym typeface="Wingdings" pitchFamily="2" charset="2"/>
              </a:rPr>
              <a:t>one</a:t>
            </a:r>
            <a:r>
              <a:rPr lang="de-CH" altLang="de-DE" sz="2000" dirty="0" smtClean="0">
                <a:sym typeface="Wingdings" pitchFamily="2" charset="2"/>
              </a:rPr>
              <a:t> </a:t>
            </a:r>
            <a:r>
              <a:rPr lang="de-CH" altLang="de-DE" sz="2000" dirty="0" err="1" smtClean="0">
                <a:sym typeface="Wingdings" pitchFamily="2" charset="2"/>
              </a:rPr>
              <a:t>way</a:t>
            </a:r>
            <a:r>
              <a:rPr lang="de-CH" altLang="de-DE" sz="2000" dirty="0" smtClean="0">
                <a:sym typeface="Wingdings" pitchFamily="2" charset="2"/>
              </a:rPr>
              <a:t> </a:t>
            </a:r>
            <a:r>
              <a:rPr lang="de-CH" altLang="de-DE" sz="2000" dirty="0" err="1" smtClean="0">
                <a:sym typeface="Wingdings" pitchFamily="2" charset="2"/>
              </a:rPr>
              <a:t>to</a:t>
            </a:r>
            <a:r>
              <a:rPr lang="de-CH" altLang="de-DE" sz="2000" dirty="0" smtClean="0">
                <a:sym typeface="Wingdings" pitchFamily="2" charset="2"/>
              </a:rPr>
              <a:t> </a:t>
            </a:r>
            <a:r>
              <a:rPr lang="de-CH" altLang="de-DE" sz="2000" dirty="0" err="1" smtClean="0">
                <a:sym typeface="Wingdings" pitchFamily="2" charset="2"/>
              </a:rPr>
              <a:t>acquire</a:t>
            </a:r>
            <a:r>
              <a:rPr lang="de-CH" altLang="de-DE" sz="2000" dirty="0" smtClean="0">
                <a:sym typeface="Wingdings" pitchFamily="2" charset="2"/>
              </a:rPr>
              <a:t> </a:t>
            </a:r>
            <a:r>
              <a:rPr lang="de-CH" altLang="de-DE" sz="2000" dirty="0" err="1" smtClean="0">
                <a:sym typeface="Wingdings" pitchFamily="2" charset="2"/>
              </a:rPr>
              <a:t>ownership</a:t>
            </a:r>
            <a:r>
              <a:rPr lang="de-CH" altLang="de-DE" sz="2000" dirty="0" smtClean="0"/>
              <a:t> </a:t>
            </a:r>
          </a:p>
          <a:p>
            <a:pPr marL="0" indent="0" eaLnBrk="1" hangingPunct="1">
              <a:buFontTx/>
              <a:buChar char="-"/>
            </a:pPr>
            <a:r>
              <a:rPr lang="de-CH" altLang="de-DE" sz="2000" dirty="0" smtClean="0"/>
              <a:t> Code </a:t>
            </a:r>
            <a:r>
              <a:rPr lang="de-CH" altLang="de-DE" sz="2000" dirty="0" err="1" smtClean="0"/>
              <a:t>civil</a:t>
            </a:r>
            <a:r>
              <a:rPr lang="de-CH" altLang="de-DE" sz="2000" dirty="0" smtClean="0"/>
              <a:t> </a:t>
            </a:r>
            <a:r>
              <a:rPr lang="de-CH" altLang="de-DE" sz="2000" dirty="0" err="1" smtClean="0"/>
              <a:t>is</a:t>
            </a:r>
            <a:r>
              <a:rPr lang="de-CH" altLang="de-DE" sz="2000" dirty="0" smtClean="0"/>
              <a:t> </a:t>
            </a:r>
            <a:r>
              <a:rPr lang="de-CH" altLang="de-DE" sz="2000" dirty="0" err="1" smtClean="0"/>
              <a:t>often</a:t>
            </a:r>
            <a:r>
              <a:rPr lang="de-CH" altLang="de-DE" sz="2000" dirty="0" smtClean="0"/>
              <a:t> </a:t>
            </a:r>
            <a:r>
              <a:rPr lang="de-CH" altLang="de-DE" sz="2000" dirty="0" err="1" smtClean="0"/>
              <a:t>described</a:t>
            </a:r>
            <a:r>
              <a:rPr lang="de-CH" altLang="de-DE" sz="2000" dirty="0" smtClean="0"/>
              <a:t> </a:t>
            </a:r>
            <a:r>
              <a:rPr lang="de-CH" altLang="de-DE" sz="2000" dirty="0" err="1" smtClean="0"/>
              <a:t>as</a:t>
            </a:r>
            <a:r>
              <a:rPr lang="de-CH" altLang="de-DE" sz="2000" dirty="0" smtClean="0"/>
              <a:t> «</a:t>
            </a:r>
            <a:r>
              <a:rPr lang="de-CH" altLang="de-DE" sz="2000" dirty="0" err="1" smtClean="0"/>
              <a:t>the</a:t>
            </a:r>
            <a:r>
              <a:rPr lang="de-CH" altLang="de-DE" sz="2000" dirty="0" smtClean="0"/>
              <a:t> </a:t>
            </a:r>
            <a:r>
              <a:rPr lang="de-CH" altLang="de-DE" sz="2000" dirty="0" err="1" smtClean="0"/>
              <a:t>owners</a:t>
            </a:r>
            <a:r>
              <a:rPr lang="de-CH" altLang="de-DE" sz="2000" dirty="0" smtClean="0"/>
              <a:t>‘ </a:t>
            </a:r>
            <a:r>
              <a:rPr lang="de-CH" altLang="de-DE" sz="2000" dirty="0" err="1" smtClean="0"/>
              <a:t>code</a:t>
            </a:r>
            <a:r>
              <a:rPr lang="de-CH" altLang="de-DE" sz="2000" dirty="0" smtClean="0"/>
              <a:t>»</a:t>
            </a:r>
          </a:p>
          <a:p>
            <a:pPr lvl="1" eaLnBrk="1" hangingPunct="1">
              <a:buFontTx/>
              <a:buNone/>
            </a:pPr>
            <a:r>
              <a:rPr lang="de-CH" altLang="de-DE" sz="2000" dirty="0" smtClean="0">
                <a:sym typeface="Wingdings" pitchFamily="2" charset="2"/>
              </a:rPr>
              <a:t>		 a </a:t>
            </a:r>
            <a:r>
              <a:rPr lang="de-CH" altLang="de-DE" sz="2000" dirty="0" err="1" smtClean="0">
                <a:sym typeface="Wingdings" pitchFamily="2" charset="2"/>
              </a:rPr>
              <a:t>very</a:t>
            </a:r>
            <a:r>
              <a:rPr lang="de-CH" altLang="de-DE" sz="2000" dirty="0" smtClean="0">
                <a:sym typeface="Wingdings" pitchFamily="2" charset="2"/>
              </a:rPr>
              <a:t> </a:t>
            </a:r>
            <a:r>
              <a:rPr lang="de-CH" altLang="de-DE" sz="2000" dirty="0" err="1" smtClean="0">
                <a:sym typeface="Wingdings" pitchFamily="2" charset="2"/>
              </a:rPr>
              <a:t>old</a:t>
            </a:r>
            <a:r>
              <a:rPr lang="de-CH" altLang="de-DE" sz="2000" dirty="0" smtClean="0">
                <a:sym typeface="Wingdings" pitchFamily="2" charset="2"/>
              </a:rPr>
              <a:t> </a:t>
            </a:r>
            <a:r>
              <a:rPr lang="de-CH" altLang="de-DE" sz="2000" dirty="0" err="1" smtClean="0">
                <a:sym typeface="Wingdings" pitchFamily="2" charset="2"/>
              </a:rPr>
              <a:t>model</a:t>
            </a:r>
            <a:r>
              <a:rPr lang="de-CH" altLang="de-DE" sz="2000" dirty="0" smtClean="0">
                <a:sym typeface="Wingdings" pitchFamily="2" charset="2"/>
              </a:rPr>
              <a:t>, </a:t>
            </a:r>
            <a:r>
              <a:rPr lang="de-CH" altLang="de-DE" sz="2000" dirty="0" err="1" smtClean="0">
                <a:sym typeface="Wingdings" pitchFamily="2" charset="2"/>
              </a:rPr>
              <a:t>already</a:t>
            </a:r>
            <a:r>
              <a:rPr lang="de-CH" altLang="de-DE" sz="2000" dirty="0" smtClean="0">
                <a:sym typeface="Wingdings" pitchFamily="2" charset="2"/>
              </a:rPr>
              <a:t> </a:t>
            </a:r>
            <a:r>
              <a:rPr lang="de-CH" altLang="de-DE" sz="2000" dirty="0" err="1" smtClean="0">
                <a:sym typeface="Wingdings" pitchFamily="2" charset="2"/>
              </a:rPr>
              <a:t>known</a:t>
            </a:r>
            <a:r>
              <a:rPr lang="de-CH" altLang="de-DE" sz="2000" dirty="0" smtClean="0">
                <a:sym typeface="Wingdings" pitchFamily="2" charset="2"/>
              </a:rPr>
              <a:t> in Roman Law 	(Gaius‘ 	Institutes </a:t>
            </a:r>
            <a:r>
              <a:rPr lang="de-CH" altLang="de-DE" sz="2000" dirty="0" err="1" smtClean="0">
                <a:sym typeface="Wingdings" pitchFamily="2" charset="2"/>
              </a:rPr>
              <a:t>are</a:t>
            </a:r>
            <a:r>
              <a:rPr lang="de-CH" altLang="de-DE" sz="2000" dirty="0" smtClean="0">
                <a:sym typeface="Wingdings" pitchFamily="2" charset="2"/>
              </a:rPr>
              <a:t> </a:t>
            </a:r>
            <a:r>
              <a:rPr lang="de-CH" altLang="de-DE" sz="2000" dirty="0" err="1" smtClean="0">
                <a:sym typeface="Wingdings" pitchFamily="2" charset="2"/>
              </a:rPr>
              <a:t>divided</a:t>
            </a:r>
            <a:r>
              <a:rPr lang="de-CH" altLang="de-DE" sz="2000" dirty="0" smtClean="0">
                <a:sym typeface="Wingdings" pitchFamily="2" charset="2"/>
              </a:rPr>
              <a:t> in </a:t>
            </a:r>
            <a:r>
              <a:rPr lang="de-CH" altLang="de-DE" sz="2000" dirty="0" err="1" smtClean="0">
                <a:sym typeface="Wingdings" pitchFamily="2" charset="2"/>
              </a:rPr>
              <a:t>personae</a:t>
            </a:r>
            <a:r>
              <a:rPr lang="de-CH" altLang="de-DE" sz="2000" dirty="0" smtClean="0">
                <a:sym typeface="Wingdings" pitchFamily="2" charset="2"/>
              </a:rPr>
              <a:t>, </a:t>
            </a:r>
            <a:r>
              <a:rPr lang="de-CH" altLang="de-DE" sz="2000" dirty="0" err="1" smtClean="0">
                <a:sym typeface="Wingdings" pitchFamily="2" charset="2"/>
              </a:rPr>
              <a:t>res</a:t>
            </a:r>
            <a:r>
              <a:rPr lang="de-CH" altLang="de-DE" sz="2000" dirty="0" smtClean="0">
                <a:sym typeface="Wingdings" pitchFamily="2" charset="2"/>
              </a:rPr>
              <a:t>, </a:t>
            </a:r>
            <a:r>
              <a:rPr lang="de-CH" altLang="de-DE" sz="2000" dirty="0" err="1" smtClean="0">
                <a:sym typeface="Wingdings" pitchFamily="2" charset="2"/>
              </a:rPr>
              <a:t>actiones</a:t>
            </a:r>
            <a:r>
              <a:rPr lang="de-CH" altLang="de-DE" sz="2000" dirty="0" smtClean="0">
                <a:sym typeface="Wingdings" pitchFamily="2" charset="2"/>
              </a:rPr>
              <a:t>)</a:t>
            </a:r>
          </a:p>
          <a:p>
            <a:pPr marL="0" indent="0" eaLnBrk="1" hangingPunct="1">
              <a:buFontTx/>
              <a:buNone/>
            </a:pPr>
            <a:r>
              <a:rPr lang="de-CH" altLang="de-DE" sz="2000" dirty="0" smtClean="0"/>
              <a:t>	</a:t>
            </a:r>
            <a:r>
              <a:rPr lang="de-CH" altLang="de-DE" sz="2000" dirty="0" smtClean="0">
                <a:sym typeface="Wingdings" pitchFamily="2" charset="2"/>
              </a:rPr>
              <a:t> </a:t>
            </a:r>
            <a:r>
              <a:rPr lang="de-CH" altLang="de-DE" sz="2000" dirty="0" err="1" smtClean="0">
                <a:sym typeface="Wingdings" pitchFamily="2" charset="2"/>
              </a:rPr>
              <a:t>indeed</a:t>
            </a:r>
            <a:r>
              <a:rPr lang="de-CH" altLang="de-DE" sz="2000" dirty="0" smtClean="0">
                <a:sym typeface="Wingdings" pitchFamily="2" charset="2"/>
              </a:rPr>
              <a:t> </a:t>
            </a:r>
            <a:r>
              <a:rPr lang="de-CH" altLang="de-DE" sz="2000" dirty="0" err="1" smtClean="0">
                <a:sym typeface="Wingdings" pitchFamily="2" charset="2"/>
              </a:rPr>
              <a:t>property</a:t>
            </a:r>
            <a:r>
              <a:rPr lang="de-CH" altLang="de-DE" sz="2000" dirty="0" smtClean="0">
                <a:sym typeface="Wingdings" pitchFamily="2" charset="2"/>
              </a:rPr>
              <a:t> </a:t>
            </a:r>
            <a:r>
              <a:rPr lang="de-CH" altLang="de-DE" sz="2000" dirty="0" err="1" smtClean="0">
                <a:sym typeface="Wingdings" pitchFamily="2" charset="2"/>
              </a:rPr>
              <a:t>is</a:t>
            </a:r>
            <a:r>
              <a:rPr lang="de-CH" altLang="de-DE" sz="2000" dirty="0" smtClean="0">
                <a:sym typeface="Wingdings" pitchFamily="2" charset="2"/>
              </a:rPr>
              <a:t> in </a:t>
            </a:r>
            <a:r>
              <a:rPr lang="de-CH" altLang="de-DE" sz="2000" dirty="0" err="1" smtClean="0">
                <a:sym typeface="Wingdings" pitchFamily="2" charset="2"/>
              </a:rPr>
              <a:t>the</a:t>
            </a:r>
            <a:r>
              <a:rPr lang="de-CH" altLang="de-DE" sz="2000" dirty="0" smtClean="0">
                <a:sym typeface="Wingdings" pitchFamily="2" charset="2"/>
              </a:rPr>
              <a:t> </a:t>
            </a:r>
            <a:r>
              <a:rPr lang="de-CH" altLang="de-DE" sz="2000" dirty="0" err="1" smtClean="0">
                <a:sym typeface="Wingdings" pitchFamily="2" charset="2"/>
              </a:rPr>
              <a:t>centre</a:t>
            </a:r>
            <a:r>
              <a:rPr lang="de-CH" altLang="de-DE" sz="2000" dirty="0" smtClean="0">
                <a:sym typeface="Wingdings" pitchFamily="2" charset="2"/>
              </a:rPr>
              <a:t> </a:t>
            </a:r>
            <a:r>
              <a:rPr lang="de-CH" altLang="de-DE" sz="2000" dirty="0" err="1" smtClean="0">
                <a:sym typeface="Wingdings" pitchFamily="2" charset="2"/>
              </a:rPr>
              <a:t>of</a:t>
            </a:r>
            <a:r>
              <a:rPr lang="de-CH" altLang="de-DE" sz="2000" dirty="0" smtClean="0">
                <a:sym typeface="Wingdings" pitchFamily="2" charset="2"/>
              </a:rPr>
              <a:t> </a:t>
            </a:r>
            <a:r>
              <a:rPr lang="de-CH" altLang="de-DE" sz="2000" dirty="0" err="1" smtClean="0">
                <a:sym typeface="Wingdings" pitchFamily="2" charset="2"/>
              </a:rPr>
              <a:t>this</a:t>
            </a:r>
            <a:r>
              <a:rPr lang="de-CH" altLang="de-DE" sz="2000" dirty="0" smtClean="0">
                <a:sym typeface="Wingdings" pitchFamily="2" charset="2"/>
              </a:rPr>
              <a:t> </a:t>
            </a:r>
            <a:r>
              <a:rPr lang="de-CH" altLang="de-DE" sz="2000" dirty="0" err="1" smtClean="0">
                <a:sym typeface="Wingdings" pitchFamily="2" charset="2"/>
              </a:rPr>
              <a:t>codification</a:t>
            </a:r>
            <a:r>
              <a:rPr lang="de-CH" altLang="de-DE" sz="2000" dirty="0" smtClean="0">
                <a:sym typeface="Wingdings" pitchFamily="2" charset="2"/>
              </a:rPr>
              <a:t>, not 	</a:t>
            </a:r>
            <a:r>
              <a:rPr lang="de-CH" altLang="de-DE" sz="2000" dirty="0" err="1" smtClean="0">
                <a:sym typeface="Wingdings" pitchFamily="2" charset="2"/>
              </a:rPr>
              <a:t>contract</a:t>
            </a:r>
            <a:endParaRPr lang="de-CH" altLang="de-DE" sz="2000" dirty="0" smtClean="0"/>
          </a:p>
          <a:p>
            <a:pPr marL="0" indent="0" eaLnBrk="1" hangingPunct="1">
              <a:buFontTx/>
              <a:buChar char="-"/>
            </a:pPr>
            <a:r>
              <a:rPr lang="de-CH" altLang="de-DE" sz="2000" dirty="0" smtClean="0"/>
              <a:t> </a:t>
            </a:r>
            <a:r>
              <a:rPr lang="de-CH" altLang="de-DE" sz="2000" dirty="0" err="1" smtClean="0"/>
              <a:t>unchanged</a:t>
            </a:r>
            <a:r>
              <a:rPr lang="de-CH" altLang="de-DE" sz="2000" dirty="0" smtClean="0"/>
              <a:t> </a:t>
            </a:r>
            <a:r>
              <a:rPr lang="de-CH" altLang="de-DE" sz="2000" dirty="0" err="1" smtClean="0"/>
              <a:t>since</a:t>
            </a:r>
            <a:r>
              <a:rPr lang="de-CH" altLang="de-DE" sz="2000" dirty="0" smtClean="0"/>
              <a:t> 1804 </a:t>
            </a:r>
            <a:r>
              <a:rPr lang="de-CH" altLang="de-DE" sz="2000" dirty="0" err="1" smtClean="0"/>
              <a:t>until</a:t>
            </a:r>
            <a:r>
              <a:rPr lang="de-CH" altLang="de-DE" sz="2000" dirty="0" smtClean="0"/>
              <a:t> </a:t>
            </a:r>
            <a:r>
              <a:rPr lang="de-CH" altLang="de-DE" sz="2000" dirty="0" err="1" smtClean="0"/>
              <a:t>recently</a:t>
            </a:r>
            <a:r>
              <a:rPr lang="de-CH" altLang="de-DE" sz="2000" dirty="0" smtClean="0"/>
              <a:t> </a:t>
            </a:r>
            <a:r>
              <a:rPr lang="de-CH" altLang="de-DE" sz="2000" dirty="0" err="1" smtClean="0"/>
              <a:t>projects</a:t>
            </a:r>
            <a:r>
              <a:rPr lang="de-CH" altLang="de-DE" sz="2000" dirty="0" smtClean="0"/>
              <a:t> </a:t>
            </a:r>
            <a:r>
              <a:rPr lang="de-CH" altLang="de-DE" sz="2000" dirty="0" err="1" smtClean="0"/>
              <a:t>for</a:t>
            </a:r>
            <a:r>
              <a:rPr lang="de-CH" altLang="de-DE" sz="2000" dirty="0" smtClean="0"/>
              <a:t> a </a:t>
            </a:r>
            <a:r>
              <a:rPr lang="de-CH" altLang="de-DE" sz="2000" dirty="0" err="1" smtClean="0"/>
              <a:t>major</a:t>
            </a:r>
            <a:r>
              <a:rPr lang="de-CH" altLang="de-DE" sz="2000" dirty="0" smtClean="0"/>
              <a:t> </a:t>
            </a:r>
            <a:r>
              <a:rPr lang="de-CH" altLang="de-DE" sz="2000" dirty="0" err="1" smtClean="0"/>
              <a:t>reform</a:t>
            </a:r>
            <a:r>
              <a:rPr lang="de-CH" altLang="de-DE" sz="2000" dirty="0" smtClean="0"/>
              <a:t>  </a:t>
            </a:r>
            <a:r>
              <a:rPr lang="de-CH" altLang="de-DE" sz="2000" dirty="0" err="1" smtClean="0"/>
              <a:t>of</a:t>
            </a:r>
            <a:r>
              <a:rPr lang="de-CH" altLang="de-DE" sz="2000" dirty="0" smtClean="0"/>
              <a:t> </a:t>
            </a:r>
            <a:r>
              <a:rPr lang="de-CH" altLang="de-DE" sz="2000" dirty="0" err="1" smtClean="0"/>
              <a:t>the</a:t>
            </a:r>
            <a:r>
              <a:rPr lang="de-CH" altLang="de-DE" sz="2000" dirty="0" smtClean="0"/>
              <a:t> </a:t>
            </a:r>
            <a:r>
              <a:rPr lang="de-CH" altLang="de-DE" sz="2000" dirty="0" err="1" smtClean="0"/>
              <a:t>law</a:t>
            </a:r>
            <a:r>
              <a:rPr lang="de-CH" altLang="de-DE" sz="2000" dirty="0" smtClean="0"/>
              <a:t> </a:t>
            </a:r>
            <a:r>
              <a:rPr lang="de-CH" altLang="de-DE" sz="2000" dirty="0" err="1" smtClean="0"/>
              <a:t>of</a:t>
            </a:r>
            <a:r>
              <a:rPr lang="de-CH" altLang="de-DE" sz="2000" dirty="0" smtClean="0"/>
              <a:t> </a:t>
            </a:r>
            <a:r>
              <a:rPr lang="de-CH" altLang="de-DE" sz="2000" dirty="0" err="1" smtClean="0"/>
              <a:t>obligations</a:t>
            </a:r>
            <a:r>
              <a:rPr lang="de-CH" altLang="de-DE" sz="2000" dirty="0" smtClean="0"/>
              <a:t> </a:t>
            </a:r>
            <a:r>
              <a:rPr lang="de-CH" altLang="de-DE" sz="2000" dirty="0" err="1" smtClean="0"/>
              <a:t>were</a:t>
            </a:r>
            <a:r>
              <a:rPr lang="de-CH" altLang="de-DE" sz="2000" dirty="0" smtClean="0"/>
              <a:t> </a:t>
            </a:r>
            <a:r>
              <a:rPr lang="de-CH" altLang="de-DE" sz="2000" dirty="0" err="1" smtClean="0"/>
              <a:t>proposed</a:t>
            </a:r>
            <a:endParaRPr lang="de-CH" altLang="de-DE" sz="2000" dirty="0" smtClean="0"/>
          </a:p>
          <a:p>
            <a:pPr marL="0" indent="0" eaLnBrk="1" hangingPunct="1">
              <a:buFontTx/>
              <a:buChar char="-"/>
            </a:pPr>
            <a:r>
              <a:rPr lang="de-CH" altLang="de-DE" sz="2000" dirty="0" smtClean="0"/>
              <a:t> </a:t>
            </a:r>
            <a:r>
              <a:rPr lang="de-CH" altLang="de-DE" sz="2000" dirty="0" err="1" smtClean="0"/>
              <a:t>reform</a:t>
            </a:r>
            <a:r>
              <a:rPr lang="de-CH" altLang="de-DE" sz="2000" dirty="0" smtClean="0"/>
              <a:t> </a:t>
            </a:r>
            <a:r>
              <a:rPr lang="de-CH" altLang="de-DE" sz="2000" dirty="0" err="1" smtClean="0"/>
              <a:t>projects</a:t>
            </a:r>
            <a:r>
              <a:rPr lang="de-CH" altLang="de-DE" sz="2000" dirty="0" smtClean="0"/>
              <a:t> </a:t>
            </a:r>
            <a:r>
              <a:rPr lang="de-CH" altLang="de-DE" sz="2000" dirty="0" err="1" smtClean="0"/>
              <a:t>are</a:t>
            </a:r>
            <a:r>
              <a:rPr lang="de-CH" altLang="de-DE" sz="2000" dirty="0" smtClean="0"/>
              <a:t> a </a:t>
            </a:r>
            <a:r>
              <a:rPr lang="de-CH" altLang="de-DE" sz="2000" dirty="0" err="1" smtClean="0"/>
              <a:t>consequence</a:t>
            </a:r>
            <a:r>
              <a:rPr lang="de-CH" altLang="de-DE" sz="2000" dirty="0" smtClean="0"/>
              <a:t> </a:t>
            </a:r>
            <a:r>
              <a:rPr lang="de-CH" altLang="de-DE" sz="2000" dirty="0" err="1" smtClean="0"/>
              <a:t>of</a:t>
            </a:r>
            <a:r>
              <a:rPr lang="de-CH" altLang="de-DE" sz="2000" dirty="0" smtClean="0"/>
              <a:t> </a:t>
            </a:r>
            <a:r>
              <a:rPr lang="de-CH" altLang="de-DE" sz="2000" dirty="0" err="1" smtClean="0"/>
              <a:t>the</a:t>
            </a:r>
            <a:r>
              <a:rPr lang="de-CH" altLang="de-DE" sz="2000" dirty="0" smtClean="0"/>
              <a:t> </a:t>
            </a:r>
            <a:r>
              <a:rPr lang="de-CH" altLang="de-DE" sz="2000" dirty="0" err="1" smtClean="0"/>
              <a:t>vivid</a:t>
            </a:r>
            <a:r>
              <a:rPr lang="de-CH" altLang="de-DE" sz="2000" dirty="0" smtClean="0"/>
              <a:t> </a:t>
            </a:r>
            <a:r>
              <a:rPr lang="de-CH" altLang="de-DE" sz="2000" dirty="0" err="1" smtClean="0"/>
              <a:t>discussion</a:t>
            </a:r>
            <a:r>
              <a:rPr lang="de-CH" altLang="de-DE" sz="2000" dirty="0" smtClean="0"/>
              <a:t> </a:t>
            </a:r>
            <a:r>
              <a:rPr lang="de-CH" altLang="de-DE" sz="2000" dirty="0" err="1" smtClean="0"/>
              <a:t>about</a:t>
            </a:r>
            <a:r>
              <a:rPr lang="de-CH" altLang="de-DE" sz="2000" dirty="0" smtClean="0"/>
              <a:t> </a:t>
            </a:r>
            <a:r>
              <a:rPr lang="de-CH" altLang="de-DE" sz="2000" dirty="0" err="1" smtClean="0"/>
              <a:t>the</a:t>
            </a:r>
            <a:r>
              <a:rPr lang="de-CH" altLang="de-DE" sz="2000" dirty="0" smtClean="0"/>
              <a:t> European </a:t>
            </a:r>
            <a:r>
              <a:rPr lang="de-CH" altLang="de-DE" sz="2000" dirty="0" err="1" smtClean="0"/>
              <a:t>Civil</a:t>
            </a:r>
            <a:r>
              <a:rPr lang="de-CH" altLang="de-DE" sz="2000" dirty="0" smtClean="0"/>
              <a:t> Code </a:t>
            </a:r>
          </a:p>
          <a:p>
            <a:pPr marL="0" indent="0" eaLnBrk="1" hangingPunct="1">
              <a:buFontTx/>
              <a:buNone/>
            </a:pPr>
            <a:r>
              <a:rPr lang="de-CH" altLang="de-DE" sz="2000" dirty="0" smtClean="0">
                <a:sym typeface="Wingdings" pitchFamily="2" charset="2"/>
              </a:rPr>
              <a:t>	 </a:t>
            </a:r>
            <a:r>
              <a:rPr lang="de-CH" altLang="de-DE" sz="2000" dirty="0" err="1" smtClean="0">
                <a:sym typeface="Wingdings" pitchFamily="2" charset="2"/>
              </a:rPr>
              <a:t>pressure</a:t>
            </a:r>
            <a:r>
              <a:rPr lang="de-CH" altLang="de-DE" sz="2000" dirty="0" smtClean="0">
                <a:sym typeface="Wingdings" pitchFamily="2" charset="2"/>
              </a:rPr>
              <a:t> </a:t>
            </a:r>
            <a:r>
              <a:rPr lang="de-CH" altLang="de-DE" sz="2000" dirty="0" err="1" smtClean="0">
                <a:sym typeface="Wingdings" pitchFamily="2" charset="2"/>
              </a:rPr>
              <a:t>to</a:t>
            </a:r>
            <a:r>
              <a:rPr lang="de-CH" altLang="de-DE" sz="2000" dirty="0" smtClean="0">
                <a:sym typeface="Wingdings" pitchFamily="2" charset="2"/>
              </a:rPr>
              <a:t> </a:t>
            </a:r>
            <a:r>
              <a:rPr lang="de-CH" altLang="de-DE" sz="2000" dirty="0" err="1" smtClean="0">
                <a:sym typeface="Wingdings" pitchFamily="2" charset="2"/>
              </a:rPr>
              <a:t>modernise</a:t>
            </a:r>
            <a:r>
              <a:rPr lang="de-CH" altLang="de-DE" sz="2000" dirty="0" smtClean="0">
                <a:sym typeface="Wingdings" pitchFamily="2" charset="2"/>
              </a:rPr>
              <a:t> </a:t>
            </a:r>
            <a:r>
              <a:rPr lang="de-CH" altLang="de-DE" sz="2000" dirty="0" err="1" smtClean="0">
                <a:sym typeface="Wingdings" pitchFamily="2" charset="2"/>
              </a:rPr>
              <a:t>the</a:t>
            </a:r>
            <a:r>
              <a:rPr lang="de-CH" altLang="de-DE" sz="2000" dirty="0" smtClean="0">
                <a:sym typeface="Wingdings" pitchFamily="2" charset="2"/>
              </a:rPr>
              <a:t> </a:t>
            </a:r>
            <a:r>
              <a:rPr lang="de-CH" altLang="de-DE" sz="2000" dirty="0" err="1" smtClean="0">
                <a:sym typeface="Wingdings" pitchFamily="2" charset="2"/>
              </a:rPr>
              <a:t>old</a:t>
            </a:r>
            <a:r>
              <a:rPr lang="de-CH" altLang="de-DE" sz="2000" dirty="0" smtClean="0">
                <a:sym typeface="Wingdings" pitchFamily="2" charset="2"/>
              </a:rPr>
              <a:t> </a:t>
            </a:r>
            <a:r>
              <a:rPr lang="de-CH" altLang="de-DE" sz="2000" dirty="0" err="1" smtClean="0">
                <a:sym typeface="Wingdings" pitchFamily="2" charset="2"/>
              </a:rPr>
              <a:t>Civil</a:t>
            </a:r>
            <a:r>
              <a:rPr lang="de-CH" altLang="de-DE" sz="2000" dirty="0" smtClean="0">
                <a:sym typeface="Wingdings" pitchFamily="2" charset="2"/>
              </a:rPr>
              <a:t> Code</a:t>
            </a:r>
            <a:endParaRPr lang="de-CH" altLang="de-DE" sz="20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fade">
                                      <p:cBhvr>
                                        <p:cTn id="7" dur="2000"/>
                                        <p:tgtEl>
                                          <p:spTgt spid="81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7">
                                            <p:txEl>
                                              <p:pRg st="0" end="0"/>
                                            </p:txEl>
                                          </p:spTgt>
                                        </p:tgtEl>
                                        <p:attrNameLst>
                                          <p:attrName>style.visibility</p:attrName>
                                        </p:attrNameLst>
                                      </p:cBhvr>
                                      <p:to>
                                        <p:strVal val="visible"/>
                                      </p:to>
                                    </p:set>
                                    <p:animEffect transition="in" filter="fade">
                                      <p:cBhvr>
                                        <p:cTn id="12" dur="2000"/>
                                        <p:tgtEl>
                                          <p:spTgt spid="819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7">
                                            <p:txEl>
                                              <p:pRg st="1" end="1"/>
                                            </p:txEl>
                                          </p:spTgt>
                                        </p:tgtEl>
                                        <p:attrNameLst>
                                          <p:attrName>style.visibility</p:attrName>
                                        </p:attrNameLst>
                                      </p:cBhvr>
                                      <p:to>
                                        <p:strVal val="visible"/>
                                      </p:to>
                                    </p:set>
                                    <p:animEffect transition="in" filter="fade">
                                      <p:cBhvr>
                                        <p:cTn id="17" dur="2000"/>
                                        <p:tgtEl>
                                          <p:spTgt spid="819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7">
                                            <p:txEl>
                                              <p:pRg st="2" end="2"/>
                                            </p:txEl>
                                          </p:spTgt>
                                        </p:tgtEl>
                                        <p:attrNameLst>
                                          <p:attrName>style.visibility</p:attrName>
                                        </p:attrNameLst>
                                      </p:cBhvr>
                                      <p:to>
                                        <p:strVal val="visible"/>
                                      </p:to>
                                    </p:set>
                                    <p:animEffect transition="in" filter="fade">
                                      <p:cBhvr>
                                        <p:cTn id="22" dur="2000"/>
                                        <p:tgtEl>
                                          <p:spTgt spid="819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7">
                                            <p:txEl>
                                              <p:pRg st="3" end="3"/>
                                            </p:txEl>
                                          </p:spTgt>
                                        </p:tgtEl>
                                        <p:attrNameLst>
                                          <p:attrName>style.visibility</p:attrName>
                                        </p:attrNameLst>
                                      </p:cBhvr>
                                      <p:to>
                                        <p:strVal val="visible"/>
                                      </p:to>
                                    </p:set>
                                    <p:animEffect transition="in" filter="fade">
                                      <p:cBhvr>
                                        <p:cTn id="27" dur="2000"/>
                                        <p:tgtEl>
                                          <p:spTgt spid="8197">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197">
                                            <p:txEl>
                                              <p:pRg st="4" end="4"/>
                                            </p:txEl>
                                          </p:spTgt>
                                        </p:tgtEl>
                                        <p:attrNameLst>
                                          <p:attrName>style.visibility</p:attrName>
                                        </p:attrNameLst>
                                      </p:cBhvr>
                                      <p:to>
                                        <p:strVal val="visible"/>
                                      </p:to>
                                    </p:set>
                                    <p:animEffect transition="in" filter="fade">
                                      <p:cBhvr>
                                        <p:cTn id="30" dur="2000"/>
                                        <p:tgtEl>
                                          <p:spTgt spid="8197">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197">
                                            <p:txEl>
                                              <p:pRg st="5" end="5"/>
                                            </p:txEl>
                                          </p:spTgt>
                                        </p:tgtEl>
                                        <p:attrNameLst>
                                          <p:attrName>style.visibility</p:attrName>
                                        </p:attrNameLst>
                                      </p:cBhvr>
                                      <p:to>
                                        <p:strVal val="visible"/>
                                      </p:to>
                                    </p:set>
                                    <p:animEffect transition="in" filter="fade">
                                      <p:cBhvr>
                                        <p:cTn id="35" dur="2000"/>
                                        <p:tgtEl>
                                          <p:spTgt spid="8197">
                                            <p:txEl>
                                              <p:pRg st="5" end="5"/>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197">
                                            <p:txEl>
                                              <p:pRg st="6" end="6"/>
                                            </p:txEl>
                                          </p:spTgt>
                                        </p:tgtEl>
                                        <p:attrNameLst>
                                          <p:attrName>style.visibility</p:attrName>
                                        </p:attrNameLst>
                                      </p:cBhvr>
                                      <p:to>
                                        <p:strVal val="visible"/>
                                      </p:to>
                                    </p:set>
                                    <p:animEffect transition="in" filter="fade">
                                      <p:cBhvr>
                                        <p:cTn id="40" dur="2000"/>
                                        <p:tgtEl>
                                          <p:spTgt spid="8197">
                                            <p:txEl>
                                              <p:pRg st="6" end="6"/>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197">
                                            <p:txEl>
                                              <p:pRg st="7" end="7"/>
                                            </p:txEl>
                                          </p:spTgt>
                                        </p:tgtEl>
                                        <p:attrNameLst>
                                          <p:attrName>style.visibility</p:attrName>
                                        </p:attrNameLst>
                                      </p:cBhvr>
                                      <p:to>
                                        <p:strVal val="visible"/>
                                      </p:to>
                                    </p:set>
                                    <p:animEffect transition="in" filter="fade">
                                      <p:cBhvr>
                                        <p:cTn id="45" dur="2000"/>
                                        <p:tgtEl>
                                          <p:spTgt spid="8197">
                                            <p:txEl>
                                              <p:pRg st="7" end="7"/>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197">
                                            <p:txEl>
                                              <p:pRg st="8" end="8"/>
                                            </p:txEl>
                                          </p:spTgt>
                                        </p:tgtEl>
                                        <p:attrNameLst>
                                          <p:attrName>style.visibility</p:attrName>
                                        </p:attrNameLst>
                                      </p:cBhvr>
                                      <p:to>
                                        <p:strVal val="visible"/>
                                      </p:to>
                                    </p:set>
                                    <p:animEffect transition="in" filter="fade">
                                      <p:cBhvr>
                                        <p:cTn id="50" dur="2000"/>
                                        <p:tgtEl>
                                          <p:spTgt spid="819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P spid="819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Fußzeilenplatzhalt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en-US" altLang="de-DE" sz="1000" smtClean="0"/>
              <a:t>Comparative Private Law HS 2014, Prof. Dr. iur. Ulrike Babusiaux</a:t>
            </a:r>
            <a:endParaRPr lang="de-CH" altLang="de-DE" sz="1000" smtClean="0"/>
          </a:p>
        </p:txBody>
      </p:sp>
      <p:sp>
        <p:nvSpPr>
          <p:cNvPr id="10243" name="Foliennummernplatzhalt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00">
                <a:solidFill>
                  <a:schemeClr val="tx1"/>
                </a:solidFill>
                <a:latin typeface="Arial" charset="0"/>
                <a:cs typeface="Arial" charset="0"/>
              </a:defRPr>
            </a:lvl1pPr>
            <a:lvl2pPr marL="742950" indent="-285750" eaLnBrk="0" hangingPunct="0">
              <a:defRPr sz="1700">
                <a:solidFill>
                  <a:schemeClr val="tx1"/>
                </a:solidFill>
                <a:latin typeface="Arial" charset="0"/>
                <a:cs typeface="Arial" charset="0"/>
              </a:defRPr>
            </a:lvl2pPr>
            <a:lvl3pPr marL="1143000" indent="-228600" eaLnBrk="0" hangingPunct="0">
              <a:defRPr sz="1700">
                <a:solidFill>
                  <a:schemeClr val="tx1"/>
                </a:solidFill>
                <a:latin typeface="Arial" charset="0"/>
                <a:cs typeface="Arial" charset="0"/>
              </a:defRPr>
            </a:lvl3pPr>
            <a:lvl4pPr marL="1600200" indent="-228600" eaLnBrk="0" hangingPunct="0">
              <a:defRPr sz="1700">
                <a:solidFill>
                  <a:schemeClr val="tx1"/>
                </a:solidFill>
                <a:latin typeface="Arial" charset="0"/>
                <a:cs typeface="Arial" charset="0"/>
              </a:defRPr>
            </a:lvl4pPr>
            <a:lvl5pPr marL="2057400" indent="-228600" eaLnBrk="0" hangingPunct="0">
              <a:defRPr sz="1700">
                <a:solidFill>
                  <a:schemeClr val="tx1"/>
                </a:solidFill>
                <a:latin typeface="Arial" charset="0"/>
                <a:cs typeface="Arial" charset="0"/>
              </a:defRPr>
            </a:lvl5pPr>
            <a:lvl6pPr marL="2514600" indent="-228600" eaLnBrk="0" fontAlgn="base" hangingPunct="0">
              <a:spcBef>
                <a:spcPct val="0"/>
              </a:spcBef>
              <a:spcAft>
                <a:spcPct val="0"/>
              </a:spcAft>
              <a:defRPr sz="1700">
                <a:solidFill>
                  <a:schemeClr val="tx1"/>
                </a:solidFill>
                <a:latin typeface="Arial" charset="0"/>
                <a:cs typeface="Arial" charset="0"/>
              </a:defRPr>
            </a:lvl6pPr>
            <a:lvl7pPr marL="2971800" indent="-228600" eaLnBrk="0" fontAlgn="base" hangingPunct="0">
              <a:spcBef>
                <a:spcPct val="0"/>
              </a:spcBef>
              <a:spcAft>
                <a:spcPct val="0"/>
              </a:spcAft>
              <a:defRPr sz="1700">
                <a:solidFill>
                  <a:schemeClr val="tx1"/>
                </a:solidFill>
                <a:latin typeface="Arial" charset="0"/>
                <a:cs typeface="Arial" charset="0"/>
              </a:defRPr>
            </a:lvl7pPr>
            <a:lvl8pPr marL="3429000" indent="-228600" eaLnBrk="0" fontAlgn="base" hangingPunct="0">
              <a:spcBef>
                <a:spcPct val="0"/>
              </a:spcBef>
              <a:spcAft>
                <a:spcPct val="0"/>
              </a:spcAft>
              <a:defRPr sz="1700">
                <a:solidFill>
                  <a:schemeClr val="tx1"/>
                </a:solidFill>
                <a:latin typeface="Arial" charset="0"/>
                <a:cs typeface="Arial" charset="0"/>
              </a:defRPr>
            </a:lvl8pPr>
            <a:lvl9pPr marL="3886200" indent="-228600" eaLnBrk="0" fontAlgn="base" hangingPunct="0">
              <a:spcBef>
                <a:spcPct val="0"/>
              </a:spcBef>
              <a:spcAft>
                <a:spcPct val="0"/>
              </a:spcAft>
              <a:defRPr sz="1700">
                <a:solidFill>
                  <a:schemeClr val="tx1"/>
                </a:solidFill>
                <a:latin typeface="Arial" charset="0"/>
                <a:cs typeface="Arial" charset="0"/>
              </a:defRPr>
            </a:lvl9pPr>
          </a:lstStyle>
          <a:p>
            <a:pPr eaLnBrk="1" hangingPunct="1"/>
            <a:r>
              <a:rPr lang="de-CH" altLang="de-DE" sz="1000" smtClean="0"/>
              <a:t>Seite </a:t>
            </a:r>
            <a:fld id="{D18B5510-BC0F-408B-8F3B-AB543AAB4949}" type="slidenum">
              <a:rPr lang="de-CH" altLang="de-DE" sz="1000" smtClean="0"/>
              <a:pPr eaLnBrk="1" hangingPunct="1"/>
              <a:t>9</a:t>
            </a:fld>
            <a:endParaRPr lang="de-CH" altLang="de-DE" sz="1000" smtClean="0"/>
          </a:p>
        </p:txBody>
      </p:sp>
      <p:sp>
        <p:nvSpPr>
          <p:cNvPr id="9220" name="Rectangle 2"/>
          <p:cNvSpPr>
            <a:spLocks noGrp="1" noChangeArrowheads="1"/>
          </p:cNvSpPr>
          <p:nvPr>
            <p:ph type="title"/>
          </p:nvPr>
        </p:nvSpPr>
        <p:spPr/>
        <p:txBody>
          <a:bodyPr/>
          <a:lstStyle/>
          <a:p>
            <a:pPr eaLnBrk="1" hangingPunct="1"/>
            <a:r>
              <a:rPr lang="de-CH" altLang="de-DE" smtClean="0"/>
              <a:t>Change of paradigms in French law projects:</a:t>
            </a:r>
          </a:p>
        </p:txBody>
      </p:sp>
      <p:sp>
        <p:nvSpPr>
          <p:cNvPr id="9221" name="Rectangle 3"/>
          <p:cNvSpPr>
            <a:spLocks noGrp="1" noChangeArrowheads="1"/>
          </p:cNvSpPr>
          <p:nvPr>
            <p:ph type="body" idx="1"/>
          </p:nvPr>
        </p:nvSpPr>
        <p:spPr>
          <a:xfrm>
            <a:off x="900113" y="620713"/>
            <a:ext cx="7343775" cy="5472112"/>
          </a:xfrm>
        </p:spPr>
        <p:txBody>
          <a:bodyPr/>
          <a:lstStyle/>
          <a:p>
            <a:pPr marL="0" indent="0" eaLnBrk="1" hangingPunct="1"/>
            <a:endParaRPr lang="de-CH" altLang="de-DE" dirty="0" smtClean="0"/>
          </a:p>
          <a:p>
            <a:pPr marL="0" indent="0" eaLnBrk="1" hangingPunct="1"/>
            <a:r>
              <a:rPr lang="de-CH" altLang="de-DE" dirty="0" smtClean="0">
                <a:solidFill>
                  <a:schemeClr val="tx2"/>
                </a:solidFill>
              </a:rPr>
              <a:t>Ex.: Avant-</a:t>
            </a:r>
            <a:r>
              <a:rPr lang="de-CH" altLang="de-DE" dirty="0" err="1" smtClean="0">
                <a:solidFill>
                  <a:schemeClr val="tx2"/>
                </a:solidFill>
              </a:rPr>
              <a:t>Projet</a:t>
            </a:r>
            <a:r>
              <a:rPr lang="de-CH" altLang="de-DE" dirty="0" smtClean="0">
                <a:solidFill>
                  <a:schemeClr val="tx2"/>
                </a:solidFill>
              </a:rPr>
              <a:t> «</a:t>
            </a:r>
            <a:r>
              <a:rPr lang="de-CH" altLang="de-DE" dirty="0" err="1" smtClean="0">
                <a:solidFill>
                  <a:schemeClr val="tx2"/>
                </a:solidFill>
              </a:rPr>
              <a:t>Catala</a:t>
            </a:r>
            <a:r>
              <a:rPr lang="de-CH" altLang="de-DE" dirty="0" smtClean="0">
                <a:solidFill>
                  <a:schemeClr val="tx2"/>
                </a:solidFill>
              </a:rPr>
              <a:t>»</a:t>
            </a:r>
            <a:r>
              <a:rPr lang="de-CH" altLang="de-DE" dirty="0" smtClean="0"/>
              <a:t> (</a:t>
            </a:r>
            <a:r>
              <a:rPr lang="de-CH" altLang="de-DE" dirty="0" err="1" smtClean="0"/>
              <a:t>name</a:t>
            </a:r>
            <a:r>
              <a:rPr lang="de-CH" altLang="de-DE" dirty="0" smtClean="0"/>
              <a:t> </a:t>
            </a:r>
            <a:r>
              <a:rPr lang="de-CH" altLang="de-DE" dirty="0" err="1" smtClean="0"/>
              <a:t>of</a:t>
            </a:r>
            <a:r>
              <a:rPr lang="de-CH" altLang="de-DE" dirty="0" smtClean="0"/>
              <a:t> </a:t>
            </a:r>
            <a:r>
              <a:rPr lang="de-CH" altLang="de-DE" dirty="0" err="1" smtClean="0"/>
              <a:t>the</a:t>
            </a:r>
            <a:r>
              <a:rPr lang="de-CH" altLang="de-DE" dirty="0" smtClean="0"/>
              <a:t> </a:t>
            </a:r>
            <a:r>
              <a:rPr lang="de-CH" altLang="de-DE" dirty="0" err="1" smtClean="0"/>
              <a:t>president</a:t>
            </a:r>
            <a:r>
              <a:rPr lang="de-CH" altLang="de-DE" dirty="0" smtClean="0"/>
              <a:t>: Pierre </a:t>
            </a:r>
            <a:r>
              <a:rPr lang="de-CH" altLang="de-DE" dirty="0" err="1" smtClean="0"/>
              <a:t>Catala</a:t>
            </a:r>
            <a:r>
              <a:rPr lang="de-CH" altLang="de-DE" dirty="0" smtClean="0"/>
              <a:t>)</a:t>
            </a:r>
          </a:p>
          <a:p>
            <a:pPr marL="0" indent="0" eaLnBrk="1" hangingPunct="1"/>
            <a:r>
              <a:rPr lang="de-CH" altLang="de-DE" dirty="0" smtClean="0"/>
              <a:t>	</a:t>
            </a:r>
            <a:r>
              <a:rPr lang="de-CH" altLang="de-DE" dirty="0" smtClean="0">
                <a:sym typeface="Wingdings" pitchFamily="2" charset="2"/>
              </a:rPr>
              <a:t> </a:t>
            </a:r>
            <a:r>
              <a:rPr lang="de-CH" altLang="de-DE" dirty="0" err="1" smtClean="0">
                <a:sym typeface="Wingdings" pitchFamily="2" charset="2"/>
              </a:rPr>
              <a:t>new</a:t>
            </a:r>
            <a:r>
              <a:rPr lang="de-CH" altLang="de-DE" dirty="0" smtClean="0">
                <a:sym typeface="Wingdings" pitchFamily="2" charset="2"/>
              </a:rPr>
              <a:t> title </a:t>
            </a:r>
            <a:r>
              <a:rPr lang="de-CH" altLang="de-DE" dirty="0" err="1" smtClean="0">
                <a:sym typeface="Wingdings" pitchFamily="2" charset="2"/>
              </a:rPr>
              <a:t>to</a:t>
            </a:r>
            <a:r>
              <a:rPr lang="de-CH" altLang="de-DE" dirty="0" smtClean="0">
                <a:sym typeface="Wingdings" pitchFamily="2" charset="2"/>
              </a:rPr>
              <a:t> </a:t>
            </a:r>
            <a:r>
              <a:rPr lang="de-CH" altLang="de-DE" dirty="0" err="1" smtClean="0">
                <a:sym typeface="Wingdings" pitchFamily="2" charset="2"/>
              </a:rPr>
              <a:t>book</a:t>
            </a:r>
            <a:r>
              <a:rPr lang="de-CH" altLang="de-DE" dirty="0" smtClean="0">
                <a:sym typeface="Wingdings" pitchFamily="2" charset="2"/>
              </a:rPr>
              <a:t> III: «</a:t>
            </a:r>
            <a:r>
              <a:rPr lang="de-CH" altLang="de-DE" dirty="0" err="1" smtClean="0">
                <a:sym typeface="Wingdings" pitchFamily="2" charset="2"/>
              </a:rPr>
              <a:t>obligations</a:t>
            </a:r>
            <a:r>
              <a:rPr lang="de-CH" altLang="de-DE" dirty="0" smtClean="0">
                <a:sym typeface="Wingdings" pitchFamily="2" charset="2"/>
              </a:rPr>
              <a:t>» </a:t>
            </a:r>
            <a:r>
              <a:rPr lang="de-CH" altLang="de-DE" dirty="0" err="1" smtClean="0">
                <a:sym typeface="Wingdings" pitchFamily="2" charset="2"/>
              </a:rPr>
              <a:t>and</a:t>
            </a:r>
            <a:endParaRPr lang="de-CH" altLang="de-DE" dirty="0" smtClean="0">
              <a:sym typeface="Wingdings" pitchFamily="2" charset="2"/>
            </a:endParaRPr>
          </a:p>
          <a:p>
            <a:pPr marL="0" indent="0" eaLnBrk="1" hangingPunct="1"/>
            <a:r>
              <a:rPr lang="de-CH" altLang="de-DE" dirty="0" smtClean="0">
                <a:sym typeface="Wingdings" pitchFamily="2" charset="2"/>
              </a:rPr>
              <a:t>	  a </a:t>
            </a:r>
            <a:r>
              <a:rPr lang="de-CH" altLang="de-DE" dirty="0" err="1" smtClean="0">
                <a:sym typeface="Wingdings" pitchFamily="2" charset="2"/>
              </a:rPr>
              <a:t>completely</a:t>
            </a:r>
            <a:r>
              <a:rPr lang="de-CH" altLang="de-DE" dirty="0" smtClean="0">
                <a:sym typeface="Wingdings" pitchFamily="2" charset="2"/>
              </a:rPr>
              <a:t> </a:t>
            </a:r>
            <a:r>
              <a:rPr lang="de-CH" altLang="de-DE" dirty="0" err="1" smtClean="0">
                <a:sym typeface="Wingdings" pitchFamily="2" charset="2"/>
              </a:rPr>
              <a:t>changed</a:t>
            </a:r>
            <a:r>
              <a:rPr lang="de-CH" altLang="de-DE" dirty="0" smtClean="0">
                <a:solidFill>
                  <a:srgbClr val="FF0000"/>
                </a:solidFill>
                <a:sym typeface="Wingdings" pitchFamily="2" charset="2"/>
              </a:rPr>
              <a:t> </a:t>
            </a:r>
            <a:r>
              <a:rPr lang="de-CH" altLang="de-DE" dirty="0" err="1" smtClean="0">
                <a:sym typeface="Wingdings" pitchFamily="2" charset="2"/>
              </a:rPr>
              <a:t>structure</a:t>
            </a:r>
            <a:r>
              <a:rPr lang="de-CH" altLang="de-DE" dirty="0" smtClean="0">
                <a:sym typeface="Wingdings" pitchFamily="2" charset="2"/>
              </a:rPr>
              <a:t> </a:t>
            </a:r>
            <a:r>
              <a:rPr lang="de-CH" altLang="de-DE" dirty="0" err="1" smtClean="0">
                <a:sym typeface="Wingdings" pitchFamily="2" charset="2"/>
              </a:rPr>
              <a:t>of</a:t>
            </a:r>
            <a:r>
              <a:rPr lang="de-CH" altLang="de-DE" dirty="0" smtClean="0">
                <a:sym typeface="Wingdings" pitchFamily="2" charset="2"/>
              </a:rPr>
              <a:t> </a:t>
            </a:r>
            <a:r>
              <a:rPr lang="de-CH" altLang="de-DE" dirty="0" err="1" smtClean="0">
                <a:sym typeface="Wingdings" pitchFamily="2" charset="2"/>
              </a:rPr>
              <a:t>book</a:t>
            </a:r>
            <a:r>
              <a:rPr lang="de-CH" altLang="de-DE" dirty="0" smtClean="0">
                <a:sym typeface="Wingdings" pitchFamily="2" charset="2"/>
              </a:rPr>
              <a:t> III :</a:t>
            </a:r>
          </a:p>
          <a:p>
            <a:pPr marL="0" indent="0" eaLnBrk="1" hangingPunct="1"/>
            <a:r>
              <a:rPr lang="de-CH" altLang="de-DE" dirty="0" smtClean="0">
                <a:sym typeface="Wingdings" pitchFamily="2" charset="2"/>
              </a:rPr>
              <a:t>	</a:t>
            </a:r>
            <a:r>
              <a:rPr lang="de-CH" altLang="de-DE" b="1" dirty="0" err="1" smtClean="0">
                <a:sym typeface="Wingdings" pitchFamily="2" charset="2"/>
              </a:rPr>
              <a:t>Preliminary</a:t>
            </a:r>
            <a:r>
              <a:rPr lang="de-CH" altLang="de-DE" b="1" dirty="0" smtClean="0">
                <a:sym typeface="Wingdings" pitchFamily="2" charset="2"/>
              </a:rPr>
              <a:t> Chapter: The </a:t>
            </a:r>
            <a:r>
              <a:rPr lang="de-CH" altLang="de-DE" b="1" dirty="0" err="1" smtClean="0">
                <a:sym typeface="Wingdings" pitchFamily="2" charset="2"/>
              </a:rPr>
              <a:t>sources</a:t>
            </a:r>
            <a:r>
              <a:rPr lang="de-CH" altLang="de-DE" b="1" dirty="0" smtClean="0">
                <a:sym typeface="Wingdings" pitchFamily="2" charset="2"/>
              </a:rPr>
              <a:t> </a:t>
            </a:r>
            <a:r>
              <a:rPr lang="de-CH" altLang="de-DE" b="1" dirty="0" err="1" smtClean="0">
                <a:sym typeface="Wingdings" pitchFamily="2" charset="2"/>
              </a:rPr>
              <a:t>of</a:t>
            </a:r>
            <a:r>
              <a:rPr lang="de-CH" altLang="de-DE" b="1" dirty="0" smtClean="0">
                <a:sym typeface="Wingdings" pitchFamily="2" charset="2"/>
              </a:rPr>
              <a:t> </a:t>
            </a:r>
            <a:r>
              <a:rPr lang="de-CH" altLang="de-DE" b="1" dirty="0" err="1" smtClean="0">
                <a:sym typeface="Wingdings" pitchFamily="2" charset="2"/>
              </a:rPr>
              <a:t>obligations</a:t>
            </a:r>
            <a:endParaRPr lang="de-CH" altLang="de-DE" b="1" dirty="0" smtClean="0">
              <a:sym typeface="Wingdings" pitchFamily="2" charset="2"/>
            </a:endParaRPr>
          </a:p>
          <a:p>
            <a:pPr marL="0" indent="0" eaLnBrk="1" hangingPunct="1"/>
            <a:r>
              <a:rPr lang="de-CH" altLang="de-DE" dirty="0" smtClean="0">
                <a:sym typeface="Wingdings" pitchFamily="2" charset="2"/>
              </a:rPr>
              <a:t>	</a:t>
            </a:r>
            <a:r>
              <a:rPr lang="de-CH" altLang="de-DE" b="1" dirty="0" smtClean="0">
                <a:sym typeface="Wingdings" pitchFamily="2" charset="2"/>
              </a:rPr>
              <a:t>Sub-Title I: </a:t>
            </a:r>
            <a:r>
              <a:rPr lang="de-CH" altLang="de-DE" b="1" dirty="0" err="1" smtClean="0">
                <a:sym typeface="Wingdings" pitchFamily="2" charset="2"/>
              </a:rPr>
              <a:t>Contracts</a:t>
            </a:r>
            <a:r>
              <a:rPr lang="de-CH" altLang="de-DE" b="1" dirty="0" smtClean="0">
                <a:sym typeface="Wingdings" pitchFamily="2" charset="2"/>
              </a:rPr>
              <a:t> </a:t>
            </a:r>
            <a:r>
              <a:rPr lang="de-CH" altLang="de-DE" b="1" dirty="0" err="1" smtClean="0">
                <a:sym typeface="Wingdings" pitchFamily="2" charset="2"/>
              </a:rPr>
              <a:t>and</a:t>
            </a:r>
            <a:r>
              <a:rPr lang="de-CH" altLang="de-DE" b="1" dirty="0" smtClean="0">
                <a:sym typeface="Wingdings" pitchFamily="2" charset="2"/>
              </a:rPr>
              <a:t> </a:t>
            </a:r>
            <a:r>
              <a:rPr lang="de-CH" altLang="de-DE" b="1" dirty="0" err="1" smtClean="0">
                <a:sym typeface="Wingdings" pitchFamily="2" charset="2"/>
              </a:rPr>
              <a:t>Obligations</a:t>
            </a:r>
            <a:r>
              <a:rPr lang="de-CH" altLang="de-DE" b="1" dirty="0" smtClean="0">
                <a:sym typeface="Wingdings" pitchFamily="2" charset="2"/>
              </a:rPr>
              <a:t> </a:t>
            </a:r>
            <a:r>
              <a:rPr lang="de-CH" altLang="de-DE" b="1" dirty="0" err="1" smtClean="0">
                <a:sym typeface="Wingdings" pitchFamily="2" charset="2"/>
              </a:rPr>
              <a:t>Created</a:t>
            </a:r>
            <a:r>
              <a:rPr lang="de-CH" altLang="de-DE" b="1" dirty="0" smtClean="0">
                <a:sym typeface="Wingdings" pitchFamily="2" charset="2"/>
              </a:rPr>
              <a:t> </a:t>
            </a:r>
            <a:r>
              <a:rPr lang="de-CH" altLang="de-DE" b="1" dirty="0" err="1" smtClean="0">
                <a:sym typeface="Wingdings" pitchFamily="2" charset="2"/>
              </a:rPr>
              <a:t>by</a:t>
            </a:r>
            <a:r>
              <a:rPr lang="de-CH" altLang="de-DE" b="1" dirty="0" smtClean="0">
                <a:sym typeface="Wingdings" pitchFamily="2" charset="2"/>
              </a:rPr>
              <a:t> Agreement 	in General </a:t>
            </a:r>
          </a:p>
          <a:p>
            <a:pPr marL="0" indent="0" eaLnBrk="1" hangingPunct="1"/>
            <a:r>
              <a:rPr lang="de-CH" altLang="de-DE" dirty="0" smtClean="0"/>
              <a:t>		Chapter I: General </a:t>
            </a:r>
            <a:r>
              <a:rPr lang="de-CH" altLang="de-DE" dirty="0" err="1" smtClean="0"/>
              <a:t>Provisions</a:t>
            </a:r>
            <a:endParaRPr lang="de-CH" altLang="de-DE" dirty="0" smtClean="0"/>
          </a:p>
          <a:p>
            <a:pPr marL="0" indent="0" eaLnBrk="1" hangingPunct="1"/>
            <a:r>
              <a:rPr lang="de-CH" altLang="de-DE" dirty="0" smtClean="0"/>
              <a:t>			</a:t>
            </a:r>
            <a:r>
              <a:rPr lang="de-CH" altLang="de-DE" dirty="0" err="1" smtClean="0"/>
              <a:t>Section</a:t>
            </a:r>
            <a:r>
              <a:rPr lang="de-CH" altLang="de-DE" dirty="0" smtClean="0"/>
              <a:t> 1: </a:t>
            </a:r>
            <a:r>
              <a:rPr lang="de-CH" altLang="de-DE" dirty="0" err="1" smtClean="0"/>
              <a:t>Definitions</a:t>
            </a:r>
            <a:endParaRPr lang="de-CH" altLang="de-DE" dirty="0" smtClean="0"/>
          </a:p>
          <a:p>
            <a:pPr marL="0" indent="0" eaLnBrk="1" hangingPunct="1"/>
            <a:r>
              <a:rPr lang="de-CH" altLang="de-DE" dirty="0" smtClean="0"/>
              <a:t>			</a:t>
            </a:r>
            <a:r>
              <a:rPr lang="de-CH" altLang="de-DE" dirty="0" err="1" smtClean="0"/>
              <a:t>Section</a:t>
            </a:r>
            <a:r>
              <a:rPr lang="de-CH" altLang="de-DE" dirty="0" smtClean="0"/>
              <a:t> 2: Formation </a:t>
            </a:r>
            <a:r>
              <a:rPr lang="de-CH" altLang="de-DE" dirty="0" err="1" smtClean="0"/>
              <a:t>of</a:t>
            </a:r>
            <a:r>
              <a:rPr lang="de-CH" altLang="de-DE" dirty="0" smtClean="0"/>
              <a:t> </a:t>
            </a:r>
            <a:r>
              <a:rPr lang="de-CH" altLang="de-DE" dirty="0" err="1" smtClean="0"/>
              <a:t>Contract</a:t>
            </a:r>
            <a:endParaRPr lang="de-CH" altLang="de-DE" dirty="0" smtClean="0"/>
          </a:p>
          <a:p>
            <a:pPr marL="0" indent="0" eaLnBrk="1" hangingPunct="1"/>
            <a:r>
              <a:rPr lang="de-CH" altLang="de-DE" dirty="0" smtClean="0"/>
              <a:t>		Chapter II: The essential </a:t>
            </a:r>
            <a:r>
              <a:rPr lang="de-CH" altLang="de-DE" dirty="0" err="1" smtClean="0"/>
              <a:t>conditions</a:t>
            </a:r>
            <a:r>
              <a:rPr lang="de-CH" altLang="de-DE" dirty="0" smtClean="0"/>
              <a:t> </a:t>
            </a:r>
            <a:r>
              <a:rPr lang="de-CH" altLang="de-DE" dirty="0" err="1" smtClean="0"/>
              <a:t>for</a:t>
            </a:r>
            <a:r>
              <a:rPr lang="de-CH" altLang="de-DE" dirty="0" smtClean="0"/>
              <a:t> </a:t>
            </a:r>
            <a:r>
              <a:rPr lang="de-CH" altLang="de-DE" dirty="0" err="1" smtClean="0"/>
              <a:t>the</a:t>
            </a:r>
            <a:r>
              <a:rPr lang="de-CH" altLang="de-DE" dirty="0" smtClean="0"/>
              <a:t> </a:t>
            </a:r>
            <a:r>
              <a:rPr lang="de-CH" altLang="de-DE" dirty="0" err="1" smtClean="0"/>
              <a:t>validity</a:t>
            </a:r>
            <a:r>
              <a:rPr lang="de-CH" altLang="de-DE" dirty="0" smtClean="0"/>
              <a:t> </a:t>
            </a:r>
            <a:r>
              <a:rPr lang="de-CH" altLang="de-DE" dirty="0" err="1" smtClean="0"/>
              <a:t>of</a:t>
            </a:r>
            <a:r>
              <a:rPr lang="de-CH" altLang="de-DE" dirty="0" smtClean="0"/>
              <a:t> 					</a:t>
            </a:r>
            <a:r>
              <a:rPr lang="de-CH" altLang="de-DE" dirty="0" err="1" smtClean="0"/>
              <a:t>Contracts</a:t>
            </a:r>
            <a:endParaRPr lang="de-CH" altLang="de-DE" dirty="0" smtClean="0"/>
          </a:p>
          <a:p>
            <a:pPr marL="0" indent="0" eaLnBrk="1" hangingPunct="1"/>
            <a:r>
              <a:rPr lang="de-CH" altLang="de-DE" dirty="0" smtClean="0"/>
              <a:t> 		Chapter III: The </a:t>
            </a:r>
            <a:r>
              <a:rPr lang="de-CH" altLang="de-DE" dirty="0" err="1" smtClean="0"/>
              <a:t>effects</a:t>
            </a:r>
            <a:r>
              <a:rPr lang="de-CH" altLang="de-DE" dirty="0" smtClean="0"/>
              <a:t> </a:t>
            </a:r>
            <a:r>
              <a:rPr lang="de-CH" altLang="de-DE" dirty="0" err="1" smtClean="0"/>
              <a:t>of</a:t>
            </a:r>
            <a:r>
              <a:rPr lang="de-CH" altLang="de-DE" dirty="0" smtClean="0"/>
              <a:t> </a:t>
            </a:r>
            <a:r>
              <a:rPr lang="de-CH" altLang="de-DE" dirty="0" err="1" smtClean="0"/>
              <a:t>Contracts</a:t>
            </a:r>
            <a:r>
              <a:rPr lang="de-CH" altLang="de-DE" dirty="0" smtClean="0"/>
              <a:t> (….)</a:t>
            </a:r>
          </a:p>
          <a:p>
            <a:pPr marL="0" indent="0" eaLnBrk="1" hangingPunct="1"/>
            <a:r>
              <a:rPr lang="de-CH" altLang="de-DE" dirty="0" smtClean="0"/>
              <a:t>			</a:t>
            </a:r>
          </a:p>
          <a:p>
            <a:pPr marL="0" indent="0" eaLnBrk="1" hangingPunct="1"/>
            <a:endParaRPr lang="de-CH" alt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fade">
                                      <p:cBhvr>
                                        <p:cTn id="7" dur="2000"/>
                                        <p:tgtEl>
                                          <p:spTgt spid="92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21">
                                            <p:txEl>
                                              <p:pRg st="1" end="1"/>
                                            </p:txEl>
                                          </p:spTgt>
                                        </p:tgtEl>
                                        <p:attrNameLst>
                                          <p:attrName>style.visibility</p:attrName>
                                        </p:attrNameLst>
                                      </p:cBhvr>
                                      <p:to>
                                        <p:strVal val="visible"/>
                                      </p:to>
                                    </p:set>
                                    <p:animEffect transition="in" filter="fade">
                                      <p:cBhvr>
                                        <p:cTn id="12" dur="2000"/>
                                        <p:tgtEl>
                                          <p:spTgt spid="922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21">
                                            <p:txEl>
                                              <p:pRg st="2" end="2"/>
                                            </p:txEl>
                                          </p:spTgt>
                                        </p:tgtEl>
                                        <p:attrNameLst>
                                          <p:attrName>style.visibility</p:attrName>
                                        </p:attrNameLst>
                                      </p:cBhvr>
                                      <p:to>
                                        <p:strVal val="visible"/>
                                      </p:to>
                                    </p:set>
                                    <p:animEffect transition="in" filter="fade">
                                      <p:cBhvr>
                                        <p:cTn id="17" dur="2000"/>
                                        <p:tgtEl>
                                          <p:spTgt spid="922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21">
                                            <p:txEl>
                                              <p:pRg st="3" end="3"/>
                                            </p:txEl>
                                          </p:spTgt>
                                        </p:tgtEl>
                                        <p:attrNameLst>
                                          <p:attrName>style.visibility</p:attrName>
                                        </p:attrNameLst>
                                      </p:cBhvr>
                                      <p:to>
                                        <p:strVal val="visible"/>
                                      </p:to>
                                    </p:set>
                                    <p:animEffect transition="in" filter="fade">
                                      <p:cBhvr>
                                        <p:cTn id="22" dur="2000"/>
                                        <p:tgtEl>
                                          <p:spTgt spid="922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221">
                                            <p:txEl>
                                              <p:pRg st="4" end="4"/>
                                            </p:txEl>
                                          </p:spTgt>
                                        </p:tgtEl>
                                        <p:attrNameLst>
                                          <p:attrName>style.visibility</p:attrName>
                                        </p:attrNameLst>
                                      </p:cBhvr>
                                      <p:to>
                                        <p:strVal val="visible"/>
                                      </p:to>
                                    </p:set>
                                    <p:animEffect transition="in" filter="fade">
                                      <p:cBhvr>
                                        <p:cTn id="27" dur="2000"/>
                                        <p:tgtEl>
                                          <p:spTgt spid="922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221">
                                            <p:txEl>
                                              <p:pRg st="5" end="5"/>
                                            </p:txEl>
                                          </p:spTgt>
                                        </p:tgtEl>
                                        <p:attrNameLst>
                                          <p:attrName>style.visibility</p:attrName>
                                        </p:attrNameLst>
                                      </p:cBhvr>
                                      <p:to>
                                        <p:strVal val="visible"/>
                                      </p:to>
                                    </p:set>
                                    <p:animEffect transition="in" filter="fade">
                                      <p:cBhvr>
                                        <p:cTn id="32" dur="2000"/>
                                        <p:tgtEl>
                                          <p:spTgt spid="922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221">
                                            <p:txEl>
                                              <p:pRg st="6" end="6"/>
                                            </p:txEl>
                                          </p:spTgt>
                                        </p:tgtEl>
                                        <p:attrNameLst>
                                          <p:attrName>style.visibility</p:attrName>
                                        </p:attrNameLst>
                                      </p:cBhvr>
                                      <p:to>
                                        <p:strVal val="visible"/>
                                      </p:to>
                                    </p:set>
                                    <p:animEffect transition="in" filter="fade">
                                      <p:cBhvr>
                                        <p:cTn id="37" dur="2000"/>
                                        <p:tgtEl>
                                          <p:spTgt spid="922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221">
                                            <p:txEl>
                                              <p:pRg st="7" end="7"/>
                                            </p:txEl>
                                          </p:spTgt>
                                        </p:tgtEl>
                                        <p:attrNameLst>
                                          <p:attrName>style.visibility</p:attrName>
                                        </p:attrNameLst>
                                      </p:cBhvr>
                                      <p:to>
                                        <p:strVal val="visible"/>
                                      </p:to>
                                    </p:set>
                                    <p:animEffect transition="in" filter="fade">
                                      <p:cBhvr>
                                        <p:cTn id="42" dur="2000"/>
                                        <p:tgtEl>
                                          <p:spTgt spid="922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221">
                                            <p:txEl>
                                              <p:pRg st="8" end="8"/>
                                            </p:txEl>
                                          </p:spTgt>
                                        </p:tgtEl>
                                        <p:attrNameLst>
                                          <p:attrName>style.visibility</p:attrName>
                                        </p:attrNameLst>
                                      </p:cBhvr>
                                      <p:to>
                                        <p:strVal val="visible"/>
                                      </p:to>
                                    </p:set>
                                    <p:animEffect transition="in" filter="fade">
                                      <p:cBhvr>
                                        <p:cTn id="47" dur="2000"/>
                                        <p:tgtEl>
                                          <p:spTgt spid="922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1">
                                            <p:txEl>
                                              <p:pRg st="9" end="9"/>
                                            </p:txEl>
                                          </p:spTgt>
                                        </p:tgtEl>
                                        <p:attrNameLst>
                                          <p:attrName>style.visibility</p:attrName>
                                        </p:attrNameLst>
                                      </p:cBhvr>
                                      <p:to>
                                        <p:strVal val="visible"/>
                                      </p:to>
                                    </p:set>
                                    <p:animEffect transition="in" filter="fade">
                                      <p:cBhvr>
                                        <p:cTn id="52" dur="2000"/>
                                        <p:tgtEl>
                                          <p:spTgt spid="9221">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221">
                                            <p:txEl>
                                              <p:pRg st="10" end="10"/>
                                            </p:txEl>
                                          </p:spTgt>
                                        </p:tgtEl>
                                        <p:attrNameLst>
                                          <p:attrName>style.visibility</p:attrName>
                                        </p:attrNameLst>
                                      </p:cBhvr>
                                      <p:to>
                                        <p:strVal val="visible"/>
                                      </p:to>
                                    </p:set>
                                    <p:animEffect transition="in" filter="fade">
                                      <p:cBhvr>
                                        <p:cTn id="57" dur="2000"/>
                                        <p:tgtEl>
                                          <p:spTgt spid="9221">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9221">
                                            <p:txEl>
                                              <p:pRg st="11" end="11"/>
                                            </p:txEl>
                                          </p:spTgt>
                                        </p:tgtEl>
                                        <p:attrNameLst>
                                          <p:attrName>style.visibility</p:attrName>
                                        </p:attrNameLst>
                                      </p:cBhvr>
                                      <p:to>
                                        <p:strVal val="visible"/>
                                      </p:to>
                                    </p:set>
                                    <p:animEffect transition="in" filter="fade">
                                      <p:cBhvr>
                                        <p:cTn id="62" dur="2000"/>
                                        <p:tgtEl>
                                          <p:spTgt spid="922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Lst>
  </p:timing>
</p:sld>
</file>

<file path=ppt/theme/theme1.xml><?xml version="1.0" encoding="utf-8"?>
<a:theme xmlns:a="http://schemas.openxmlformats.org/drawingml/2006/main" name="uzh_praesentation_informell_d">
  <a:themeElements>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fontScheme name="uzh_praesentation_informell_d">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uzh_praesentation_informell_d">
  <a:themeElements>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fontScheme name="uzh_praesentation_informell_d">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uzh_praesentation_informell_d">
  <a:themeElements>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fontScheme name="uzh_praesentation_informell_d">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uzh_praesentation_informell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uzh_praesentation_informell_d</Template>
  <TotalTime>0</TotalTime>
  <Words>2523</Words>
  <Application>Microsoft Office PowerPoint</Application>
  <PresentationFormat>Bildschirmpräsentation (4:3)</PresentationFormat>
  <Paragraphs>335</Paragraphs>
  <Slides>30</Slides>
  <Notes>5</Notes>
  <HiddenSlides>0</HiddenSlides>
  <MMClips>0</MMClips>
  <ScaleCrop>false</ScaleCrop>
  <HeadingPairs>
    <vt:vector size="4" baseType="variant">
      <vt:variant>
        <vt:lpstr>Design</vt:lpstr>
      </vt:variant>
      <vt:variant>
        <vt:i4>3</vt:i4>
      </vt:variant>
      <vt:variant>
        <vt:lpstr>Folientitel</vt:lpstr>
      </vt:variant>
      <vt:variant>
        <vt:i4>30</vt:i4>
      </vt:variant>
    </vt:vector>
  </HeadingPairs>
  <TitlesOfParts>
    <vt:vector size="33" baseType="lpstr">
      <vt:lpstr>uzh_praesentation_informell_d</vt:lpstr>
      <vt:lpstr>1_uzh_praesentation_informell_d</vt:lpstr>
      <vt:lpstr>2_uzh_praesentation_informell_d</vt:lpstr>
      <vt:lpstr>Comparative Private Law  Theories and Technique of Contract in Europe </vt:lpstr>
      <vt:lpstr>Preliminaries</vt:lpstr>
      <vt:lpstr>Preliminaries… </vt:lpstr>
      <vt:lpstr>Theories and Techniques of Contracts in Europe</vt:lpstr>
      <vt:lpstr>I. The Place and Sources of Contract Law</vt:lpstr>
      <vt:lpstr>The French Civil Code (Reader p. 6f.)</vt:lpstr>
      <vt:lpstr>The Place of Contracts in French Law</vt:lpstr>
      <vt:lpstr>Observations:</vt:lpstr>
      <vt:lpstr>Change of paradigms in French law projects:</vt:lpstr>
      <vt:lpstr>The Place of Contracts in German Law (Handout p. 1/2) </vt:lpstr>
      <vt:lpstr>The theory of „legal transaction/ juridical act“: Bernhard Windscheid (1906)</vt:lpstr>
      <vt:lpstr>The «General Part» (Allgemeiner Teil) (book 1 of the German Civil Code,  Reader p. 7)</vt:lpstr>
      <vt:lpstr>The Law of obligations  (Book 2 of the German Civil Code, Reader p. 7)</vt:lpstr>
      <vt:lpstr>English Law / Common Law (Reader p. 9)</vt:lpstr>
      <vt:lpstr>II. Definitions of Contract (Reader p. 11):</vt:lpstr>
      <vt:lpstr>Basic elements (Reader p. 11-15):</vt:lpstr>
      <vt:lpstr>Conditions of contracts in French Law,  Reader p. 16</vt:lpstr>
      <vt:lpstr>Offer and acceptance in French Law: Avant-Projet Catala</vt:lpstr>
      <vt:lpstr>Avant-Projet Catala:</vt:lpstr>
      <vt:lpstr>In comparison: The German Civil Code (BGB)</vt:lpstr>
      <vt:lpstr>III. Additional Requirements (with Case study)</vt:lpstr>
      <vt:lpstr>(1) The theory of cause (Reader p. 16f.)</vt:lpstr>
      <vt:lpstr>Cour de cassation on cause:</vt:lpstr>
      <vt:lpstr>Cass. com. 22 october 1996 «Chronopost»:</vt:lpstr>
      <vt:lpstr>Cour de cassation:</vt:lpstr>
      <vt:lpstr>(2) Common Law: the theory of Consideration</vt:lpstr>
      <vt:lpstr>Different Types of consideration:</vt:lpstr>
      <vt:lpstr>Applications of the doctrine of consideration in English Law:</vt:lpstr>
      <vt:lpstr>Carlill v Carbolic Smoke Ball Co (Reader, p. 19f.)</vt:lpstr>
      <vt:lpstr>At home:</vt:lpstr>
    </vt:vector>
  </TitlesOfParts>
  <Company>Universität Zürich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Rechtswissenschaftliches Institut</dc:creator>
  <dc:description>Vorlage uzh_praesentation_informell_d MSO2003 v1 23.04.2010</dc:description>
  <cp:lastModifiedBy>Maude Willener</cp:lastModifiedBy>
  <cp:revision>28</cp:revision>
  <cp:lastPrinted>2014-10-20T13:45:43Z</cp:lastPrinted>
  <dcterms:created xsi:type="dcterms:W3CDTF">2010-11-16T10:33:27Z</dcterms:created>
  <dcterms:modified xsi:type="dcterms:W3CDTF">2014-11-07T15:01:14Z</dcterms:modified>
</cp:coreProperties>
</file>