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82" r:id="rId5"/>
    <p:sldId id="262" r:id="rId6"/>
    <p:sldId id="283" r:id="rId7"/>
    <p:sldId id="263" r:id="rId8"/>
    <p:sldId id="289" r:id="rId9"/>
    <p:sldId id="264" r:id="rId10"/>
    <p:sldId id="265" r:id="rId11"/>
    <p:sldId id="266" r:id="rId12"/>
    <p:sldId id="284" r:id="rId13"/>
    <p:sldId id="267" r:id="rId14"/>
    <p:sldId id="268" r:id="rId15"/>
    <p:sldId id="269" r:id="rId16"/>
    <p:sldId id="285" r:id="rId17"/>
    <p:sldId id="270" r:id="rId18"/>
    <p:sldId id="271" r:id="rId19"/>
    <p:sldId id="272" r:id="rId20"/>
    <p:sldId id="286" r:id="rId21"/>
    <p:sldId id="273" r:id="rId22"/>
    <p:sldId id="287" r:id="rId23"/>
    <p:sldId id="274" r:id="rId24"/>
    <p:sldId id="276" r:id="rId25"/>
    <p:sldId id="288" r:id="rId26"/>
    <p:sldId id="291" r:id="rId27"/>
    <p:sldId id="293" r:id="rId28"/>
    <p:sldId id="292" r:id="rId29"/>
    <p:sldId id="295" r:id="rId30"/>
    <p:sldId id="299" r:id="rId31"/>
    <p:sldId id="296" r:id="rId32"/>
    <p:sldId id="297" r:id="rId33"/>
    <p:sldId id="298" r:id="rId34"/>
    <p:sldId id="300" r:id="rId35"/>
    <p:sldId id="280" r:id="rId36"/>
  </p:sldIdLst>
  <p:sldSz cx="9144000" cy="6858000" type="screen4x3"/>
  <p:notesSz cx="6797675" cy="9874250"/>
  <p:defaultTextStyle>
    <a:defPPr>
      <a:defRPr lang="de-CH"/>
    </a:defPPr>
    <a:lvl1pPr algn="l" rtl="0" fontAlgn="base">
      <a:spcBef>
        <a:spcPct val="0"/>
      </a:spcBef>
      <a:spcAft>
        <a:spcPct val="0"/>
      </a:spcAft>
      <a:defRPr sz="1700" kern="1200">
        <a:solidFill>
          <a:schemeClr val="tx1"/>
        </a:solidFill>
        <a:latin typeface="Arial" charset="0"/>
        <a:ea typeface="+mn-ea"/>
        <a:cs typeface="Arial" charset="0"/>
      </a:defRPr>
    </a:lvl1pPr>
    <a:lvl2pPr marL="457200" algn="l" rtl="0" fontAlgn="base">
      <a:spcBef>
        <a:spcPct val="0"/>
      </a:spcBef>
      <a:spcAft>
        <a:spcPct val="0"/>
      </a:spcAft>
      <a:defRPr sz="1700" kern="1200">
        <a:solidFill>
          <a:schemeClr val="tx1"/>
        </a:solidFill>
        <a:latin typeface="Arial" charset="0"/>
        <a:ea typeface="+mn-ea"/>
        <a:cs typeface="Arial" charset="0"/>
      </a:defRPr>
    </a:lvl2pPr>
    <a:lvl3pPr marL="914400" algn="l" rtl="0" fontAlgn="base">
      <a:spcBef>
        <a:spcPct val="0"/>
      </a:spcBef>
      <a:spcAft>
        <a:spcPct val="0"/>
      </a:spcAft>
      <a:defRPr sz="1700" kern="1200">
        <a:solidFill>
          <a:schemeClr val="tx1"/>
        </a:solidFill>
        <a:latin typeface="Arial" charset="0"/>
        <a:ea typeface="+mn-ea"/>
        <a:cs typeface="Arial" charset="0"/>
      </a:defRPr>
    </a:lvl3pPr>
    <a:lvl4pPr marL="1371600" algn="l" rtl="0" fontAlgn="base">
      <a:spcBef>
        <a:spcPct val="0"/>
      </a:spcBef>
      <a:spcAft>
        <a:spcPct val="0"/>
      </a:spcAft>
      <a:defRPr sz="1700" kern="1200">
        <a:solidFill>
          <a:schemeClr val="tx1"/>
        </a:solidFill>
        <a:latin typeface="Arial" charset="0"/>
        <a:ea typeface="+mn-ea"/>
        <a:cs typeface="Arial" charset="0"/>
      </a:defRPr>
    </a:lvl4pPr>
    <a:lvl5pPr marL="1828800" algn="l" rtl="0" fontAlgn="base">
      <a:spcBef>
        <a:spcPct val="0"/>
      </a:spcBef>
      <a:spcAft>
        <a:spcPct val="0"/>
      </a:spcAft>
      <a:defRPr sz="1700" kern="1200">
        <a:solidFill>
          <a:schemeClr val="tx1"/>
        </a:solidFill>
        <a:latin typeface="Arial" charset="0"/>
        <a:ea typeface="+mn-ea"/>
        <a:cs typeface="Arial" charset="0"/>
      </a:defRPr>
    </a:lvl5pPr>
    <a:lvl6pPr marL="2286000" algn="l" defTabSz="914400" rtl="0" eaLnBrk="1" latinLnBrk="0" hangingPunct="1">
      <a:defRPr sz="1700" kern="1200">
        <a:solidFill>
          <a:schemeClr val="tx1"/>
        </a:solidFill>
        <a:latin typeface="Arial" charset="0"/>
        <a:ea typeface="+mn-ea"/>
        <a:cs typeface="Arial" charset="0"/>
      </a:defRPr>
    </a:lvl6pPr>
    <a:lvl7pPr marL="2743200" algn="l" defTabSz="914400" rtl="0" eaLnBrk="1" latinLnBrk="0" hangingPunct="1">
      <a:defRPr sz="1700" kern="1200">
        <a:solidFill>
          <a:schemeClr val="tx1"/>
        </a:solidFill>
        <a:latin typeface="Arial" charset="0"/>
        <a:ea typeface="+mn-ea"/>
        <a:cs typeface="Arial" charset="0"/>
      </a:defRPr>
    </a:lvl7pPr>
    <a:lvl8pPr marL="3200400" algn="l" defTabSz="914400" rtl="0" eaLnBrk="1" latinLnBrk="0" hangingPunct="1">
      <a:defRPr sz="1700" kern="1200">
        <a:solidFill>
          <a:schemeClr val="tx1"/>
        </a:solidFill>
        <a:latin typeface="Arial" charset="0"/>
        <a:ea typeface="+mn-ea"/>
        <a:cs typeface="Arial" charset="0"/>
      </a:defRPr>
    </a:lvl8pPr>
    <a:lvl9pPr marL="3657600" algn="l" defTabSz="914400" rtl="0" eaLnBrk="1" latinLnBrk="0" hangingPunct="1">
      <a:defRPr sz="17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8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95" autoAdjust="0"/>
    <p:restoredTop sz="77316" autoAdjust="0"/>
  </p:normalViewPr>
  <p:slideViewPr>
    <p:cSldViewPr snapToObjects="1" showGuides="1">
      <p:cViewPr varScale="1">
        <p:scale>
          <a:sx n="115" d="100"/>
          <a:sy n="115" d="100"/>
        </p:scale>
        <p:origin x="-1440" y="-96"/>
      </p:cViewPr>
      <p:guideLst>
        <p:guide orient="horz" pos="799"/>
        <p:guide orient="horz" pos="4110"/>
        <p:guide orient="horz" pos="1389"/>
        <p:guide orient="horz" pos="3838"/>
        <p:guide orient="horz" pos="709"/>
        <p:guide pos="567"/>
        <p:guide pos="5193"/>
        <p:guide pos="2789"/>
        <p:guide pos="297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323" cy="492630"/>
          </a:xfrm>
          <a:prstGeom prst="rect">
            <a:avLst/>
          </a:prstGeom>
          <a:noFill/>
          <a:ln w="9525">
            <a:noFill/>
            <a:miter lim="800000"/>
            <a:headEnd/>
            <a:tailEnd/>
          </a:ln>
          <a:effectLst/>
        </p:spPr>
        <p:txBody>
          <a:bodyPr vert="horz" wrap="square" lIns="95263" tIns="47632" rIns="95263" bIns="47632" numCol="1" anchor="t" anchorCtr="0" compatLnSpc="1">
            <a:prstTxWarp prst="textNoShape">
              <a:avLst/>
            </a:prstTxWarp>
          </a:bodyPr>
          <a:lstStyle>
            <a:lvl1pPr defTabSz="952524">
              <a:defRPr sz="1200"/>
            </a:lvl1pPr>
          </a:lstStyle>
          <a:p>
            <a:endParaRPr lang="de-CH"/>
          </a:p>
        </p:txBody>
      </p:sp>
      <p:sp>
        <p:nvSpPr>
          <p:cNvPr id="5123" name="Rectangle 3"/>
          <p:cNvSpPr>
            <a:spLocks noGrp="1" noChangeArrowheads="1"/>
          </p:cNvSpPr>
          <p:nvPr>
            <p:ph type="dt" idx="1"/>
          </p:nvPr>
        </p:nvSpPr>
        <p:spPr bwMode="auto">
          <a:xfrm>
            <a:off x="3850667" y="0"/>
            <a:ext cx="2945323" cy="492630"/>
          </a:xfrm>
          <a:prstGeom prst="rect">
            <a:avLst/>
          </a:prstGeom>
          <a:noFill/>
          <a:ln w="9525">
            <a:noFill/>
            <a:miter lim="800000"/>
            <a:headEnd/>
            <a:tailEnd/>
          </a:ln>
          <a:effectLst/>
        </p:spPr>
        <p:txBody>
          <a:bodyPr vert="horz" wrap="square" lIns="95263" tIns="47632" rIns="95263" bIns="47632" numCol="1" anchor="t" anchorCtr="0" compatLnSpc="1">
            <a:prstTxWarp prst="textNoShape">
              <a:avLst/>
            </a:prstTxWarp>
          </a:bodyPr>
          <a:lstStyle>
            <a:lvl1pPr algn="r" defTabSz="952524">
              <a:defRPr sz="1200"/>
            </a:lvl1pPr>
          </a:lstStyle>
          <a:p>
            <a:endParaRPr lang="de-CH"/>
          </a:p>
        </p:txBody>
      </p:sp>
      <p:sp>
        <p:nvSpPr>
          <p:cNvPr id="5124"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79432" y="4689909"/>
            <a:ext cx="5438814" cy="4442691"/>
          </a:xfrm>
          <a:prstGeom prst="rect">
            <a:avLst/>
          </a:prstGeom>
          <a:noFill/>
          <a:ln w="9525">
            <a:noFill/>
            <a:miter lim="800000"/>
            <a:headEnd/>
            <a:tailEnd/>
          </a:ln>
          <a:effectLst/>
        </p:spPr>
        <p:txBody>
          <a:bodyPr vert="horz" wrap="square" lIns="95263" tIns="47632" rIns="95263" bIns="47632" numCol="1" anchor="t" anchorCtr="0" compatLnSpc="1">
            <a:prstTxWarp prst="textNoShape">
              <a:avLst/>
            </a:prstTxWarp>
          </a:bodyPr>
          <a:lstStyle/>
          <a:p>
            <a:pPr lvl="0"/>
            <a:r>
              <a:rPr lang="de-CH" smtClean="0"/>
              <a:t>Textmasterformate durch Klicken bearbeiten</a:t>
            </a:r>
          </a:p>
          <a:p>
            <a:pPr lvl="1"/>
            <a:r>
              <a:rPr lang="de-CH" smtClean="0"/>
              <a:t>Zweite Ebene</a:t>
            </a:r>
          </a:p>
          <a:p>
            <a:pPr lvl="2"/>
            <a:r>
              <a:rPr lang="de-CH" smtClean="0"/>
              <a:t>Dritte Ebene</a:t>
            </a:r>
          </a:p>
          <a:p>
            <a:pPr lvl="3"/>
            <a:r>
              <a:rPr lang="de-CH" smtClean="0"/>
              <a:t>Vierte Ebene</a:t>
            </a:r>
          </a:p>
          <a:p>
            <a:pPr lvl="4"/>
            <a:r>
              <a:rPr lang="de-CH" smtClean="0"/>
              <a:t>Fünfte Ebene</a:t>
            </a:r>
          </a:p>
        </p:txBody>
      </p:sp>
      <p:sp>
        <p:nvSpPr>
          <p:cNvPr id="5126" name="Rectangle 6"/>
          <p:cNvSpPr>
            <a:spLocks noGrp="1" noChangeArrowheads="1"/>
          </p:cNvSpPr>
          <p:nvPr>
            <p:ph type="ftr" sz="quarter" idx="4"/>
          </p:nvPr>
        </p:nvSpPr>
        <p:spPr bwMode="auto">
          <a:xfrm>
            <a:off x="0" y="9379816"/>
            <a:ext cx="2945323" cy="492630"/>
          </a:xfrm>
          <a:prstGeom prst="rect">
            <a:avLst/>
          </a:prstGeom>
          <a:noFill/>
          <a:ln w="9525">
            <a:noFill/>
            <a:miter lim="800000"/>
            <a:headEnd/>
            <a:tailEnd/>
          </a:ln>
          <a:effectLst/>
        </p:spPr>
        <p:txBody>
          <a:bodyPr vert="horz" wrap="square" lIns="95263" tIns="47632" rIns="95263" bIns="47632" numCol="1" anchor="b" anchorCtr="0" compatLnSpc="1">
            <a:prstTxWarp prst="textNoShape">
              <a:avLst/>
            </a:prstTxWarp>
          </a:bodyPr>
          <a:lstStyle>
            <a:lvl1pPr defTabSz="952524">
              <a:defRPr sz="1200"/>
            </a:lvl1pPr>
          </a:lstStyle>
          <a:p>
            <a:endParaRPr lang="de-CH"/>
          </a:p>
        </p:txBody>
      </p:sp>
      <p:sp>
        <p:nvSpPr>
          <p:cNvPr id="5127" name="Rectangle 7"/>
          <p:cNvSpPr>
            <a:spLocks noGrp="1" noChangeArrowheads="1"/>
          </p:cNvSpPr>
          <p:nvPr>
            <p:ph type="sldNum" sz="quarter" idx="5"/>
          </p:nvPr>
        </p:nvSpPr>
        <p:spPr bwMode="auto">
          <a:xfrm>
            <a:off x="3850667" y="9379816"/>
            <a:ext cx="2945323" cy="492630"/>
          </a:xfrm>
          <a:prstGeom prst="rect">
            <a:avLst/>
          </a:prstGeom>
          <a:noFill/>
          <a:ln w="9525">
            <a:noFill/>
            <a:miter lim="800000"/>
            <a:headEnd/>
            <a:tailEnd/>
          </a:ln>
          <a:effectLst/>
        </p:spPr>
        <p:txBody>
          <a:bodyPr vert="horz" wrap="square" lIns="95263" tIns="47632" rIns="95263" bIns="47632" numCol="1" anchor="b" anchorCtr="0" compatLnSpc="1">
            <a:prstTxWarp prst="textNoShape">
              <a:avLst/>
            </a:prstTxWarp>
          </a:bodyPr>
          <a:lstStyle>
            <a:lvl1pPr algn="r" defTabSz="952524">
              <a:defRPr sz="1200"/>
            </a:lvl1pPr>
          </a:lstStyle>
          <a:p>
            <a:fld id="{16F90109-4F21-4BBC-B978-135A6ECFD136}" type="slidenum">
              <a:rPr lang="de-CH"/>
              <a:pPr/>
              <a:t>‹Nr.›</a:t>
            </a:fld>
            <a:endParaRPr lang="de-CH"/>
          </a:p>
        </p:txBody>
      </p:sp>
    </p:spTree>
    <p:extLst>
      <p:ext uri="{BB962C8B-B14F-4D97-AF65-F5344CB8AC3E}">
        <p14:creationId xmlns:p14="http://schemas.microsoft.com/office/powerpoint/2010/main" val="42909062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1947: i.e. a </a:t>
            </a:r>
            <a:r>
              <a:rPr lang="de-CH" dirty="0" err="1" smtClean="0"/>
              <a:t>shift</a:t>
            </a:r>
            <a:r>
              <a:rPr lang="de-CH" dirty="0" smtClean="0"/>
              <a:t> in </a:t>
            </a:r>
            <a:r>
              <a:rPr lang="de-CH" dirty="0" err="1" smtClean="0"/>
              <a:t>the</a:t>
            </a:r>
            <a:r>
              <a:rPr lang="de-CH" dirty="0" smtClean="0"/>
              <a:t> </a:t>
            </a:r>
            <a:r>
              <a:rPr lang="de-CH" dirty="0" err="1" smtClean="0"/>
              <a:t>economic</a:t>
            </a:r>
            <a:r>
              <a:rPr lang="de-CH" dirty="0" smtClean="0"/>
              <a:t> </a:t>
            </a:r>
            <a:r>
              <a:rPr lang="de-CH" dirty="0" err="1" smtClean="0"/>
              <a:t>system</a:t>
            </a:r>
            <a:r>
              <a:rPr lang="de-CH" dirty="0" smtClean="0"/>
              <a:t> </a:t>
            </a:r>
            <a:r>
              <a:rPr lang="de-CH" dirty="0" err="1" smtClean="0"/>
              <a:t>towards</a:t>
            </a:r>
            <a:r>
              <a:rPr lang="de-CH" dirty="0" smtClean="0"/>
              <a:t> </a:t>
            </a:r>
            <a:r>
              <a:rPr lang="de-CH" dirty="0" err="1" smtClean="0"/>
              <a:t>more</a:t>
            </a:r>
            <a:r>
              <a:rPr lang="de-CH" dirty="0" smtClean="0"/>
              <a:t> </a:t>
            </a:r>
            <a:r>
              <a:rPr lang="de-CH" dirty="0" err="1" smtClean="0"/>
              <a:t>governmental</a:t>
            </a:r>
            <a:r>
              <a:rPr lang="de-CH" dirty="0" smtClean="0"/>
              <a:t> </a:t>
            </a:r>
            <a:r>
              <a:rPr lang="de-CH" dirty="0" err="1" smtClean="0"/>
              <a:t>regulation</a:t>
            </a:r>
            <a:r>
              <a:rPr lang="de-CH" dirty="0" smtClean="0"/>
              <a:t>.</a:t>
            </a:r>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3</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17</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18</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19</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21</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23</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24</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16F90109-4F21-4BBC-B978-135A6ECFD136}" type="slidenum">
              <a:rPr lang="de-CH" smtClean="0"/>
              <a:pPr/>
              <a:t>25</a:t>
            </a:fld>
            <a:endParaRPr lang="de-CH"/>
          </a:p>
        </p:txBody>
      </p:sp>
    </p:spTree>
    <p:extLst>
      <p:ext uri="{BB962C8B-B14F-4D97-AF65-F5344CB8AC3E}">
        <p14:creationId xmlns:p14="http://schemas.microsoft.com/office/powerpoint/2010/main" val="3884464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hteck 7"/>
          <p:cNvSpPr>
            <a:spLocks noGrp="1" noChangeArrowheads="1"/>
          </p:cNvSpPr>
          <p:nvPr>
            <p:ph type="sldNum" sz="quarter" idx="5"/>
          </p:nvPr>
        </p:nvSpPr>
        <p:spPr>
          <a:noFill/>
        </p:spPr>
        <p:txBody>
          <a:bodyPr/>
          <a:lstStyle>
            <a:lvl1pPr defTabSz="949698">
              <a:defRPr sz="2300">
                <a:solidFill>
                  <a:schemeClr val="tx1"/>
                </a:solidFill>
                <a:latin typeface="Arial" pitchFamily="34" charset="0"/>
              </a:defRPr>
            </a:lvl1pPr>
            <a:lvl2pPr marL="714564" indent="-274832" defTabSz="949698">
              <a:defRPr sz="2300">
                <a:solidFill>
                  <a:schemeClr val="tx1"/>
                </a:solidFill>
                <a:latin typeface="Arial" pitchFamily="34" charset="0"/>
              </a:defRPr>
            </a:lvl2pPr>
            <a:lvl3pPr marL="1099328" indent="-219865" defTabSz="949698">
              <a:defRPr sz="2300">
                <a:solidFill>
                  <a:schemeClr val="tx1"/>
                </a:solidFill>
                <a:latin typeface="Arial" pitchFamily="34" charset="0"/>
              </a:defRPr>
            </a:lvl3pPr>
            <a:lvl4pPr marL="1539059" indent="-219865" defTabSz="949698">
              <a:defRPr sz="2300">
                <a:solidFill>
                  <a:schemeClr val="tx1"/>
                </a:solidFill>
                <a:latin typeface="Arial" pitchFamily="34" charset="0"/>
              </a:defRPr>
            </a:lvl4pPr>
            <a:lvl5pPr marL="1978791" indent="-219865" defTabSz="949698">
              <a:defRPr sz="2300">
                <a:solidFill>
                  <a:schemeClr val="tx1"/>
                </a:solidFill>
                <a:latin typeface="Arial" pitchFamily="34" charset="0"/>
              </a:defRPr>
            </a:lvl5pPr>
            <a:lvl6pPr marL="2418522" indent="-219865" defTabSz="949698" eaLnBrk="0" fontAlgn="base" hangingPunct="0">
              <a:spcBef>
                <a:spcPct val="0"/>
              </a:spcBef>
              <a:spcAft>
                <a:spcPct val="0"/>
              </a:spcAft>
              <a:defRPr sz="2300">
                <a:solidFill>
                  <a:schemeClr val="tx1"/>
                </a:solidFill>
                <a:latin typeface="Arial" pitchFamily="34" charset="0"/>
              </a:defRPr>
            </a:lvl6pPr>
            <a:lvl7pPr marL="2858254" indent="-219865" defTabSz="949698" eaLnBrk="0" fontAlgn="base" hangingPunct="0">
              <a:spcBef>
                <a:spcPct val="0"/>
              </a:spcBef>
              <a:spcAft>
                <a:spcPct val="0"/>
              </a:spcAft>
              <a:defRPr sz="2300">
                <a:solidFill>
                  <a:schemeClr val="tx1"/>
                </a:solidFill>
                <a:latin typeface="Arial" pitchFamily="34" charset="0"/>
              </a:defRPr>
            </a:lvl7pPr>
            <a:lvl8pPr marL="3297985" indent="-219865" defTabSz="949698" eaLnBrk="0" fontAlgn="base" hangingPunct="0">
              <a:spcBef>
                <a:spcPct val="0"/>
              </a:spcBef>
              <a:spcAft>
                <a:spcPct val="0"/>
              </a:spcAft>
              <a:defRPr sz="2300">
                <a:solidFill>
                  <a:schemeClr val="tx1"/>
                </a:solidFill>
                <a:latin typeface="Arial" pitchFamily="34" charset="0"/>
              </a:defRPr>
            </a:lvl8pPr>
            <a:lvl9pPr marL="3737716" indent="-219865" defTabSz="949698" eaLnBrk="0" fontAlgn="base" hangingPunct="0">
              <a:spcBef>
                <a:spcPct val="0"/>
              </a:spcBef>
              <a:spcAft>
                <a:spcPct val="0"/>
              </a:spcAft>
              <a:defRPr sz="2300">
                <a:solidFill>
                  <a:schemeClr val="tx1"/>
                </a:solidFill>
                <a:latin typeface="Arial" pitchFamily="34" charset="0"/>
              </a:defRPr>
            </a:lvl9pPr>
          </a:lstStyle>
          <a:p>
            <a:fld id="{4F57CE17-A799-4126-AF99-F8C9CBD912B4}" type="slidenum">
              <a:rPr lang="de-CH" sz="1200"/>
              <a:pPr/>
              <a:t>26</a:t>
            </a:fld>
            <a:endParaRPr lang="de-CH" sz="1200"/>
          </a:p>
        </p:txBody>
      </p:sp>
      <p:sp>
        <p:nvSpPr>
          <p:cNvPr id="281603" name="Rechteck 2"/>
          <p:cNvSpPr>
            <a:spLocks noGrp="1" noRot="1" noChangeAspect="1" noChangeArrowheads="1" noTextEdit="1"/>
          </p:cNvSpPr>
          <p:nvPr>
            <p:ph type="sldImg"/>
          </p:nvPr>
        </p:nvSpPr>
        <p:spPr>
          <a:xfrm>
            <a:off x="933450" y="741363"/>
            <a:ext cx="4933950" cy="3702050"/>
          </a:xfrm>
          <a:ln/>
        </p:spPr>
      </p:sp>
      <p:sp>
        <p:nvSpPr>
          <p:cNvPr id="281604" name="Rechteck 3"/>
          <p:cNvSpPr>
            <a:spLocks noGrp="1" noChangeArrowheads="1"/>
          </p:cNvSpPr>
          <p:nvPr>
            <p:ph type="body" idx="1"/>
          </p:nvPr>
        </p:nvSpPr>
        <p:spPr>
          <a:noFill/>
        </p:spPr>
        <p:txBody>
          <a:bodyPr/>
          <a:lstStyle/>
          <a:p>
            <a:pPr eaLnBrk="1" hangingPunct="1"/>
            <a:endParaRPr lang="de-CH" dirty="0"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hteck 7"/>
          <p:cNvSpPr>
            <a:spLocks noGrp="1" noChangeArrowheads="1"/>
          </p:cNvSpPr>
          <p:nvPr>
            <p:ph type="sldNum" sz="quarter" idx="5"/>
          </p:nvPr>
        </p:nvSpPr>
        <p:spPr>
          <a:noFill/>
        </p:spPr>
        <p:txBody>
          <a:bodyPr/>
          <a:lstStyle>
            <a:lvl1pPr defTabSz="949698">
              <a:defRPr sz="2300">
                <a:solidFill>
                  <a:schemeClr val="tx1"/>
                </a:solidFill>
                <a:latin typeface="Arial" pitchFamily="34" charset="0"/>
              </a:defRPr>
            </a:lvl1pPr>
            <a:lvl2pPr marL="714564" indent="-274832" defTabSz="949698">
              <a:defRPr sz="2300">
                <a:solidFill>
                  <a:schemeClr val="tx1"/>
                </a:solidFill>
                <a:latin typeface="Arial" pitchFamily="34" charset="0"/>
              </a:defRPr>
            </a:lvl2pPr>
            <a:lvl3pPr marL="1099328" indent="-219865" defTabSz="949698">
              <a:defRPr sz="2300">
                <a:solidFill>
                  <a:schemeClr val="tx1"/>
                </a:solidFill>
                <a:latin typeface="Arial" pitchFamily="34" charset="0"/>
              </a:defRPr>
            </a:lvl3pPr>
            <a:lvl4pPr marL="1539059" indent="-219865" defTabSz="949698">
              <a:defRPr sz="2300">
                <a:solidFill>
                  <a:schemeClr val="tx1"/>
                </a:solidFill>
                <a:latin typeface="Arial" pitchFamily="34" charset="0"/>
              </a:defRPr>
            </a:lvl4pPr>
            <a:lvl5pPr marL="1978791" indent="-219865" defTabSz="949698">
              <a:defRPr sz="2300">
                <a:solidFill>
                  <a:schemeClr val="tx1"/>
                </a:solidFill>
                <a:latin typeface="Arial" pitchFamily="34" charset="0"/>
              </a:defRPr>
            </a:lvl5pPr>
            <a:lvl6pPr marL="2418522" indent="-219865" defTabSz="949698" eaLnBrk="0" fontAlgn="base" hangingPunct="0">
              <a:spcBef>
                <a:spcPct val="0"/>
              </a:spcBef>
              <a:spcAft>
                <a:spcPct val="0"/>
              </a:spcAft>
              <a:defRPr sz="2300">
                <a:solidFill>
                  <a:schemeClr val="tx1"/>
                </a:solidFill>
                <a:latin typeface="Arial" pitchFamily="34" charset="0"/>
              </a:defRPr>
            </a:lvl6pPr>
            <a:lvl7pPr marL="2858254" indent="-219865" defTabSz="949698" eaLnBrk="0" fontAlgn="base" hangingPunct="0">
              <a:spcBef>
                <a:spcPct val="0"/>
              </a:spcBef>
              <a:spcAft>
                <a:spcPct val="0"/>
              </a:spcAft>
              <a:defRPr sz="2300">
                <a:solidFill>
                  <a:schemeClr val="tx1"/>
                </a:solidFill>
                <a:latin typeface="Arial" pitchFamily="34" charset="0"/>
              </a:defRPr>
            </a:lvl7pPr>
            <a:lvl8pPr marL="3297985" indent="-219865" defTabSz="949698" eaLnBrk="0" fontAlgn="base" hangingPunct="0">
              <a:spcBef>
                <a:spcPct val="0"/>
              </a:spcBef>
              <a:spcAft>
                <a:spcPct val="0"/>
              </a:spcAft>
              <a:defRPr sz="2300">
                <a:solidFill>
                  <a:schemeClr val="tx1"/>
                </a:solidFill>
                <a:latin typeface="Arial" pitchFamily="34" charset="0"/>
              </a:defRPr>
            </a:lvl8pPr>
            <a:lvl9pPr marL="3737716" indent="-219865" defTabSz="949698" eaLnBrk="0" fontAlgn="base" hangingPunct="0">
              <a:spcBef>
                <a:spcPct val="0"/>
              </a:spcBef>
              <a:spcAft>
                <a:spcPct val="0"/>
              </a:spcAft>
              <a:defRPr sz="2300">
                <a:solidFill>
                  <a:schemeClr val="tx1"/>
                </a:solidFill>
                <a:latin typeface="Arial" pitchFamily="34" charset="0"/>
              </a:defRPr>
            </a:lvl9pPr>
          </a:lstStyle>
          <a:p>
            <a:fld id="{4F57CE17-A799-4126-AF99-F8C9CBD912B4}" type="slidenum">
              <a:rPr lang="de-CH" sz="1200"/>
              <a:pPr/>
              <a:t>27</a:t>
            </a:fld>
            <a:endParaRPr lang="de-CH" sz="1200"/>
          </a:p>
        </p:txBody>
      </p:sp>
      <p:sp>
        <p:nvSpPr>
          <p:cNvPr id="281603" name="Rechteck 2"/>
          <p:cNvSpPr>
            <a:spLocks noGrp="1" noRot="1" noChangeAspect="1" noChangeArrowheads="1" noTextEdit="1"/>
          </p:cNvSpPr>
          <p:nvPr>
            <p:ph type="sldImg"/>
          </p:nvPr>
        </p:nvSpPr>
        <p:spPr>
          <a:xfrm>
            <a:off x="933450" y="741363"/>
            <a:ext cx="4933950" cy="3702050"/>
          </a:xfrm>
          <a:ln/>
        </p:spPr>
      </p:sp>
      <p:sp>
        <p:nvSpPr>
          <p:cNvPr id="281604" name="Rechteck 3"/>
          <p:cNvSpPr>
            <a:spLocks noGrp="1" noChangeArrowheads="1"/>
          </p:cNvSpPr>
          <p:nvPr>
            <p:ph type="body" idx="1"/>
          </p:nvPr>
        </p:nvSpPr>
        <p:spPr>
          <a:noFill/>
        </p:spPr>
        <p:txBody>
          <a:bodyPr/>
          <a:lstStyle/>
          <a:p>
            <a:pPr eaLnBrk="1" hangingPunct="1"/>
            <a:endParaRPr lang="de-CH"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hteck 7"/>
          <p:cNvSpPr>
            <a:spLocks noGrp="1" noChangeArrowheads="1"/>
          </p:cNvSpPr>
          <p:nvPr>
            <p:ph type="sldNum" sz="quarter" idx="5"/>
          </p:nvPr>
        </p:nvSpPr>
        <p:spPr>
          <a:noFill/>
        </p:spPr>
        <p:txBody>
          <a:bodyPr/>
          <a:lstStyle>
            <a:lvl1pPr defTabSz="949698">
              <a:defRPr sz="2300">
                <a:solidFill>
                  <a:schemeClr val="tx1"/>
                </a:solidFill>
                <a:latin typeface="Arial" pitchFamily="34" charset="0"/>
              </a:defRPr>
            </a:lvl1pPr>
            <a:lvl2pPr marL="714564" indent="-274832" defTabSz="949698">
              <a:defRPr sz="2300">
                <a:solidFill>
                  <a:schemeClr val="tx1"/>
                </a:solidFill>
                <a:latin typeface="Arial" pitchFamily="34" charset="0"/>
              </a:defRPr>
            </a:lvl2pPr>
            <a:lvl3pPr marL="1099328" indent="-219865" defTabSz="949698">
              <a:defRPr sz="2300">
                <a:solidFill>
                  <a:schemeClr val="tx1"/>
                </a:solidFill>
                <a:latin typeface="Arial" pitchFamily="34" charset="0"/>
              </a:defRPr>
            </a:lvl3pPr>
            <a:lvl4pPr marL="1539059" indent="-219865" defTabSz="949698">
              <a:defRPr sz="2300">
                <a:solidFill>
                  <a:schemeClr val="tx1"/>
                </a:solidFill>
                <a:latin typeface="Arial" pitchFamily="34" charset="0"/>
              </a:defRPr>
            </a:lvl4pPr>
            <a:lvl5pPr marL="1978791" indent="-219865" defTabSz="949698">
              <a:defRPr sz="2300">
                <a:solidFill>
                  <a:schemeClr val="tx1"/>
                </a:solidFill>
                <a:latin typeface="Arial" pitchFamily="34" charset="0"/>
              </a:defRPr>
            </a:lvl5pPr>
            <a:lvl6pPr marL="2418522" indent="-219865" defTabSz="949698" eaLnBrk="0" fontAlgn="base" hangingPunct="0">
              <a:spcBef>
                <a:spcPct val="0"/>
              </a:spcBef>
              <a:spcAft>
                <a:spcPct val="0"/>
              </a:spcAft>
              <a:defRPr sz="2300">
                <a:solidFill>
                  <a:schemeClr val="tx1"/>
                </a:solidFill>
                <a:latin typeface="Arial" pitchFamily="34" charset="0"/>
              </a:defRPr>
            </a:lvl6pPr>
            <a:lvl7pPr marL="2858254" indent="-219865" defTabSz="949698" eaLnBrk="0" fontAlgn="base" hangingPunct="0">
              <a:spcBef>
                <a:spcPct val="0"/>
              </a:spcBef>
              <a:spcAft>
                <a:spcPct val="0"/>
              </a:spcAft>
              <a:defRPr sz="2300">
                <a:solidFill>
                  <a:schemeClr val="tx1"/>
                </a:solidFill>
                <a:latin typeface="Arial" pitchFamily="34" charset="0"/>
              </a:defRPr>
            </a:lvl7pPr>
            <a:lvl8pPr marL="3297985" indent="-219865" defTabSz="949698" eaLnBrk="0" fontAlgn="base" hangingPunct="0">
              <a:spcBef>
                <a:spcPct val="0"/>
              </a:spcBef>
              <a:spcAft>
                <a:spcPct val="0"/>
              </a:spcAft>
              <a:defRPr sz="2300">
                <a:solidFill>
                  <a:schemeClr val="tx1"/>
                </a:solidFill>
                <a:latin typeface="Arial" pitchFamily="34" charset="0"/>
              </a:defRPr>
            </a:lvl8pPr>
            <a:lvl9pPr marL="3737716" indent="-219865" defTabSz="949698" eaLnBrk="0" fontAlgn="base" hangingPunct="0">
              <a:spcBef>
                <a:spcPct val="0"/>
              </a:spcBef>
              <a:spcAft>
                <a:spcPct val="0"/>
              </a:spcAft>
              <a:defRPr sz="2300">
                <a:solidFill>
                  <a:schemeClr val="tx1"/>
                </a:solidFill>
                <a:latin typeface="Arial" pitchFamily="34" charset="0"/>
              </a:defRPr>
            </a:lvl9pPr>
          </a:lstStyle>
          <a:p>
            <a:fld id="{4F57CE17-A799-4126-AF99-F8C9CBD912B4}" type="slidenum">
              <a:rPr lang="de-CH" sz="1200"/>
              <a:pPr/>
              <a:t>28</a:t>
            </a:fld>
            <a:endParaRPr lang="de-CH" sz="1200"/>
          </a:p>
        </p:txBody>
      </p:sp>
      <p:sp>
        <p:nvSpPr>
          <p:cNvPr id="281603" name="Rechteck 2"/>
          <p:cNvSpPr>
            <a:spLocks noGrp="1" noRot="1" noChangeAspect="1" noChangeArrowheads="1" noTextEdit="1"/>
          </p:cNvSpPr>
          <p:nvPr>
            <p:ph type="sldImg"/>
          </p:nvPr>
        </p:nvSpPr>
        <p:spPr>
          <a:xfrm>
            <a:off x="933450" y="741363"/>
            <a:ext cx="4933950" cy="3702050"/>
          </a:xfrm>
          <a:ln/>
        </p:spPr>
      </p:sp>
      <p:sp>
        <p:nvSpPr>
          <p:cNvPr id="281604" name="Rechteck 3"/>
          <p:cNvSpPr>
            <a:spLocks noGrp="1" noChangeArrowheads="1"/>
          </p:cNvSpPr>
          <p:nvPr>
            <p:ph type="body" idx="1"/>
          </p:nvPr>
        </p:nvSpPr>
        <p:spPr>
          <a:noFill/>
        </p:spPr>
        <p:txBody>
          <a:bodyPr/>
          <a:lstStyle/>
          <a:p>
            <a:pPr eaLnBrk="1" hangingPunct="1"/>
            <a:endParaRPr lang="de-CH"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5</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hteck 7"/>
          <p:cNvSpPr>
            <a:spLocks noGrp="1" noChangeArrowheads="1"/>
          </p:cNvSpPr>
          <p:nvPr>
            <p:ph type="sldNum" sz="quarter" idx="5"/>
          </p:nvPr>
        </p:nvSpPr>
        <p:spPr>
          <a:noFill/>
        </p:spPr>
        <p:txBody>
          <a:bodyPr/>
          <a:lstStyle>
            <a:lvl1pPr defTabSz="949698">
              <a:defRPr sz="2300">
                <a:solidFill>
                  <a:schemeClr val="tx1"/>
                </a:solidFill>
                <a:latin typeface="Arial" pitchFamily="34" charset="0"/>
              </a:defRPr>
            </a:lvl1pPr>
            <a:lvl2pPr marL="714564" indent="-274832" defTabSz="949698">
              <a:defRPr sz="2300">
                <a:solidFill>
                  <a:schemeClr val="tx1"/>
                </a:solidFill>
                <a:latin typeface="Arial" pitchFamily="34" charset="0"/>
              </a:defRPr>
            </a:lvl2pPr>
            <a:lvl3pPr marL="1099328" indent="-219865" defTabSz="949698">
              <a:defRPr sz="2300">
                <a:solidFill>
                  <a:schemeClr val="tx1"/>
                </a:solidFill>
                <a:latin typeface="Arial" pitchFamily="34" charset="0"/>
              </a:defRPr>
            </a:lvl3pPr>
            <a:lvl4pPr marL="1539059" indent="-219865" defTabSz="949698">
              <a:defRPr sz="2300">
                <a:solidFill>
                  <a:schemeClr val="tx1"/>
                </a:solidFill>
                <a:latin typeface="Arial" pitchFamily="34" charset="0"/>
              </a:defRPr>
            </a:lvl4pPr>
            <a:lvl5pPr marL="1978791" indent="-219865" defTabSz="949698">
              <a:defRPr sz="2300">
                <a:solidFill>
                  <a:schemeClr val="tx1"/>
                </a:solidFill>
                <a:latin typeface="Arial" pitchFamily="34" charset="0"/>
              </a:defRPr>
            </a:lvl5pPr>
            <a:lvl6pPr marL="2418522" indent="-219865" defTabSz="949698" eaLnBrk="0" fontAlgn="base" hangingPunct="0">
              <a:spcBef>
                <a:spcPct val="0"/>
              </a:spcBef>
              <a:spcAft>
                <a:spcPct val="0"/>
              </a:spcAft>
              <a:defRPr sz="2300">
                <a:solidFill>
                  <a:schemeClr val="tx1"/>
                </a:solidFill>
                <a:latin typeface="Arial" pitchFamily="34" charset="0"/>
              </a:defRPr>
            </a:lvl6pPr>
            <a:lvl7pPr marL="2858254" indent="-219865" defTabSz="949698" eaLnBrk="0" fontAlgn="base" hangingPunct="0">
              <a:spcBef>
                <a:spcPct val="0"/>
              </a:spcBef>
              <a:spcAft>
                <a:spcPct val="0"/>
              </a:spcAft>
              <a:defRPr sz="2300">
                <a:solidFill>
                  <a:schemeClr val="tx1"/>
                </a:solidFill>
                <a:latin typeface="Arial" pitchFamily="34" charset="0"/>
              </a:defRPr>
            </a:lvl7pPr>
            <a:lvl8pPr marL="3297985" indent="-219865" defTabSz="949698" eaLnBrk="0" fontAlgn="base" hangingPunct="0">
              <a:spcBef>
                <a:spcPct val="0"/>
              </a:spcBef>
              <a:spcAft>
                <a:spcPct val="0"/>
              </a:spcAft>
              <a:defRPr sz="2300">
                <a:solidFill>
                  <a:schemeClr val="tx1"/>
                </a:solidFill>
                <a:latin typeface="Arial" pitchFamily="34" charset="0"/>
              </a:defRPr>
            </a:lvl8pPr>
            <a:lvl9pPr marL="3737716" indent="-219865" defTabSz="949698" eaLnBrk="0" fontAlgn="base" hangingPunct="0">
              <a:spcBef>
                <a:spcPct val="0"/>
              </a:spcBef>
              <a:spcAft>
                <a:spcPct val="0"/>
              </a:spcAft>
              <a:defRPr sz="2300">
                <a:solidFill>
                  <a:schemeClr val="tx1"/>
                </a:solidFill>
                <a:latin typeface="Arial" pitchFamily="34" charset="0"/>
              </a:defRPr>
            </a:lvl9pPr>
          </a:lstStyle>
          <a:p>
            <a:fld id="{4F57CE17-A799-4126-AF99-F8C9CBD912B4}" type="slidenum">
              <a:rPr lang="de-CH" sz="1200"/>
              <a:pPr/>
              <a:t>29</a:t>
            </a:fld>
            <a:endParaRPr lang="de-CH" sz="1200"/>
          </a:p>
        </p:txBody>
      </p:sp>
      <p:sp>
        <p:nvSpPr>
          <p:cNvPr id="281603" name="Rechteck 2"/>
          <p:cNvSpPr>
            <a:spLocks noGrp="1" noRot="1" noChangeAspect="1" noChangeArrowheads="1" noTextEdit="1"/>
          </p:cNvSpPr>
          <p:nvPr>
            <p:ph type="sldImg"/>
          </p:nvPr>
        </p:nvSpPr>
        <p:spPr>
          <a:xfrm>
            <a:off x="933450" y="741363"/>
            <a:ext cx="4933950" cy="3702050"/>
          </a:xfrm>
          <a:ln/>
        </p:spPr>
      </p:sp>
      <p:sp>
        <p:nvSpPr>
          <p:cNvPr id="281604" name="Rechteck 3"/>
          <p:cNvSpPr>
            <a:spLocks noGrp="1" noChangeArrowheads="1"/>
          </p:cNvSpPr>
          <p:nvPr>
            <p:ph type="body" idx="1"/>
          </p:nvPr>
        </p:nvSpPr>
        <p:spPr>
          <a:noFill/>
        </p:spPr>
        <p:txBody>
          <a:bodyPr/>
          <a:lstStyle/>
          <a:p>
            <a:pPr eaLnBrk="1" hangingPunct="1"/>
            <a:endParaRPr lang="de-CH" dirty="0"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16F90109-4F21-4BBC-B978-135A6ECFD136}" type="slidenum">
              <a:rPr lang="de-CH" smtClean="0"/>
              <a:pPr/>
              <a:t>30</a:t>
            </a:fld>
            <a:endParaRPr lang="de-CH"/>
          </a:p>
        </p:txBody>
      </p:sp>
    </p:spTree>
    <p:extLst>
      <p:ext uri="{BB962C8B-B14F-4D97-AF65-F5344CB8AC3E}">
        <p14:creationId xmlns:p14="http://schemas.microsoft.com/office/powerpoint/2010/main" val="3884464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31</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32</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Bundesrätin</a:t>
            </a:r>
            <a:r>
              <a:rPr lang="de-CH" baseline="0" dirty="0" smtClean="0"/>
              <a:t> Sommaruga erwähnt folgende bestehende mögliche Konfliktfälle:</a:t>
            </a:r>
          </a:p>
          <a:p>
            <a:pPr marL="189452" indent="-189452">
              <a:buFontTx/>
              <a:buChar char="-"/>
            </a:pPr>
            <a:r>
              <a:rPr lang="de-CH" baseline="0" dirty="0" smtClean="0"/>
              <a:t>Ausweisung eines europäischen Bürgers wegen Sozialhilfebetrugs. Das Freizügigkeitsabkommen verlangt für eine rechtmässige Ausweisung die Prüfung des Vorliegens einer gegenwärtigen, tatsächlichen und schweren Gefährdung der öffentlichen Ordnung, was im Falle eines Sozialhilfebetruges kaum angenommen werden kann.</a:t>
            </a:r>
          </a:p>
          <a:p>
            <a:pPr marL="189452" indent="-189452">
              <a:buFontTx/>
              <a:buChar char="-"/>
            </a:pPr>
            <a:r>
              <a:rPr lang="de-CH" baseline="0" dirty="0" smtClean="0"/>
              <a:t>Das Prinzip der Verhältnismässigkeit staatlicher Massnahmen könnte im Falle einer Verurteilung eines amerikanischen Geschäftsmannes wegen ungetreuer Geschäftsführung zu einer bedingte Strafe von über 6 Monaten verletzt sein, da in einem solchen Fall die Zukunftsprognosen als gut eingeschätzt werden und daher eine Ausweisung nicht notwendig machen.</a:t>
            </a:r>
          </a:p>
        </p:txBody>
      </p:sp>
      <p:sp>
        <p:nvSpPr>
          <p:cNvPr id="4" name="Foliennummernplatzhalter 3"/>
          <p:cNvSpPr>
            <a:spLocks noGrp="1"/>
          </p:cNvSpPr>
          <p:nvPr>
            <p:ph type="sldNum" sz="quarter" idx="10"/>
          </p:nvPr>
        </p:nvSpPr>
        <p:spPr/>
        <p:txBody>
          <a:bodyPr/>
          <a:lstStyle/>
          <a:p>
            <a:fld id="{16F90109-4F21-4BBC-B978-135A6ECFD136}" type="slidenum">
              <a:rPr lang="de-CH" smtClean="0"/>
              <a:pPr/>
              <a:t>33</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35</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7</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9</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10</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11</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13</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14</a:t>
            </a:fld>
            <a:endParaRPr lang="de-CH"/>
          </a:p>
        </p:txBody>
      </p:sp>
    </p:spTree>
    <p:extLst>
      <p:ext uri="{BB962C8B-B14F-4D97-AF65-F5344CB8AC3E}">
        <p14:creationId xmlns:p14="http://schemas.microsoft.com/office/powerpoint/2010/main" val="3570267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16F90109-4F21-4BBC-B978-135A6ECFD136}" type="slidenum">
              <a:rPr lang="de-CH" smtClean="0"/>
              <a:pPr/>
              <a:t>15</a:t>
            </a:fld>
            <a:endParaRPr lang="de-CH"/>
          </a:p>
        </p:txBody>
      </p:sp>
    </p:spTree>
    <p:extLst>
      <p:ext uri="{BB962C8B-B14F-4D97-AF65-F5344CB8AC3E}">
        <p14:creationId xmlns:p14="http://schemas.microsoft.com/office/powerpoint/2010/main" val="35702673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pic>
        <p:nvPicPr>
          <p:cNvPr id="2" name="Bild 1" descr="keyvisual_ppt_rwi_50_1136.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126901"/>
          </a:xfrm>
          <a:prstGeom prst="rect">
            <a:avLst/>
          </a:prstGeom>
        </p:spPr>
      </p:pic>
      <p:sp>
        <p:nvSpPr>
          <p:cNvPr id="4098" name="Rectangle 2"/>
          <p:cNvSpPr>
            <a:spLocks noGrp="1" noChangeArrowheads="1"/>
          </p:cNvSpPr>
          <p:nvPr>
            <p:ph type="ctrTitle"/>
          </p:nvPr>
        </p:nvSpPr>
        <p:spPr>
          <a:xfrm>
            <a:off x="900113" y="1989138"/>
            <a:ext cx="7343775" cy="1295400"/>
          </a:xfrm>
        </p:spPr>
        <p:txBody>
          <a:bodyPr/>
          <a:lstStyle>
            <a:lvl1pPr>
              <a:defRPr sz="3900">
                <a:solidFill>
                  <a:schemeClr val="tx2"/>
                </a:solidFill>
              </a:defRPr>
            </a:lvl1pPr>
          </a:lstStyle>
          <a:p>
            <a:r>
              <a:rPr lang="de-DE" noProof="0" smtClean="0"/>
              <a:t>Titelmasterformat durch Klicken bearbeiten</a:t>
            </a:r>
            <a:endParaRPr lang="en-US" noProof="0"/>
          </a:p>
        </p:txBody>
      </p:sp>
      <p:sp>
        <p:nvSpPr>
          <p:cNvPr id="4099" name="Rectangle 3"/>
          <p:cNvSpPr>
            <a:spLocks noGrp="1" noChangeArrowheads="1"/>
          </p:cNvSpPr>
          <p:nvPr>
            <p:ph type="subTitle" idx="1"/>
          </p:nvPr>
        </p:nvSpPr>
        <p:spPr>
          <a:xfrm>
            <a:off x="900113" y="3429000"/>
            <a:ext cx="7343775" cy="1752600"/>
          </a:xfrm>
        </p:spPr>
        <p:txBody>
          <a:bodyPr/>
          <a:lstStyle>
            <a:lvl1pPr>
              <a:defRPr/>
            </a:lvl1pPr>
          </a:lstStyle>
          <a:p>
            <a:r>
              <a:rPr lang="de-DE" noProof="0" smtClean="0"/>
              <a:t>Formatvorlage des Untertitelmasters durch Klicken bearbeiten</a:t>
            </a:r>
            <a:endParaRPr lang="en-US" noProof="0"/>
          </a:p>
        </p:txBody>
      </p:sp>
      <p:sp>
        <p:nvSpPr>
          <p:cNvPr id="4100" name="Rectangle 4"/>
          <p:cNvSpPr>
            <a:spLocks noGrp="1" noChangeArrowheads="1"/>
          </p:cNvSpPr>
          <p:nvPr>
            <p:ph type="dt" sz="half" idx="2"/>
          </p:nvPr>
        </p:nvSpPr>
        <p:spPr>
          <a:xfrm>
            <a:off x="900113" y="6524625"/>
            <a:ext cx="2133600" cy="215900"/>
          </a:xfrm>
        </p:spPr>
        <p:txBody>
          <a:bodyPr/>
          <a:lstStyle>
            <a:lvl1pPr>
              <a:defRPr/>
            </a:lvl1pPr>
          </a:lstStyle>
          <a:p>
            <a:fld id="{04FBDE6F-3CFC-45EF-B143-CAD51A7B3CAF}" type="datetime1">
              <a:rPr lang="en-US" noProof="0" smtClean="0"/>
              <a:pPr/>
              <a:t>8/4/2015</a:t>
            </a:fld>
            <a:endParaRPr lang="en-US" noProof="0"/>
          </a:p>
        </p:txBody>
      </p:sp>
      <p:sp>
        <p:nvSpPr>
          <p:cNvPr id="4102" name="Rectangle 6"/>
          <p:cNvSpPr>
            <a:spLocks noGrp="1" noChangeArrowheads="1"/>
          </p:cNvSpPr>
          <p:nvPr>
            <p:ph type="sldNum" sz="quarter" idx="4"/>
          </p:nvPr>
        </p:nvSpPr>
        <p:spPr>
          <a:xfrm>
            <a:off x="6399213" y="6524625"/>
            <a:ext cx="1844675" cy="215900"/>
          </a:xfrm>
        </p:spPr>
        <p:txBody>
          <a:bodyPr/>
          <a:lstStyle>
            <a:lvl1pPr>
              <a:defRPr/>
            </a:lvl1pPr>
          </a:lstStyle>
          <a:p>
            <a:r>
              <a:rPr lang="en-US" noProof="0" smtClean="0"/>
              <a:t>Page </a:t>
            </a:r>
            <a:fld id="{095A06C1-A939-4FDB-AEB0-B3358448343A}" type="slidenum">
              <a:rPr lang="en-US" noProof="0" smtClean="0"/>
              <a:pPr/>
              <a:t>‹Nr.›</a:t>
            </a:fld>
            <a:endParaRPr lang="en-US" noProof="0"/>
          </a:p>
        </p:txBody>
      </p:sp>
      <p:sp>
        <p:nvSpPr>
          <p:cNvPr id="4104" name="Line 8"/>
          <p:cNvSpPr>
            <a:spLocks noChangeShapeType="1"/>
          </p:cNvSpPr>
          <p:nvPr userDrawn="1"/>
        </p:nvSpPr>
        <p:spPr bwMode="auto">
          <a:xfrm>
            <a:off x="0" y="1125538"/>
            <a:ext cx="9144000" cy="0"/>
          </a:xfrm>
          <a:prstGeom prst="line">
            <a:avLst/>
          </a:prstGeom>
          <a:noFill/>
          <a:ln w="15875">
            <a:solidFill>
              <a:schemeClr val="accent2"/>
            </a:solidFill>
            <a:round/>
            <a:headEnd/>
            <a:tailEnd/>
          </a:ln>
          <a:effectLst/>
        </p:spPr>
        <p:txBody>
          <a:bodyPr/>
          <a:lstStyle/>
          <a:p>
            <a:endParaRPr lang="en-US" noProof="0"/>
          </a:p>
        </p:txBody>
      </p:sp>
      <p:sp>
        <p:nvSpPr>
          <p:cNvPr id="4105" name="Text Box 9"/>
          <p:cNvSpPr txBox="1">
            <a:spLocks noChangeArrowheads="1"/>
          </p:cNvSpPr>
          <p:nvPr userDrawn="1"/>
        </p:nvSpPr>
        <p:spPr bwMode="auto">
          <a:xfrm>
            <a:off x="900113" y="852488"/>
            <a:ext cx="7343775" cy="227012"/>
          </a:xfrm>
          <a:prstGeom prst="rect">
            <a:avLst/>
          </a:prstGeom>
          <a:noFill/>
          <a:ln w="9525">
            <a:noFill/>
            <a:miter lim="800000"/>
            <a:headEnd/>
            <a:tailEnd/>
          </a:ln>
          <a:effectLst/>
        </p:spPr>
        <p:txBody>
          <a:bodyPr lIns="0" tIns="36000" rIns="0" bIns="0"/>
          <a:lstStyle/>
          <a:p>
            <a:pPr>
              <a:spcBef>
                <a:spcPct val="50000"/>
              </a:spcBef>
            </a:pPr>
            <a:r>
              <a:rPr lang="en-US" sz="1400" b="1" kern="1200" noProof="0" dirty="0" smtClean="0">
                <a:solidFill>
                  <a:schemeClr val="tx1"/>
                </a:solidFill>
                <a:latin typeface="Arial" charset="0"/>
                <a:ea typeface="+mn-ea"/>
                <a:cs typeface="Arial" charset="0"/>
              </a:rPr>
              <a:t>Institute</a:t>
            </a:r>
            <a:r>
              <a:rPr lang="en-US" sz="1400" b="1" kern="1200" baseline="0" noProof="0" dirty="0" smtClean="0">
                <a:solidFill>
                  <a:schemeClr val="tx1"/>
                </a:solidFill>
                <a:latin typeface="Arial" charset="0"/>
                <a:ea typeface="+mn-ea"/>
                <a:cs typeface="Arial" charset="0"/>
              </a:rPr>
              <a:t> of Law</a:t>
            </a:r>
            <a:endParaRPr lang="en-US" sz="1400" b="1" noProof="0" dirty="0"/>
          </a:p>
        </p:txBody>
      </p:sp>
      <p:pic>
        <p:nvPicPr>
          <p:cNvPr id="10" name="Grafik 9" descr="uzh_logo_e_pos_grau_1mm.tif"/>
          <p:cNvPicPr>
            <a:picLocks noChangeAspect="1"/>
          </p:cNvPicPr>
          <p:nvPr userDrawn="1"/>
        </p:nvPicPr>
        <p:blipFill>
          <a:blip r:embed="rId3" cstate="print"/>
          <a:stretch>
            <a:fillRect/>
          </a:stretch>
        </p:blipFill>
        <p:spPr>
          <a:xfrm>
            <a:off x="161925" y="142812"/>
            <a:ext cx="2026920" cy="68427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sp>
        <p:nvSpPr>
          <p:cNvPr id="7" name="Rechteck 6"/>
          <p:cNvSpPr/>
          <p:nvPr userDrawn="1"/>
        </p:nvSpPr>
        <p:spPr bwMode="gray">
          <a:xfrm>
            <a:off x="0" y="1125538"/>
            <a:ext cx="9144000" cy="5732462"/>
          </a:xfrm>
          <a:prstGeom prst="rect">
            <a:avLst/>
          </a:prstGeom>
          <a:solidFill>
            <a:schemeClr val="accent3"/>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smtClean="0">
              <a:ln>
                <a:noFill/>
              </a:ln>
              <a:solidFill>
                <a:schemeClr val="tx1"/>
              </a:solidFill>
              <a:effectLst/>
              <a:latin typeface="Arial" charset="0"/>
              <a:cs typeface="Arial" charset="0"/>
            </a:endParaRPr>
          </a:p>
        </p:txBody>
      </p:sp>
      <p:sp>
        <p:nvSpPr>
          <p:cNvPr id="2" name="Titel 1"/>
          <p:cNvSpPr>
            <a:spLocks noGrp="1"/>
          </p:cNvSpPr>
          <p:nvPr>
            <p:ph type="title"/>
          </p:nvPr>
        </p:nvSpPr>
        <p:spPr bwMode="gray">
          <a:solidFill>
            <a:schemeClr val="accent3"/>
          </a:solidFill>
        </p:spPr>
        <p:txBody>
          <a:bodyPr/>
          <a:lstStyle>
            <a:lvl1pPr>
              <a:defRPr>
                <a:solidFill>
                  <a:schemeClr val="bg1"/>
                </a:solidFill>
              </a:defRPr>
            </a:lvl1pPr>
          </a:lstStyle>
          <a:p>
            <a:r>
              <a:rPr lang="de-DE" noProof="0" smtClean="0"/>
              <a:t>Titelmasterformat durch Klicken bearbeiten</a:t>
            </a:r>
            <a:endParaRPr lang="en-GB"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en-US" noProof="0"/>
          </a:p>
        </p:txBody>
      </p:sp>
      <p:sp>
        <p:nvSpPr>
          <p:cNvPr id="3" name="Inhaltsplatzhalter 2"/>
          <p:cNvSpPr>
            <a:spLocks noGrp="1"/>
          </p:cNvSpPr>
          <p:nvPr>
            <p:ph idx="1"/>
          </p:nvPr>
        </p:nvSpPr>
        <p:spPr/>
        <p:txBody>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a:p>
        </p:txBody>
      </p:sp>
      <p:sp>
        <p:nvSpPr>
          <p:cNvPr id="4" name="Datumsplatzhalter 3"/>
          <p:cNvSpPr>
            <a:spLocks noGrp="1"/>
          </p:cNvSpPr>
          <p:nvPr>
            <p:ph type="dt" sz="half" idx="10"/>
          </p:nvPr>
        </p:nvSpPr>
        <p:spPr/>
        <p:txBody>
          <a:bodyPr/>
          <a:lstStyle>
            <a:lvl1pPr>
              <a:defRPr/>
            </a:lvl1pPr>
          </a:lstStyle>
          <a:p>
            <a:fld id="{11B4AB6C-6D0B-441B-8168-5B8D112FF575}" type="datetime1">
              <a:rPr lang="en-US" noProof="0" smtClean="0"/>
              <a:pPr/>
              <a:t>8/4/2015</a:t>
            </a:fld>
            <a:endParaRPr lang="en-US" noProof="0"/>
          </a:p>
        </p:txBody>
      </p:sp>
      <p:sp>
        <p:nvSpPr>
          <p:cNvPr id="5" name="Fußzeilenplatzhalter 4"/>
          <p:cNvSpPr>
            <a:spLocks noGrp="1"/>
          </p:cNvSpPr>
          <p:nvPr>
            <p:ph type="ftr" sz="quarter" idx="11"/>
          </p:nvPr>
        </p:nvSpPr>
        <p:spPr/>
        <p:txBody>
          <a:bodyPr/>
          <a:lstStyle>
            <a:lvl1pPr>
              <a:defRPr/>
            </a:lvl1pPr>
          </a:lstStyle>
          <a:p>
            <a:r>
              <a:rPr lang="en-US" noProof="0" smtClean="0"/>
              <a:t>Title of the presentation, Author</a:t>
            </a:r>
            <a:endParaRPr lang="en-US" noProof="0"/>
          </a:p>
        </p:txBody>
      </p:sp>
      <p:sp>
        <p:nvSpPr>
          <p:cNvPr id="6" name="Foliennummernplatzhalter 5"/>
          <p:cNvSpPr>
            <a:spLocks noGrp="1"/>
          </p:cNvSpPr>
          <p:nvPr>
            <p:ph type="sldNum" sz="quarter" idx="12"/>
          </p:nvPr>
        </p:nvSpPr>
        <p:spPr/>
        <p:txBody>
          <a:bodyPr/>
          <a:lstStyle>
            <a:lvl1pPr>
              <a:defRPr/>
            </a:lvl1pPr>
          </a:lstStyle>
          <a:p>
            <a:r>
              <a:rPr lang="en-US" noProof="0" smtClean="0"/>
              <a:t>Page </a:t>
            </a:r>
            <a:fld id="{298DDF54-96CA-4706-AFE9-54D71408EAE8}" type="slidenum">
              <a:rPr lang="en-US" noProof="0" smtClean="0"/>
              <a:pPr/>
              <a:t>‹Nr.›</a:t>
            </a:fld>
            <a:endParaRPr lang="en-US"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en-US" noProof="0"/>
          </a:p>
        </p:txBody>
      </p:sp>
      <p:sp>
        <p:nvSpPr>
          <p:cNvPr id="3" name="Inhaltsplatzhalter 2"/>
          <p:cNvSpPr>
            <a:spLocks noGrp="1"/>
          </p:cNvSpPr>
          <p:nvPr>
            <p:ph idx="1"/>
          </p:nvPr>
        </p:nvSpPr>
        <p:spPr>
          <a:xfrm>
            <a:off x="900113" y="2205038"/>
            <a:ext cx="3527425" cy="3887787"/>
          </a:xfrm>
        </p:spPr>
        <p:txBody>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a:p>
        </p:txBody>
      </p:sp>
      <p:sp>
        <p:nvSpPr>
          <p:cNvPr id="4" name="Datumsplatzhalter 3"/>
          <p:cNvSpPr>
            <a:spLocks noGrp="1"/>
          </p:cNvSpPr>
          <p:nvPr>
            <p:ph type="dt" sz="half" idx="10"/>
          </p:nvPr>
        </p:nvSpPr>
        <p:spPr/>
        <p:txBody>
          <a:bodyPr/>
          <a:lstStyle>
            <a:lvl1pPr>
              <a:defRPr/>
            </a:lvl1pPr>
          </a:lstStyle>
          <a:p>
            <a:fld id="{11B4AB6C-6D0B-441B-8168-5B8D112FF575}" type="datetime1">
              <a:rPr lang="en-US" noProof="0" smtClean="0"/>
              <a:pPr/>
              <a:t>8/4/2015</a:t>
            </a:fld>
            <a:endParaRPr lang="en-US" noProof="0"/>
          </a:p>
        </p:txBody>
      </p:sp>
      <p:sp>
        <p:nvSpPr>
          <p:cNvPr id="5" name="Fußzeilenplatzhalter 4"/>
          <p:cNvSpPr>
            <a:spLocks noGrp="1"/>
          </p:cNvSpPr>
          <p:nvPr>
            <p:ph type="ftr" sz="quarter" idx="11"/>
          </p:nvPr>
        </p:nvSpPr>
        <p:spPr/>
        <p:txBody>
          <a:bodyPr/>
          <a:lstStyle>
            <a:lvl1pPr>
              <a:defRPr/>
            </a:lvl1pPr>
          </a:lstStyle>
          <a:p>
            <a:r>
              <a:rPr lang="en-US" noProof="0" smtClean="0"/>
              <a:t>Title of the presentation, Author</a:t>
            </a:r>
            <a:endParaRPr lang="en-US" noProof="0"/>
          </a:p>
        </p:txBody>
      </p:sp>
      <p:sp>
        <p:nvSpPr>
          <p:cNvPr id="6" name="Foliennummernplatzhalter 5"/>
          <p:cNvSpPr>
            <a:spLocks noGrp="1"/>
          </p:cNvSpPr>
          <p:nvPr>
            <p:ph type="sldNum" sz="quarter" idx="12"/>
          </p:nvPr>
        </p:nvSpPr>
        <p:spPr/>
        <p:txBody>
          <a:bodyPr/>
          <a:lstStyle>
            <a:lvl1pPr>
              <a:defRPr/>
            </a:lvl1pPr>
          </a:lstStyle>
          <a:p>
            <a:r>
              <a:rPr lang="en-US" noProof="0" smtClean="0"/>
              <a:t>Page </a:t>
            </a:r>
            <a:fld id="{298DDF54-96CA-4706-AFE9-54D71408EAE8}" type="slidenum">
              <a:rPr lang="en-US" noProof="0" smtClean="0"/>
              <a:pPr/>
              <a:t>‹Nr.›</a:t>
            </a:fld>
            <a:endParaRPr lang="en-US" noProof="0"/>
          </a:p>
        </p:txBody>
      </p:sp>
      <p:sp>
        <p:nvSpPr>
          <p:cNvPr id="8" name="Inhaltsplatzhalter 7"/>
          <p:cNvSpPr>
            <a:spLocks noGrp="1"/>
          </p:cNvSpPr>
          <p:nvPr>
            <p:ph sz="quarter" idx="13"/>
          </p:nvPr>
        </p:nvSpPr>
        <p:spPr>
          <a:xfrm>
            <a:off x="4716463" y="2205038"/>
            <a:ext cx="3527425" cy="38877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Text / Pictur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en-US" noProof="0"/>
          </a:p>
        </p:txBody>
      </p:sp>
      <p:sp>
        <p:nvSpPr>
          <p:cNvPr id="3" name="Inhaltsplatzhalter 2"/>
          <p:cNvSpPr>
            <a:spLocks noGrp="1"/>
          </p:cNvSpPr>
          <p:nvPr>
            <p:ph idx="1"/>
          </p:nvPr>
        </p:nvSpPr>
        <p:spPr>
          <a:xfrm>
            <a:off x="900113" y="2205038"/>
            <a:ext cx="3527425" cy="3887787"/>
          </a:xfrm>
        </p:spPr>
        <p:txBody>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a:p>
        </p:txBody>
      </p:sp>
      <p:sp>
        <p:nvSpPr>
          <p:cNvPr id="4" name="Datumsplatzhalter 3"/>
          <p:cNvSpPr>
            <a:spLocks noGrp="1"/>
          </p:cNvSpPr>
          <p:nvPr>
            <p:ph type="dt" sz="half" idx="10"/>
          </p:nvPr>
        </p:nvSpPr>
        <p:spPr/>
        <p:txBody>
          <a:bodyPr/>
          <a:lstStyle>
            <a:lvl1pPr>
              <a:defRPr/>
            </a:lvl1pPr>
          </a:lstStyle>
          <a:p>
            <a:fld id="{11B4AB6C-6D0B-441B-8168-5B8D112FF575}" type="datetime1">
              <a:rPr lang="en-US" noProof="0" smtClean="0"/>
              <a:pPr/>
              <a:t>8/4/2015</a:t>
            </a:fld>
            <a:endParaRPr lang="en-US" noProof="0"/>
          </a:p>
        </p:txBody>
      </p:sp>
      <p:sp>
        <p:nvSpPr>
          <p:cNvPr id="5" name="Fußzeilenplatzhalter 4"/>
          <p:cNvSpPr>
            <a:spLocks noGrp="1"/>
          </p:cNvSpPr>
          <p:nvPr>
            <p:ph type="ftr" sz="quarter" idx="11"/>
          </p:nvPr>
        </p:nvSpPr>
        <p:spPr/>
        <p:txBody>
          <a:bodyPr/>
          <a:lstStyle>
            <a:lvl1pPr>
              <a:defRPr/>
            </a:lvl1pPr>
          </a:lstStyle>
          <a:p>
            <a:r>
              <a:rPr lang="en-US" noProof="0" smtClean="0"/>
              <a:t>Title of the presentation, Author</a:t>
            </a:r>
            <a:endParaRPr lang="en-US" noProof="0"/>
          </a:p>
        </p:txBody>
      </p:sp>
      <p:sp>
        <p:nvSpPr>
          <p:cNvPr id="6" name="Foliennummernplatzhalter 5"/>
          <p:cNvSpPr>
            <a:spLocks noGrp="1"/>
          </p:cNvSpPr>
          <p:nvPr>
            <p:ph type="sldNum" sz="quarter" idx="12"/>
          </p:nvPr>
        </p:nvSpPr>
        <p:spPr/>
        <p:txBody>
          <a:bodyPr/>
          <a:lstStyle>
            <a:lvl1pPr>
              <a:defRPr/>
            </a:lvl1pPr>
          </a:lstStyle>
          <a:p>
            <a:r>
              <a:rPr lang="en-US" noProof="0" smtClean="0"/>
              <a:t>Page </a:t>
            </a:r>
            <a:fld id="{298DDF54-96CA-4706-AFE9-54D71408EAE8}" type="slidenum">
              <a:rPr lang="en-US" noProof="0" smtClean="0"/>
              <a:pPr/>
              <a:t>‹Nr.›</a:t>
            </a:fld>
            <a:endParaRPr lang="en-US" noProof="0"/>
          </a:p>
        </p:txBody>
      </p:sp>
      <p:sp>
        <p:nvSpPr>
          <p:cNvPr id="10" name="Bildplatzhalter 9"/>
          <p:cNvSpPr>
            <a:spLocks noGrp="1"/>
          </p:cNvSpPr>
          <p:nvPr>
            <p:ph type="pic" sz="quarter" idx="13"/>
          </p:nvPr>
        </p:nvSpPr>
        <p:spPr>
          <a:xfrm>
            <a:off x="4716463" y="2205038"/>
            <a:ext cx="3527425" cy="3887787"/>
          </a:xfrm>
        </p:spPr>
        <p:txBody>
          <a:bodyPr/>
          <a:lstStyle/>
          <a:p>
            <a:r>
              <a:rPr lang="de-DE" smtClean="0"/>
              <a:t>Bild durch Klicken auf Symbol hinzufügen</a:t>
            </a:r>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Picture /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en-US" noProof="0"/>
          </a:p>
        </p:txBody>
      </p:sp>
      <p:sp>
        <p:nvSpPr>
          <p:cNvPr id="3" name="Inhaltsplatzhalter 2"/>
          <p:cNvSpPr>
            <a:spLocks noGrp="1"/>
          </p:cNvSpPr>
          <p:nvPr>
            <p:ph idx="1"/>
          </p:nvPr>
        </p:nvSpPr>
        <p:spPr>
          <a:xfrm>
            <a:off x="4716463" y="2205038"/>
            <a:ext cx="3527425" cy="3887787"/>
          </a:xfrm>
        </p:spPr>
        <p:txBody>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dirty="0"/>
          </a:p>
        </p:txBody>
      </p:sp>
      <p:sp>
        <p:nvSpPr>
          <p:cNvPr id="4" name="Datumsplatzhalter 3"/>
          <p:cNvSpPr>
            <a:spLocks noGrp="1"/>
          </p:cNvSpPr>
          <p:nvPr>
            <p:ph type="dt" sz="half" idx="10"/>
          </p:nvPr>
        </p:nvSpPr>
        <p:spPr/>
        <p:txBody>
          <a:bodyPr/>
          <a:lstStyle>
            <a:lvl1pPr>
              <a:defRPr/>
            </a:lvl1pPr>
          </a:lstStyle>
          <a:p>
            <a:fld id="{11B4AB6C-6D0B-441B-8168-5B8D112FF575}" type="datetime1">
              <a:rPr lang="en-US" noProof="0" smtClean="0"/>
              <a:pPr/>
              <a:t>8/4/2015</a:t>
            </a:fld>
            <a:endParaRPr lang="en-US" noProof="0"/>
          </a:p>
        </p:txBody>
      </p:sp>
      <p:sp>
        <p:nvSpPr>
          <p:cNvPr id="5" name="Fußzeilenplatzhalter 4"/>
          <p:cNvSpPr>
            <a:spLocks noGrp="1"/>
          </p:cNvSpPr>
          <p:nvPr>
            <p:ph type="ftr" sz="quarter" idx="11"/>
          </p:nvPr>
        </p:nvSpPr>
        <p:spPr/>
        <p:txBody>
          <a:bodyPr/>
          <a:lstStyle>
            <a:lvl1pPr>
              <a:defRPr/>
            </a:lvl1pPr>
          </a:lstStyle>
          <a:p>
            <a:r>
              <a:rPr lang="en-US" noProof="0" smtClean="0"/>
              <a:t>Title of the presentation, Author</a:t>
            </a:r>
            <a:endParaRPr lang="en-US" noProof="0"/>
          </a:p>
        </p:txBody>
      </p:sp>
      <p:sp>
        <p:nvSpPr>
          <p:cNvPr id="6" name="Foliennummernplatzhalter 5"/>
          <p:cNvSpPr>
            <a:spLocks noGrp="1"/>
          </p:cNvSpPr>
          <p:nvPr>
            <p:ph type="sldNum" sz="quarter" idx="12"/>
          </p:nvPr>
        </p:nvSpPr>
        <p:spPr/>
        <p:txBody>
          <a:bodyPr/>
          <a:lstStyle>
            <a:lvl1pPr>
              <a:defRPr/>
            </a:lvl1pPr>
          </a:lstStyle>
          <a:p>
            <a:r>
              <a:rPr lang="en-US" noProof="0" smtClean="0"/>
              <a:t>Page </a:t>
            </a:r>
            <a:fld id="{298DDF54-96CA-4706-AFE9-54D71408EAE8}" type="slidenum">
              <a:rPr lang="en-US" noProof="0" smtClean="0"/>
              <a:pPr/>
              <a:t>‹Nr.›</a:t>
            </a:fld>
            <a:endParaRPr lang="en-US" noProof="0"/>
          </a:p>
        </p:txBody>
      </p:sp>
      <p:sp>
        <p:nvSpPr>
          <p:cNvPr id="10" name="Bildplatzhalter 9"/>
          <p:cNvSpPr>
            <a:spLocks noGrp="1"/>
          </p:cNvSpPr>
          <p:nvPr>
            <p:ph type="pic" sz="quarter" idx="13"/>
          </p:nvPr>
        </p:nvSpPr>
        <p:spPr>
          <a:xfrm>
            <a:off x="900113" y="2205038"/>
            <a:ext cx="3527425" cy="3887787"/>
          </a:xfrm>
        </p:spPr>
        <p:txBody>
          <a:bodyPr/>
          <a:lstStyle/>
          <a:p>
            <a:r>
              <a:rPr lang="de-DE" smtClean="0"/>
              <a:t>Bild durch Klicken auf Symbol hinzufügen</a:t>
            </a:r>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Bild 1" descr="keyvisual_ppt_rwi_50_113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1126901"/>
          </a:xfrm>
          <a:prstGeom prst="rect">
            <a:avLst/>
          </a:prstGeom>
        </p:spPr>
      </p:pic>
      <p:sp>
        <p:nvSpPr>
          <p:cNvPr id="1026" name="Rectangle 2"/>
          <p:cNvSpPr>
            <a:spLocks noGrp="1" noChangeArrowheads="1"/>
          </p:cNvSpPr>
          <p:nvPr>
            <p:ph type="title"/>
          </p:nvPr>
        </p:nvSpPr>
        <p:spPr bwMode="auto">
          <a:xfrm>
            <a:off x="900113" y="1268413"/>
            <a:ext cx="7343775" cy="503237"/>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p>
            <a:pPr lvl="0"/>
            <a:r>
              <a:rPr lang="en-US" noProof="0" smtClean="0"/>
              <a:t>Titelmasterformat durch Klicken bearbeiten</a:t>
            </a:r>
          </a:p>
        </p:txBody>
      </p:sp>
      <p:sp>
        <p:nvSpPr>
          <p:cNvPr id="1027" name="Rectangle 3"/>
          <p:cNvSpPr>
            <a:spLocks noGrp="1" noChangeArrowheads="1"/>
          </p:cNvSpPr>
          <p:nvPr>
            <p:ph type="body" idx="1"/>
          </p:nvPr>
        </p:nvSpPr>
        <p:spPr bwMode="auto">
          <a:xfrm>
            <a:off x="900113" y="2205038"/>
            <a:ext cx="7343775" cy="38877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1028" name="Rectangle 4"/>
          <p:cNvSpPr>
            <a:spLocks noGrp="1" noChangeArrowheads="1"/>
          </p:cNvSpPr>
          <p:nvPr>
            <p:ph type="dt" sz="half" idx="2"/>
          </p:nvPr>
        </p:nvSpPr>
        <p:spPr bwMode="auto">
          <a:xfrm>
            <a:off x="900113" y="6524625"/>
            <a:ext cx="935037"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vl1pPr>
          </a:lstStyle>
          <a:p>
            <a:fld id="{AA7AF229-A03D-4DC9-AC68-EFDBE4497F41}" type="datetime1">
              <a:rPr lang="en-US" noProof="0" smtClean="0"/>
              <a:pPr/>
              <a:t>8/4/2015</a:t>
            </a:fld>
            <a:endParaRPr lang="en-US" noProof="0"/>
          </a:p>
        </p:txBody>
      </p:sp>
      <p:sp>
        <p:nvSpPr>
          <p:cNvPr id="1029" name="Rectangle 5"/>
          <p:cNvSpPr>
            <a:spLocks noGrp="1" noChangeArrowheads="1"/>
          </p:cNvSpPr>
          <p:nvPr>
            <p:ph type="ftr" sz="quarter" idx="3"/>
          </p:nvPr>
        </p:nvSpPr>
        <p:spPr bwMode="auto">
          <a:xfrm>
            <a:off x="1908175" y="6524625"/>
            <a:ext cx="525621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vl1pPr>
          </a:lstStyle>
          <a:p>
            <a:r>
              <a:rPr lang="en-US" noProof="0" smtClean="0"/>
              <a:t>Title of the presentation, Author</a:t>
            </a:r>
            <a:endParaRPr lang="en-US" noProof="0"/>
          </a:p>
        </p:txBody>
      </p:sp>
      <p:sp>
        <p:nvSpPr>
          <p:cNvPr id="1030" name="Rectangle 6"/>
          <p:cNvSpPr>
            <a:spLocks noGrp="1" noChangeArrowheads="1"/>
          </p:cNvSpPr>
          <p:nvPr>
            <p:ph type="sldNum" sz="quarter" idx="4"/>
          </p:nvPr>
        </p:nvSpPr>
        <p:spPr bwMode="auto">
          <a:xfrm>
            <a:off x="7451725" y="6524625"/>
            <a:ext cx="792163"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vl1pPr>
          </a:lstStyle>
          <a:p>
            <a:r>
              <a:rPr lang="en-US" noProof="0" smtClean="0"/>
              <a:t>Page </a:t>
            </a:r>
            <a:fld id="{45B55F50-8663-4465-A6C3-5F55140633EF}" type="slidenum">
              <a:rPr lang="en-US" noProof="0" smtClean="0"/>
              <a:pPr/>
              <a:t>‹Nr.›</a:t>
            </a:fld>
            <a:endParaRPr lang="en-US" noProof="0"/>
          </a:p>
        </p:txBody>
      </p:sp>
      <p:sp>
        <p:nvSpPr>
          <p:cNvPr id="1034" name="Line 10"/>
          <p:cNvSpPr>
            <a:spLocks noChangeShapeType="1"/>
          </p:cNvSpPr>
          <p:nvPr/>
        </p:nvSpPr>
        <p:spPr bwMode="auto">
          <a:xfrm>
            <a:off x="0" y="1125538"/>
            <a:ext cx="9144000" cy="0"/>
          </a:xfrm>
          <a:prstGeom prst="line">
            <a:avLst/>
          </a:prstGeom>
          <a:noFill/>
          <a:ln w="15875">
            <a:solidFill>
              <a:schemeClr val="accent2"/>
            </a:solidFill>
            <a:round/>
            <a:headEnd/>
            <a:tailEnd/>
          </a:ln>
          <a:effectLst/>
        </p:spPr>
        <p:txBody>
          <a:bodyPr/>
          <a:lstStyle/>
          <a:p>
            <a:endParaRPr lang="en-US" noProof="0"/>
          </a:p>
        </p:txBody>
      </p:sp>
      <p:sp>
        <p:nvSpPr>
          <p:cNvPr id="1035" name="Text Box 11"/>
          <p:cNvSpPr txBox="1">
            <a:spLocks noChangeArrowheads="1"/>
          </p:cNvSpPr>
          <p:nvPr/>
        </p:nvSpPr>
        <p:spPr bwMode="auto">
          <a:xfrm>
            <a:off x="900113" y="852488"/>
            <a:ext cx="7343775" cy="227012"/>
          </a:xfrm>
          <a:prstGeom prst="rect">
            <a:avLst/>
          </a:prstGeom>
          <a:noFill/>
          <a:ln w="9525">
            <a:noFill/>
            <a:miter lim="800000"/>
            <a:headEnd/>
            <a:tailEnd/>
          </a:ln>
          <a:effectLst/>
        </p:spPr>
        <p:txBody>
          <a:bodyPr lIns="0" tIns="36000" rIns="0" bIns="0"/>
          <a:lstStyle/>
          <a:p>
            <a:pPr>
              <a:spcBef>
                <a:spcPct val="50000"/>
              </a:spcBef>
            </a:pPr>
            <a:r>
              <a:rPr lang="en-US" sz="1400" b="1" kern="1200" noProof="0" dirty="0" smtClean="0">
                <a:solidFill>
                  <a:schemeClr val="tx1"/>
                </a:solidFill>
                <a:latin typeface="Arial" charset="0"/>
                <a:ea typeface="+mn-ea"/>
                <a:cs typeface="Arial" charset="0"/>
              </a:rPr>
              <a:t>Institute</a:t>
            </a:r>
            <a:r>
              <a:rPr lang="en-US" sz="1400" b="1" kern="1200" baseline="0" noProof="0" dirty="0" smtClean="0">
                <a:solidFill>
                  <a:schemeClr val="tx1"/>
                </a:solidFill>
                <a:latin typeface="Arial" charset="0"/>
                <a:ea typeface="+mn-ea"/>
                <a:cs typeface="Arial" charset="0"/>
              </a:rPr>
              <a:t> of Law</a:t>
            </a:r>
            <a:endParaRPr lang="en-US" sz="1400" b="1" noProof="0" dirty="0"/>
          </a:p>
        </p:txBody>
      </p:sp>
      <p:pic>
        <p:nvPicPr>
          <p:cNvPr id="10" name="Grafik 9" descr="uzh_logo_e_pos_grau_1mm.tif"/>
          <p:cNvPicPr>
            <a:picLocks noChangeAspect="1"/>
          </p:cNvPicPr>
          <p:nvPr/>
        </p:nvPicPr>
        <p:blipFill>
          <a:blip r:embed="rId9" cstate="print"/>
          <a:stretch>
            <a:fillRect/>
          </a:stretch>
        </p:blipFill>
        <p:spPr>
          <a:xfrm>
            <a:off x="161925" y="142812"/>
            <a:ext cx="2026920" cy="68427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Lst>
  <p:hf hdr="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cs typeface="Arial" charset="0"/>
        </a:defRPr>
      </a:lvl2pPr>
      <a:lvl3pPr algn="l" rtl="0" eaLnBrk="1" fontAlgn="base" hangingPunct="1">
        <a:spcBef>
          <a:spcPct val="0"/>
        </a:spcBef>
        <a:spcAft>
          <a:spcPct val="0"/>
        </a:spcAft>
        <a:defRPr sz="2400" b="1">
          <a:solidFill>
            <a:schemeClr val="tx2"/>
          </a:solidFill>
          <a:latin typeface="Arial" charset="0"/>
          <a:cs typeface="Arial" charset="0"/>
        </a:defRPr>
      </a:lvl3pPr>
      <a:lvl4pPr algn="l" rtl="0" eaLnBrk="1" fontAlgn="base" hangingPunct="1">
        <a:spcBef>
          <a:spcPct val="0"/>
        </a:spcBef>
        <a:spcAft>
          <a:spcPct val="0"/>
        </a:spcAft>
        <a:defRPr sz="2400" b="1">
          <a:solidFill>
            <a:schemeClr val="tx2"/>
          </a:solidFill>
          <a:latin typeface="Arial" charset="0"/>
          <a:cs typeface="Arial" charset="0"/>
        </a:defRPr>
      </a:lvl4pPr>
      <a:lvl5pPr algn="l" rtl="0" eaLnBrk="1" fontAlgn="base" hangingPunct="1">
        <a:spcBef>
          <a:spcPct val="0"/>
        </a:spcBef>
        <a:spcAft>
          <a:spcPct val="0"/>
        </a:spcAft>
        <a:defRPr sz="2400" b="1">
          <a:solidFill>
            <a:schemeClr val="tx2"/>
          </a:solidFill>
          <a:latin typeface="Arial" charset="0"/>
          <a:cs typeface="Arial" charset="0"/>
        </a:defRPr>
      </a:lvl5pPr>
      <a:lvl6pPr marL="457200" algn="l" rtl="0" eaLnBrk="1" fontAlgn="base" hangingPunct="1">
        <a:spcBef>
          <a:spcPct val="0"/>
        </a:spcBef>
        <a:spcAft>
          <a:spcPct val="0"/>
        </a:spcAft>
        <a:defRPr sz="2400" b="1">
          <a:solidFill>
            <a:schemeClr val="tx2"/>
          </a:solidFill>
          <a:latin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cs typeface="Arial" charset="0"/>
        </a:defRPr>
      </a:lvl9pPr>
    </p:titleStyle>
    <p:body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4"/>
          </p:nvPr>
        </p:nvSpPr>
        <p:spPr/>
        <p:txBody>
          <a:bodyPr/>
          <a:lstStyle/>
          <a:p>
            <a:r>
              <a:rPr lang="en-US" smtClean="0"/>
              <a:t>Page </a:t>
            </a:r>
            <a:fld id="{F88223EE-EB48-49DD-9867-2F04601D5AE4}" type="slidenum">
              <a:rPr lang="en-US" smtClean="0"/>
              <a:pPr/>
              <a:t>1</a:t>
            </a:fld>
            <a:endParaRPr lang="en-US"/>
          </a:p>
        </p:txBody>
      </p:sp>
      <p:sp>
        <p:nvSpPr>
          <p:cNvPr id="2050" name="Rectangle 2"/>
          <p:cNvSpPr>
            <a:spLocks noGrp="1" noChangeArrowheads="1"/>
          </p:cNvSpPr>
          <p:nvPr>
            <p:ph type="ctrTitle"/>
          </p:nvPr>
        </p:nvSpPr>
        <p:spPr/>
        <p:txBody>
          <a:bodyPr/>
          <a:lstStyle/>
          <a:p>
            <a:r>
              <a:rPr lang="en-US" sz="1700" b="0" dirty="0" smtClean="0">
                <a:latin typeface="+mn-lt"/>
              </a:rPr>
              <a:t>Introduction to Swiss Law</a:t>
            </a:r>
            <a:r>
              <a:rPr lang="en-US" b="0" dirty="0" smtClean="0"/>
              <a:t/>
            </a:r>
            <a:br>
              <a:rPr lang="en-US" b="0" dirty="0" smtClean="0"/>
            </a:br>
            <a:r>
              <a:rPr lang="en-US" dirty="0" smtClean="0"/>
              <a:t>Swiss Constitutional Law</a:t>
            </a:r>
            <a:br>
              <a:rPr lang="en-US" dirty="0" smtClean="0"/>
            </a:br>
            <a:r>
              <a:rPr lang="en-US" sz="2000" dirty="0" smtClean="0"/>
              <a:t>(incl. Bilateral Relations CH-EU)</a:t>
            </a:r>
            <a:endParaRPr lang="en-US" dirty="0">
              <a:solidFill>
                <a:schemeClr val="tx2"/>
              </a:solidFill>
            </a:endParaRPr>
          </a:p>
        </p:txBody>
      </p:sp>
      <p:sp>
        <p:nvSpPr>
          <p:cNvPr id="2051" name="Rectangle 3"/>
          <p:cNvSpPr>
            <a:spLocks noGrp="1" noChangeArrowheads="1"/>
          </p:cNvSpPr>
          <p:nvPr>
            <p:ph type="subTitle" idx="1"/>
          </p:nvPr>
        </p:nvSpPr>
        <p:spPr/>
        <p:txBody>
          <a:bodyPr/>
          <a:lstStyle/>
          <a:p>
            <a:endParaRPr lang="en-US" b="1" dirty="0" smtClean="0"/>
          </a:p>
          <a:p>
            <a:r>
              <a:rPr lang="en-US" b="1" dirty="0" smtClean="0"/>
              <a:t>Prof. Dr. Matthias Oesch</a:t>
            </a:r>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10</a:t>
            </a:fld>
            <a:endParaRPr lang="en-US"/>
          </a:p>
        </p:txBody>
      </p:sp>
      <p:sp>
        <p:nvSpPr>
          <p:cNvPr id="7170" name="Rectangle 2"/>
          <p:cNvSpPr>
            <a:spLocks noGrp="1" noChangeArrowheads="1"/>
          </p:cNvSpPr>
          <p:nvPr>
            <p:ph type="title"/>
          </p:nvPr>
        </p:nvSpPr>
        <p:spPr>
          <a:xfrm>
            <a:off x="900113" y="1268413"/>
            <a:ext cx="8136383" cy="792435"/>
          </a:xfrm>
        </p:spPr>
        <p:txBody>
          <a:bodyPr/>
          <a:lstStyle/>
          <a:p>
            <a:r>
              <a:rPr lang="en-US" dirty="0" smtClean="0"/>
              <a:t>Current Composition of the Federal Council (2011-2015)</a:t>
            </a:r>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7958" y="3617954"/>
            <a:ext cx="828145"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6739" y="2488415"/>
            <a:ext cx="828146"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5832" y="4770082"/>
            <a:ext cx="828145"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3"/>
          <p:cNvSpPr txBox="1">
            <a:spLocks noChangeArrowheads="1"/>
          </p:cNvSpPr>
          <p:nvPr/>
        </p:nvSpPr>
        <p:spPr bwMode="auto">
          <a:xfrm>
            <a:off x="1835150" y="2461584"/>
            <a:ext cx="1872754"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smtClean="0"/>
              <a:t>Didier </a:t>
            </a:r>
            <a:r>
              <a:rPr lang="en-US" sz="1400" b="1" kern="0" dirty="0" err="1" smtClean="0"/>
              <a:t>Burkhalter</a:t>
            </a:r>
            <a:r>
              <a:rPr lang="en-US" sz="1400" b="1" kern="0" dirty="0" smtClean="0"/>
              <a:t/>
            </a:r>
            <a:br>
              <a:rPr lang="en-US" sz="1400" b="1" kern="0" dirty="0" smtClean="0"/>
            </a:br>
            <a:r>
              <a:rPr lang="en-US" sz="1200" kern="0" dirty="0" smtClean="0"/>
              <a:t>Federal Department of Foreign Affairs</a:t>
            </a:r>
          </a:p>
        </p:txBody>
      </p:sp>
      <p:pic>
        <p:nvPicPr>
          <p:cNvPr id="410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9913" y="2488415"/>
            <a:ext cx="828145"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79912" y="3617954"/>
            <a:ext cx="828146"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78714" y="4770082"/>
            <a:ext cx="828146"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3"/>
          <p:cNvSpPr txBox="1">
            <a:spLocks noChangeArrowheads="1"/>
          </p:cNvSpPr>
          <p:nvPr/>
        </p:nvSpPr>
        <p:spPr bwMode="auto">
          <a:xfrm>
            <a:off x="1835150" y="3617954"/>
            <a:ext cx="1872754"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err="1" smtClean="0"/>
              <a:t>Ueli</a:t>
            </a:r>
            <a:r>
              <a:rPr lang="en-US" sz="1400" b="1" kern="0" dirty="0" smtClean="0"/>
              <a:t> Maurer</a:t>
            </a:r>
            <a:endParaRPr lang="en-US" sz="1400" i="1" kern="0" dirty="0" smtClean="0"/>
          </a:p>
          <a:p>
            <a:r>
              <a:rPr lang="en-US" sz="1200" kern="0" dirty="0" smtClean="0"/>
              <a:t>Federal Department of </a:t>
            </a:r>
            <a:r>
              <a:rPr lang="en-US" sz="1200" kern="0" dirty="0" err="1" smtClean="0"/>
              <a:t>Defence</a:t>
            </a:r>
            <a:r>
              <a:rPr lang="en-US" sz="1200" kern="0" dirty="0" smtClean="0"/>
              <a:t>, Civil Protection and Sport</a:t>
            </a:r>
          </a:p>
          <a:p>
            <a:endParaRPr lang="en-US" sz="1200" kern="0" dirty="0" smtClean="0"/>
          </a:p>
        </p:txBody>
      </p:sp>
      <p:sp>
        <p:nvSpPr>
          <p:cNvPr id="16" name="Rectangle 3"/>
          <p:cNvSpPr txBox="1">
            <a:spLocks noChangeArrowheads="1"/>
          </p:cNvSpPr>
          <p:nvPr/>
        </p:nvSpPr>
        <p:spPr bwMode="auto">
          <a:xfrm>
            <a:off x="1835150" y="4770082"/>
            <a:ext cx="1872754"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smtClean="0"/>
              <a:t>Doris </a:t>
            </a:r>
            <a:r>
              <a:rPr lang="en-US" sz="1400" b="1" kern="0" dirty="0" err="1" smtClean="0"/>
              <a:t>Leuthard</a:t>
            </a:r>
            <a:endParaRPr lang="en-US" sz="1400" b="1" kern="0" dirty="0" smtClean="0"/>
          </a:p>
          <a:p>
            <a:r>
              <a:rPr lang="en-US" sz="1200" kern="0" dirty="0" smtClean="0"/>
              <a:t>Federal Department of Transport, Communication and Energy</a:t>
            </a:r>
            <a:r>
              <a:rPr lang="en-US" sz="1400" b="1" kern="0" dirty="0" smtClean="0"/>
              <a:t/>
            </a:r>
            <a:br>
              <a:rPr lang="en-US" sz="1400" b="1" kern="0" dirty="0" smtClean="0"/>
            </a:br>
            <a:endParaRPr lang="en-US" sz="1400" b="1" kern="0" dirty="0" smtClean="0"/>
          </a:p>
        </p:txBody>
      </p:sp>
      <p:pic>
        <p:nvPicPr>
          <p:cNvPr id="4104"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23579" y="2462487"/>
            <a:ext cx="828146"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3"/>
          <p:cNvSpPr txBox="1">
            <a:spLocks noChangeArrowheads="1"/>
          </p:cNvSpPr>
          <p:nvPr/>
        </p:nvSpPr>
        <p:spPr bwMode="auto">
          <a:xfrm>
            <a:off x="4715470" y="2492896"/>
            <a:ext cx="1872754"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err="1" smtClean="0"/>
              <a:t>Eveline</a:t>
            </a:r>
            <a:r>
              <a:rPr lang="en-US" sz="1400" b="1" kern="0" dirty="0" smtClean="0"/>
              <a:t> </a:t>
            </a:r>
            <a:r>
              <a:rPr lang="en-US" sz="1400" b="1" kern="0" dirty="0" err="1" smtClean="0"/>
              <a:t>Widmer-Schlumpf</a:t>
            </a:r>
            <a:endParaRPr lang="en-US" sz="1400" b="1" kern="0" dirty="0"/>
          </a:p>
          <a:p>
            <a:r>
              <a:rPr lang="en-US" sz="1200" kern="0" dirty="0" smtClean="0"/>
              <a:t>Federal Department of Finance</a:t>
            </a:r>
          </a:p>
        </p:txBody>
      </p:sp>
      <p:sp>
        <p:nvSpPr>
          <p:cNvPr id="20" name="Rectangle 3"/>
          <p:cNvSpPr txBox="1">
            <a:spLocks noChangeArrowheads="1"/>
          </p:cNvSpPr>
          <p:nvPr/>
        </p:nvSpPr>
        <p:spPr bwMode="auto">
          <a:xfrm>
            <a:off x="7524328" y="2488415"/>
            <a:ext cx="1512168"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smtClean="0"/>
              <a:t>Alain </a:t>
            </a:r>
            <a:r>
              <a:rPr lang="en-US" sz="1400" b="1" kern="0" dirty="0" err="1" smtClean="0"/>
              <a:t>Berset</a:t>
            </a:r>
            <a:endParaRPr lang="en-US" sz="1400" b="1" kern="0" dirty="0" smtClean="0"/>
          </a:p>
          <a:p>
            <a:r>
              <a:rPr lang="en-US" sz="1200" kern="0" dirty="0" smtClean="0"/>
              <a:t>Federal Department of Home Affairs</a:t>
            </a:r>
            <a:r>
              <a:rPr lang="en-US" sz="1400" b="1" kern="0" dirty="0" smtClean="0"/>
              <a:t/>
            </a:r>
            <a:br>
              <a:rPr lang="en-US" sz="1400" b="1" kern="0" dirty="0" smtClean="0"/>
            </a:br>
            <a:endParaRPr lang="en-US" sz="1400" b="1" kern="0" dirty="0" smtClean="0"/>
          </a:p>
        </p:txBody>
      </p:sp>
      <p:sp>
        <p:nvSpPr>
          <p:cNvPr id="21" name="Rectangle 3"/>
          <p:cNvSpPr txBox="1">
            <a:spLocks noChangeArrowheads="1"/>
          </p:cNvSpPr>
          <p:nvPr/>
        </p:nvSpPr>
        <p:spPr bwMode="auto">
          <a:xfrm>
            <a:off x="4715470" y="3617954"/>
            <a:ext cx="1872754"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smtClean="0"/>
              <a:t>Simonetta Sommaruga</a:t>
            </a:r>
          </a:p>
          <a:p>
            <a:pPr>
              <a:spcBef>
                <a:spcPts val="0"/>
              </a:spcBef>
            </a:pPr>
            <a:r>
              <a:rPr lang="en-US" sz="1400" i="1" kern="0" dirty="0" smtClean="0">
                <a:solidFill>
                  <a:srgbClr val="FF0000"/>
                </a:solidFill>
              </a:rPr>
              <a:t>President 2015</a:t>
            </a:r>
          </a:p>
          <a:p>
            <a:r>
              <a:rPr lang="en-US" sz="1200" kern="0" dirty="0" smtClean="0"/>
              <a:t>Federal Department of Justice and Police</a:t>
            </a:r>
          </a:p>
        </p:txBody>
      </p:sp>
      <p:sp>
        <p:nvSpPr>
          <p:cNvPr id="22" name="Rectangle 3"/>
          <p:cNvSpPr txBox="1">
            <a:spLocks noChangeArrowheads="1"/>
          </p:cNvSpPr>
          <p:nvPr/>
        </p:nvSpPr>
        <p:spPr bwMode="auto">
          <a:xfrm>
            <a:off x="4715470" y="4770082"/>
            <a:ext cx="1872754"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smtClean="0"/>
              <a:t>Johann N. Schneider-</a:t>
            </a:r>
            <a:r>
              <a:rPr lang="en-US" sz="1400" b="1" kern="0" dirty="0" err="1" smtClean="0"/>
              <a:t>Ammann</a:t>
            </a:r>
            <a:endParaRPr lang="en-US" sz="1400" b="1" kern="0" dirty="0" smtClean="0"/>
          </a:p>
          <a:p>
            <a:r>
              <a:rPr lang="en-US" sz="1200" kern="0" dirty="0" smtClean="0"/>
              <a:t>Federal Department of Economic Affairs, Education and Research</a:t>
            </a:r>
            <a:r>
              <a:rPr lang="en-US" sz="1400" b="1" kern="0" dirty="0" smtClean="0"/>
              <a:t/>
            </a:r>
            <a:br>
              <a:rPr lang="en-US" sz="1400" b="1" kern="0" dirty="0" smtClean="0"/>
            </a:br>
            <a:endParaRPr lang="en-US" sz="1400" b="1" kern="0" dirty="0" smtClean="0"/>
          </a:p>
        </p:txBody>
      </p:sp>
      <p:pic>
        <p:nvPicPr>
          <p:cNvPr id="4105"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24174" y="3617954"/>
            <a:ext cx="828146" cy="1035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tangle 3"/>
          <p:cNvSpPr txBox="1">
            <a:spLocks noChangeArrowheads="1"/>
          </p:cNvSpPr>
          <p:nvPr/>
        </p:nvSpPr>
        <p:spPr bwMode="auto">
          <a:xfrm>
            <a:off x="7524328" y="3617954"/>
            <a:ext cx="1512168" cy="10351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sz="1400" b="1" kern="0" dirty="0" err="1" smtClean="0"/>
              <a:t>Corina</a:t>
            </a:r>
            <a:r>
              <a:rPr lang="en-US" sz="1400" b="1" kern="0" dirty="0" smtClean="0"/>
              <a:t> Casanova</a:t>
            </a:r>
            <a:br>
              <a:rPr lang="en-US" sz="1400" b="1" kern="0" dirty="0" smtClean="0"/>
            </a:br>
            <a:r>
              <a:rPr lang="en-US" sz="1400" i="1" kern="0" dirty="0" smtClean="0"/>
              <a:t>Federal Chancellor</a:t>
            </a:r>
          </a:p>
        </p:txBody>
      </p:sp>
    </p:spTree>
    <p:extLst>
      <p:ext uri="{BB962C8B-B14F-4D97-AF65-F5344CB8AC3E}">
        <p14:creationId xmlns:p14="http://schemas.microsoft.com/office/powerpoint/2010/main" val="1533977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11</a:t>
            </a:fld>
            <a:endParaRPr lang="en-US"/>
          </a:p>
        </p:txBody>
      </p:sp>
      <p:sp>
        <p:nvSpPr>
          <p:cNvPr id="7170" name="Rectangle 2"/>
          <p:cNvSpPr>
            <a:spLocks noGrp="1" noChangeArrowheads="1"/>
          </p:cNvSpPr>
          <p:nvPr>
            <p:ph type="title"/>
          </p:nvPr>
        </p:nvSpPr>
        <p:spPr>
          <a:xfrm>
            <a:off x="900113" y="1268413"/>
            <a:ext cx="7343775" cy="792435"/>
          </a:xfrm>
        </p:spPr>
        <p:txBody>
          <a:bodyPr/>
          <a:lstStyle/>
          <a:p>
            <a:r>
              <a:rPr lang="en-US" dirty="0" smtClean="0"/>
              <a:t>Federal Supreme Court (Judiciary; Art. 188 Cst.)</a:t>
            </a:r>
            <a:endParaRPr lang="en-US" dirty="0"/>
          </a:p>
        </p:txBody>
      </p:sp>
      <p:sp>
        <p:nvSpPr>
          <p:cNvPr id="7171" name="Rectangle 3"/>
          <p:cNvSpPr>
            <a:spLocks noGrp="1" noChangeArrowheads="1"/>
          </p:cNvSpPr>
          <p:nvPr>
            <p:ph type="body" idx="1"/>
          </p:nvPr>
        </p:nvSpPr>
        <p:spPr>
          <a:xfrm>
            <a:off x="910163" y="2351391"/>
            <a:ext cx="3095824" cy="2160240"/>
          </a:xfrm>
        </p:spPr>
        <p:txBody>
          <a:bodyPr/>
          <a:lstStyle/>
          <a:p>
            <a:pPr marL="285750" indent="-285750">
              <a:buFont typeface="Arial" pitchFamily="34" charset="0"/>
              <a:buChar char="•"/>
            </a:pPr>
            <a:r>
              <a:rPr lang="en-US" dirty="0" smtClean="0"/>
              <a:t>Highest Federal Judicial Authority in Switzerland</a:t>
            </a:r>
          </a:p>
          <a:p>
            <a:pPr marL="285750" indent="-285750">
              <a:buFont typeface="Arial" pitchFamily="34" charset="0"/>
              <a:buChar char="•"/>
            </a:pPr>
            <a:r>
              <a:rPr lang="en-US" dirty="0" smtClean="0"/>
              <a:t>39 Members</a:t>
            </a:r>
          </a:p>
          <a:p>
            <a:pPr marL="285750" indent="-285750">
              <a:buFont typeface="Arial" pitchFamily="34" charset="0"/>
              <a:buChar char="•"/>
            </a:pPr>
            <a:r>
              <a:rPr lang="en-US" dirty="0" smtClean="0"/>
              <a:t>Election by the Federal Assembly</a:t>
            </a:r>
            <a:r>
              <a:rPr lang="en-US" dirty="0"/>
              <a:t> </a:t>
            </a:r>
            <a:r>
              <a:rPr lang="en-US" dirty="0" smtClean="0"/>
              <a:t>for six years</a:t>
            </a:r>
          </a:p>
          <a:p>
            <a:pPr marL="285750" indent="-285750">
              <a:buFont typeface="Arial" pitchFamily="34" charset="0"/>
              <a:buChar char="•"/>
            </a:pPr>
            <a:r>
              <a:rPr lang="en-US" dirty="0" smtClean="0"/>
              <a:t>Located in Lausanne</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351391"/>
            <a:ext cx="4262068" cy="28435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6325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12</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solidFill>
                  <a:schemeClr val="accent3">
                    <a:lumMod val="60000"/>
                    <a:lumOff val="40000"/>
                  </a:schemeClr>
                </a:solidFill>
              </a:rPr>
              <a:t>Federal Authorities</a:t>
            </a:r>
          </a:p>
          <a:p>
            <a:pPr lvl="1"/>
            <a:r>
              <a:rPr lang="en-US" dirty="0" smtClean="0"/>
              <a:t>Swiss Federalism</a:t>
            </a:r>
          </a:p>
          <a:p>
            <a:pPr lvl="1"/>
            <a:r>
              <a:rPr lang="en-US" dirty="0" smtClean="0">
                <a:solidFill>
                  <a:schemeClr val="accent3">
                    <a:lumMod val="60000"/>
                    <a:lumOff val="40000"/>
                  </a:schemeClr>
                </a:solidFill>
              </a:rPr>
              <a:t>Fundamental Rights</a:t>
            </a:r>
          </a:p>
          <a:p>
            <a:pPr lvl="1"/>
            <a:r>
              <a:rPr lang="en-US" dirty="0" smtClean="0">
                <a:solidFill>
                  <a:schemeClr val="accent3">
                    <a:lumMod val="60000"/>
                    <a:lumOff val="40000"/>
                  </a:schemeClr>
                </a:solidFill>
              </a:rPr>
              <a:t>Political Rights</a:t>
            </a:r>
          </a:p>
          <a:p>
            <a:pPr lvl="1"/>
            <a:r>
              <a:rPr lang="en-US" dirty="0" smtClean="0">
                <a:solidFill>
                  <a:schemeClr val="accent3">
                    <a:lumMod val="60000"/>
                    <a:lumOff val="40000"/>
                  </a:schemeClr>
                </a:solidFill>
              </a:rPr>
              <a:t>Judicial System</a:t>
            </a:r>
          </a:p>
          <a:p>
            <a:pPr lvl="1"/>
            <a:r>
              <a:rPr lang="en-US" dirty="0">
                <a:solidFill>
                  <a:schemeClr val="accent3">
                    <a:lumMod val="60000"/>
                    <a:lumOff val="40000"/>
                  </a:schemeClr>
                </a:solidFill>
              </a:rPr>
              <a:t>Bilateral Relations </a:t>
            </a:r>
            <a:r>
              <a:rPr lang="en-US" dirty="0" smtClean="0">
                <a:solidFill>
                  <a:schemeClr val="accent3">
                    <a:lumMod val="60000"/>
                    <a:lumOff val="40000"/>
                  </a:schemeClr>
                </a:solidFill>
              </a:rPr>
              <a:t>CH-EU</a:t>
            </a:r>
          </a:p>
          <a:p>
            <a:pPr lvl="1"/>
            <a:r>
              <a:rPr lang="en-US" dirty="0">
                <a:solidFill>
                  <a:schemeClr val="accent3">
                    <a:lumMod val="60000"/>
                    <a:lumOff val="40000"/>
                  </a:schemeClr>
                </a:solidFill>
              </a:rPr>
              <a:t>Case Study: Expulsion Initiative (“Ausschaffungsinitiative”)</a:t>
            </a:r>
          </a:p>
          <a:p>
            <a:pPr marL="1587" lvl="1" indent="0">
              <a:buNone/>
            </a:pPr>
            <a:endParaRPr lang="en-US" dirty="0">
              <a:solidFill>
                <a:schemeClr val="accent3">
                  <a:lumMod val="60000"/>
                  <a:lumOff val="40000"/>
                </a:schemeClr>
              </a:solidFill>
            </a:endParaRPr>
          </a:p>
        </p:txBody>
      </p:sp>
    </p:spTree>
    <p:extLst>
      <p:ext uri="{BB962C8B-B14F-4D97-AF65-F5344CB8AC3E}">
        <p14:creationId xmlns:p14="http://schemas.microsoft.com/office/powerpoint/2010/main" val="1853898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05152" y="3578825"/>
            <a:ext cx="4294256" cy="292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13</a:t>
            </a:fld>
            <a:endParaRPr lang="en-US"/>
          </a:p>
        </p:txBody>
      </p:sp>
      <p:sp>
        <p:nvSpPr>
          <p:cNvPr id="27" name="Textfeld 26"/>
          <p:cNvSpPr txBox="1"/>
          <p:nvPr/>
        </p:nvSpPr>
        <p:spPr>
          <a:xfrm>
            <a:off x="900112" y="1916832"/>
            <a:ext cx="7704336" cy="1661993"/>
          </a:xfrm>
          <a:prstGeom prst="rect">
            <a:avLst/>
          </a:prstGeom>
          <a:noFill/>
        </p:spPr>
        <p:txBody>
          <a:bodyPr wrap="square" rtlCol="0">
            <a:spAutoFit/>
          </a:bodyPr>
          <a:lstStyle/>
          <a:p>
            <a:pPr algn="just">
              <a:tabLst>
                <a:tab pos="1163638" algn="l"/>
              </a:tabLst>
            </a:pPr>
            <a:r>
              <a:rPr lang="de-CH" b="1" dirty="0" smtClean="0"/>
              <a:t>Art. 1 Cst.	The Swiss Confederation</a:t>
            </a:r>
          </a:p>
          <a:p>
            <a:pPr algn="just">
              <a:tabLst>
                <a:tab pos="1163638" algn="l"/>
              </a:tabLst>
            </a:pPr>
            <a:r>
              <a:rPr lang="de-CH" i="1" dirty="0"/>
              <a:t>The People </a:t>
            </a:r>
            <a:r>
              <a:rPr lang="de-CH" i="1" dirty="0" err="1"/>
              <a:t>and</a:t>
            </a:r>
            <a:r>
              <a:rPr lang="de-CH" i="1" dirty="0"/>
              <a:t> </a:t>
            </a:r>
            <a:r>
              <a:rPr lang="de-CH" i="1" dirty="0" err="1"/>
              <a:t>the</a:t>
            </a:r>
            <a:r>
              <a:rPr lang="de-CH" i="1" dirty="0"/>
              <a:t> </a:t>
            </a:r>
            <a:r>
              <a:rPr lang="de-CH" i="1" dirty="0" err="1"/>
              <a:t>Cantons</a:t>
            </a:r>
            <a:r>
              <a:rPr lang="de-CH" i="1" dirty="0"/>
              <a:t> </a:t>
            </a:r>
            <a:r>
              <a:rPr lang="de-CH" i="1" dirty="0" err="1"/>
              <a:t>of</a:t>
            </a:r>
            <a:r>
              <a:rPr lang="de-CH" i="1" dirty="0"/>
              <a:t> </a:t>
            </a:r>
            <a:r>
              <a:rPr lang="de-CH" dirty="0" err="1"/>
              <a:t>Zurich</a:t>
            </a:r>
            <a:r>
              <a:rPr lang="de-CH" dirty="0"/>
              <a:t>, Bern, </a:t>
            </a:r>
            <a:r>
              <a:rPr lang="de-CH" dirty="0" err="1"/>
              <a:t>Lucerne</a:t>
            </a:r>
            <a:r>
              <a:rPr lang="de-CH" dirty="0"/>
              <a:t>, Uri, Schwyz, Obwalden </a:t>
            </a:r>
            <a:r>
              <a:rPr lang="de-CH" dirty="0" err="1"/>
              <a:t>and</a:t>
            </a:r>
            <a:r>
              <a:rPr lang="de-CH" dirty="0"/>
              <a:t> Nidwalden, Glarus, Zug, Fribourg, Solothurn, Basel Stadt </a:t>
            </a:r>
            <a:r>
              <a:rPr lang="de-CH" dirty="0" err="1"/>
              <a:t>and</a:t>
            </a:r>
            <a:r>
              <a:rPr lang="de-CH" dirty="0"/>
              <a:t> Basel Landschaft, Schaffhausen, Appenzell Ausserrhoden </a:t>
            </a:r>
            <a:r>
              <a:rPr lang="de-CH" dirty="0" err="1"/>
              <a:t>and</a:t>
            </a:r>
            <a:r>
              <a:rPr lang="de-CH" dirty="0"/>
              <a:t> Appenzell Innerrhoden, St. Gallen, Graubünden, Aargau, Thurgau, Ticino, </a:t>
            </a:r>
            <a:r>
              <a:rPr lang="de-CH" dirty="0" err="1"/>
              <a:t>Vaud</a:t>
            </a:r>
            <a:r>
              <a:rPr lang="de-CH" dirty="0"/>
              <a:t>, </a:t>
            </a:r>
            <a:r>
              <a:rPr lang="de-CH" dirty="0" err="1"/>
              <a:t>Valais</a:t>
            </a:r>
            <a:r>
              <a:rPr lang="de-CH" dirty="0"/>
              <a:t>, Neuchâtel, </a:t>
            </a:r>
            <a:r>
              <a:rPr lang="de-CH" dirty="0" err="1"/>
              <a:t>Geneva</a:t>
            </a:r>
            <a:r>
              <a:rPr lang="de-CH" dirty="0"/>
              <a:t>, </a:t>
            </a:r>
            <a:r>
              <a:rPr lang="de-CH" dirty="0" err="1"/>
              <a:t>and</a:t>
            </a:r>
            <a:r>
              <a:rPr lang="de-CH" dirty="0"/>
              <a:t> Jura </a:t>
            </a:r>
            <a:r>
              <a:rPr lang="de-CH" i="1" dirty="0"/>
              <a:t>form </a:t>
            </a:r>
            <a:r>
              <a:rPr lang="de-CH" i="1" dirty="0" err="1"/>
              <a:t>the</a:t>
            </a:r>
            <a:r>
              <a:rPr lang="de-CH" i="1" dirty="0"/>
              <a:t> Swiss Confederation</a:t>
            </a:r>
            <a:r>
              <a:rPr lang="de-CH" dirty="0"/>
              <a:t>.</a:t>
            </a:r>
          </a:p>
        </p:txBody>
      </p:sp>
    </p:spTree>
    <p:extLst>
      <p:ext uri="{BB962C8B-B14F-4D97-AF65-F5344CB8AC3E}">
        <p14:creationId xmlns:p14="http://schemas.microsoft.com/office/powerpoint/2010/main" val="3659447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14</a:t>
            </a:fld>
            <a:endParaRPr lang="en-US"/>
          </a:p>
        </p:txBody>
      </p:sp>
      <p:sp>
        <p:nvSpPr>
          <p:cNvPr id="7170" name="Rectangle 2"/>
          <p:cNvSpPr>
            <a:spLocks noGrp="1" noChangeArrowheads="1"/>
          </p:cNvSpPr>
          <p:nvPr>
            <p:ph type="title"/>
          </p:nvPr>
        </p:nvSpPr>
        <p:spPr>
          <a:xfrm>
            <a:off x="900113" y="1268413"/>
            <a:ext cx="7343775" cy="792435"/>
          </a:xfrm>
        </p:spPr>
        <p:txBody>
          <a:bodyPr/>
          <a:lstStyle/>
          <a:p>
            <a:r>
              <a:rPr lang="en-US" dirty="0" smtClean="0"/>
              <a:t>Competencies</a:t>
            </a:r>
            <a:endParaRPr lang="en-US" dirty="0"/>
          </a:p>
        </p:txBody>
      </p:sp>
      <p:sp>
        <p:nvSpPr>
          <p:cNvPr id="7171" name="Rectangle 3"/>
          <p:cNvSpPr>
            <a:spLocks noGrp="1" noChangeArrowheads="1"/>
          </p:cNvSpPr>
          <p:nvPr>
            <p:ph type="body" idx="1"/>
          </p:nvPr>
        </p:nvSpPr>
        <p:spPr>
          <a:xfrm>
            <a:off x="910163" y="2492896"/>
            <a:ext cx="2149669" cy="1437649"/>
          </a:xfrm>
          <a:ln>
            <a:noFill/>
          </a:ln>
        </p:spPr>
        <p:txBody>
          <a:bodyPr/>
          <a:lstStyle/>
          <a:p>
            <a:r>
              <a:rPr lang="en-US" b="1" dirty="0" smtClean="0"/>
              <a:t>Federation</a:t>
            </a:r>
          </a:p>
          <a:p>
            <a:pPr marL="285750" indent="-285750">
              <a:buFont typeface="Arial" pitchFamily="34" charset="0"/>
              <a:buChar char="•"/>
            </a:pPr>
            <a:r>
              <a:rPr lang="en-US" dirty="0" smtClean="0"/>
              <a:t>All competencies enumerated in the Constitution (Art. 42, 54-125 Cst.)</a:t>
            </a:r>
          </a:p>
          <a:p>
            <a:pPr marL="285750" indent="-285750">
              <a:buFont typeface="Arial" pitchFamily="34" charset="0"/>
              <a:buChar char="•"/>
            </a:pPr>
            <a:endParaRPr lang="en-US" dirty="0" smtClean="0"/>
          </a:p>
        </p:txBody>
      </p:sp>
      <p:sp>
        <p:nvSpPr>
          <p:cNvPr id="10" name="Rectangle 3"/>
          <p:cNvSpPr txBox="1">
            <a:spLocks noChangeArrowheads="1"/>
          </p:cNvSpPr>
          <p:nvPr/>
        </p:nvSpPr>
        <p:spPr bwMode="auto">
          <a:xfrm>
            <a:off x="3430443" y="2492896"/>
            <a:ext cx="2149669" cy="28083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b="1" kern="0" dirty="0" smtClean="0"/>
              <a:t>Cantons</a:t>
            </a:r>
          </a:p>
          <a:p>
            <a:pPr marL="285750" indent="-285750">
              <a:buFont typeface="Arial" pitchFamily="34" charset="0"/>
              <a:buChar char="•"/>
            </a:pPr>
            <a:r>
              <a:rPr lang="en-US" kern="0" dirty="0" smtClean="0"/>
              <a:t>All competencies not conferred to the Federation (Art. 3, 46 Cst.)</a:t>
            </a:r>
          </a:p>
          <a:p>
            <a:pPr marL="285750" indent="-285750">
              <a:buFont typeface="Arial" pitchFamily="34" charset="0"/>
              <a:buChar char="•"/>
            </a:pPr>
            <a:r>
              <a:rPr lang="en-US" kern="0" dirty="0" smtClean="0"/>
              <a:t>Implementation of federal law (Art. 46 Cst.)</a:t>
            </a:r>
          </a:p>
          <a:p>
            <a:pPr marL="285750" indent="-285750">
              <a:buFont typeface="Arial" pitchFamily="34" charset="0"/>
              <a:buChar char="•"/>
            </a:pPr>
            <a:endParaRPr lang="en-US" kern="0" dirty="0" smtClean="0"/>
          </a:p>
        </p:txBody>
      </p:sp>
      <p:sp>
        <p:nvSpPr>
          <p:cNvPr id="11" name="Rectangle 3"/>
          <p:cNvSpPr txBox="1">
            <a:spLocks noChangeArrowheads="1"/>
          </p:cNvSpPr>
          <p:nvPr/>
        </p:nvSpPr>
        <p:spPr bwMode="auto">
          <a:xfrm>
            <a:off x="5950723" y="2492896"/>
            <a:ext cx="2725733" cy="143764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b="1" kern="0" dirty="0" smtClean="0"/>
              <a:t>Communes</a:t>
            </a:r>
          </a:p>
          <a:p>
            <a:pPr marL="285750" indent="-285750">
              <a:buFont typeface="Arial" pitchFamily="34" charset="0"/>
              <a:buChar char="•"/>
            </a:pPr>
            <a:r>
              <a:rPr lang="en-US" kern="0" dirty="0" smtClean="0"/>
              <a:t>Competencies are determined by cantonal law (Art. 50 Cst.)</a:t>
            </a:r>
          </a:p>
          <a:p>
            <a:pPr marL="285750" indent="-285750">
              <a:buFont typeface="Arial" pitchFamily="34" charset="0"/>
              <a:buChar char="•"/>
            </a:pPr>
            <a:endParaRPr lang="en-US" kern="0" dirty="0" smtClean="0"/>
          </a:p>
        </p:txBody>
      </p:sp>
      <p:cxnSp>
        <p:nvCxnSpPr>
          <p:cNvPr id="3" name="Gerade Verbindung 2"/>
          <p:cNvCxnSpPr/>
          <p:nvPr/>
        </p:nvCxnSpPr>
        <p:spPr bwMode="auto">
          <a:xfrm>
            <a:off x="3203848" y="2492896"/>
            <a:ext cx="0" cy="34563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Gerade Verbindung 13"/>
          <p:cNvCxnSpPr/>
          <p:nvPr/>
        </p:nvCxnSpPr>
        <p:spPr bwMode="auto">
          <a:xfrm>
            <a:off x="5724128" y="2492896"/>
            <a:ext cx="0" cy="3456384"/>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115" y="4869160"/>
            <a:ext cx="1080120"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84959" y="4922326"/>
            <a:ext cx="1081195" cy="1026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6588" y="4922326"/>
            <a:ext cx="898389" cy="1026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65074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15</a:t>
            </a:fld>
            <a:endParaRPr lang="en-US"/>
          </a:p>
        </p:txBody>
      </p:sp>
      <p:sp>
        <p:nvSpPr>
          <p:cNvPr id="7170" name="Rectangle 2"/>
          <p:cNvSpPr>
            <a:spLocks noGrp="1" noChangeArrowheads="1"/>
          </p:cNvSpPr>
          <p:nvPr>
            <p:ph type="title"/>
          </p:nvPr>
        </p:nvSpPr>
        <p:spPr>
          <a:xfrm>
            <a:off x="900113" y="1268413"/>
            <a:ext cx="7343775" cy="864443"/>
          </a:xfrm>
        </p:spPr>
        <p:txBody>
          <a:bodyPr/>
          <a:lstStyle/>
          <a:p>
            <a:r>
              <a:rPr lang="en-US" dirty="0" smtClean="0"/>
              <a:t>Principles</a:t>
            </a:r>
            <a:endParaRPr lang="en-US" dirty="0"/>
          </a:p>
        </p:txBody>
      </p:sp>
      <p:sp>
        <p:nvSpPr>
          <p:cNvPr id="7171" name="Rectangle 3"/>
          <p:cNvSpPr>
            <a:spLocks noGrp="1" noChangeArrowheads="1"/>
          </p:cNvSpPr>
          <p:nvPr>
            <p:ph type="body" idx="1"/>
          </p:nvPr>
        </p:nvSpPr>
        <p:spPr>
          <a:xfrm>
            <a:off x="910163" y="2348880"/>
            <a:ext cx="3013765" cy="3096344"/>
          </a:xfrm>
          <a:ln>
            <a:noFill/>
          </a:ln>
        </p:spPr>
        <p:txBody>
          <a:bodyPr/>
          <a:lstStyle/>
          <a:p>
            <a:endParaRPr lang="en-US" b="1" dirty="0" smtClean="0"/>
          </a:p>
          <a:p>
            <a:pPr marL="285750" indent="-285750">
              <a:buFont typeface="Arial" pitchFamily="34" charset="0"/>
              <a:buChar char="•"/>
            </a:pPr>
            <a:r>
              <a:rPr lang="en-US" dirty="0" smtClean="0"/>
              <a:t>Subsidiarity</a:t>
            </a:r>
            <a:br>
              <a:rPr lang="en-US" dirty="0" smtClean="0"/>
            </a:br>
            <a:r>
              <a:rPr lang="en-US" dirty="0" smtClean="0"/>
              <a:t>(Art. 43a Cst.)</a:t>
            </a:r>
          </a:p>
          <a:p>
            <a:pPr marL="285750" indent="-285750">
              <a:buFont typeface="Arial" pitchFamily="34" charset="0"/>
              <a:buChar char="•"/>
            </a:pPr>
            <a:r>
              <a:rPr lang="en-US" dirty="0" smtClean="0"/>
              <a:t>Cooperation</a:t>
            </a:r>
            <a:br>
              <a:rPr lang="en-US" dirty="0" smtClean="0"/>
            </a:br>
            <a:r>
              <a:rPr lang="en-US" dirty="0" smtClean="0"/>
              <a:t>(Art. 44 Cst.)</a:t>
            </a:r>
          </a:p>
          <a:p>
            <a:pPr marL="285750" indent="-285750">
              <a:buFont typeface="Arial" pitchFamily="34" charset="0"/>
              <a:buChar char="•"/>
            </a:pPr>
            <a:r>
              <a:rPr lang="en-US" dirty="0" smtClean="0"/>
              <a:t>Cantonal Autonomy</a:t>
            </a:r>
            <a:br>
              <a:rPr lang="en-US" dirty="0" smtClean="0"/>
            </a:br>
            <a:r>
              <a:rPr lang="en-US" dirty="0" smtClean="0"/>
              <a:t>(Art. 47 Cst.)</a:t>
            </a:r>
          </a:p>
          <a:p>
            <a:pPr marL="285750" indent="-285750">
              <a:buFont typeface="Arial" pitchFamily="34" charset="0"/>
              <a:buChar char="•"/>
            </a:pPr>
            <a:r>
              <a:rPr lang="en-US" dirty="0" smtClean="0"/>
              <a:t>Supremacy of Federal Law</a:t>
            </a:r>
            <a:br>
              <a:rPr lang="en-US" dirty="0" smtClean="0"/>
            </a:br>
            <a:r>
              <a:rPr lang="en-US" dirty="0" smtClean="0"/>
              <a:t>(Art. 46 Cst.)</a:t>
            </a:r>
          </a:p>
        </p:txBody>
      </p:sp>
    </p:spTree>
    <p:extLst>
      <p:ext uri="{BB962C8B-B14F-4D97-AF65-F5344CB8AC3E}">
        <p14:creationId xmlns:p14="http://schemas.microsoft.com/office/powerpoint/2010/main" val="3048866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16</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solidFill>
                  <a:schemeClr val="accent3">
                    <a:lumMod val="60000"/>
                    <a:lumOff val="40000"/>
                  </a:schemeClr>
                </a:solidFill>
              </a:rPr>
              <a:t>Federal Authorities</a:t>
            </a:r>
          </a:p>
          <a:p>
            <a:pPr lvl="1"/>
            <a:r>
              <a:rPr lang="en-US" dirty="0" smtClean="0">
                <a:solidFill>
                  <a:schemeClr val="accent3">
                    <a:lumMod val="60000"/>
                    <a:lumOff val="40000"/>
                  </a:schemeClr>
                </a:solidFill>
              </a:rPr>
              <a:t>Swiss Federalism</a:t>
            </a:r>
          </a:p>
          <a:p>
            <a:pPr lvl="1"/>
            <a:r>
              <a:rPr lang="en-US" dirty="0" smtClean="0"/>
              <a:t>Fundamental Rights</a:t>
            </a:r>
          </a:p>
          <a:p>
            <a:pPr lvl="1"/>
            <a:r>
              <a:rPr lang="en-US" dirty="0" smtClean="0">
                <a:solidFill>
                  <a:schemeClr val="accent3">
                    <a:lumMod val="60000"/>
                    <a:lumOff val="40000"/>
                  </a:schemeClr>
                </a:solidFill>
              </a:rPr>
              <a:t>Political Rights</a:t>
            </a:r>
          </a:p>
          <a:p>
            <a:pPr lvl="1"/>
            <a:r>
              <a:rPr lang="en-US" dirty="0" smtClean="0">
                <a:solidFill>
                  <a:schemeClr val="accent3">
                    <a:lumMod val="60000"/>
                    <a:lumOff val="40000"/>
                  </a:schemeClr>
                </a:solidFill>
              </a:rPr>
              <a:t>Judicial System</a:t>
            </a:r>
          </a:p>
          <a:p>
            <a:pPr lvl="1"/>
            <a:r>
              <a:rPr lang="en-US" dirty="0">
                <a:solidFill>
                  <a:schemeClr val="accent3">
                    <a:lumMod val="60000"/>
                    <a:lumOff val="40000"/>
                  </a:schemeClr>
                </a:solidFill>
              </a:rPr>
              <a:t>Bilateral Relations </a:t>
            </a:r>
            <a:r>
              <a:rPr lang="en-US" dirty="0" smtClean="0">
                <a:solidFill>
                  <a:schemeClr val="accent3">
                    <a:lumMod val="60000"/>
                    <a:lumOff val="40000"/>
                  </a:schemeClr>
                </a:solidFill>
              </a:rPr>
              <a:t>CH-EU</a:t>
            </a:r>
          </a:p>
          <a:p>
            <a:pPr lvl="1"/>
            <a:r>
              <a:rPr lang="en-US" dirty="0">
                <a:solidFill>
                  <a:schemeClr val="accent3">
                    <a:lumMod val="60000"/>
                    <a:lumOff val="40000"/>
                  </a:schemeClr>
                </a:solidFill>
              </a:rPr>
              <a:t>Case Study: Expulsion Initiative (“Ausschaffungsinitiative</a:t>
            </a:r>
            <a:r>
              <a:rPr lang="en-US" dirty="0" smtClean="0">
                <a:solidFill>
                  <a:schemeClr val="accent3">
                    <a:lumMod val="60000"/>
                    <a:lumOff val="40000"/>
                  </a:schemeClr>
                </a:solidFill>
              </a:rPr>
              <a:t>”)</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18538980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17</a:t>
            </a:fld>
            <a:endParaRPr lang="en-US"/>
          </a:p>
        </p:txBody>
      </p:sp>
      <p:sp>
        <p:nvSpPr>
          <p:cNvPr id="2" name="Inhaltsplatzhalter 1"/>
          <p:cNvSpPr>
            <a:spLocks noGrp="1"/>
          </p:cNvSpPr>
          <p:nvPr>
            <p:ph idx="1"/>
          </p:nvPr>
        </p:nvSpPr>
        <p:spPr>
          <a:xfrm>
            <a:off x="900113" y="1845469"/>
            <a:ext cx="7343775" cy="4391843"/>
          </a:xfrm>
        </p:spPr>
        <p:txBody>
          <a:bodyPr/>
          <a:lstStyle/>
          <a:p>
            <a:r>
              <a:rPr lang="en-GB" b="1" dirty="0" smtClean="0"/>
              <a:t>Human Dignity (Art. 7 Cst.)</a:t>
            </a:r>
            <a:endParaRPr lang="en-GB" dirty="0" smtClean="0"/>
          </a:p>
          <a:p>
            <a:r>
              <a:rPr lang="en-GB" b="1" dirty="0" smtClean="0"/>
              <a:t>Protection against Discrimination and Arbitrariness</a:t>
            </a:r>
          </a:p>
          <a:p>
            <a:pPr marL="625475" indent="-285750">
              <a:spcBef>
                <a:spcPts val="0"/>
              </a:spcBef>
              <a:buFont typeface="Arial" pitchFamily="34" charset="0"/>
              <a:buChar char="•"/>
            </a:pPr>
            <a:r>
              <a:rPr lang="en-GB" sz="1400" dirty="0" smtClean="0"/>
              <a:t>Equality before the Law (Art. 8 sect. 1 Cst.)</a:t>
            </a:r>
          </a:p>
          <a:p>
            <a:pPr marL="625475" indent="-285750">
              <a:spcBef>
                <a:spcPts val="0"/>
              </a:spcBef>
              <a:buFont typeface="Arial" pitchFamily="34" charset="0"/>
              <a:buChar char="•"/>
            </a:pPr>
            <a:r>
              <a:rPr lang="en-GB" sz="1400" dirty="0" smtClean="0"/>
              <a:t>Non Discrimination (Art. 8 sect. 2 Cst.)</a:t>
            </a:r>
          </a:p>
          <a:p>
            <a:pPr marL="625475" indent="-285750">
              <a:spcBef>
                <a:spcPts val="0"/>
              </a:spcBef>
              <a:buFont typeface="Arial" pitchFamily="34" charset="0"/>
              <a:buChar char="•"/>
            </a:pPr>
            <a:r>
              <a:rPr lang="en-GB" sz="1400" dirty="0" smtClean="0"/>
              <a:t>Equality of men and women (Art. 8 sect. 3 Cst.)</a:t>
            </a:r>
          </a:p>
          <a:p>
            <a:pPr marL="625475" indent="-285750">
              <a:spcBef>
                <a:spcPts val="0"/>
              </a:spcBef>
              <a:buFont typeface="Arial" pitchFamily="34" charset="0"/>
              <a:buChar char="•"/>
            </a:pPr>
            <a:r>
              <a:rPr lang="en-GB" sz="1400" dirty="0" smtClean="0"/>
              <a:t>Protection against Arbitrariness (Art. 9 Cst.)</a:t>
            </a:r>
          </a:p>
          <a:p>
            <a:pPr marL="625475" indent="-285750">
              <a:spcBef>
                <a:spcPts val="0"/>
              </a:spcBef>
              <a:buFont typeface="Arial" pitchFamily="34" charset="0"/>
              <a:buChar char="•"/>
            </a:pPr>
            <a:r>
              <a:rPr lang="en-GB" sz="1400" dirty="0" smtClean="0"/>
              <a:t>Protection of Good Faith (Art. 9 Cst.)</a:t>
            </a:r>
            <a:endParaRPr lang="en-GB" dirty="0" smtClean="0"/>
          </a:p>
          <a:p>
            <a:r>
              <a:rPr lang="en-GB" b="1" dirty="0" smtClean="0"/>
              <a:t>Social Rights</a:t>
            </a:r>
          </a:p>
          <a:p>
            <a:pPr marL="625475" indent="-285750">
              <a:spcBef>
                <a:spcPts val="0"/>
              </a:spcBef>
              <a:buFont typeface="Arial" pitchFamily="34" charset="0"/>
              <a:buChar char="•"/>
            </a:pPr>
            <a:r>
              <a:rPr lang="en-GB" sz="1400" dirty="0" smtClean="0"/>
              <a:t>Right to Assistance when in need (Art. 12 Cst.)</a:t>
            </a:r>
          </a:p>
          <a:p>
            <a:pPr marL="625475" indent="-285750">
              <a:spcBef>
                <a:spcPts val="0"/>
              </a:spcBef>
              <a:buFont typeface="Arial" pitchFamily="34" charset="0"/>
              <a:buChar char="•"/>
            </a:pPr>
            <a:r>
              <a:rPr lang="en-GB" sz="1400" dirty="0" smtClean="0"/>
              <a:t>Right to Basic Education (Art. 19 Cst.)</a:t>
            </a:r>
          </a:p>
          <a:p>
            <a:pPr marL="625475" indent="-285750">
              <a:spcBef>
                <a:spcPts val="0"/>
              </a:spcBef>
              <a:buFont typeface="Arial" pitchFamily="34" charset="0"/>
              <a:buChar char="•"/>
            </a:pPr>
            <a:r>
              <a:rPr lang="en-GB" sz="1400" dirty="0" smtClean="0"/>
              <a:t>Right to Legal Assistance (Art. 29 sect. 3 Cst.) </a:t>
            </a:r>
          </a:p>
          <a:p>
            <a:r>
              <a:rPr lang="en-GB" b="1" dirty="0" smtClean="0"/>
              <a:t>Procedural due Process</a:t>
            </a:r>
          </a:p>
          <a:p>
            <a:pPr marL="625475" indent="-285750">
              <a:spcBef>
                <a:spcPts val="0"/>
              </a:spcBef>
              <a:buFont typeface="Arial" pitchFamily="34" charset="0"/>
              <a:buChar char="•"/>
            </a:pPr>
            <a:r>
              <a:rPr lang="en-GB" sz="1400" dirty="0" smtClean="0"/>
              <a:t>General Procedural Guarantees (Art. 29 Cst.)</a:t>
            </a:r>
          </a:p>
          <a:p>
            <a:pPr marL="625475" indent="-285750">
              <a:spcBef>
                <a:spcPts val="0"/>
              </a:spcBef>
              <a:buFont typeface="Arial" pitchFamily="34" charset="0"/>
              <a:buChar char="•"/>
            </a:pPr>
            <a:r>
              <a:rPr lang="en-GB" sz="1400" dirty="0" smtClean="0"/>
              <a:t>Access to the Courts (Art. 29a Cst.)</a:t>
            </a:r>
          </a:p>
          <a:p>
            <a:pPr marL="625475" indent="-285750">
              <a:spcBef>
                <a:spcPts val="0"/>
              </a:spcBef>
              <a:buFont typeface="Arial" pitchFamily="34" charset="0"/>
              <a:buChar char="•"/>
            </a:pPr>
            <a:r>
              <a:rPr lang="en-GB" sz="1400" dirty="0" smtClean="0"/>
              <a:t>Guarantees in Judicial Proceedings (Art. 30 Cst.)</a:t>
            </a:r>
          </a:p>
          <a:p>
            <a:pPr marL="625475" indent="-285750">
              <a:spcBef>
                <a:spcPts val="0"/>
              </a:spcBef>
              <a:buFont typeface="Arial" pitchFamily="34" charset="0"/>
              <a:buChar char="•"/>
            </a:pPr>
            <a:r>
              <a:rPr lang="en-GB" sz="1400" dirty="0" smtClean="0"/>
              <a:t>Habeas Corpus (Art. 31 Cst.)</a:t>
            </a:r>
          </a:p>
          <a:p>
            <a:pPr marL="625475" indent="-285750">
              <a:spcBef>
                <a:spcPts val="0"/>
              </a:spcBef>
              <a:buFont typeface="Arial" pitchFamily="34" charset="0"/>
              <a:buChar char="•"/>
            </a:pPr>
            <a:r>
              <a:rPr lang="en-GB" sz="1400" dirty="0" smtClean="0"/>
              <a:t>Criminal Proceedings (Art. 32 Cst.)</a:t>
            </a:r>
          </a:p>
          <a:p>
            <a:endParaRPr lang="en-GB" dirty="0" smtClean="0"/>
          </a:p>
        </p:txBody>
      </p:sp>
    </p:spTree>
    <p:extLst>
      <p:ext uri="{BB962C8B-B14F-4D97-AF65-F5344CB8AC3E}">
        <p14:creationId xmlns:p14="http://schemas.microsoft.com/office/powerpoint/2010/main" val="15148383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18</a:t>
            </a:fld>
            <a:endParaRPr lang="en-US"/>
          </a:p>
        </p:txBody>
      </p:sp>
      <p:sp>
        <p:nvSpPr>
          <p:cNvPr id="2" name="Inhaltsplatzhalter 1"/>
          <p:cNvSpPr>
            <a:spLocks noGrp="1"/>
          </p:cNvSpPr>
          <p:nvPr>
            <p:ph idx="1"/>
          </p:nvPr>
        </p:nvSpPr>
        <p:spPr>
          <a:xfrm>
            <a:off x="900113" y="1845469"/>
            <a:ext cx="7343775" cy="3455739"/>
          </a:xfrm>
        </p:spPr>
        <p:txBody>
          <a:bodyPr/>
          <a:lstStyle/>
          <a:p>
            <a:r>
              <a:rPr lang="en-GB" b="1" dirty="0" smtClean="0"/>
              <a:t>Civil liberties and freedoms (Art. 10-36 Cst.)</a:t>
            </a:r>
          </a:p>
          <a:p>
            <a:pPr marL="625475" indent="-285750">
              <a:spcBef>
                <a:spcPts val="0"/>
              </a:spcBef>
              <a:buFont typeface="Arial" pitchFamily="34" charset="0"/>
              <a:buChar char="•"/>
            </a:pPr>
            <a:r>
              <a:rPr lang="en-GB" sz="1400" dirty="0" smtClean="0"/>
              <a:t>Right to Life and Personal Freedom (Art. 10 Cst.)</a:t>
            </a:r>
          </a:p>
          <a:p>
            <a:pPr marL="625475" indent="-285750">
              <a:spcBef>
                <a:spcPts val="0"/>
              </a:spcBef>
              <a:buFont typeface="Arial" pitchFamily="34" charset="0"/>
              <a:buChar char="•"/>
            </a:pPr>
            <a:r>
              <a:rPr lang="en-GB" sz="1400" dirty="0" smtClean="0"/>
              <a:t>Right to Privacy (Art. 13 Cst.)</a:t>
            </a:r>
          </a:p>
          <a:p>
            <a:pPr marL="625475" indent="-285750">
              <a:spcBef>
                <a:spcPts val="0"/>
              </a:spcBef>
              <a:buFont typeface="Arial" pitchFamily="34" charset="0"/>
              <a:buChar char="•"/>
            </a:pPr>
            <a:r>
              <a:rPr lang="en-GB" sz="1400" dirty="0" smtClean="0"/>
              <a:t>Right to Marry and to Have a Family (Art. 14 Cst.)</a:t>
            </a:r>
          </a:p>
          <a:p>
            <a:pPr marL="625475" indent="-285750">
              <a:spcBef>
                <a:spcPts val="0"/>
              </a:spcBef>
              <a:buFont typeface="Arial" pitchFamily="34" charset="0"/>
              <a:buChar char="•"/>
            </a:pPr>
            <a:r>
              <a:rPr lang="en-GB" sz="1400" dirty="0" smtClean="0"/>
              <a:t>Freedom of Religion and Conscience (Art. 15 Cst.)</a:t>
            </a:r>
          </a:p>
          <a:p>
            <a:pPr marL="625475" indent="-285750">
              <a:spcBef>
                <a:spcPts val="0"/>
              </a:spcBef>
              <a:buFont typeface="Arial" pitchFamily="34" charset="0"/>
              <a:buChar char="•"/>
            </a:pPr>
            <a:r>
              <a:rPr lang="en-GB" sz="1400" dirty="0" smtClean="0"/>
              <a:t>Freedom of Expression and of Information (Art. 16 Cst.)</a:t>
            </a:r>
          </a:p>
          <a:p>
            <a:pPr marL="625475" indent="-285750">
              <a:spcBef>
                <a:spcPts val="0"/>
              </a:spcBef>
              <a:buFont typeface="Arial" pitchFamily="34" charset="0"/>
              <a:buChar char="•"/>
            </a:pPr>
            <a:r>
              <a:rPr lang="en-GB" sz="1400" dirty="0" smtClean="0"/>
              <a:t>Freedom of the Media (Art. 17 Cst.)</a:t>
            </a:r>
          </a:p>
          <a:p>
            <a:pPr marL="625475" indent="-285750">
              <a:spcBef>
                <a:spcPts val="0"/>
              </a:spcBef>
              <a:buFont typeface="Arial" pitchFamily="34" charset="0"/>
              <a:buChar char="•"/>
            </a:pPr>
            <a:r>
              <a:rPr lang="en-GB" sz="1400" dirty="0" smtClean="0"/>
              <a:t>Freedom to use any language (Art. 18 Cst.)</a:t>
            </a:r>
          </a:p>
          <a:p>
            <a:pPr marL="625475" indent="-285750">
              <a:spcBef>
                <a:spcPts val="0"/>
              </a:spcBef>
              <a:buFont typeface="Arial" pitchFamily="34" charset="0"/>
              <a:buChar char="•"/>
            </a:pPr>
            <a:r>
              <a:rPr lang="en-GB" sz="1400" dirty="0" smtClean="0"/>
              <a:t>Academic Freedom (Art. 20 Cst.)</a:t>
            </a:r>
          </a:p>
          <a:p>
            <a:pPr marL="625475" indent="-285750">
              <a:spcBef>
                <a:spcPts val="0"/>
              </a:spcBef>
              <a:buFont typeface="Arial" pitchFamily="34" charset="0"/>
              <a:buChar char="•"/>
            </a:pPr>
            <a:r>
              <a:rPr lang="en-GB" sz="1400" dirty="0" smtClean="0"/>
              <a:t>Freedom of Artistic Expression (Art. 21 Cst.)</a:t>
            </a:r>
          </a:p>
          <a:p>
            <a:pPr marL="625475" indent="-285750">
              <a:spcBef>
                <a:spcPts val="0"/>
              </a:spcBef>
              <a:buFont typeface="Arial" pitchFamily="34" charset="0"/>
              <a:buChar char="•"/>
            </a:pPr>
            <a:r>
              <a:rPr lang="en-GB" sz="1400" dirty="0" smtClean="0"/>
              <a:t>Freedom of Assembly (Art. 22 Cst.)</a:t>
            </a:r>
          </a:p>
          <a:p>
            <a:pPr marL="625475" indent="-285750">
              <a:spcBef>
                <a:spcPts val="0"/>
              </a:spcBef>
              <a:buFont typeface="Arial" pitchFamily="34" charset="0"/>
              <a:buChar char="•"/>
            </a:pPr>
            <a:r>
              <a:rPr lang="en-GB" sz="1400" dirty="0" smtClean="0"/>
              <a:t>Freedom of Association (Art. 23 Cst.)</a:t>
            </a:r>
          </a:p>
          <a:p>
            <a:pPr marL="625475" indent="-285750">
              <a:spcBef>
                <a:spcPts val="0"/>
              </a:spcBef>
              <a:buFont typeface="Arial" pitchFamily="34" charset="0"/>
              <a:buChar char="•"/>
            </a:pPr>
            <a:r>
              <a:rPr lang="en-GB" sz="1400" dirty="0" smtClean="0"/>
              <a:t>Protection against expulsion, extradition and deportation (Art. 25 Cst.)</a:t>
            </a:r>
            <a:endParaRPr lang="en-GB" dirty="0"/>
          </a:p>
          <a:p>
            <a:pPr marL="625475" indent="-285750">
              <a:spcBef>
                <a:spcPts val="0"/>
              </a:spcBef>
              <a:buFont typeface="Arial" pitchFamily="34" charset="0"/>
              <a:buChar char="•"/>
            </a:pPr>
            <a:r>
              <a:rPr lang="en-GB" sz="1400" dirty="0" smtClean="0"/>
              <a:t>Guarantee of Ownership (Art. 26 Cst.)</a:t>
            </a:r>
          </a:p>
          <a:p>
            <a:pPr marL="625475" indent="-285750">
              <a:spcBef>
                <a:spcPts val="0"/>
              </a:spcBef>
              <a:buFont typeface="Arial" pitchFamily="34" charset="0"/>
              <a:buChar char="•"/>
            </a:pPr>
            <a:r>
              <a:rPr lang="en-GB" sz="1400" dirty="0" smtClean="0"/>
              <a:t>Economic Freedom (Art. 27 Cst.)</a:t>
            </a:r>
          </a:p>
        </p:txBody>
      </p:sp>
    </p:spTree>
    <p:extLst>
      <p:ext uri="{BB962C8B-B14F-4D97-AF65-F5344CB8AC3E}">
        <p14:creationId xmlns:p14="http://schemas.microsoft.com/office/powerpoint/2010/main" val="31521125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19</a:t>
            </a:fld>
            <a:endParaRPr lang="en-US"/>
          </a:p>
        </p:txBody>
      </p:sp>
      <p:sp>
        <p:nvSpPr>
          <p:cNvPr id="2" name="Inhaltsplatzhalter 1"/>
          <p:cNvSpPr>
            <a:spLocks noGrp="1"/>
          </p:cNvSpPr>
          <p:nvPr>
            <p:ph idx="1"/>
          </p:nvPr>
        </p:nvSpPr>
        <p:spPr>
          <a:xfrm>
            <a:off x="900113" y="2205509"/>
            <a:ext cx="7343775" cy="3023691"/>
          </a:xfrm>
        </p:spPr>
        <p:txBody>
          <a:bodyPr/>
          <a:lstStyle/>
          <a:p>
            <a:pPr>
              <a:tabLst>
                <a:tab pos="1435100" algn="l"/>
              </a:tabLst>
            </a:pPr>
            <a:r>
              <a:rPr lang="en-GB" b="1" dirty="0" smtClean="0"/>
              <a:t>Art. 36 Cst.	Restrictions on Fundamental Rights</a:t>
            </a:r>
          </a:p>
          <a:p>
            <a:pPr>
              <a:tabLst>
                <a:tab pos="1435100" algn="l"/>
              </a:tabLst>
            </a:pPr>
            <a:r>
              <a:rPr lang="en-US" baseline="30000" dirty="0"/>
              <a:t>1</a:t>
            </a:r>
            <a:r>
              <a:rPr lang="en-US" dirty="0"/>
              <a:t> Restrictions on fundamental rights must have a </a:t>
            </a:r>
            <a:r>
              <a:rPr lang="en-US" i="1" dirty="0"/>
              <a:t>legal basis</a:t>
            </a:r>
            <a:r>
              <a:rPr lang="en-US" dirty="0"/>
              <a:t>. Significant restrictions must have their basis in a federal act. The foregoing does not apply in cases of serious and immediate danger where no other course of action is possible.</a:t>
            </a:r>
          </a:p>
          <a:p>
            <a:pPr>
              <a:tabLst>
                <a:tab pos="1435100" algn="l"/>
              </a:tabLst>
            </a:pPr>
            <a:r>
              <a:rPr lang="en-US" baseline="30000" dirty="0" smtClean="0"/>
              <a:t>2</a:t>
            </a:r>
            <a:r>
              <a:rPr lang="en-US" dirty="0" smtClean="0"/>
              <a:t> </a:t>
            </a:r>
            <a:r>
              <a:rPr lang="en-US" dirty="0"/>
              <a:t>Restrictions on fundamental rights must be </a:t>
            </a:r>
            <a:r>
              <a:rPr lang="en-US" i="1" dirty="0"/>
              <a:t>justified </a:t>
            </a:r>
            <a:r>
              <a:rPr lang="en-US" dirty="0"/>
              <a:t>in the public interest or for the protection of the fundamental rights of others.</a:t>
            </a:r>
          </a:p>
          <a:p>
            <a:pPr>
              <a:tabLst>
                <a:tab pos="1435100" algn="l"/>
              </a:tabLst>
            </a:pPr>
            <a:r>
              <a:rPr lang="en-US" baseline="30000" dirty="0" smtClean="0"/>
              <a:t>3</a:t>
            </a:r>
            <a:r>
              <a:rPr lang="en-US" dirty="0" smtClean="0"/>
              <a:t> </a:t>
            </a:r>
            <a:r>
              <a:rPr lang="en-US" dirty="0"/>
              <a:t>Any restrictions on fundamental rights must be </a:t>
            </a:r>
            <a:r>
              <a:rPr lang="en-US" i="1" dirty="0"/>
              <a:t>proportionate</a:t>
            </a:r>
            <a:r>
              <a:rPr lang="en-US" dirty="0"/>
              <a:t>.</a:t>
            </a:r>
          </a:p>
          <a:p>
            <a:pPr>
              <a:tabLst>
                <a:tab pos="1435100" algn="l"/>
              </a:tabLst>
            </a:pPr>
            <a:r>
              <a:rPr lang="en-US" baseline="30000" dirty="0" smtClean="0"/>
              <a:t>4</a:t>
            </a:r>
            <a:r>
              <a:rPr lang="en-US" dirty="0" smtClean="0"/>
              <a:t> </a:t>
            </a:r>
            <a:r>
              <a:rPr lang="en-US" dirty="0"/>
              <a:t>The essence of fundamental rights is sacrosanct.</a:t>
            </a:r>
            <a:endParaRPr lang="en-GB" dirty="0" smtClean="0"/>
          </a:p>
        </p:txBody>
      </p:sp>
    </p:spTree>
    <p:extLst>
      <p:ext uri="{BB962C8B-B14F-4D97-AF65-F5344CB8AC3E}">
        <p14:creationId xmlns:p14="http://schemas.microsoft.com/office/powerpoint/2010/main" val="163960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2</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t>Short History</a:t>
            </a:r>
          </a:p>
          <a:p>
            <a:pPr lvl="1"/>
            <a:r>
              <a:rPr lang="en-US" dirty="0" smtClean="0"/>
              <a:t>The Swiss Constitution</a:t>
            </a:r>
          </a:p>
          <a:p>
            <a:pPr lvl="1"/>
            <a:r>
              <a:rPr lang="en-US" dirty="0" smtClean="0"/>
              <a:t>Federal Authorities</a:t>
            </a:r>
          </a:p>
          <a:p>
            <a:pPr lvl="1"/>
            <a:r>
              <a:rPr lang="en-US" dirty="0" smtClean="0"/>
              <a:t>Swiss Federalism</a:t>
            </a:r>
          </a:p>
          <a:p>
            <a:pPr lvl="1"/>
            <a:r>
              <a:rPr lang="en-US" dirty="0" smtClean="0"/>
              <a:t>Fundamental Rights</a:t>
            </a:r>
          </a:p>
          <a:p>
            <a:pPr lvl="1"/>
            <a:r>
              <a:rPr lang="en-US" dirty="0" smtClean="0"/>
              <a:t>Political Rights</a:t>
            </a:r>
          </a:p>
          <a:p>
            <a:pPr lvl="1"/>
            <a:r>
              <a:rPr lang="en-US" dirty="0" smtClean="0"/>
              <a:t>Judicial System</a:t>
            </a:r>
          </a:p>
          <a:p>
            <a:pPr lvl="1"/>
            <a:r>
              <a:rPr lang="en-US" dirty="0" smtClean="0"/>
              <a:t>Bilateral Relations </a:t>
            </a:r>
            <a:r>
              <a:rPr lang="en-US" dirty="0" smtClean="0"/>
              <a:t>CH-EU</a:t>
            </a:r>
          </a:p>
          <a:p>
            <a:pPr lvl="1"/>
            <a:r>
              <a:rPr lang="en-US" dirty="0"/>
              <a:t>Case Study: Expulsion Initiative (“Ausschaffungsinitiative”)</a:t>
            </a:r>
          </a:p>
          <a:p>
            <a:pPr marL="1587" lvl="1" indent="0">
              <a:buNone/>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20</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solidFill>
                  <a:schemeClr val="accent3">
                    <a:lumMod val="60000"/>
                    <a:lumOff val="40000"/>
                  </a:schemeClr>
                </a:solidFill>
              </a:rPr>
              <a:t>Federal Authorities</a:t>
            </a:r>
          </a:p>
          <a:p>
            <a:pPr lvl="1"/>
            <a:r>
              <a:rPr lang="en-US" dirty="0" smtClean="0">
                <a:solidFill>
                  <a:schemeClr val="accent3">
                    <a:lumMod val="60000"/>
                    <a:lumOff val="40000"/>
                  </a:schemeClr>
                </a:solidFill>
              </a:rPr>
              <a:t>Swiss Federalism</a:t>
            </a:r>
          </a:p>
          <a:p>
            <a:pPr lvl="1"/>
            <a:r>
              <a:rPr lang="en-US" dirty="0" smtClean="0">
                <a:solidFill>
                  <a:schemeClr val="accent3">
                    <a:lumMod val="60000"/>
                    <a:lumOff val="40000"/>
                  </a:schemeClr>
                </a:solidFill>
              </a:rPr>
              <a:t>Fundamental Rights</a:t>
            </a:r>
          </a:p>
          <a:p>
            <a:pPr lvl="1"/>
            <a:r>
              <a:rPr lang="en-US" dirty="0" smtClean="0"/>
              <a:t>Political Rights</a:t>
            </a:r>
          </a:p>
          <a:p>
            <a:pPr lvl="1"/>
            <a:r>
              <a:rPr lang="en-US" dirty="0" smtClean="0">
                <a:solidFill>
                  <a:schemeClr val="accent3">
                    <a:lumMod val="60000"/>
                    <a:lumOff val="40000"/>
                  </a:schemeClr>
                </a:solidFill>
              </a:rPr>
              <a:t>Judicial System</a:t>
            </a:r>
          </a:p>
          <a:p>
            <a:pPr lvl="1"/>
            <a:r>
              <a:rPr lang="en-US" dirty="0">
                <a:solidFill>
                  <a:schemeClr val="accent3">
                    <a:lumMod val="60000"/>
                    <a:lumOff val="40000"/>
                  </a:schemeClr>
                </a:solidFill>
              </a:rPr>
              <a:t>Bilateral Relations </a:t>
            </a:r>
            <a:r>
              <a:rPr lang="en-US" dirty="0" smtClean="0">
                <a:solidFill>
                  <a:schemeClr val="accent3">
                    <a:lumMod val="60000"/>
                    <a:lumOff val="40000"/>
                  </a:schemeClr>
                </a:solidFill>
              </a:rPr>
              <a:t>CH-EU</a:t>
            </a:r>
          </a:p>
          <a:p>
            <a:pPr lvl="1"/>
            <a:r>
              <a:rPr lang="en-US" dirty="0">
                <a:solidFill>
                  <a:schemeClr val="accent3">
                    <a:lumMod val="60000"/>
                    <a:lumOff val="40000"/>
                  </a:schemeClr>
                </a:solidFill>
              </a:rPr>
              <a:t>Case Study: Expulsion Initiative (“Ausschaffungsinitiative</a:t>
            </a:r>
            <a:r>
              <a:rPr lang="en-US" dirty="0" smtClean="0">
                <a:solidFill>
                  <a:schemeClr val="accent3">
                    <a:lumMod val="60000"/>
                    <a:lumOff val="40000"/>
                  </a:schemeClr>
                </a:solidFill>
              </a:rPr>
              <a:t>”)</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18538980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GB" smtClean="0"/>
              <a:t>Page </a:t>
            </a:r>
            <a:fld id="{15B54A45-78F4-4792-A396-E89738244FCA}" type="slidenum">
              <a:rPr lang="en-GB" smtClean="0"/>
              <a:pPr/>
              <a:t>21</a:t>
            </a:fld>
            <a:endParaRPr lang="en-GB"/>
          </a:p>
        </p:txBody>
      </p:sp>
      <p:sp>
        <p:nvSpPr>
          <p:cNvPr id="11" name="Textfeld 10"/>
          <p:cNvSpPr txBox="1"/>
          <p:nvPr/>
        </p:nvSpPr>
        <p:spPr>
          <a:xfrm>
            <a:off x="705501" y="1907828"/>
            <a:ext cx="2091600" cy="2385268"/>
          </a:xfrm>
          <a:prstGeom prst="rect">
            <a:avLst/>
          </a:prstGeom>
          <a:noFill/>
          <a:ln>
            <a:solidFill>
              <a:schemeClr val="tx1"/>
            </a:solidFill>
          </a:ln>
        </p:spPr>
        <p:txBody>
          <a:bodyPr wrap="square" rtlCol="0">
            <a:spAutoFit/>
          </a:bodyPr>
          <a:lstStyle/>
          <a:p>
            <a:pPr algn="ctr"/>
            <a:r>
              <a:rPr lang="en-GB" b="1" smtClean="0"/>
              <a:t>Initiative</a:t>
            </a:r>
            <a:br>
              <a:rPr lang="en-GB" b="1" smtClean="0"/>
            </a:br>
            <a:r>
              <a:rPr lang="en-GB" smtClean="0"/>
              <a:t>(Art. 139 Cst.)</a:t>
            </a:r>
          </a:p>
          <a:p>
            <a:endParaRPr lang="en-GB" smtClean="0"/>
          </a:p>
          <a:p>
            <a:pPr marL="285750" indent="-285750">
              <a:buFont typeface="Arial" pitchFamily="34" charset="0"/>
              <a:buChar char="•"/>
            </a:pPr>
            <a:r>
              <a:rPr lang="en-GB" sz="1400" smtClean="0"/>
              <a:t>Constitutional Amendments</a:t>
            </a:r>
          </a:p>
          <a:p>
            <a:pPr marL="285750" indent="-285750">
              <a:buFont typeface="Arial" pitchFamily="34" charset="0"/>
              <a:buChar char="•"/>
            </a:pPr>
            <a:r>
              <a:rPr lang="en-GB" sz="1400" smtClean="0"/>
              <a:t>100’000 Signatures in 18 Months</a:t>
            </a:r>
          </a:p>
          <a:p>
            <a:pPr marL="285750" indent="-285750">
              <a:buFont typeface="Arial" pitchFamily="34" charset="0"/>
              <a:buChar char="•"/>
            </a:pPr>
            <a:r>
              <a:rPr lang="en-GB" sz="1400" smtClean="0"/>
              <a:t>Formulated Draft Article or General Proposition</a:t>
            </a:r>
            <a:endParaRPr lang="en-GB" sz="1400"/>
          </a:p>
        </p:txBody>
      </p:sp>
      <p:sp>
        <p:nvSpPr>
          <p:cNvPr id="16" name="Textfeld 15"/>
          <p:cNvSpPr txBox="1"/>
          <p:nvPr/>
        </p:nvSpPr>
        <p:spPr>
          <a:xfrm>
            <a:off x="6405925" y="1916832"/>
            <a:ext cx="2091600" cy="1738938"/>
          </a:xfrm>
          <a:prstGeom prst="rect">
            <a:avLst/>
          </a:prstGeom>
          <a:noFill/>
          <a:ln>
            <a:solidFill>
              <a:schemeClr val="tx1"/>
            </a:solidFill>
          </a:ln>
        </p:spPr>
        <p:txBody>
          <a:bodyPr wrap="square" rtlCol="0">
            <a:spAutoFit/>
          </a:bodyPr>
          <a:lstStyle/>
          <a:p>
            <a:pPr algn="ctr"/>
            <a:r>
              <a:rPr lang="en-GB" b="1" dirty="0" smtClean="0"/>
              <a:t>Elections</a:t>
            </a:r>
            <a:br>
              <a:rPr lang="en-GB" b="1" dirty="0" smtClean="0"/>
            </a:br>
            <a:r>
              <a:rPr lang="en-GB" dirty="0" smtClean="0"/>
              <a:t>(Art. 149, 150 Cst.)</a:t>
            </a:r>
          </a:p>
          <a:p>
            <a:endParaRPr lang="en-GB" dirty="0" smtClean="0"/>
          </a:p>
          <a:p>
            <a:pPr marL="285750" indent="-285750">
              <a:buFont typeface="Arial" pitchFamily="34" charset="0"/>
              <a:buChar char="•"/>
            </a:pPr>
            <a:r>
              <a:rPr lang="en-GB" sz="1400" dirty="0" smtClean="0"/>
              <a:t>Members of the National Council and of the Council of States</a:t>
            </a:r>
            <a:endParaRPr lang="en-GB" sz="1400" dirty="0"/>
          </a:p>
        </p:txBody>
      </p:sp>
      <p:sp>
        <p:nvSpPr>
          <p:cNvPr id="17" name="Textfeld 16"/>
          <p:cNvSpPr txBox="1"/>
          <p:nvPr/>
        </p:nvSpPr>
        <p:spPr>
          <a:xfrm>
            <a:off x="3563888" y="1916832"/>
            <a:ext cx="2091600" cy="3893374"/>
          </a:xfrm>
          <a:prstGeom prst="rect">
            <a:avLst/>
          </a:prstGeom>
          <a:noFill/>
          <a:ln>
            <a:solidFill>
              <a:schemeClr val="tx1"/>
            </a:solidFill>
          </a:ln>
        </p:spPr>
        <p:txBody>
          <a:bodyPr wrap="square" rtlCol="0">
            <a:spAutoFit/>
          </a:bodyPr>
          <a:lstStyle/>
          <a:p>
            <a:pPr algn="ctr"/>
            <a:r>
              <a:rPr lang="en-GB" b="1" dirty="0" smtClean="0"/>
              <a:t>Referendum</a:t>
            </a:r>
            <a:br>
              <a:rPr lang="en-GB" b="1" dirty="0" smtClean="0"/>
            </a:br>
            <a:r>
              <a:rPr lang="en-GB" dirty="0" smtClean="0"/>
              <a:t>(Art. 140, 141 Cst.)</a:t>
            </a:r>
          </a:p>
          <a:p>
            <a:endParaRPr lang="en-GB" dirty="0" smtClean="0"/>
          </a:p>
          <a:p>
            <a:r>
              <a:rPr lang="en-GB" sz="1400" dirty="0" smtClean="0"/>
              <a:t>Mandatory</a:t>
            </a:r>
          </a:p>
          <a:p>
            <a:pPr marL="285750" indent="-285750">
              <a:buFont typeface="Arial" pitchFamily="34" charset="0"/>
              <a:buChar char="•"/>
            </a:pPr>
            <a:r>
              <a:rPr lang="en-GB" sz="1400" dirty="0" smtClean="0"/>
              <a:t>Constitutional Amendments</a:t>
            </a:r>
          </a:p>
          <a:p>
            <a:pPr marL="285750" indent="-285750">
              <a:buFont typeface="Arial" pitchFamily="34" charset="0"/>
              <a:buChar char="•"/>
            </a:pPr>
            <a:r>
              <a:rPr lang="en-GB" sz="1400" dirty="0" smtClean="0"/>
              <a:t>Approval by Majorities of the people and Cantons</a:t>
            </a:r>
          </a:p>
          <a:p>
            <a:endParaRPr lang="en-GB" sz="1400" dirty="0" smtClean="0"/>
          </a:p>
          <a:p>
            <a:r>
              <a:rPr lang="en-GB" sz="1400" dirty="0" smtClean="0"/>
              <a:t>Optional</a:t>
            </a:r>
          </a:p>
          <a:p>
            <a:pPr marL="285750" indent="-285750">
              <a:buFont typeface="Arial" pitchFamily="34" charset="0"/>
              <a:buChar char="•"/>
            </a:pPr>
            <a:r>
              <a:rPr lang="en-GB" sz="1400" dirty="0" smtClean="0"/>
              <a:t>Federal Acts and Treaties</a:t>
            </a:r>
          </a:p>
          <a:p>
            <a:pPr marL="285750" indent="-285750">
              <a:buFont typeface="Arial" pitchFamily="34" charset="0"/>
              <a:buChar char="•"/>
            </a:pPr>
            <a:r>
              <a:rPr lang="en-GB" sz="1400" dirty="0" smtClean="0"/>
              <a:t>50’000 Signatures in 100 Days</a:t>
            </a:r>
          </a:p>
          <a:p>
            <a:pPr marL="285750" indent="-285750">
              <a:buFont typeface="Arial" pitchFamily="34" charset="0"/>
              <a:buChar char="•"/>
            </a:pPr>
            <a:r>
              <a:rPr lang="en-GB" sz="1400" dirty="0" smtClean="0"/>
              <a:t>Approval by a Majority of People</a:t>
            </a:r>
            <a:endParaRPr lang="en-GB" sz="1400" dirty="0"/>
          </a:p>
        </p:txBody>
      </p:sp>
      <p:pic>
        <p:nvPicPr>
          <p:cNvPr id="8194"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50000"/>
          <a:stretch/>
        </p:blipFill>
        <p:spPr bwMode="auto">
          <a:xfrm>
            <a:off x="705501" y="4421592"/>
            <a:ext cx="2091600" cy="13886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4331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22</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solidFill>
                  <a:schemeClr val="accent3">
                    <a:lumMod val="60000"/>
                    <a:lumOff val="40000"/>
                  </a:schemeClr>
                </a:solidFill>
              </a:rPr>
              <a:t>Federal Authorities</a:t>
            </a:r>
          </a:p>
          <a:p>
            <a:pPr lvl="1"/>
            <a:r>
              <a:rPr lang="en-US" dirty="0" smtClean="0">
                <a:solidFill>
                  <a:schemeClr val="accent3">
                    <a:lumMod val="60000"/>
                    <a:lumOff val="40000"/>
                  </a:schemeClr>
                </a:solidFill>
              </a:rPr>
              <a:t>Swiss Federalism</a:t>
            </a:r>
          </a:p>
          <a:p>
            <a:pPr lvl="1"/>
            <a:r>
              <a:rPr lang="en-US" dirty="0" smtClean="0">
                <a:solidFill>
                  <a:schemeClr val="accent3">
                    <a:lumMod val="60000"/>
                    <a:lumOff val="40000"/>
                  </a:schemeClr>
                </a:solidFill>
              </a:rPr>
              <a:t>Fundamental Rights</a:t>
            </a:r>
          </a:p>
          <a:p>
            <a:pPr lvl="1"/>
            <a:r>
              <a:rPr lang="en-US" dirty="0" smtClean="0">
                <a:solidFill>
                  <a:schemeClr val="accent3">
                    <a:lumMod val="60000"/>
                    <a:lumOff val="40000"/>
                  </a:schemeClr>
                </a:solidFill>
              </a:rPr>
              <a:t>Political Rights</a:t>
            </a:r>
          </a:p>
          <a:p>
            <a:pPr lvl="1"/>
            <a:r>
              <a:rPr lang="en-US" dirty="0" smtClean="0"/>
              <a:t>Judicial System</a:t>
            </a:r>
          </a:p>
          <a:p>
            <a:pPr lvl="1"/>
            <a:r>
              <a:rPr lang="en-US" dirty="0">
                <a:solidFill>
                  <a:schemeClr val="accent3">
                    <a:lumMod val="60000"/>
                    <a:lumOff val="40000"/>
                  </a:schemeClr>
                </a:solidFill>
              </a:rPr>
              <a:t>Bilateral Relations </a:t>
            </a:r>
            <a:r>
              <a:rPr lang="en-US" dirty="0" smtClean="0">
                <a:solidFill>
                  <a:schemeClr val="accent3">
                    <a:lumMod val="60000"/>
                    <a:lumOff val="40000"/>
                  </a:schemeClr>
                </a:solidFill>
              </a:rPr>
              <a:t>CH-EU</a:t>
            </a:r>
          </a:p>
          <a:p>
            <a:pPr lvl="1"/>
            <a:r>
              <a:rPr lang="en-US" dirty="0">
                <a:solidFill>
                  <a:schemeClr val="accent3">
                    <a:lumMod val="60000"/>
                    <a:lumOff val="40000"/>
                  </a:schemeClr>
                </a:solidFill>
              </a:rPr>
              <a:t>Case Study: Expulsion Initiative (“Ausschaffungsinitiative</a:t>
            </a:r>
            <a:r>
              <a:rPr lang="en-US" dirty="0" smtClean="0">
                <a:solidFill>
                  <a:schemeClr val="accent3">
                    <a:lumMod val="60000"/>
                    <a:lumOff val="40000"/>
                  </a:schemeClr>
                </a:solidFill>
              </a:rPr>
              <a:t>”)</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18538980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GB" smtClean="0"/>
              <a:t>Page </a:t>
            </a:r>
            <a:fld id="{15B54A45-78F4-4792-A396-E89738244FCA}" type="slidenum">
              <a:rPr lang="en-GB" smtClean="0"/>
              <a:pPr/>
              <a:t>23</a:t>
            </a:fld>
            <a:endParaRPr lang="en-GB"/>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2060848"/>
            <a:ext cx="1834770" cy="12241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2855" y="4581128"/>
            <a:ext cx="1839942" cy="103496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5776" y="4484157"/>
            <a:ext cx="1813141" cy="122890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4008" y="4499972"/>
            <a:ext cx="1805367" cy="119727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6256" y="4581128"/>
            <a:ext cx="1928307" cy="103496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3382379" y="1834951"/>
            <a:ext cx="2053767" cy="307777"/>
          </a:xfrm>
          <a:prstGeom prst="rect">
            <a:avLst/>
          </a:prstGeom>
          <a:noFill/>
        </p:spPr>
        <p:txBody>
          <a:bodyPr wrap="none" rtlCol="0">
            <a:spAutoFit/>
          </a:bodyPr>
          <a:lstStyle/>
          <a:p>
            <a:pPr algn="ctr"/>
            <a:r>
              <a:rPr lang="en-GB" sz="1400" dirty="0" smtClean="0"/>
              <a:t>Federal Supreme Court</a:t>
            </a:r>
            <a:endParaRPr lang="en-GB" sz="1400" dirty="0"/>
          </a:p>
        </p:txBody>
      </p:sp>
      <p:sp>
        <p:nvSpPr>
          <p:cNvPr id="15" name="Textfeld 14"/>
          <p:cNvSpPr txBox="1"/>
          <p:nvPr/>
        </p:nvSpPr>
        <p:spPr>
          <a:xfrm>
            <a:off x="462855" y="5713064"/>
            <a:ext cx="1839942" cy="523220"/>
          </a:xfrm>
          <a:prstGeom prst="rect">
            <a:avLst/>
          </a:prstGeom>
          <a:noFill/>
        </p:spPr>
        <p:txBody>
          <a:bodyPr wrap="square" rtlCol="0">
            <a:spAutoFit/>
          </a:bodyPr>
          <a:lstStyle/>
          <a:p>
            <a:pPr algn="ctr"/>
            <a:r>
              <a:rPr lang="en-GB" sz="1400" smtClean="0"/>
              <a:t>Federal Criminal Court</a:t>
            </a:r>
            <a:endParaRPr lang="en-GB" sz="1400"/>
          </a:p>
        </p:txBody>
      </p:sp>
      <p:sp>
        <p:nvSpPr>
          <p:cNvPr id="16" name="Textfeld 15"/>
          <p:cNvSpPr txBox="1"/>
          <p:nvPr/>
        </p:nvSpPr>
        <p:spPr>
          <a:xfrm>
            <a:off x="2528975" y="5719988"/>
            <a:ext cx="1839942" cy="523220"/>
          </a:xfrm>
          <a:prstGeom prst="rect">
            <a:avLst/>
          </a:prstGeom>
          <a:noFill/>
        </p:spPr>
        <p:txBody>
          <a:bodyPr wrap="square" rtlCol="0">
            <a:spAutoFit/>
          </a:bodyPr>
          <a:lstStyle/>
          <a:p>
            <a:pPr algn="ctr"/>
            <a:r>
              <a:rPr lang="en-GB" sz="1400" smtClean="0"/>
              <a:t>Federal Administrative Court</a:t>
            </a:r>
            <a:endParaRPr lang="en-GB" sz="1400"/>
          </a:p>
        </p:txBody>
      </p:sp>
      <p:sp>
        <p:nvSpPr>
          <p:cNvPr id="17" name="Textfeld 16"/>
          <p:cNvSpPr txBox="1"/>
          <p:nvPr/>
        </p:nvSpPr>
        <p:spPr>
          <a:xfrm>
            <a:off x="4644008" y="5719988"/>
            <a:ext cx="1839942" cy="738664"/>
          </a:xfrm>
          <a:prstGeom prst="rect">
            <a:avLst/>
          </a:prstGeom>
          <a:noFill/>
        </p:spPr>
        <p:txBody>
          <a:bodyPr wrap="square" rtlCol="0">
            <a:spAutoFit/>
          </a:bodyPr>
          <a:lstStyle/>
          <a:p>
            <a:pPr algn="ctr"/>
            <a:r>
              <a:rPr lang="en-GB" sz="1400" smtClean="0"/>
              <a:t>Civil and Criminal Courts of the Cantons</a:t>
            </a:r>
            <a:endParaRPr lang="en-GB" sz="1400"/>
          </a:p>
        </p:txBody>
      </p:sp>
      <p:sp>
        <p:nvSpPr>
          <p:cNvPr id="18" name="Textfeld 17"/>
          <p:cNvSpPr txBox="1"/>
          <p:nvPr/>
        </p:nvSpPr>
        <p:spPr>
          <a:xfrm>
            <a:off x="6920438" y="5719988"/>
            <a:ext cx="1839942" cy="738664"/>
          </a:xfrm>
          <a:prstGeom prst="rect">
            <a:avLst/>
          </a:prstGeom>
          <a:noFill/>
        </p:spPr>
        <p:txBody>
          <a:bodyPr wrap="square" rtlCol="0">
            <a:spAutoFit/>
          </a:bodyPr>
          <a:lstStyle/>
          <a:p>
            <a:pPr algn="ctr"/>
            <a:r>
              <a:rPr lang="en-GB" sz="1400" dirty="0" smtClean="0"/>
              <a:t>Administrative Courts of the Cantons</a:t>
            </a:r>
            <a:endParaRPr lang="en-GB" sz="1400" dirty="0"/>
          </a:p>
        </p:txBody>
      </p:sp>
      <p:cxnSp>
        <p:nvCxnSpPr>
          <p:cNvPr id="10" name="Gerade Verbindung mit Pfeil 9"/>
          <p:cNvCxnSpPr>
            <a:stCxn id="9218" idx="0"/>
          </p:cNvCxnSpPr>
          <p:nvPr/>
        </p:nvCxnSpPr>
        <p:spPr bwMode="auto">
          <a:xfrm flipV="1">
            <a:off x="1382826" y="2852936"/>
            <a:ext cx="1827175" cy="172819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Gerade Verbindung mit Pfeil 11"/>
          <p:cNvCxnSpPr>
            <a:stCxn id="9219" idx="0"/>
          </p:cNvCxnSpPr>
          <p:nvPr/>
        </p:nvCxnSpPr>
        <p:spPr bwMode="auto">
          <a:xfrm flipV="1">
            <a:off x="3462347" y="3501008"/>
            <a:ext cx="533589" cy="9831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Gerade Verbindung mit Pfeil 13"/>
          <p:cNvCxnSpPr>
            <a:stCxn id="9220" idx="0"/>
          </p:cNvCxnSpPr>
          <p:nvPr/>
        </p:nvCxnSpPr>
        <p:spPr bwMode="auto">
          <a:xfrm flipH="1" flipV="1">
            <a:off x="4860032" y="3501008"/>
            <a:ext cx="686660" cy="99896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0" name="Gerade Verbindung mit Pfeil 19"/>
          <p:cNvCxnSpPr>
            <a:stCxn id="9222" idx="0"/>
          </p:cNvCxnSpPr>
          <p:nvPr/>
        </p:nvCxnSpPr>
        <p:spPr bwMode="auto">
          <a:xfrm flipH="1" flipV="1">
            <a:off x="5652120" y="2852936"/>
            <a:ext cx="2188290" cy="172819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2" name="Textfeld 31"/>
          <p:cNvSpPr txBox="1"/>
          <p:nvPr/>
        </p:nvSpPr>
        <p:spPr>
          <a:xfrm>
            <a:off x="1078521" y="3284984"/>
            <a:ext cx="1152599" cy="461665"/>
          </a:xfrm>
          <a:prstGeom prst="rect">
            <a:avLst/>
          </a:prstGeom>
          <a:noFill/>
        </p:spPr>
        <p:txBody>
          <a:bodyPr wrap="square" rtlCol="0">
            <a:spAutoFit/>
          </a:bodyPr>
          <a:lstStyle/>
          <a:p>
            <a:pPr algn="ctr"/>
            <a:r>
              <a:rPr lang="en-GB" sz="1200" smtClean="0"/>
              <a:t>Criminal Law Appeal</a:t>
            </a:r>
            <a:endParaRPr lang="en-GB" sz="1200"/>
          </a:p>
        </p:txBody>
      </p:sp>
      <p:sp>
        <p:nvSpPr>
          <p:cNvPr id="39" name="Textfeld 38"/>
          <p:cNvSpPr txBox="1"/>
          <p:nvPr/>
        </p:nvSpPr>
        <p:spPr>
          <a:xfrm>
            <a:off x="3995937" y="3837826"/>
            <a:ext cx="1348732" cy="646331"/>
          </a:xfrm>
          <a:prstGeom prst="rect">
            <a:avLst/>
          </a:prstGeom>
          <a:noFill/>
        </p:spPr>
        <p:txBody>
          <a:bodyPr wrap="square" rtlCol="0">
            <a:spAutoFit/>
          </a:bodyPr>
          <a:lstStyle/>
          <a:p>
            <a:pPr algn="ctr"/>
            <a:r>
              <a:rPr lang="en-GB" sz="1200" smtClean="0"/>
              <a:t>Civil and Criminal Law Appeal</a:t>
            </a:r>
            <a:endParaRPr lang="en-GB" sz="1200"/>
          </a:p>
        </p:txBody>
      </p:sp>
      <p:sp>
        <p:nvSpPr>
          <p:cNvPr id="42" name="Textfeld 41"/>
          <p:cNvSpPr txBox="1"/>
          <p:nvPr/>
        </p:nvSpPr>
        <p:spPr>
          <a:xfrm>
            <a:off x="2632663" y="3704786"/>
            <a:ext cx="1152599" cy="461665"/>
          </a:xfrm>
          <a:prstGeom prst="rect">
            <a:avLst/>
          </a:prstGeom>
          <a:noFill/>
        </p:spPr>
        <p:txBody>
          <a:bodyPr wrap="square" rtlCol="0">
            <a:spAutoFit/>
          </a:bodyPr>
          <a:lstStyle/>
          <a:p>
            <a:pPr algn="ctr"/>
            <a:r>
              <a:rPr lang="en-GB" sz="1200" smtClean="0"/>
              <a:t>Public Law Appeal</a:t>
            </a:r>
            <a:endParaRPr lang="en-GB" sz="1200"/>
          </a:p>
        </p:txBody>
      </p:sp>
      <p:sp>
        <p:nvSpPr>
          <p:cNvPr id="43" name="Textfeld 42"/>
          <p:cNvSpPr txBox="1"/>
          <p:nvPr/>
        </p:nvSpPr>
        <p:spPr>
          <a:xfrm>
            <a:off x="7322564" y="3897506"/>
            <a:ext cx="1152599" cy="461665"/>
          </a:xfrm>
          <a:prstGeom prst="rect">
            <a:avLst/>
          </a:prstGeom>
          <a:noFill/>
        </p:spPr>
        <p:txBody>
          <a:bodyPr wrap="square" rtlCol="0">
            <a:spAutoFit/>
          </a:bodyPr>
          <a:lstStyle/>
          <a:p>
            <a:pPr algn="ctr"/>
            <a:r>
              <a:rPr lang="en-GB" sz="1200" smtClean="0"/>
              <a:t>Public Law Appeal</a:t>
            </a:r>
            <a:endParaRPr lang="en-GB" sz="1200"/>
          </a:p>
        </p:txBody>
      </p:sp>
      <p:sp>
        <p:nvSpPr>
          <p:cNvPr id="36" name="Geschweifte Klammer links 35"/>
          <p:cNvSpPr/>
          <p:nvPr/>
        </p:nvSpPr>
        <p:spPr bwMode="auto">
          <a:xfrm rot="5400000">
            <a:off x="6455852" y="3777396"/>
            <a:ext cx="206996" cy="1382412"/>
          </a:xfrm>
          <a:prstGeom prst="leftBrace">
            <a:avLst/>
          </a:prstGeom>
          <a:noFill/>
          <a:ln w="9525" cap="flat" cmpd="sng" algn="ctr">
            <a:solidFill>
              <a:schemeClr val="tx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700" b="0" i="0" u="none" strike="noStrike" cap="none" normalizeH="0" baseline="0" smtClean="0">
              <a:ln>
                <a:noFill/>
              </a:ln>
              <a:solidFill>
                <a:schemeClr val="tx1"/>
              </a:solidFill>
              <a:effectLst/>
              <a:latin typeface="Arial" charset="0"/>
              <a:cs typeface="Arial" charset="0"/>
            </a:endParaRPr>
          </a:p>
        </p:txBody>
      </p:sp>
      <p:cxnSp>
        <p:nvCxnSpPr>
          <p:cNvPr id="38" name="Gerade Verbindung mit Pfeil 37"/>
          <p:cNvCxnSpPr/>
          <p:nvPr/>
        </p:nvCxnSpPr>
        <p:spPr bwMode="auto">
          <a:xfrm flipH="1" flipV="1">
            <a:off x="5220072" y="3212976"/>
            <a:ext cx="883514" cy="690462"/>
          </a:xfrm>
          <a:prstGeom prst="straightConnector1">
            <a:avLst/>
          </a:prstGeom>
          <a:solidFill>
            <a:schemeClr val="accent1"/>
          </a:solidFill>
          <a:ln w="9525" cap="flat" cmpd="sng" algn="ctr">
            <a:solidFill>
              <a:schemeClr val="tx1"/>
            </a:solidFill>
            <a:prstDash val="dash"/>
            <a:round/>
            <a:headEnd type="none" w="med" len="med"/>
            <a:tailEnd type="arrow"/>
          </a:ln>
          <a:effectLst/>
        </p:spPr>
      </p:cxnSp>
      <p:sp>
        <p:nvSpPr>
          <p:cNvPr id="49" name="Textfeld 48"/>
          <p:cNvSpPr txBox="1"/>
          <p:nvPr/>
        </p:nvSpPr>
        <p:spPr>
          <a:xfrm>
            <a:off x="5652120" y="3933056"/>
            <a:ext cx="1670444" cy="461665"/>
          </a:xfrm>
          <a:prstGeom prst="rect">
            <a:avLst/>
          </a:prstGeom>
          <a:noFill/>
        </p:spPr>
        <p:txBody>
          <a:bodyPr wrap="square" rtlCol="0">
            <a:spAutoFit/>
          </a:bodyPr>
          <a:lstStyle/>
          <a:p>
            <a:pPr algn="ctr"/>
            <a:r>
              <a:rPr lang="en-GB" sz="1200" dirty="0" smtClean="0"/>
              <a:t>Subsidiary Constitutional Appeal</a:t>
            </a:r>
            <a:endParaRPr lang="en-GB" sz="1200" dirty="0"/>
          </a:p>
        </p:txBody>
      </p:sp>
    </p:spTree>
    <p:extLst>
      <p:ext uri="{BB962C8B-B14F-4D97-AF65-F5344CB8AC3E}">
        <p14:creationId xmlns:p14="http://schemas.microsoft.com/office/powerpoint/2010/main" val="26525489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24</a:t>
            </a:fld>
            <a:endParaRPr lang="en-US"/>
          </a:p>
        </p:txBody>
      </p:sp>
      <p:sp>
        <p:nvSpPr>
          <p:cNvPr id="7170" name="Rectangle 2"/>
          <p:cNvSpPr>
            <a:spLocks noGrp="1" noChangeArrowheads="1"/>
          </p:cNvSpPr>
          <p:nvPr>
            <p:ph type="title"/>
          </p:nvPr>
        </p:nvSpPr>
        <p:spPr>
          <a:xfrm>
            <a:off x="900113" y="1268413"/>
            <a:ext cx="7343775" cy="792435"/>
          </a:xfrm>
        </p:spPr>
        <p:txBody>
          <a:bodyPr/>
          <a:lstStyle/>
          <a:p>
            <a:r>
              <a:rPr lang="en-GB" dirty="0" smtClean="0"/>
              <a:t>Constitutional Jurisdiction</a:t>
            </a:r>
            <a:endParaRPr lang="en-US" dirty="0"/>
          </a:p>
        </p:txBody>
      </p:sp>
      <p:sp>
        <p:nvSpPr>
          <p:cNvPr id="2" name="Inhaltsplatzhalter 1"/>
          <p:cNvSpPr>
            <a:spLocks noGrp="1"/>
          </p:cNvSpPr>
          <p:nvPr>
            <p:ph idx="1"/>
          </p:nvPr>
        </p:nvSpPr>
        <p:spPr>
          <a:xfrm>
            <a:off x="900113" y="2205509"/>
            <a:ext cx="7343775" cy="3023691"/>
          </a:xfrm>
        </p:spPr>
        <p:txBody>
          <a:bodyPr/>
          <a:lstStyle/>
          <a:p>
            <a:pPr>
              <a:tabLst>
                <a:tab pos="1435100" algn="l"/>
              </a:tabLst>
            </a:pPr>
            <a:r>
              <a:rPr lang="en-GB" b="1" dirty="0" smtClean="0"/>
              <a:t>Art. 190 Cst.	Applicable Law</a:t>
            </a:r>
          </a:p>
          <a:p>
            <a:pPr>
              <a:tabLst>
                <a:tab pos="1435100" algn="l"/>
              </a:tabLst>
            </a:pPr>
            <a:r>
              <a:rPr lang="en-US" dirty="0" smtClean="0"/>
              <a:t>The </a:t>
            </a:r>
            <a:r>
              <a:rPr lang="en-US" dirty="0"/>
              <a:t>Federal Supreme Court and the other judicial authorities apply the federal acts and international law</a:t>
            </a:r>
            <a:r>
              <a:rPr lang="en-US" dirty="0" smtClean="0"/>
              <a:t>.</a:t>
            </a:r>
          </a:p>
        </p:txBody>
      </p:sp>
    </p:spTree>
    <p:extLst>
      <p:ext uri="{BB962C8B-B14F-4D97-AF65-F5344CB8AC3E}">
        <p14:creationId xmlns:p14="http://schemas.microsoft.com/office/powerpoint/2010/main" val="851961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25</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solidFill>
                  <a:schemeClr val="accent3">
                    <a:lumMod val="60000"/>
                    <a:lumOff val="40000"/>
                  </a:schemeClr>
                </a:solidFill>
              </a:rPr>
              <a:t>Federal Authorities</a:t>
            </a:r>
          </a:p>
          <a:p>
            <a:pPr lvl="1"/>
            <a:r>
              <a:rPr lang="en-US" dirty="0" smtClean="0">
                <a:solidFill>
                  <a:schemeClr val="accent3">
                    <a:lumMod val="60000"/>
                    <a:lumOff val="40000"/>
                  </a:schemeClr>
                </a:solidFill>
              </a:rPr>
              <a:t>Swiss Federalism</a:t>
            </a:r>
          </a:p>
          <a:p>
            <a:pPr lvl="1"/>
            <a:r>
              <a:rPr lang="en-US" dirty="0" smtClean="0">
                <a:solidFill>
                  <a:schemeClr val="accent3">
                    <a:lumMod val="60000"/>
                    <a:lumOff val="40000"/>
                  </a:schemeClr>
                </a:solidFill>
              </a:rPr>
              <a:t>Fundamental Rights</a:t>
            </a:r>
          </a:p>
          <a:p>
            <a:pPr lvl="1"/>
            <a:r>
              <a:rPr lang="en-US" dirty="0" smtClean="0">
                <a:solidFill>
                  <a:schemeClr val="accent3">
                    <a:lumMod val="60000"/>
                    <a:lumOff val="40000"/>
                  </a:schemeClr>
                </a:solidFill>
              </a:rPr>
              <a:t>Political Rights</a:t>
            </a:r>
          </a:p>
          <a:p>
            <a:pPr lvl="1"/>
            <a:r>
              <a:rPr lang="en-US" dirty="0" smtClean="0">
                <a:solidFill>
                  <a:schemeClr val="accent3">
                    <a:lumMod val="60000"/>
                    <a:lumOff val="40000"/>
                  </a:schemeClr>
                </a:solidFill>
              </a:rPr>
              <a:t>Judicial System</a:t>
            </a:r>
          </a:p>
          <a:p>
            <a:pPr lvl="1"/>
            <a:r>
              <a:rPr lang="en-US" dirty="0" smtClean="0"/>
              <a:t>Bilateral Relations </a:t>
            </a:r>
            <a:r>
              <a:rPr lang="en-US" dirty="0" smtClean="0"/>
              <a:t>CH-EU</a:t>
            </a:r>
          </a:p>
          <a:p>
            <a:pPr lvl="1"/>
            <a:r>
              <a:rPr lang="en-US" dirty="0">
                <a:solidFill>
                  <a:schemeClr val="accent3">
                    <a:lumMod val="60000"/>
                    <a:lumOff val="40000"/>
                  </a:schemeClr>
                </a:solidFill>
              </a:rPr>
              <a:t>Case Study: Expulsion Initiative (“Ausschaffungsinitiative</a:t>
            </a:r>
            <a:r>
              <a:rPr lang="en-US" dirty="0" smtClean="0">
                <a:solidFill>
                  <a:schemeClr val="accent3">
                    <a:lumMod val="60000"/>
                    <a:lumOff val="40000"/>
                  </a:schemeClr>
                </a:solidFill>
              </a:rPr>
              <a:t>”)</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18538980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Foliennummernplatzhalter 5"/>
          <p:cNvSpPr>
            <a:spLocks noGrp="1"/>
          </p:cNvSpPr>
          <p:nvPr>
            <p:ph type="sldNum" sz="quarter" idx="12"/>
          </p:nvPr>
        </p:nvSpPr>
        <p:spPr>
          <a:noFill/>
        </p:spPr>
        <p:txBody>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fld id="{22D78CB1-485A-47F4-8519-1FD91A809C0E}" type="slidenum">
              <a:rPr lang="de-CH" sz="1200" smtClean="0"/>
              <a:pPr/>
              <a:t>26</a:t>
            </a:fld>
            <a:endParaRPr lang="de-CH" sz="1400" smtClean="0"/>
          </a:p>
        </p:txBody>
      </p:sp>
      <p:sp>
        <p:nvSpPr>
          <p:cNvPr id="109571" name="Rechteck 3"/>
          <p:cNvSpPr>
            <a:spLocks noGrp="1" noChangeArrowheads="1"/>
          </p:cNvSpPr>
          <p:nvPr>
            <p:ph type="body" idx="1"/>
          </p:nvPr>
        </p:nvSpPr>
        <p:spPr>
          <a:xfrm>
            <a:off x="901220" y="2098675"/>
            <a:ext cx="8061325" cy="4498975"/>
          </a:xfrm>
        </p:spPr>
        <p:txBody>
          <a:bodyPr/>
          <a:lstStyle/>
          <a:p>
            <a:pPr marL="285750" indent="-285750">
              <a:lnSpc>
                <a:spcPct val="110000"/>
              </a:lnSpc>
              <a:spcBef>
                <a:spcPts val="300"/>
              </a:spcBef>
              <a:buFont typeface="Symbol" panose="05050102010706020507" pitchFamily="18" charset="2"/>
              <a:buChar char="-"/>
            </a:pPr>
            <a:r>
              <a:rPr lang="en-GB" sz="1600" b="1" dirty="0" smtClean="0"/>
              <a:t>European Free Trade Association (EFTA)</a:t>
            </a:r>
          </a:p>
          <a:p>
            <a:pPr marL="631825" lvl="1" indent="-285750">
              <a:lnSpc>
                <a:spcPct val="110000"/>
              </a:lnSpc>
              <a:spcBef>
                <a:spcPts val="300"/>
              </a:spcBef>
              <a:buFont typeface="Symbol" panose="05050102010706020507" pitchFamily="18" charset="2"/>
              <a:buChar char="-"/>
            </a:pPr>
            <a:r>
              <a:rPr lang="en-GB" sz="1600" dirty="0" smtClean="0"/>
              <a:t>1960</a:t>
            </a:r>
          </a:p>
          <a:p>
            <a:pPr marL="285750" indent="-285750" eaLnBrk="1" hangingPunct="1">
              <a:lnSpc>
                <a:spcPct val="110000"/>
              </a:lnSpc>
              <a:spcBef>
                <a:spcPts val="300"/>
              </a:spcBef>
              <a:buFont typeface="Symbol" panose="05050102010706020507" pitchFamily="18" charset="2"/>
              <a:buChar char="-"/>
            </a:pPr>
            <a:r>
              <a:rPr lang="en-GB" sz="1600" b="1" dirty="0" smtClean="0">
                <a:solidFill>
                  <a:schemeClr val="tx1"/>
                </a:solidFill>
              </a:rPr>
              <a:t>Free Trade Agreement (FTA)</a:t>
            </a:r>
          </a:p>
          <a:p>
            <a:pPr marL="631825" lvl="1" indent="-285750">
              <a:lnSpc>
                <a:spcPct val="110000"/>
              </a:lnSpc>
              <a:spcBef>
                <a:spcPts val="300"/>
              </a:spcBef>
              <a:buFont typeface="Symbol" panose="05050102010706020507" pitchFamily="18" charset="2"/>
              <a:buChar char="-"/>
            </a:pPr>
            <a:r>
              <a:rPr lang="en-GB" sz="1600" dirty="0" smtClean="0">
                <a:solidFill>
                  <a:schemeClr val="tx1"/>
                </a:solidFill>
              </a:rPr>
              <a:t>1972 (72.5% Yes)</a:t>
            </a:r>
          </a:p>
          <a:p>
            <a:pPr marL="285750" indent="-285750" eaLnBrk="1" hangingPunct="1">
              <a:lnSpc>
                <a:spcPct val="110000"/>
              </a:lnSpc>
              <a:spcBef>
                <a:spcPts val="300"/>
              </a:spcBef>
              <a:buFont typeface="Symbol" panose="05050102010706020507" pitchFamily="18" charset="2"/>
              <a:buChar char="-"/>
            </a:pPr>
            <a:r>
              <a:rPr lang="en-GB" sz="1600" b="1" dirty="0" smtClean="0"/>
              <a:t>Insurance Agreement</a:t>
            </a:r>
          </a:p>
          <a:p>
            <a:pPr marL="631825" lvl="1" indent="-285750">
              <a:lnSpc>
                <a:spcPct val="110000"/>
              </a:lnSpc>
              <a:spcBef>
                <a:spcPts val="300"/>
              </a:spcBef>
              <a:buFont typeface="Symbol" panose="05050102010706020507" pitchFamily="18" charset="2"/>
              <a:buChar char="-"/>
            </a:pPr>
            <a:r>
              <a:rPr lang="en-GB" sz="1600" dirty="0" smtClean="0"/>
              <a:t>1989</a:t>
            </a:r>
            <a:endParaRPr lang="en-GB" sz="1600" dirty="0" smtClean="0">
              <a:solidFill>
                <a:schemeClr val="tx1"/>
              </a:solidFill>
            </a:endParaRPr>
          </a:p>
          <a:p>
            <a:pPr marL="285750" indent="-285750" eaLnBrk="1" hangingPunct="1">
              <a:lnSpc>
                <a:spcPct val="110000"/>
              </a:lnSpc>
              <a:spcBef>
                <a:spcPts val="300"/>
              </a:spcBef>
              <a:buFont typeface="Symbol" panose="05050102010706020507" pitchFamily="18" charset="2"/>
              <a:buChar char="-"/>
            </a:pPr>
            <a:r>
              <a:rPr lang="en-GB" sz="1600" b="1" dirty="0" smtClean="0"/>
              <a:t>Rejection to join the European Economic Area (EEA)</a:t>
            </a:r>
          </a:p>
          <a:p>
            <a:pPr marL="631825" lvl="1" indent="-285750">
              <a:lnSpc>
                <a:spcPct val="110000"/>
              </a:lnSpc>
              <a:spcBef>
                <a:spcPts val="300"/>
              </a:spcBef>
              <a:buFont typeface="Symbol" panose="05050102010706020507" pitchFamily="18" charset="2"/>
              <a:buChar char="-"/>
            </a:pPr>
            <a:r>
              <a:rPr lang="en-GB" sz="1600" dirty="0" smtClean="0">
                <a:solidFill>
                  <a:schemeClr val="tx1"/>
                </a:solidFill>
              </a:rPr>
              <a:t>1992 (50.3% No und 16 Cantons)</a:t>
            </a:r>
            <a:endParaRPr lang="en-GB" sz="1600" dirty="0" smtClean="0">
              <a:solidFill>
                <a:schemeClr val="tx1"/>
              </a:solidFill>
              <a:sym typeface="Wingdings" pitchFamily="2" charset="2"/>
            </a:endParaRPr>
          </a:p>
          <a:p>
            <a:pPr marL="285750" indent="-285750" eaLnBrk="1" hangingPunct="1">
              <a:lnSpc>
                <a:spcPct val="110000"/>
              </a:lnSpc>
              <a:spcBef>
                <a:spcPts val="300"/>
              </a:spcBef>
              <a:buFont typeface="Symbol" panose="05050102010706020507" pitchFamily="18" charset="2"/>
              <a:buChar char="-"/>
            </a:pPr>
            <a:r>
              <a:rPr lang="en-GB" sz="1600" b="1" dirty="0" smtClean="0">
                <a:solidFill>
                  <a:schemeClr val="tx1"/>
                </a:solidFill>
                <a:sym typeface="Wingdings" pitchFamily="2" charset="2"/>
              </a:rPr>
              <a:t>Bilateral Agreements I</a:t>
            </a:r>
            <a:r>
              <a:rPr lang="en-GB" sz="1600" dirty="0" smtClean="0">
                <a:solidFill>
                  <a:schemeClr val="tx1"/>
                </a:solidFill>
                <a:sym typeface="Wingdings" pitchFamily="2" charset="2"/>
              </a:rPr>
              <a:t> (incl. a “Guillotine” clause)</a:t>
            </a:r>
          </a:p>
          <a:p>
            <a:pPr marL="631825" lvl="1" indent="-285750">
              <a:lnSpc>
                <a:spcPct val="110000"/>
              </a:lnSpc>
              <a:spcBef>
                <a:spcPts val="300"/>
              </a:spcBef>
              <a:buFont typeface="Symbol" panose="05050102010706020507" pitchFamily="18" charset="2"/>
              <a:buChar char="-"/>
            </a:pPr>
            <a:r>
              <a:rPr lang="en-GB" sz="1600" dirty="0" smtClean="0">
                <a:sym typeface="Wingdings" pitchFamily="2" charset="2"/>
              </a:rPr>
              <a:t>1999 (</a:t>
            </a:r>
            <a:r>
              <a:rPr lang="en-GB" sz="1600" dirty="0" smtClean="0">
                <a:solidFill>
                  <a:schemeClr val="tx1"/>
                </a:solidFill>
              </a:rPr>
              <a:t>67.2% Yes)</a:t>
            </a:r>
          </a:p>
          <a:p>
            <a:pPr marL="285750" indent="-285750">
              <a:lnSpc>
                <a:spcPct val="110000"/>
              </a:lnSpc>
              <a:spcBef>
                <a:spcPts val="300"/>
              </a:spcBef>
              <a:buFont typeface="Symbol" panose="05050102010706020507" pitchFamily="18" charset="2"/>
              <a:buChar char="-"/>
            </a:pPr>
            <a:r>
              <a:rPr lang="en-GB" sz="1600" b="1" dirty="0" smtClean="0"/>
              <a:t>Bilateral Agreements II</a:t>
            </a:r>
          </a:p>
          <a:p>
            <a:pPr marL="631825" lvl="1" indent="-285750">
              <a:lnSpc>
                <a:spcPct val="110000"/>
              </a:lnSpc>
              <a:spcBef>
                <a:spcPts val="300"/>
              </a:spcBef>
              <a:buFont typeface="Symbol" panose="05050102010706020507" pitchFamily="18" charset="2"/>
              <a:buChar char="-"/>
            </a:pPr>
            <a:r>
              <a:rPr lang="en-GB" sz="1600" dirty="0" smtClean="0"/>
              <a:t>2004 (Schengen/Dublin 54.6% Yes)</a:t>
            </a:r>
          </a:p>
        </p:txBody>
      </p:sp>
      <p:sp>
        <p:nvSpPr>
          <p:cNvPr id="6" name="Rectangle 2"/>
          <p:cNvSpPr>
            <a:spLocks noGrp="1" noChangeArrowheads="1"/>
          </p:cNvSpPr>
          <p:nvPr>
            <p:ph type="title"/>
          </p:nvPr>
        </p:nvSpPr>
        <p:spPr>
          <a:xfrm>
            <a:off x="900113" y="1340768"/>
            <a:ext cx="7343775" cy="503237"/>
          </a:xfrm>
        </p:spPr>
        <p:txBody>
          <a:bodyPr/>
          <a:lstStyle/>
          <a:p>
            <a:endParaRPr lang="de-CH" dirty="0" smtClean="0"/>
          </a:p>
        </p:txBody>
      </p:sp>
    </p:spTree>
    <p:extLst>
      <p:ext uri="{BB962C8B-B14F-4D97-AF65-F5344CB8AC3E}">
        <p14:creationId xmlns:p14="http://schemas.microsoft.com/office/powerpoint/2010/main" val="27940453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Foliennummernplatzhalter 5"/>
          <p:cNvSpPr>
            <a:spLocks noGrp="1"/>
          </p:cNvSpPr>
          <p:nvPr>
            <p:ph type="sldNum" sz="quarter" idx="12"/>
          </p:nvPr>
        </p:nvSpPr>
        <p:spPr>
          <a:noFill/>
        </p:spPr>
        <p:txBody>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fld id="{22D78CB1-485A-47F4-8519-1FD91A809C0E}" type="slidenum">
              <a:rPr lang="de-CH" sz="1200" smtClean="0"/>
              <a:pPr/>
              <a:t>27</a:t>
            </a:fld>
            <a:endParaRPr lang="de-CH" sz="1400" smtClean="0"/>
          </a:p>
        </p:txBody>
      </p:sp>
      <p:sp>
        <p:nvSpPr>
          <p:cNvPr id="109571" name="Rechteck 3"/>
          <p:cNvSpPr>
            <a:spLocks noGrp="1" noChangeArrowheads="1"/>
          </p:cNvSpPr>
          <p:nvPr>
            <p:ph type="body" idx="1"/>
          </p:nvPr>
        </p:nvSpPr>
        <p:spPr>
          <a:xfrm>
            <a:off x="901220" y="2098675"/>
            <a:ext cx="8061325" cy="4498975"/>
          </a:xfrm>
        </p:spPr>
        <p:txBody>
          <a:bodyPr/>
          <a:lstStyle/>
          <a:p>
            <a:pPr marL="285750" indent="-285750" eaLnBrk="1" hangingPunct="1">
              <a:lnSpc>
                <a:spcPct val="110000"/>
              </a:lnSpc>
              <a:spcBef>
                <a:spcPts val="300"/>
              </a:spcBef>
              <a:buFont typeface="Symbol" panose="05050102010706020507" pitchFamily="18" charset="2"/>
              <a:buChar char="-"/>
            </a:pPr>
            <a:r>
              <a:rPr lang="en-GB" sz="1600" b="1" dirty="0" smtClean="0">
                <a:solidFill>
                  <a:schemeClr val="tx1"/>
                </a:solidFill>
                <a:sym typeface="Wingdings" pitchFamily="2" charset="2"/>
              </a:rPr>
              <a:t>Bilateral Agreements I</a:t>
            </a:r>
            <a:endParaRPr lang="en-GB" sz="1600" dirty="0" smtClean="0">
              <a:solidFill>
                <a:schemeClr val="tx1"/>
              </a:solidFill>
              <a:sym typeface="Wingdings" pitchFamily="2" charset="2"/>
            </a:endParaRPr>
          </a:p>
          <a:p>
            <a:pPr marL="631825" lvl="1" indent="-285750">
              <a:lnSpc>
                <a:spcPct val="110000"/>
              </a:lnSpc>
              <a:spcBef>
                <a:spcPts val="300"/>
              </a:spcBef>
              <a:buFont typeface="Symbol" panose="05050102010706020507" pitchFamily="18" charset="2"/>
              <a:buChar char="-"/>
            </a:pPr>
            <a:r>
              <a:rPr lang="en-GB" sz="1600" dirty="0" smtClean="0">
                <a:sym typeface="Wingdings" pitchFamily="2" charset="2"/>
              </a:rPr>
              <a:t>free movement of persons, technical obstacles to trade, public procurement market, agriculture, research, civil aviation, overland transport</a:t>
            </a:r>
          </a:p>
          <a:p>
            <a:pPr lvl="1" indent="0">
              <a:lnSpc>
                <a:spcPct val="110000"/>
              </a:lnSpc>
              <a:spcBef>
                <a:spcPts val="300"/>
              </a:spcBef>
              <a:buNone/>
            </a:pPr>
            <a:r>
              <a:rPr lang="en-GB" sz="1600" dirty="0" smtClean="0">
                <a:solidFill>
                  <a:schemeClr val="tx1"/>
                </a:solidFill>
                <a:sym typeface="Wingdings" pitchFamily="2" charset="2"/>
              </a:rPr>
              <a:t>=&gt; mainly economic focus (market access)</a:t>
            </a:r>
            <a:endParaRPr lang="en-GB" sz="1600" dirty="0" smtClean="0">
              <a:solidFill>
                <a:schemeClr val="tx1"/>
              </a:solidFill>
            </a:endParaRPr>
          </a:p>
          <a:p>
            <a:pPr marL="285750" indent="-285750">
              <a:lnSpc>
                <a:spcPct val="110000"/>
              </a:lnSpc>
              <a:spcBef>
                <a:spcPts val="300"/>
              </a:spcBef>
              <a:buFont typeface="Symbol" panose="05050102010706020507" pitchFamily="18" charset="2"/>
              <a:buChar char="-"/>
            </a:pPr>
            <a:r>
              <a:rPr lang="en-GB" sz="1600" b="1" dirty="0" smtClean="0"/>
              <a:t>Bilateral Agreements II</a:t>
            </a:r>
          </a:p>
          <a:p>
            <a:pPr marL="631825" lvl="1" indent="-285750">
              <a:lnSpc>
                <a:spcPct val="110000"/>
              </a:lnSpc>
              <a:spcBef>
                <a:spcPts val="300"/>
              </a:spcBef>
              <a:buFont typeface="Symbol" panose="05050102010706020507" pitchFamily="18" charset="2"/>
              <a:buChar char="-"/>
            </a:pPr>
            <a:r>
              <a:rPr lang="en-GB" sz="1600" dirty="0" smtClean="0"/>
              <a:t>Schengen/Dublin, taxation of savings, fight against fraud, processed agricultural products, MEDIA, environment, statistics, pensions, education/vocational training/youth</a:t>
            </a:r>
          </a:p>
          <a:p>
            <a:pPr marL="631825" lvl="1" indent="-285750">
              <a:lnSpc>
                <a:spcPct val="110000"/>
              </a:lnSpc>
              <a:spcBef>
                <a:spcPts val="300"/>
              </a:spcBef>
              <a:buFont typeface="Symbol"/>
              <a:buChar char="Þ"/>
            </a:pPr>
            <a:r>
              <a:rPr lang="en-GB" sz="1600" dirty="0" smtClean="0"/>
              <a:t>political cooperation, improved economic framework conditions</a:t>
            </a:r>
          </a:p>
          <a:p>
            <a:pPr marL="285750" indent="-285750">
              <a:lnSpc>
                <a:spcPct val="110000"/>
              </a:lnSpc>
              <a:spcBef>
                <a:spcPts val="300"/>
              </a:spcBef>
              <a:buFont typeface="Symbol" panose="05050102010706020507" pitchFamily="18" charset="2"/>
              <a:buChar char="-"/>
            </a:pPr>
            <a:r>
              <a:rPr lang="en-GB" sz="1600" b="1" dirty="0" smtClean="0">
                <a:sym typeface="Wingdings" pitchFamily="2" charset="2"/>
              </a:rPr>
              <a:t>further</a:t>
            </a:r>
            <a:endParaRPr lang="en-GB" sz="1600" dirty="0">
              <a:sym typeface="Wingdings" pitchFamily="2" charset="2"/>
            </a:endParaRPr>
          </a:p>
          <a:p>
            <a:pPr marL="631825" lvl="1" indent="-285750">
              <a:lnSpc>
                <a:spcPct val="110000"/>
              </a:lnSpc>
              <a:spcBef>
                <a:spcPts val="300"/>
              </a:spcBef>
              <a:buFont typeface="Symbol" panose="05050102010706020507" pitchFamily="18" charset="2"/>
              <a:buChar char="-"/>
            </a:pPr>
            <a:r>
              <a:rPr lang="en-GB" sz="1600" dirty="0" smtClean="0">
                <a:sym typeface="Wingdings" pitchFamily="2" charset="2"/>
              </a:rPr>
              <a:t>cooperation with EU agencies and participation </a:t>
            </a:r>
            <a:r>
              <a:rPr lang="en-GB" sz="1600" smtClean="0">
                <a:sym typeface="Wingdings" pitchFamily="2" charset="2"/>
              </a:rPr>
              <a:t>in EU programs</a:t>
            </a:r>
            <a:endParaRPr lang="en-GB" sz="1600" dirty="0" smtClean="0">
              <a:sym typeface="Wingdings" pitchFamily="2" charset="2"/>
            </a:endParaRPr>
          </a:p>
          <a:p>
            <a:pPr marL="631825" lvl="1" indent="-285750">
              <a:lnSpc>
                <a:spcPct val="110000"/>
              </a:lnSpc>
              <a:spcBef>
                <a:spcPts val="300"/>
              </a:spcBef>
              <a:buFont typeface="Symbol" panose="05050102010706020507" pitchFamily="18" charset="2"/>
              <a:buChar char="-"/>
            </a:pPr>
            <a:r>
              <a:rPr lang="en-GB" sz="1600" dirty="0" smtClean="0">
                <a:sym typeface="Wingdings" pitchFamily="2" charset="2"/>
              </a:rPr>
              <a:t>enlargement contribution (“</a:t>
            </a:r>
            <a:r>
              <a:rPr lang="en-GB" sz="1600" dirty="0" err="1" smtClean="0">
                <a:sym typeface="Wingdings" pitchFamily="2" charset="2"/>
              </a:rPr>
              <a:t>Kohäsionsmilliarde</a:t>
            </a:r>
            <a:r>
              <a:rPr lang="en-GB" sz="1600" dirty="0" smtClean="0">
                <a:sym typeface="Wingdings" pitchFamily="2" charset="2"/>
              </a:rPr>
              <a:t>”)</a:t>
            </a:r>
            <a:endParaRPr lang="en-GB" sz="1600" dirty="0">
              <a:sym typeface="Wingdings" pitchFamily="2" charset="2"/>
            </a:endParaRPr>
          </a:p>
        </p:txBody>
      </p:sp>
      <p:sp>
        <p:nvSpPr>
          <p:cNvPr id="6" name="Rectangle 2"/>
          <p:cNvSpPr>
            <a:spLocks noGrp="1" noChangeArrowheads="1"/>
          </p:cNvSpPr>
          <p:nvPr>
            <p:ph type="title"/>
          </p:nvPr>
        </p:nvSpPr>
        <p:spPr>
          <a:xfrm>
            <a:off x="900113" y="1340768"/>
            <a:ext cx="7343775" cy="503237"/>
          </a:xfrm>
        </p:spPr>
        <p:txBody>
          <a:bodyPr/>
          <a:lstStyle/>
          <a:p>
            <a:endParaRPr lang="de-CH" dirty="0" smtClean="0"/>
          </a:p>
        </p:txBody>
      </p:sp>
    </p:spTree>
    <p:extLst>
      <p:ext uri="{BB962C8B-B14F-4D97-AF65-F5344CB8AC3E}">
        <p14:creationId xmlns:p14="http://schemas.microsoft.com/office/powerpoint/2010/main" val="178765702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Foliennummernplatzhalter 5"/>
          <p:cNvSpPr>
            <a:spLocks noGrp="1"/>
          </p:cNvSpPr>
          <p:nvPr>
            <p:ph type="sldNum" sz="quarter" idx="12"/>
          </p:nvPr>
        </p:nvSpPr>
        <p:spPr>
          <a:noFill/>
        </p:spPr>
        <p:txBody>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fld id="{22D78CB1-485A-47F4-8519-1FD91A809C0E}" type="slidenum">
              <a:rPr lang="de-CH" sz="1200" smtClean="0"/>
              <a:pPr/>
              <a:t>28</a:t>
            </a:fld>
            <a:endParaRPr lang="de-CH" sz="1400" smtClean="0"/>
          </a:p>
        </p:txBody>
      </p:sp>
      <p:sp>
        <p:nvSpPr>
          <p:cNvPr id="109571" name="Rechteck 3"/>
          <p:cNvSpPr>
            <a:spLocks noGrp="1" noChangeArrowheads="1"/>
          </p:cNvSpPr>
          <p:nvPr>
            <p:ph type="body" idx="1"/>
          </p:nvPr>
        </p:nvSpPr>
        <p:spPr>
          <a:xfrm>
            <a:off x="901220" y="2098675"/>
            <a:ext cx="8061325" cy="4498975"/>
          </a:xfrm>
        </p:spPr>
        <p:txBody>
          <a:bodyPr/>
          <a:lstStyle/>
          <a:p>
            <a:pPr marL="285750" indent="-285750">
              <a:lnSpc>
                <a:spcPct val="110000"/>
              </a:lnSpc>
              <a:spcBef>
                <a:spcPts val="300"/>
              </a:spcBef>
              <a:buFont typeface="Symbol" panose="05050102010706020507" pitchFamily="18" charset="2"/>
              <a:buChar char="-"/>
            </a:pPr>
            <a:r>
              <a:rPr lang="en-GB" sz="1600" dirty="0">
                <a:solidFill>
                  <a:srgbClr val="FF0000"/>
                </a:solidFill>
              </a:rPr>
              <a:t>Approval of the “</a:t>
            </a:r>
            <a:r>
              <a:rPr lang="en-GB" sz="1600" dirty="0" err="1">
                <a:solidFill>
                  <a:srgbClr val="FF0000"/>
                </a:solidFill>
              </a:rPr>
              <a:t>Masseneinwanderungsinititave</a:t>
            </a:r>
            <a:r>
              <a:rPr lang="en-GB" sz="1600" dirty="0">
                <a:solidFill>
                  <a:srgbClr val="FF0000"/>
                </a:solidFill>
              </a:rPr>
              <a:t>” (Article 121a of the </a:t>
            </a:r>
            <a:r>
              <a:rPr lang="en-GB" sz="1600" dirty="0" smtClean="0">
                <a:solidFill>
                  <a:srgbClr val="FF0000"/>
                </a:solidFill>
              </a:rPr>
              <a:t>Constitution; s. handout, </a:t>
            </a:r>
            <a:r>
              <a:rPr lang="en-GB" sz="1600" dirty="0" smtClean="0">
                <a:solidFill>
                  <a:srgbClr val="FF0000"/>
                </a:solidFill>
              </a:rPr>
              <a:t>delivered in class</a:t>
            </a:r>
            <a:r>
              <a:rPr lang="en-GB" sz="1600" dirty="0" smtClean="0">
                <a:solidFill>
                  <a:srgbClr val="FF0000"/>
                </a:solidFill>
              </a:rPr>
              <a:t>)</a:t>
            </a:r>
            <a:endParaRPr lang="en-GB" sz="1600" dirty="0" smtClean="0">
              <a:solidFill>
                <a:srgbClr val="FF0000"/>
              </a:solidFill>
            </a:endParaRPr>
          </a:p>
          <a:p>
            <a:pPr marL="631825" lvl="1" indent="-285750">
              <a:lnSpc>
                <a:spcPct val="110000"/>
              </a:lnSpc>
              <a:spcBef>
                <a:spcPts val="300"/>
              </a:spcBef>
              <a:buFont typeface="Symbol" panose="05050102010706020507" pitchFamily="18" charset="2"/>
              <a:buChar char="-"/>
            </a:pPr>
            <a:r>
              <a:rPr lang="en-GB" sz="1600" dirty="0" smtClean="0"/>
              <a:t>obligation </a:t>
            </a:r>
            <a:r>
              <a:rPr lang="en-GB" sz="1600" dirty="0"/>
              <a:t>to set up a system of quotas and priority for Swiss workers and to re-negotiate the Agreement </a:t>
            </a:r>
            <a:r>
              <a:rPr lang="en-GB" sz="1600" dirty="0" smtClean="0"/>
              <a:t>on the Free </a:t>
            </a:r>
            <a:r>
              <a:rPr lang="en-GB" sz="1600" dirty="0"/>
              <a:t>Movement of Persons) </a:t>
            </a:r>
          </a:p>
          <a:p>
            <a:pPr marL="631825" lvl="1" indent="-285750">
              <a:lnSpc>
                <a:spcPct val="110000"/>
              </a:lnSpc>
              <a:spcBef>
                <a:spcPts val="300"/>
              </a:spcBef>
              <a:buFont typeface="Symbol" panose="05050102010706020507" pitchFamily="18" charset="2"/>
              <a:buChar char="-"/>
            </a:pPr>
            <a:r>
              <a:rPr lang="en-GB" sz="1600" dirty="0" smtClean="0"/>
              <a:t>February 9, 2014 (50.3% Yes and 12 5/2 Cantons)</a:t>
            </a:r>
            <a:endParaRPr lang="en-GB" sz="1600" dirty="0"/>
          </a:p>
          <a:p>
            <a:pPr>
              <a:lnSpc>
                <a:spcPct val="110000"/>
              </a:lnSpc>
              <a:spcBef>
                <a:spcPts val="300"/>
              </a:spcBef>
            </a:pPr>
            <a:endParaRPr lang="en-GB" sz="1600" dirty="0" smtClean="0"/>
          </a:p>
          <a:p>
            <a:pPr>
              <a:lnSpc>
                <a:spcPct val="110000"/>
              </a:lnSpc>
              <a:spcBef>
                <a:spcPts val="300"/>
              </a:spcBef>
            </a:pPr>
            <a:r>
              <a:rPr lang="en-GB" sz="1600" dirty="0" smtClean="0"/>
              <a:t>=&gt; Current efforts</a:t>
            </a:r>
          </a:p>
          <a:p>
            <a:pPr marL="631825" lvl="1" indent="-285750">
              <a:lnSpc>
                <a:spcPct val="110000"/>
              </a:lnSpc>
              <a:spcBef>
                <a:spcPts val="300"/>
              </a:spcBef>
              <a:buFont typeface="Symbol" panose="05050102010706020507" pitchFamily="18" charset="2"/>
              <a:buChar char="-"/>
            </a:pPr>
            <a:r>
              <a:rPr lang="en-GB" sz="1600" dirty="0" smtClean="0"/>
              <a:t>securing the current set of bilateral agreements, by</a:t>
            </a:r>
          </a:p>
          <a:p>
            <a:pPr marL="1000125" lvl="2" indent="-285750">
              <a:lnSpc>
                <a:spcPct val="110000"/>
              </a:lnSpc>
              <a:spcBef>
                <a:spcPts val="300"/>
              </a:spcBef>
              <a:buFont typeface="Symbol" panose="05050102010706020507" pitchFamily="18" charset="2"/>
              <a:buChar char="-"/>
            </a:pPr>
            <a:r>
              <a:rPr lang="en-GB" sz="1600" dirty="0" smtClean="0"/>
              <a:t>either re-negotiate the Agreement on the Free Movement of Persons (highly unlikely)</a:t>
            </a:r>
          </a:p>
          <a:p>
            <a:pPr marL="1000125" lvl="2" indent="-285750">
              <a:lnSpc>
                <a:spcPct val="110000"/>
              </a:lnSpc>
              <a:spcBef>
                <a:spcPts val="300"/>
              </a:spcBef>
              <a:buFont typeface="Symbol" panose="05050102010706020507" pitchFamily="18" charset="2"/>
              <a:buChar char="-"/>
            </a:pPr>
            <a:r>
              <a:rPr lang="en-GB" sz="1600" dirty="0" smtClean="0"/>
              <a:t>or to “correct” the </a:t>
            </a:r>
            <a:r>
              <a:rPr lang="en-GB" sz="1600" dirty="0" smtClean="0"/>
              <a:t>Peoples</a:t>
            </a:r>
            <a:r>
              <a:rPr lang="en-GB" sz="1600" dirty="0" smtClean="0"/>
              <a:t>’ </a:t>
            </a:r>
            <a:r>
              <a:rPr lang="en-GB" sz="1600" dirty="0" smtClean="0"/>
              <a:t>and the Cantons’ verdict </a:t>
            </a:r>
            <a:r>
              <a:rPr lang="en-GB" sz="1600" dirty="0" smtClean="0"/>
              <a:t>of February 9, 2014 </a:t>
            </a:r>
          </a:p>
          <a:p>
            <a:pPr marL="631825" lvl="1" indent="-285750">
              <a:lnSpc>
                <a:spcPct val="110000"/>
              </a:lnSpc>
              <a:spcBef>
                <a:spcPts val="300"/>
              </a:spcBef>
              <a:buFont typeface="Symbol" panose="05050102010706020507" pitchFamily="18" charset="2"/>
              <a:buChar char="-"/>
            </a:pPr>
            <a:r>
              <a:rPr lang="en-GB" sz="1600" dirty="0" smtClean="0"/>
              <a:t>renewal/modernisation of the institutional framework and negotiations on further agreements (on market access</a:t>
            </a:r>
            <a:r>
              <a:rPr lang="en-GB" sz="1600" dirty="0" smtClean="0"/>
              <a:t>), </a:t>
            </a:r>
            <a:r>
              <a:rPr lang="en-GB" sz="1600" i="1" dirty="0" smtClean="0"/>
              <a:t>e.g.</a:t>
            </a:r>
            <a:r>
              <a:rPr lang="en-GB" sz="1600" dirty="0" smtClean="0"/>
              <a:t> electricity</a:t>
            </a:r>
            <a:r>
              <a:rPr lang="en-GB" sz="1600" dirty="0" smtClean="0"/>
              <a:t>, financial services</a:t>
            </a:r>
            <a:endParaRPr lang="en-GB" sz="1600" dirty="0"/>
          </a:p>
        </p:txBody>
      </p:sp>
      <p:sp>
        <p:nvSpPr>
          <p:cNvPr id="6" name="Rectangle 2"/>
          <p:cNvSpPr>
            <a:spLocks noGrp="1" noChangeArrowheads="1"/>
          </p:cNvSpPr>
          <p:nvPr>
            <p:ph type="title"/>
          </p:nvPr>
        </p:nvSpPr>
        <p:spPr>
          <a:xfrm>
            <a:off x="900113" y="1340768"/>
            <a:ext cx="7343775" cy="503237"/>
          </a:xfrm>
        </p:spPr>
        <p:txBody>
          <a:bodyPr/>
          <a:lstStyle/>
          <a:p>
            <a:endParaRPr lang="de-CH" dirty="0" smtClean="0"/>
          </a:p>
        </p:txBody>
      </p:sp>
    </p:spTree>
    <p:extLst>
      <p:ext uri="{BB962C8B-B14F-4D97-AF65-F5344CB8AC3E}">
        <p14:creationId xmlns:p14="http://schemas.microsoft.com/office/powerpoint/2010/main" val="26857669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Foliennummernplatzhalter 5"/>
          <p:cNvSpPr>
            <a:spLocks noGrp="1"/>
          </p:cNvSpPr>
          <p:nvPr>
            <p:ph type="sldNum" sz="quarter" idx="12"/>
          </p:nvPr>
        </p:nvSpPr>
        <p:spPr>
          <a:noFill/>
        </p:spPr>
        <p:txBody>
          <a:bodyPr/>
          <a:lstStyle>
            <a:lvl1pPr>
              <a:defRPr sz="2400">
                <a:solidFill>
                  <a:schemeClr val="tx1"/>
                </a:solidFill>
                <a:latin typeface="Arial" pitchFamily="34" charset="0"/>
              </a:defRPr>
            </a:lvl1pPr>
            <a:lvl2pPr marL="742950" indent="-285750">
              <a:defRPr sz="2400">
                <a:solidFill>
                  <a:schemeClr val="tx1"/>
                </a:solidFill>
                <a:latin typeface="Arial" pitchFamily="34" charset="0"/>
              </a:defRPr>
            </a:lvl2pPr>
            <a:lvl3pPr marL="1143000" indent="-228600">
              <a:defRPr sz="2400">
                <a:solidFill>
                  <a:schemeClr val="tx1"/>
                </a:solidFill>
                <a:latin typeface="Arial" pitchFamily="34" charset="0"/>
              </a:defRPr>
            </a:lvl3pPr>
            <a:lvl4pPr marL="1600200" indent="-228600">
              <a:defRPr sz="2400">
                <a:solidFill>
                  <a:schemeClr val="tx1"/>
                </a:solidFill>
                <a:latin typeface="Arial" pitchFamily="34" charset="0"/>
              </a:defRPr>
            </a:lvl4pPr>
            <a:lvl5pPr marL="2057400" indent="-22860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fld id="{22D78CB1-485A-47F4-8519-1FD91A809C0E}" type="slidenum">
              <a:rPr lang="de-CH" sz="1200" smtClean="0"/>
              <a:pPr/>
              <a:t>29</a:t>
            </a:fld>
            <a:endParaRPr lang="de-CH" sz="1400" smtClean="0"/>
          </a:p>
        </p:txBody>
      </p:sp>
      <p:sp>
        <p:nvSpPr>
          <p:cNvPr id="109571" name="Rechteck 3"/>
          <p:cNvSpPr>
            <a:spLocks noGrp="1" noChangeArrowheads="1"/>
          </p:cNvSpPr>
          <p:nvPr>
            <p:ph type="body" idx="1"/>
          </p:nvPr>
        </p:nvSpPr>
        <p:spPr>
          <a:xfrm>
            <a:off x="901220" y="2098675"/>
            <a:ext cx="8061325" cy="4498975"/>
          </a:xfrm>
        </p:spPr>
        <p:txBody>
          <a:bodyPr/>
          <a:lstStyle/>
          <a:p>
            <a:pPr marL="457200" indent="-457200">
              <a:buFont typeface="Symbol" pitchFamily="18" charset="2"/>
              <a:buChar char="-"/>
            </a:pPr>
            <a:r>
              <a:rPr lang="de-CH" sz="2000" dirty="0" smtClean="0"/>
              <a:t>Federal Council 1988/1993</a:t>
            </a:r>
            <a:endParaRPr lang="de-CH" sz="2000" dirty="0"/>
          </a:p>
          <a:p>
            <a:pPr marL="444500"/>
            <a:r>
              <a:rPr lang="de-CH" sz="1600" i="1" dirty="0"/>
              <a:t>„Unser Ziel muss sein, </a:t>
            </a:r>
            <a:r>
              <a:rPr lang="de-CH" sz="1600" b="1" i="1" dirty="0"/>
              <a:t>in Bereichen von grenzüberschreitender Bedeutung (und nur dort)</a:t>
            </a:r>
            <a:r>
              <a:rPr lang="de-CH" sz="1600" i="1" dirty="0"/>
              <a:t> eine grösstmögliche Vereinbarkeit unserer Rechtsvorschriften mit denjenigen unserer europäischen Partner zu sichern. (…) Es geht bei diesem Streben nach Parallelität nicht darum, das europäische Recht automatisch nachzuvollziehen, wohl aber darum, zu verhindern, dass ungewollt und unnötigerweise neue Rechtsunterschiede geschaffen werden, welche die grundsätzlich angestrebte gegenseitige Anerkennung der Rechtsvorschriften auf europäischer Ebene behindern.“ (Integrationsbericht 1988)</a:t>
            </a:r>
          </a:p>
          <a:p>
            <a:pPr marL="457200" indent="-457200">
              <a:buFont typeface="Symbol" pitchFamily="18" charset="2"/>
              <a:buChar char="-"/>
            </a:pPr>
            <a:r>
              <a:rPr lang="en-ZA" sz="2000" dirty="0" smtClean="0"/>
              <a:t>twofold purpose</a:t>
            </a:r>
          </a:p>
          <a:p>
            <a:pPr marL="457200" indent="-457200">
              <a:buFont typeface="Symbol" pitchFamily="18" charset="2"/>
              <a:buChar char="-"/>
            </a:pPr>
            <a:r>
              <a:rPr lang="en-ZA" sz="2000" dirty="0" smtClean="0"/>
              <a:t>examination by the administrative bodies («</a:t>
            </a:r>
            <a:r>
              <a:rPr lang="en-ZA" sz="2000" dirty="0" err="1" smtClean="0"/>
              <a:t>Europakapitel</a:t>
            </a:r>
            <a:r>
              <a:rPr lang="en-ZA" sz="2000" dirty="0" smtClean="0"/>
              <a:t>», cf. Art. 141 Abs. 1 ParlG)</a:t>
            </a:r>
          </a:p>
          <a:p>
            <a:pPr marL="457200" indent="-457200">
              <a:buFont typeface="Symbol" pitchFamily="18" charset="2"/>
              <a:buChar char="-"/>
            </a:pPr>
            <a:r>
              <a:rPr lang="en-ZA" sz="2000" i="1" dirty="0" smtClean="0"/>
              <a:t>spill over</a:t>
            </a:r>
            <a:r>
              <a:rPr lang="en-ZA" sz="2000" dirty="0" smtClean="0"/>
              <a:t>-effect</a:t>
            </a:r>
          </a:p>
          <a:p>
            <a:pPr eaLnBrk="1" hangingPunct="1">
              <a:lnSpc>
                <a:spcPct val="110000"/>
              </a:lnSpc>
              <a:spcBef>
                <a:spcPts val="300"/>
              </a:spcBef>
            </a:pPr>
            <a:endParaRPr lang="en-GB" sz="1600" dirty="0">
              <a:sym typeface="Wingdings" pitchFamily="2" charset="2"/>
            </a:endParaRPr>
          </a:p>
        </p:txBody>
      </p:sp>
      <p:sp>
        <p:nvSpPr>
          <p:cNvPr id="6" name="Rectangle 2"/>
          <p:cNvSpPr>
            <a:spLocks noGrp="1" noChangeArrowheads="1"/>
          </p:cNvSpPr>
          <p:nvPr>
            <p:ph type="title"/>
          </p:nvPr>
        </p:nvSpPr>
        <p:spPr>
          <a:xfrm>
            <a:off x="900113" y="1340768"/>
            <a:ext cx="7343775" cy="503237"/>
          </a:xfrm>
        </p:spPr>
        <p:txBody>
          <a:bodyPr/>
          <a:lstStyle/>
          <a:p>
            <a:r>
              <a:rPr lang="en-ZA" dirty="0" smtClean="0"/>
              <a:t>Policy of autonomous adaptation</a:t>
            </a:r>
          </a:p>
        </p:txBody>
      </p:sp>
    </p:spTree>
    <p:extLst>
      <p:ext uri="{BB962C8B-B14F-4D97-AF65-F5344CB8AC3E}">
        <p14:creationId xmlns:p14="http://schemas.microsoft.com/office/powerpoint/2010/main" val="204774562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3</a:t>
            </a:fld>
            <a:endParaRPr lang="en-US"/>
          </a:p>
        </p:txBody>
      </p:sp>
      <p:sp>
        <p:nvSpPr>
          <p:cNvPr id="7171" name="Rectangle 3"/>
          <p:cNvSpPr>
            <a:spLocks noGrp="1" noChangeArrowheads="1"/>
          </p:cNvSpPr>
          <p:nvPr>
            <p:ph type="body" idx="1"/>
          </p:nvPr>
        </p:nvSpPr>
        <p:spPr>
          <a:xfrm>
            <a:off x="900113" y="2205038"/>
            <a:ext cx="8136383" cy="3887787"/>
          </a:xfrm>
        </p:spPr>
        <p:txBody>
          <a:bodyPr/>
          <a:lstStyle/>
          <a:p>
            <a:r>
              <a:rPr lang="en-US" dirty="0" smtClean="0"/>
              <a:t>1848	first Constitution, the foundation for Switzerland to become a federal state</a:t>
            </a:r>
          </a:p>
          <a:p>
            <a:r>
              <a:rPr lang="en-US" dirty="0" smtClean="0"/>
              <a:t>1874	first </a:t>
            </a:r>
            <a:r>
              <a:rPr lang="en-US" i="1" dirty="0" smtClean="0"/>
              <a:t>complete</a:t>
            </a:r>
            <a:r>
              <a:rPr lang="en-US" dirty="0" smtClean="0"/>
              <a:t> revision of the Constitution; right of referendum for statutes</a:t>
            </a:r>
          </a:p>
          <a:p>
            <a:r>
              <a:rPr lang="en-US" dirty="0" smtClean="0"/>
              <a:t>1891	right of initiative for partial revisions of the Constitution</a:t>
            </a:r>
          </a:p>
          <a:p>
            <a:r>
              <a:rPr lang="en-US" dirty="0" smtClean="0"/>
              <a:t>1918	proportional election for the members of the National Council</a:t>
            </a:r>
            <a:endParaRPr lang="en-US" dirty="0"/>
          </a:p>
          <a:p>
            <a:r>
              <a:rPr lang="en-US" dirty="0" smtClean="0"/>
              <a:t>1921	right of referendum for international treaties</a:t>
            </a:r>
          </a:p>
          <a:p>
            <a:r>
              <a:rPr lang="en-US" dirty="0" smtClean="0"/>
              <a:t>1947	more powers for the Federation in the field of economic law</a:t>
            </a:r>
            <a:endParaRPr lang="en-US" dirty="0"/>
          </a:p>
          <a:p>
            <a:r>
              <a:rPr lang="en-US" dirty="0" smtClean="0"/>
              <a:t>1971	women’s right to vote</a:t>
            </a:r>
          </a:p>
          <a:p>
            <a:r>
              <a:rPr lang="en-US" dirty="0" smtClean="0"/>
              <a:t>1978	creation of the Canton of Jura</a:t>
            </a:r>
          </a:p>
          <a:p>
            <a:r>
              <a:rPr lang="en-US" dirty="0" smtClean="0"/>
              <a:t>1999	second </a:t>
            </a:r>
            <a:r>
              <a:rPr lang="en-US" i="1" dirty="0" smtClean="0"/>
              <a:t>complete</a:t>
            </a:r>
            <a:r>
              <a:rPr lang="en-US" dirty="0" smtClean="0"/>
              <a:t> revision of the Constitution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30</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solidFill>
                  <a:schemeClr val="accent3">
                    <a:lumMod val="60000"/>
                    <a:lumOff val="40000"/>
                  </a:schemeClr>
                </a:solidFill>
              </a:rPr>
              <a:t>Federal Authorities</a:t>
            </a:r>
          </a:p>
          <a:p>
            <a:pPr lvl="1"/>
            <a:r>
              <a:rPr lang="en-US" dirty="0" smtClean="0">
                <a:solidFill>
                  <a:schemeClr val="accent3">
                    <a:lumMod val="60000"/>
                    <a:lumOff val="40000"/>
                  </a:schemeClr>
                </a:solidFill>
              </a:rPr>
              <a:t>Swiss Federalism</a:t>
            </a:r>
          </a:p>
          <a:p>
            <a:pPr lvl="1"/>
            <a:r>
              <a:rPr lang="en-US" dirty="0" smtClean="0">
                <a:solidFill>
                  <a:schemeClr val="accent3">
                    <a:lumMod val="60000"/>
                    <a:lumOff val="40000"/>
                  </a:schemeClr>
                </a:solidFill>
              </a:rPr>
              <a:t>Fundamental Rights</a:t>
            </a:r>
          </a:p>
          <a:p>
            <a:pPr lvl="1"/>
            <a:r>
              <a:rPr lang="en-US" dirty="0" smtClean="0">
                <a:solidFill>
                  <a:schemeClr val="accent3">
                    <a:lumMod val="60000"/>
                    <a:lumOff val="40000"/>
                  </a:schemeClr>
                </a:solidFill>
              </a:rPr>
              <a:t>Political Rights</a:t>
            </a:r>
          </a:p>
          <a:p>
            <a:pPr lvl="1"/>
            <a:r>
              <a:rPr lang="en-US" dirty="0" smtClean="0">
                <a:solidFill>
                  <a:schemeClr val="accent3">
                    <a:lumMod val="60000"/>
                    <a:lumOff val="40000"/>
                  </a:schemeClr>
                </a:solidFill>
              </a:rPr>
              <a:t>Judicial </a:t>
            </a:r>
            <a:r>
              <a:rPr lang="en-US" dirty="0" smtClean="0">
                <a:solidFill>
                  <a:schemeClr val="accent3">
                    <a:lumMod val="60000"/>
                    <a:lumOff val="40000"/>
                  </a:schemeClr>
                </a:solidFill>
              </a:rPr>
              <a:t>System</a:t>
            </a:r>
          </a:p>
          <a:p>
            <a:pPr lvl="1"/>
            <a:r>
              <a:rPr lang="en-US" dirty="0" smtClean="0">
                <a:solidFill>
                  <a:schemeClr val="accent3">
                    <a:lumMod val="60000"/>
                    <a:lumOff val="40000"/>
                  </a:schemeClr>
                </a:solidFill>
              </a:rPr>
              <a:t>Bilateral Relations CH-EU</a:t>
            </a:r>
            <a:endParaRPr lang="en-US" dirty="0" smtClean="0">
              <a:solidFill>
                <a:schemeClr val="accent3">
                  <a:lumMod val="60000"/>
                  <a:lumOff val="40000"/>
                </a:schemeClr>
              </a:solidFill>
            </a:endParaRPr>
          </a:p>
          <a:p>
            <a:pPr lvl="1"/>
            <a:r>
              <a:rPr lang="en-US" dirty="0" smtClean="0"/>
              <a:t>Case </a:t>
            </a:r>
            <a:r>
              <a:rPr lang="en-US" dirty="0"/>
              <a:t>Study: Expulsion Initiative (“Ausschaffungsinitiative</a:t>
            </a:r>
            <a:r>
              <a:rPr lang="en-US" dirty="0" smtClean="0"/>
              <a:t>”)</a:t>
            </a:r>
            <a:endParaRPr lang="en-US" dirty="0"/>
          </a:p>
        </p:txBody>
      </p:sp>
    </p:spTree>
    <p:extLst>
      <p:ext uri="{BB962C8B-B14F-4D97-AF65-F5344CB8AC3E}">
        <p14:creationId xmlns:p14="http://schemas.microsoft.com/office/powerpoint/2010/main" val="17310453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31</a:t>
            </a:fld>
            <a:endParaRPr lang="en-US"/>
          </a:p>
        </p:txBody>
      </p:sp>
      <p:sp>
        <p:nvSpPr>
          <p:cNvPr id="2" name="Inhaltsplatzhalter 1"/>
          <p:cNvSpPr>
            <a:spLocks noGrp="1"/>
          </p:cNvSpPr>
          <p:nvPr>
            <p:ph idx="1"/>
          </p:nvPr>
        </p:nvSpPr>
        <p:spPr>
          <a:xfrm>
            <a:off x="879951" y="3789040"/>
            <a:ext cx="7915412" cy="2592288"/>
          </a:xfrm>
          <a:ln>
            <a:noFill/>
            <a:prstDash val="solid"/>
          </a:ln>
        </p:spPr>
        <p:txBody>
          <a:bodyPr/>
          <a:lstStyle/>
          <a:p>
            <a:pPr>
              <a:tabLst>
                <a:tab pos="2509838" algn="l"/>
              </a:tabLst>
            </a:pPr>
            <a:r>
              <a:rPr lang="en-GB" b="1" dirty="0" smtClean="0"/>
              <a:t>Art. 121 sect. 3-6 Cst.</a:t>
            </a:r>
          </a:p>
          <a:p>
            <a:r>
              <a:rPr lang="en-US" sz="1400" dirty="0" smtClean="0"/>
              <a:t>(</a:t>
            </a:r>
            <a:r>
              <a:rPr lang="en-US" sz="1400" dirty="0" smtClean="0"/>
              <a:t>…)</a:t>
            </a:r>
            <a:endParaRPr lang="en-US" sz="1400" dirty="0" smtClean="0"/>
          </a:p>
          <a:p>
            <a:r>
              <a:rPr lang="en-US" sz="1400" baseline="30000" dirty="0" smtClean="0"/>
              <a:t>3</a:t>
            </a:r>
            <a:r>
              <a:rPr lang="en-US" sz="1400" dirty="0"/>
              <a:t> Irrespective of their status under the law on foreign nationals, foreign nationals shall lose their right of residence and all other legal rights to remain in Switzerland if they:</a:t>
            </a:r>
          </a:p>
          <a:p>
            <a:pPr marL="715963" indent="-342900">
              <a:buFont typeface="+mj-lt"/>
              <a:buAutoNum type="alphaLcPeriod"/>
            </a:pPr>
            <a:r>
              <a:rPr lang="en-US" sz="1400" dirty="0" smtClean="0"/>
              <a:t>are </a:t>
            </a:r>
            <a:r>
              <a:rPr lang="en-US" sz="1400" dirty="0"/>
              <a:t>convicted with legal binding effect of an offence of intentional homicide, rape or any other serious </a:t>
            </a:r>
            <a:r>
              <a:rPr lang="en-US" sz="1400" dirty="0" smtClean="0"/>
              <a:t>sexual </a:t>
            </a:r>
            <a:r>
              <a:rPr lang="en-US" sz="1400" dirty="0"/>
              <a:t>offence, any other violent offence such as robbery, the offences of trafficking in human beings or in drugs, or a burglary offence; </a:t>
            </a:r>
            <a:r>
              <a:rPr lang="en-US" sz="1400" dirty="0" smtClean="0"/>
              <a:t>or</a:t>
            </a:r>
          </a:p>
          <a:p>
            <a:pPr marL="715963" indent="-342900">
              <a:buFont typeface="+mj-lt"/>
              <a:buAutoNum type="alphaLcPeriod"/>
            </a:pPr>
            <a:r>
              <a:rPr lang="en-US" sz="1400" dirty="0" smtClean="0"/>
              <a:t>have </a:t>
            </a:r>
            <a:r>
              <a:rPr lang="en-US" sz="1400" dirty="0"/>
              <a:t>improperly claimed social insurance or social assistance </a:t>
            </a:r>
            <a:r>
              <a:rPr lang="en-US" sz="1400" dirty="0" smtClean="0"/>
              <a:t>benefits.</a:t>
            </a:r>
            <a:endParaRPr lang="en-US" sz="1400" dirty="0"/>
          </a:p>
          <a:p>
            <a:pPr marL="1588"/>
            <a:r>
              <a:rPr lang="en-US" sz="1400" dirty="0" smtClean="0"/>
              <a:t>(</a:t>
            </a:r>
            <a:r>
              <a:rPr lang="en-US" sz="1400" dirty="0" smtClean="0"/>
              <a:t>…)</a:t>
            </a:r>
            <a:endParaRPr lang="en-GB" dirty="0"/>
          </a:p>
        </p:txBody>
      </p:sp>
      <p:sp>
        <p:nvSpPr>
          <p:cNvPr id="7" name="Inhaltsplatzhalter 1"/>
          <p:cNvSpPr txBox="1">
            <a:spLocks/>
          </p:cNvSpPr>
          <p:nvPr/>
        </p:nvSpPr>
        <p:spPr bwMode="auto">
          <a:xfrm>
            <a:off x="900113" y="1880964"/>
            <a:ext cx="8064375" cy="169205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pPr>
              <a:tabLst>
                <a:tab pos="1616075" algn="l"/>
              </a:tabLst>
            </a:pPr>
            <a:r>
              <a:rPr lang="en-GB" b="1" kern="0" dirty="0" smtClean="0"/>
              <a:t>Chronology</a:t>
            </a:r>
          </a:p>
          <a:p>
            <a:pPr>
              <a:tabLst>
                <a:tab pos="1616075" algn="l"/>
              </a:tabLst>
            </a:pPr>
            <a:r>
              <a:rPr lang="en-GB" sz="1400" kern="0" dirty="0" smtClean="0"/>
              <a:t>28.11.2010	</a:t>
            </a:r>
            <a:r>
              <a:rPr lang="en-US" sz="1400" kern="0" dirty="0" smtClean="0"/>
              <a:t>Approval by a majority of the people (52.9 %) and the Cantons (17 ½)</a:t>
            </a:r>
          </a:p>
          <a:p>
            <a:pPr marL="1612900" indent="-1612900">
              <a:tabLst>
                <a:tab pos="1616075" algn="l"/>
              </a:tabLst>
            </a:pPr>
            <a:r>
              <a:rPr lang="en-GB" sz="1400" kern="0" dirty="0" smtClean="0"/>
              <a:t>2013-2015</a:t>
            </a:r>
            <a:r>
              <a:rPr lang="en-GB" sz="1400" kern="0" dirty="0" smtClean="0"/>
              <a:t>	Governmental proposal for the implementation of the </a:t>
            </a:r>
            <a:r>
              <a:rPr lang="en-GB" sz="1400" kern="0" dirty="0" smtClean="0"/>
              <a:t>initiative; debate </a:t>
            </a:r>
            <a:r>
              <a:rPr lang="en-GB" sz="1400" kern="0" dirty="0" smtClean="0"/>
              <a:t>and </a:t>
            </a:r>
            <a:r>
              <a:rPr lang="en-GB" sz="1400" kern="0" dirty="0" smtClean="0"/>
              <a:t>approval of the implementing legislation by </a:t>
            </a:r>
            <a:r>
              <a:rPr lang="en-GB" sz="1400" kern="0" dirty="0" smtClean="0"/>
              <a:t>the </a:t>
            </a:r>
            <a:r>
              <a:rPr lang="en-GB" sz="1400" kern="0" dirty="0" smtClean="0"/>
              <a:t>Parliament</a:t>
            </a:r>
            <a:endParaRPr lang="en-GB" sz="1400" kern="0" dirty="0" smtClean="0"/>
          </a:p>
        </p:txBody>
      </p:sp>
      <p:cxnSp>
        <p:nvCxnSpPr>
          <p:cNvPr id="8" name="Gerade Verbindung 7"/>
          <p:cNvCxnSpPr/>
          <p:nvPr/>
        </p:nvCxnSpPr>
        <p:spPr bwMode="auto">
          <a:xfrm>
            <a:off x="683568" y="3573016"/>
            <a:ext cx="806489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9134067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32</a:t>
            </a:fld>
            <a:endParaRPr lang="en-US"/>
          </a:p>
        </p:txBody>
      </p:sp>
      <p:sp>
        <p:nvSpPr>
          <p:cNvPr id="7170" name="Rectangle 2"/>
          <p:cNvSpPr>
            <a:spLocks noGrp="1" noChangeArrowheads="1"/>
          </p:cNvSpPr>
          <p:nvPr>
            <p:ph type="title"/>
          </p:nvPr>
        </p:nvSpPr>
        <p:spPr>
          <a:xfrm>
            <a:off x="900113" y="1268413"/>
            <a:ext cx="7343775" cy="792435"/>
          </a:xfrm>
        </p:spPr>
        <p:txBody>
          <a:bodyPr/>
          <a:lstStyle/>
          <a:p>
            <a:r>
              <a:rPr lang="en-GB" dirty="0" smtClean="0"/>
              <a:t>Compatibility </a:t>
            </a:r>
            <a:r>
              <a:rPr lang="en-GB" dirty="0" smtClean="0"/>
              <a:t>with the BV and </a:t>
            </a:r>
            <a:r>
              <a:rPr lang="en-GB" dirty="0" smtClean="0"/>
              <a:t>International Law?</a:t>
            </a:r>
            <a:endParaRPr lang="en-GB" dirty="0"/>
          </a:p>
        </p:txBody>
      </p:sp>
      <p:sp>
        <p:nvSpPr>
          <p:cNvPr id="8" name="Inhaltsplatzhalter 1"/>
          <p:cNvSpPr>
            <a:spLocks noGrp="1"/>
          </p:cNvSpPr>
          <p:nvPr>
            <p:ph idx="1"/>
          </p:nvPr>
        </p:nvSpPr>
        <p:spPr>
          <a:xfrm>
            <a:off x="900113" y="2348880"/>
            <a:ext cx="7992367" cy="3672408"/>
          </a:xfrm>
        </p:spPr>
        <p:txBody>
          <a:bodyPr/>
          <a:lstStyle/>
          <a:p>
            <a:pPr marL="285750" indent="-285750">
              <a:buFont typeface="Arial" pitchFamily="34" charset="0"/>
              <a:buChar char="•"/>
              <a:tabLst>
                <a:tab pos="1616075" algn="l"/>
              </a:tabLst>
            </a:pPr>
            <a:r>
              <a:rPr lang="en-GB" dirty="0"/>
              <a:t>Conflict with the </a:t>
            </a:r>
            <a:r>
              <a:rPr lang="en-GB" b="1" dirty="0" smtClean="0"/>
              <a:t>Constitution</a:t>
            </a:r>
            <a:r>
              <a:rPr lang="en-GB" dirty="0" smtClean="0"/>
              <a:t>?</a:t>
            </a:r>
            <a:r>
              <a:rPr lang="en-GB" b="1" dirty="0" smtClean="0"/>
              <a:t> </a:t>
            </a:r>
            <a:r>
              <a:rPr lang="en-GB" dirty="0"/>
              <a:t>e.g.:</a:t>
            </a:r>
          </a:p>
          <a:p>
            <a:pPr marL="631825" lvl="1" indent="-285750">
              <a:spcBef>
                <a:spcPts val="0"/>
              </a:spcBef>
              <a:buFont typeface="Symbol" pitchFamily="18" charset="2"/>
              <a:buChar char="-"/>
              <a:tabLst>
                <a:tab pos="1616075" algn="l"/>
              </a:tabLst>
            </a:pPr>
            <a:r>
              <a:rPr lang="en-GB" dirty="0" smtClean="0"/>
              <a:t>fundamental rights</a:t>
            </a:r>
          </a:p>
          <a:p>
            <a:pPr marL="631825" lvl="1" indent="-285750">
              <a:spcBef>
                <a:spcPts val="0"/>
              </a:spcBef>
              <a:buFont typeface="Symbol" pitchFamily="18" charset="2"/>
              <a:buChar char="-"/>
              <a:tabLst>
                <a:tab pos="1616075" algn="l"/>
              </a:tabLst>
            </a:pPr>
            <a:r>
              <a:rPr lang="en-GB" dirty="0" smtClean="0"/>
              <a:t>principle </a:t>
            </a:r>
            <a:r>
              <a:rPr lang="en-GB" dirty="0"/>
              <a:t>of </a:t>
            </a:r>
            <a:r>
              <a:rPr lang="en-GB" dirty="0" smtClean="0"/>
              <a:t>proportionality (Article 5 BV)</a:t>
            </a:r>
            <a:endParaRPr lang="en-GB" dirty="0" smtClean="0"/>
          </a:p>
          <a:p>
            <a:pPr marL="285750" indent="-285750">
              <a:buFont typeface="Arial" pitchFamily="34" charset="0"/>
              <a:buChar char="•"/>
              <a:tabLst>
                <a:tab pos="1616075" algn="l"/>
              </a:tabLst>
            </a:pPr>
            <a:r>
              <a:rPr lang="en-GB" dirty="0" smtClean="0"/>
              <a:t>Conflict </a:t>
            </a:r>
            <a:r>
              <a:rPr lang="en-GB" dirty="0" smtClean="0"/>
              <a:t>with the </a:t>
            </a:r>
            <a:r>
              <a:rPr lang="en-GB" b="1" dirty="0" smtClean="0"/>
              <a:t>European Convention on Human Rights</a:t>
            </a:r>
            <a:r>
              <a:rPr lang="en-GB" dirty="0" smtClean="0"/>
              <a:t>?</a:t>
            </a:r>
            <a:r>
              <a:rPr lang="en-GB" b="1" dirty="0" smtClean="0"/>
              <a:t> </a:t>
            </a:r>
            <a:r>
              <a:rPr lang="en-GB" dirty="0" smtClean="0"/>
              <a:t>e.g.:</a:t>
            </a:r>
            <a:endParaRPr lang="en-GB" dirty="0"/>
          </a:p>
          <a:p>
            <a:pPr marL="631825" lvl="1" indent="-285750">
              <a:spcBef>
                <a:spcPts val="0"/>
              </a:spcBef>
              <a:buFont typeface="Symbol" pitchFamily="18" charset="2"/>
              <a:buChar char="-"/>
              <a:tabLst>
                <a:tab pos="1616075" algn="l"/>
              </a:tabLst>
            </a:pPr>
            <a:r>
              <a:rPr lang="en-GB" dirty="0" smtClean="0"/>
              <a:t>principle of non-</a:t>
            </a:r>
            <a:r>
              <a:rPr lang="en-GB" dirty="0" err="1" smtClean="0"/>
              <a:t>refoulement</a:t>
            </a:r>
            <a:endParaRPr lang="en-GB" dirty="0" smtClean="0"/>
          </a:p>
          <a:p>
            <a:pPr marL="631825" lvl="1" indent="-285750">
              <a:spcBef>
                <a:spcPts val="0"/>
              </a:spcBef>
              <a:buFont typeface="Symbol" pitchFamily="18" charset="2"/>
              <a:buChar char="-"/>
              <a:tabLst>
                <a:tab pos="1616075" algn="l"/>
              </a:tabLst>
            </a:pPr>
            <a:r>
              <a:rPr lang="en-GB" dirty="0" smtClean="0"/>
              <a:t>right to respect private and family life</a:t>
            </a:r>
          </a:p>
          <a:p>
            <a:pPr marL="631825" lvl="1" indent="-285750">
              <a:spcBef>
                <a:spcPts val="0"/>
              </a:spcBef>
              <a:buFont typeface="Symbol" pitchFamily="18" charset="2"/>
              <a:buChar char="-"/>
              <a:tabLst>
                <a:tab pos="1616075" algn="l"/>
              </a:tabLst>
            </a:pPr>
            <a:r>
              <a:rPr lang="en-GB" dirty="0" smtClean="0"/>
              <a:t>principle </a:t>
            </a:r>
            <a:r>
              <a:rPr lang="en-GB" dirty="0" smtClean="0"/>
              <a:t>of proportionality</a:t>
            </a:r>
          </a:p>
          <a:p>
            <a:pPr marL="285750" indent="-285750">
              <a:spcBef>
                <a:spcPts val="816"/>
              </a:spcBef>
              <a:buFont typeface="Arial" pitchFamily="34" charset="0"/>
              <a:buChar char="•"/>
              <a:tabLst>
                <a:tab pos="1616075" algn="l"/>
              </a:tabLst>
            </a:pPr>
            <a:r>
              <a:rPr lang="en-GB" dirty="0" smtClean="0"/>
              <a:t>Conflict with the </a:t>
            </a:r>
            <a:r>
              <a:rPr lang="en-GB" b="1" dirty="0" smtClean="0"/>
              <a:t>Agreement on the Free Movement of </a:t>
            </a:r>
            <a:r>
              <a:rPr lang="en-GB" b="1" dirty="0"/>
              <a:t>P</a:t>
            </a:r>
            <a:r>
              <a:rPr lang="en-GB" b="1" dirty="0" smtClean="0"/>
              <a:t>ersons with the EU</a:t>
            </a:r>
            <a:r>
              <a:rPr lang="en-GB" dirty="0" smtClean="0"/>
              <a:t>? e.g.:</a:t>
            </a:r>
          </a:p>
          <a:p>
            <a:pPr marL="631825" lvl="1" indent="-285750">
              <a:spcBef>
                <a:spcPts val="816"/>
              </a:spcBef>
              <a:buFont typeface="Symbol" pitchFamily="18" charset="2"/>
              <a:buChar char="-"/>
              <a:tabLst>
                <a:tab pos="1616075" algn="l"/>
              </a:tabLst>
            </a:pPr>
            <a:r>
              <a:rPr lang="en-GB" dirty="0" smtClean="0"/>
              <a:t>principle of proportionality (prohibition of “automatism”)</a:t>
            </a:r>
          </a:p>
          <a:p>
            <a:pPr marL="285750" indent="-285750">
              <a:spcBef>
                <a:spcPts val="816"/>
              </a:spcBef>
              <a:buFont typeface="Arial" pitchFamily="34" charset="0"/>
              <a:buChar char="•"/>
              <a:tabLst>
                <a:tab pos="1616075" algn="l"/>
              </a:tabLst>
            </a:pPr>
            <a:r>
              <a:rPr lang="en-GB" dirty="0" smtClean="0"/>
              <a:t>Federal </a:t>
            </a:r>
            <a:r>
              <a:rPr lang="en-GB" dirty="0" smtClean="0"/>
              <a:t>Supreme Court (BGE 139 I 16; 12 October 2012)</a:t>
            </a:r>
            <a:endParaRPr lang="en-GB" i="1" dirty="0" smtClean="0"/>
          </a:p>
          <a:p>
            <a:pPr marL="631825" lvl="1" indent="-285750">
              <a:spcBef>
                <a:spcPts val="0"/>
              </a:spcBef>
              <a:buFont typeface="Courier New" pitchFamily="49" charset="0"/>
              <a:buChar char="o"/>
              <a:tabLst>
                <a:tab pos="1616075" algn="l"/>
              </a:tabLst>
            </a:pPr>
            <a:r>
              <a:rPr lang="en-GB" dirty="0" smtClean="0"/>
              <a:t>no direct applicability of Art. 121 sect. 3-6 </a:t>
            </a:r>
            <a:r>
              <a:rPr lang="en-GB" dirty="0" err="1" smtClean="0"/>
              <a:t>Cst</a:t>
            </a:r>
            <a:r>
              <a:rPr lang="en-GB" dirty="0" smtClean="0"/>
              <a:t>.</a:t>
            </a:r>
          </a:p>
          <a:p>
            <a:pPr marL="631825" lvl="1" indent="-285750">
              <a:spcBef>
                <a:spcPts val="0"/>
              </a:spcBef>
              <a:buFont typeface="Courier New" pitchFamily="49" charset="0"/>
              <a:buChar char="o"/>
              <a:tabLst>
                <a:tab pos="1616075" algn="l"/>
              </a:tabLst>
            </a:pPr>
            <a:r>
              <a:rPr lang="en-GB" dirty="0" smtClean="0"/>
              <a:t>relevance of Article 5 BV (principle of proportionality)</a:t>
            </a:r>
            <a:endParaRPr lang="en-GB" dirty="0" smtClean="0"/>
          </a:p>
          <a:p>
            <a:pPr marL="631825" lvl="1" indent="-285750">
              <a:spcBef>
                <a:spcPts val="0"/>
              </a:spcBef>
              <a:buFont typeface="Courier New" pitchFamily="49" charset="0"/>
              <a:buChar char="o"/>
              <a:tabLst>
                <a:tab pos="1616075" algn="l"/>
              </a:tabLst>
            </a:pPr>
            <a:r>
              <a:rPr lang="en-GB" dirty="0"/>
              <a:t>i</a:t>
            </a:r>
            <a:r>
              <a:rPr lang="en-GB" dirty="0" smtClean="0"/>
              <a:t>n principle: </a:t>
            </a:r>
            <a:r>
              <a:rPr lang="en-GB" dirty="0"/>
              <a:t>p</a:t>
            </a:r>
            <a:r>
              <a:rPr lang="en-GB" dirty="0" smtClean="0"/>
              <a:t>rimacy of ECHR (obiter dictum!)</a:t>
            </a:r>
            <a:endParaRPr lang="en-GB" dirty="0"/>
          </a:p>
        </p:txBody>
      </p:sp>
    </p:spTree>
    <p:extLst>
      <p:ext uri="{BB962C8B-B14F-4D97-AF65-F5344CB8AC3E}">
        <p14:creationId xmlns:p14="http://schemas.microsoft.com/office/powerpoint/2010/main" val="15062968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33</a:t>
            </a:fld>
            <a:endParaRPr lang="en-US"/>
          </a:p>
        </p:txBody>
      </p:sp>
      <p:sp>
        <p:nvSpPr>
          <p:cNvPr id="7170" name="Rectangle 2"/>
          <p:cNvSpPr>
            <a:spLocks noGrp="1" noChangeArrowheads="1"/>
          </p:cNvSpPr>
          <p:nvPr>
            <p:ph type="title"/>
          </p:nvPr>
        </p:nvSpPr>
        <p:spPr>
          <a:xfrm>
            <a:off x="900113" y="1268413"/>
            <a:ext cx="7343775" cy="792435"/>
          </a:xfrm>
        </p:spPr>
        <p:txBody>
          <a:bodyPr/>
          <a:lstStyle/>
          <a:p>
            <a:r>
              <a:rPr lang="en-GB" dirty="0" smtClean="0"/>
              <a:t>Governmental </a:t>
            </a:r>
            <a:r>
              <a:rPr lang="en-GB" dirty="0" smtClean="0"/>
              <a:t>Proposal and Implementing Law</a:t>
            </a:r>
            <a:endParaRPr lang="en-GB" dirty="0"/>
          </a:p>
        </p:txBody>
      </p:sp>
      <p:sp>
        <p:nvSpPr>
          <p:cNvPr id="8" name="Inhaltsplatzhalter 1"/>
          <p:cNvSpPr>
            <a:spLocks noGrp="1"/>
          </p:cNvSpPr>
          <p:nvPr>
            <p:ph idx="1"/>
          </p:nvPr>
        </p:nvSpPr>
        <p:spPr>
          <a:xfrm>
            <a:off x="883249" y="2564904"/>
            <a:ext cx="7704335" cy="3312368"/>
          </a:xfrm>
        </p:spPr>
        <p:txBody>
          <a:bodyPr/>
          <a:lstStyle/>
          <a:p>
            <a:pPr marL="285750" indent="-285750">
              <a:buFont typeface="Arial" pitchFamily="34" charset="0"/>
              <a:buChar char="•"/>
              <a:tabLst>
                <a:tab pos="1616075" algn="l"/>
              </a:tabLst>
            </a:pPr>
            <a:r>
              <a:rPr lang="en-GB" dirty="0" smtClean="0"/>
              <a:t>Governmental proposal</a:t>
            </a:r>
          </a:p>
          <a:p>
            <a:pPr marL="631825" lvl="1" indent="-285750">
              <a:buFont typeface="Arial" pitchFamily="34" charset="0"/>
              <a:buChar char="•"/>
              <a:tabLst>
                <a:tab pos="1616075" algn="l"/>
              </a:tabLst>
            </a:pPr>
            <a:r>
              <a:rPr lang="en-GB" dirty="0" smtClean="0"/>
              <a:t>Expulsion </a:t>
            </a:r>
            <a:r>
              <a:rPr lang="en-GB" dirty="0" smtClean="0"/>
              <a:t>only in serious cases (minimum custodial sentence: 6 months)</a:t>
            </a:r>
          </a:p>
          <a:p>
            <a:pPr marL="631825" lvl="1" indent="-285750">
              <a:buFont typeface="Arial" pitchFamily="34" charset="0"/>
              <a:buChar char="•"/>
              <a:tabLst>
                <a:tab pos="1616075" algn="l"/>
              </a:tabLst>
            </a:pPr>
            <a:r>
              <a:rPr lang="en-GB" dirty="0" smtClean="0"/>
              <a:t>No “automatic” expulsion when fundamental rights are affected</a:t>
            </a:r>
          </a:p>
          <a:p>
            <a:pPr marL="631825" lvl="1" indent="-285750">
              <a:buFont typeface="Arial" pitchFamily="34" charset="0"/>
              <a:buChar char="•"/>
              <a:tabLst>
                <a:tab pos="1616075" algn="l"/>
              </a:tabLst>
            </a:pPr>
            <a:r>
              <a:rPr lang="en-GB" dirty="0" smtClean="0"/>
              <a:t>Possibility of conflicts in individual cases remains</a:t>
            </a:r>
          </a:p>
          <a:p>
            <a:pPr marL="285750" indent="-285750">
              <a:buFont typeface="Arial" pitchFamily="34" charset="0"/>
              <a:buChar char="•"/>
              <a:tabLst>
                <a:tab pos="1616075" algn="l"/>
              </a:tabLst>
            </a:pPr>
            <a:r>
              <a:rPr lang="en-GB" dirty="0" smtClean="0"/>
              <a:t>Implementing legislation adopted – after long and </a:t>
            </a:r>
            <a:r>
              <a:rPr lang="en-GB" dirty="0" err="1" smtClean="0"/>
              <a:t>controversal</a:t>
            </a:r>
            <a:r>
              <a:rPr lang="en-GB" dirty="0" smtClean="0"/>
              <a:t> debates – by Parliament (11 March 2015)</a:t>
            </a:r>
          </a:p>
          <a:p>
            <a:pPr marL="631825" lvl="1" indent="-285750">
              <a:buFont typeface="Arial" pitchFamily="34" charset="0"/>
              <a:buChar char="•"/>
              <a:tabLst>
                <a:tab pos="1616075" algn="l"/>
              </a:tabLst>
            </a:pPr>
            <a:r>
              <a:rPr lang="en-GB" dirty="0" smtClean="0"/>
              <a:t>Minimal consideration of the principle of proportionality (Article 5 BV) (“Härtefallklausel”; Article 66</a:t>
            </a:r>
            <a:r>
              <a:rPr lang="en-GB" i="1" dirty="0" smtClean="0"/>
              <a:t>a</a:t>
            </a:r>
            <a:r>
              <a:rPr lang="en-GB" dirty="0" smtClean="0"/>
              <a:t>(2) of the Penal Law)</a:t>
            </a:r>
            <a:endParaRPr lang="en-GB" dirty="0" smtClean="0"/>
          </a:p>
        </p:txBody>
      </p:sp>
    </p:spTree>
    <p:extLst>
      <p:ext uri="{BB962C8B-B14F-4D97-AF65-F5344CB8AC3E}">
        <p14:creationId xmlns:p14="http://schemas.microsoft.com/office/powerpoint/2010/main" val="42367770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«Durchsetzungsinitiative»	</a:t>
            </a:r>
            <a:endParaRPr lang="de-CH" dirty="0"/>
          </a:p>
        </p:txBody>
      </p:sp>
      <p:sp>
        <p:nvSpPr>
          <p:cNvPr id="3" name="Inhaltsplatzhalter 2"/>
          <p:cNvSpPr>
            <a:spLocks noGrp="1"/>
          </p:cNvSpPr>
          <p:nvPr>
            <p:ph idx="1"/>
          </p:nvPr>
        </p:nvSpPr>
        <p:spPr/>
        <p:txBody>
          <a:bodyPr/>
          <a:lstStyle/>
          <a:p>
            <a:pPr marL="285750" indent="-285750">
              <a:buFont typeface="Arial" panose="020B0604020202020204" pitchFamily="34" charset="0"/>
              <a:buChar char="•"/>
            </a:pPr>
            <a:r>
              <a:rPr lang="en-GB" dirty="0" smtClean="0"/>
              <a:t>see handout (delivered in class)</a:t>
            </a:r>
          </a:p>
          <a:p>
            <a:pPr marL="285750" indent="-285750">
              <a:buFont typeface="Arial" panose="020B0604020202020204" pitchFamily="34" charset="0"/>
              <a:buChar char="•"/>
            </a:pPr>
            <a:r>
              <a:rPr lang="en-GB" dirty="0" smtClean="0"/>
              <a:t>declaration of validity by the Parliament, but not with respect to the sentence defining </a:t>
            </a:r>
            <a:r>
              <a:rPr lang="en-GB" i="1" dirty="0" smtClean="0"/>
              <a:t>ius cogens</a:t>
            </a:r>
            <a:r>
              <a:rPr lang="en-GB" dirty="0" smtClean="0"/>
              <a:t> (Article 197 Ziff. 9(1) IV 2nd sentence BV), based on Article 139(3) BV</a:t>
            </a:r>
          </a:p>
          <a:p>
            <a:pPr marL="285750" indent="-285750">
              <a:buFont typeface="Arial" panose="020B0604020202020204" pitchFamily="34" charset="0"/>
              <a:buChar char="•"/>
            </a:pPr>
            <a:r>
              <a:rPr lang="en-GB" dirty="0" smtClean="0"/>
              <a:t>the People and the Cantons will vote on this initiative in 2016</a:t>
            </a:r>
          </a:p>
          <a:p>
            <a:pPr marL="285750" indent="-285750">
              <a:buFont typeface="Arial" panose="020B0604020202020204" pitchFamily="34" charset="0"/>
              <a:buChar char="•"/>
            </a:pPr>
            <a:endParaRPr lang="de-CH" dirty="0"/>
          </a:p>
        </p:txBody>
      </p:sp>
      <p:sp>
        <p:nvSpPr>
          <p:cNvPr id="6" name="Foliennummernplatzhalter 5"/>
          <p:cNvSpPr>
            <a:spLocks noGrp="1"/>
          </p:cNvSpPr>
          <p:nvPr>
            <p:ph type="sldNum" sz="quarter" idx="12"/>
          </p:nvPr>
        </p:nvSpPr>
        <p:spPr/>
        <p:txBody>
          <a:bodyPr/>
          <a:lstStyle/>
          <a:p>
            <a:r>
              <a:rPr lang="en-US" noProof="0" smtClean="0"/>
              <a:t>Page </a:t>
            </a:r>
            <a:fld id="{298DDF54-96CA-4706-AFE9-54D71408EAE8}" type="slidenum">
              <a:rPr lang="en-US" noProof="0" smtClean="0"/>
              <a:pPr/>
              <a:t>34</a:t>
            </a:fld>
            <a:endParaRPr lang="en-US" noProof="0"/>
          </a:p>
        </p:txBody>
      </p:sp>
    </p:spTree>
    <p:extLst>
      <p:ext uri="{BB962C8B-B14F-4D97-AF65-F5344CB8AC3E}">
        <p14:creationId xmlns:p14="http://schemas.microsoft.com/office/powerpoint/2010/main" val="23224104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35</a:t>
            </a:fld>
            <a:endParaRPr lang="en-US"/>
          </a:p>
        </p:txBody>
      </p:sp>
      <p:sp>
        <p:nvSpPr>
          <p:cNvPr id="7170" name="Rectangle 2"/>
          <p:cNvSpPr>
            <a:spLocks noGrp="1" noChangeArrowheads="1"/>
          </p:cNvSpPr>
          <p:nvPr>
            <p:ph type="title"/>
          </p:nvPr>
        </p:nvSpPr>
        <p:spPr>
          <a:xfrm>
            <a:off x="900113" y="1340768"/>
            <a:ext cx="7343775" cy="792435"/>
          </a:xfrm>
        </p:spPr>
        <p:txBody>
          <a:bodyPr/>
          <a:lstStyle/>
          <a:p>
            <a:r>
              <a:rPr lang="en-GB" dirty="0" smtClean="0"/>
              <a:t>Thank you for your attention!</a:t>
            </a:r>
            <a:endParaRPr lang="en-GB" b="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986" y="2276872"/>
            <a:ext cx="7143750" cy="30289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2740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4</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t>The Swiss Constitution</a:t>
            </a:r>
          </a:p>
          <a:p>
            <a:pPr lvl="1"/>
            <a:r>
              <a:rPr lang="en-US" dirty="0" smtClean="0">
                <a:solidFill>
                  <a:schemeClr val="accent3">
                    <a:lumMod val="60000"/>
                    <a:lumOff val="40000"/>
                  </a:schemeClr>
                </a:solidFill>
              </a:rPr>
              <a:t>Federal Authorities</a:t>
            </a:r>
          </a:p>
          <a:p>
            <a:pPr lvl="1"/>
            <a:r>
              <a:rPr lang="en-US" dirty="0" smtClean="0">
                <a:solidFill>
                  <a:schemeClr val="accent3">
                    <a:lumMod val="60000"/>
                    <a:lumOff val="40000"/>
                  </a:schemeClr>
                </a:solidFill>
              </a:rPr>
              <a:t>Swiss Federalism</a:t>
            </a:r>
          </a:p>
          <a:p>
            <a:pPr lvl="1"/>
            <a:r>
              <a:rPr lang="en-US" dirty="0" smtClean="0">
                <a:solidFill>
                  <a:schemeClr val="accent3">
                    <a:lumMod val="60000"/>
                    <a:lumOff val="40000"/>
                  </a:schemeClr>
                </a:solidFill>
              </a:rPr>
              <a:t>Fundamental Rights</a:t>
            </a:r>
          </a:p>
          <a:p>
            <a:pPr lvl="1"/>
            <a:r>
              <a:rPr lang="en-US" dirty="0" smtClean="0">
                <a:solidFill>
                  <a:schemeClr val="accent3">
                    <a:lumMod val="60000"/>
                    <a:lumOff val="40000"/>
                  </a:schemeClr>
                </a:solidFill>
              </a:rPr>
              <a:t>Political Rights</a:t>
            </a:r>
          </a:p>
          <a:p>
            <a:pPr lvl="1"/>
            <a:r>
              <a:rPr lang="en-US" dirty="0" smtClean="0">
                <a:solidFill>
                  <a:schemeClr val="accent3">
                    <a:lumMod val="60000"/>
                    <a:lumOff val="40000"/>
                  </a:schemeClr>
                </a:solidFill>
              </a:rPr>
              <a:t>Judicial System</a:t>
            </a:r>
          </a:p>
          <a:p>
            <a:pPr lvl="1"/>
            <a:r>
              <a:rPr lang="en-US" dirty="0" smtClean="0">
                <a:solidFill>
                  <a:schemeClr val="accent3">
                    <a:lumMod val="60000"/>
                    <a:lumOff val="40000"/>
                  </a:schemeClr>
                </a:solidFill>
              </a:rPr>
              <a:t>Bilateral Relations </a:t>
            </a:r>
            <a:r>
              <a:rPr lang="en-US" dirty="0" smtClean="0">
                <a:solidFill>
                  <a:schemeClr val="accent3">
                    <a:lumMod val="60000"/>
                    <a:lumOff val="40000"/>
                  </a:schemeClr>
                </a:solidFill>
              </a:rPr>
              <a:t>CH-EU</a:t>
            </a:r>
          </a:p>
          <a:p>
            <a:pPr lvl="1"/>
            <a:r>
              <a:rPr lang="en-US" dirty="0">
                <a:solidFill>
                  <a:schemeClr val="accent3">
                    <a:lumMod val="60000"/>
                    <a:lumOff val="40000"/>
                  </a:schemeClr>
                </a:solidFill>
              </a:rPr>
              <a:t>Case Study: Expulsion Initiative (“Ausschaffungsinitiative</a:t>
            </a:r>
            <a:r>
              <a:rPr lang="en-US" dirty="0" smtClean="0">
                <a:solidFill>
                  <a:schemeClr val="accent3">
                    <a:lumMod val="60000"/>
                    <a:lumOff val="40000"/>
                  </a:schemeClr>
                </a:solidFill>
              </a:rPr>
              <a:t>”)</a:t>
            </a:r>
            <a:endParaRPr lang="en-US" dirty="0">
              <a:solidFill>
                <a:schemeClr val="accent3">
                  <a:lumMod val="60000"/>
                  <a:lumOff val="40000"/>
                </a:schemeClr>
              </a:solidFill>
            </a:endParaRPr>
          </a:p>
        </p:txBody>
      </p:sp>
    </p:spTree>
    <p:extLst>
      <p:ext uri="{BB962C8B-B14F-4D97-AF65-F5344CB8AC3E}">
        <p14:creationId xmlns:p14="http://schemas.microsoft.com/office/powerpoint/2010/main" val="3496804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5</a:t>
            </a:fld>
            <a:endParaRPr lang="en-US"/>
          </a:p>
        </p:txBody>
      </p:sp>
      <p:sp>
        <p:nvSpPr>
          <p:cNvPr id="7171" name="Rectangle 3"/>
          <p:cNvSpPr>
            <a:spLocks noGrp="1" noChangeArrowheads="1"/>
          </p:cNvSpPr>
          <p:nvPr>
            <p:ph type="body" idx="1"/>
          </p:nvPr>
        </p:nvSpPr>
        <p:spPr>
          <a:xfrm>
            <a:off x="900113" y="2060005"/>
            <a:ext cx="7992367" cy="4680520"/>
          </a:xfrm>
        </p:spPr>
        <p:txBody>
          <a:bodyPr/>
          <a:lstStyle/>
          <a:p>
            <a:pPr>
              <a:spcBef>
                <a:spcPts val="300"/>
              </a:spcBef>
            </a:pPr>
            <a:r>
              <a:rPr lang="en-US" sz="1400" b="1" dirty="0" smtClean="0"/>
              <a:t>Preamble</a:t>
            </a:r>
          </a:p>
          <a:p>
            <a:pPr>
              <a:spcBef>
                <a:spcPts val="300"/>
              </a:spcBef>
              <a:tabLst>
                <a:tab pos="1614488" algn="l"/>
              </a:tabLst>
            </a:pPr>
            <a:r>
              <a:rPr lang="en-US" sz="1400" b="1" dirty="0" smtClean="0"/>
              <a:t>Part I:</a:t>
            </a:r>
            <a:r>
              <a:rPr lang="en-US" sz="1400" b="1" dirty="0"/>
              <a:t>	</a:t>
            </a:r>
            <a:r>
              <a:rPr lang="en-US" sz="1400" b="1" dirty="0" smtClean="0"/>
              <a:t>General Provisions</a:t>
            </a:r>
            <a:r>
              <a:rPr lang="en-US" sz="1400" b="1" dirty="0"/>
              <a:t/>
            </a:r>
            <a:br>
              <a:rPr lang="en-US" sz="1400" b="1" dirty="0"/>
            </a:br>
            <a:r>
              <a:rPr lang="en-US" sz="1400" b="1" dirty="0"/>
              <a:t>	</a:t>
            </a:r>
            <a:r>
              <a:rPr lang="en-US" sz="1400" dirty="0" smtClean="0"/>
              <a:t>Art. 1-6</a:t>
            </a:r>
          </a:p>
          <a:p>
            <a:pPr>
              <a:spcBef>
                <a:spcPts val="300"/>
              </a:spcBef>
              <a:tabLst>
                <a:tab pos="1614488" algn="l"/>
              </a:tabLst>
            </a:pPr>
            <a:r>
              <a:rPr lang="en-US" sz="1400" b="1" dirty="0" smtClean="0"/>
              <a:t>Part II:</a:t>
            </a:r>
            <a:r>
              <a:rPr lang="en-US" sz="1400" b="1" dirty="0"/>
              <a:t>	</a:t>
            </a:r>
            <a:r>
              <a:rPr lang="en-US" sz="1400" b="1" dirty="0" smtClean="0"/>
              <a:t>Fundamental Rights and Liberties, Citizenship and Social Goals</a:t>
            </a:r>
            <a:r>
              <a:rPr lang="en-US" sz="1400" b="1" dirty="0"/>
              <a:t/>
            </a:r>
            <a:br>
              <a:rPr lang="en-US" sz="1400" b="1" dirty="0"/>
            </a:br>
            <a:r>
              <a:rPr lang="en-US" sz="1400" b="1" dirty="0" smtClean="0"/>
              <a:t>	</a:t>
            </a:r>
            <a:r>
              <a:rPr lang="en-US" sz="1400" dirty="0" smtClean="0"/>
              <a:t>Art. 7-41</a:t>
            </a:r>
          </a:p>
          <a:p>
            <a:pPr>
              <a:spcBef>
                <a:spcPts val="300"/>
              </a:spcBef>
              <a:tabLst>
                <a:tab pos="177800" algn="l"/>
                <a:tab pos="1614488" algn="l"/>
              </a:tabLst>
            </a:pPr>
            <a:r>
              <a:rPr lang="en-US" sz="1400" b="1" dirty="0" smtClean="0"/>
              <a:t>Part III:	Federation, Cantons and Communes</a:t>
            </a:r>
          </a:p>
          <a:p>
            <a:pPr>
              <a:spcBef>
                <a:spcPts val="300"/>
              </a:spcBef>
              <a:tabLst>
                <a:tab pos="177800" algn="l"/>
                <a:tab pos="1614488" algn="l"/>
              </a:tabLst>
            </a:pPr>
            <a:r>
              <a:rPr lang="en-US" sz="1400" dirty="0"/>
              <a:t>	</a:t>
            </a:r>
            <a:r>
              <a:rPr lang="en-US" sz="1400" dirty="0" smtClean="0"/>
              <a:t>Chapter I:	Relation </a:t>
            </a:r>
            <a:r>
              <a:rPr lang="en-US" sz="1400" dirty="0"/>
              <a:t>b</a:t>
            </a:r>
            <a:r>
              <a:rPr lang="en-US" sz="1400" dirty="0" smtClean="0"/>
              <a:t>etween the Federation and the Cantons</a:t>
            </a:r>
            <a:br>
              <a:rPr lang="en-US" sz="1400" dirty="0" smtClean="0"/>
            </a:br>
            <a:r>
              <a:rPr lang="en-US" sz="1400" dirty="0" smtClean="0"/>
              <a:t>		Art. 42-53</a:t>
            </a:r>
            <a:endParaRPr lang="en-US" sz="1400" dirty="0"/>
          </a:p>
          <a:p>
            <a:pPr>
              <a:spcBef>
                <a:spcPts val="300"/>
              </a:spcBef>
              <a:tabLst>
                <a:tab pos="177800" algn="l"/>
                <a:tab pos="1614488" algn="l"/>
              </a:tabLst>
            </a:pPr>
            <a:r>
              <a:rPr lang="en-US" sz="1400" dirty="0" smtClean="0"/>
              <a:t>	Chapter II:	Competencies</a:t>
            </a:r>
            <a:br>
              <a:rPr lang="en-US" sz="1400" dirty="0" smtClean="0"/>
            </a:br>
            <a:r>
              <a:rPr lang="en-US" sz="1400" dirty="0" smtClean="0"/>
              <a:t>		Art. 54-125</a:t>
            </a:r>
            <a:endParaRPr lang="en-US" sz="1400" dirty="0"/>
          </a:p>
          <a:p>
            <a:pPr>
              <a:spcBef>
                <a:spcPts val="300"/>
              </a:spcBef>
              <a:tabLst>
                <a:tab pos="177800" algn="l"/>
                <a:tab pos="1614488" algn="l"/>
              </a:tabLst>
            </a:pPr>
            <a:r>
              <a:rPr lang="en-US" sz="1400" dirty="0" smtClean="0"/>
              <a:t>	Chapter III:	Financial Regime</a:t>
            </a:r>
            <a:br>
              <a:rPr lang="en-US" sz="1400" dirty="0" smtClean="0"/>
            </a:br>
            <a:r>
              <a:rPr lang="en-US" sz="1400" dirty="0" smtClean="0"/>
              <a:t>		Art. 126-135</a:t>
            </a:r>
          </a:p>
          <a:p>
            <a:pPr>
              <a:spcBef>
                <a:spcPts val="300"/>
              </a:spcBef>
              <a:tabLst>
                <a:tab pos="177800" algn="l"/>
                <a:tab pos="1614488" algn="l"/>
              </a:tabLst>
            </a:pPr>
            <a:r>
              <a:rPr lang="en-US" sz="1400" b="1" dirty="0" smtClean="0"/>
              <a:t>Part IV:	People and Cantons</a:t>
            </a:r>
            <a:br>
              <a:rPr lang="en-US" sz="1400" b="1" dirty="0" smtClean="0"/>
            </a:br>
            <a:r>
              <a:rPr lang="en-US" sz="1400" b="1" dirty="0" smtClean="0"/>
              <a:t>		</a:t>
            </a:r>
            <a:r>
              <a:rPr lang="en-US" sz="1400" dirty="0" smtClean="0"/>
              <a:t>Art. 136-142</a:t>
            </a:r>
          </a:p>
          <a:p>
            <a:pPr>
              <a:spcBef>
                <a:spcPts val="300"/>
              </a:spcBef>
              <a:tabLst>
                <a:tab pos="177800" algn="l"/>
                <a:tab pos="1614488" algn="l"/>
              </a:tabLst>
            </a:pPr>
            <a:r>
              <a:rPr lang="en-US" sz="1400" b="1" dirty="0" smtClean="0"/>
              <a:t>Part V:	Federal Authorities</a:t>
            </a:r>
            <a:br>
              <a:rPr lang="en-US" sz="1400" b="1" dirty="0" smtClean="0"/>
            </a:br>
            <a:r>
              <a:rPr lang="en-US" sz="1400" b="1" dirty="0" smtClean="0"/>
              <a:t>		</a:t>
            </a:r>
            <a:r>
              <a:rPr lang="en-US" sz="1400" dirty="0" smtClean="0"/>
              <a:t>Art. 143-191c</a:t>
            </a:r>
          </a:p>
          <a:p>
            <a:pPr>
              <a:spcBef>
                <a:spcPts val="300"/>
              </a:spcBef>
              <a:tabLst>
                <a:tab pos="177800" algn="l"/>
                <a:tab pos="1614488" algn="l"/>
              </a:tabLst>
            </a:pPr>
            <a:r>
              <a:rPr lang="en-US" sz="1400" b="1" dirty="0" smtClean="0"/>
              <a:t>Part VI:	Revision of the Constitution and Transitional Provisions</a:t>
            </a:r>
            <a:r>
              <a:rPr lang="en-US" sz="1400" dirty="0" smtClean="0"/>
              <a:t/>
            </a:r>
            <a:br>
              <a:rPr lang="en-US" sz="1400" dirty="0" smtClean="0"/>
            </a:br>
            <a:r>
              <a:rPr lang="en-US" sz="1400" dirty="0" smtClean="0"/>
              <a:t>		Art. 192-197</a:t>
            </a:r>
          </a:p>
        </p:txBody>
      </p:sp>
    </p:spTree>
    <p:extLst>
      <p:ext uri="{BB962C8B-B14F-4D97-AF65-F5344CB8AC3E}">
        <p14:creationId xmlns:p14="http://schemas.microsoft.com/office/powerpoint/2010/main" val="6410885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483F78DA-E596-4480-BC1D-5D31504B2715}" type="slidenum">
              <a:rPr lang="en-US" smtClean="0"/>
              <a:pPr/>
              <a:t>6</a:t>
            </a:fld>
            <a:endParaRPr lang="en-US"/>
          </a:p>
        </p:txBody>
      </p:sp>
      <p:sp>
        <p:nvSpPr>
          <p:cNvPr id="6146" name="Rectangle 2"/>
          <p:cNvSpPr>
            <a:spLocks noGrp="1" noChangeArrowheads="1"/>
          </p:cNvSpPr>
          <p:nvPr>
            <p:ph type="title"/>
          </p:nvPr>
        </p:nvSpPr>
        <p:spPr/>
        <p:txBody>
          <a:bodyPr/>
          <a:lstStyle/>
          <a:p>
            <a:r>
              <a:rPr lang="en-US" smtClean="0"/>
              <a:t>Table of Contents</a:t>
            </a:r>
            <a:endParaRPr lang="en-US"/>
          </a:p>
        </p:txBody>
      </p:sp>
      <p:sp>
        <p:nvSpPr>
          <p:cNvPr id="6147" name="Rectangle 3"/>
          <p:cNvSpPr>
            <a:spLocks noGrp="1" noChangeArrowheads="1"/>
          </p:cNvSpPr>
          <p:nvPr>
            <p:ph type="body" idx="1"/>
          </p:nvPr>
        </p:nvSpPr>
        <p:spPr/>
        <p:txBody>
          <a:bodyPr/>
          <a:lstStyle/>
          <a:p>
            <a:pPr lvl="1"/>
            <a:r>
              <a:rPr lang="en-US" dirty="0" smtClean="0">
                <a:solidFill>
                  <a:schemeClr val="accent3">
                    <a:lumMod val="60000"/>
                    <a:lumOff val="40000"/>
                  </a:schemeClr>
                </a:solidFill>
              </a:rPr>
              <a:t>Short History</a:t>
            </a:r>
          </a:p>
          <a:p>
            <a:pPr lvl="1"/>
            <a:r>
              <a:rPr lang="en-US" dirty="0" smtClean="0">
                <a:solidFill>
                  <a:schemeClr val="accent3">
                    <a:lumMod val="60000"/>
                    <a:lumOff val="40000"/>
                  </a:schemeClr>
                </a:solidFill>
              </a:rPr>
              <a:t>The Swiss Constitution</a:t>
            </a:r>
          </a:p>
          <a:p>
            <a:pPr lvl="1"/>
            <a:r>
              <a:rPr lang="en-US" dirty="0" smtClean="0"/>
              <a:t>Federal Authorities</a:t>
            </a:r>
          </a:p>
          <a:p>
            <a:pPr lvl="1"/>
            <a:r>
              <a:rPr lang="en-US" dirty="0" smtClean="0">
                <a:solidFill>
                  <a:schemeClr val="accent3">
                    <a:lumMod val="60000"/>
                    <a:lumOff val="40000"/>
                  </a:schemeClr>
                </a:solidFill>
              </a:rPr>
              <a:t>Swiss Federalism</a:t>
            </a:r>
          </a:p>
          <a:p>
            <a:pPr lvl="1"/>
            <a:r>
              <a:rPr lang="en-US" dirty="0" smtClean="0">
                <a:solidFill>
                  <a:schemeClr val="accent3">
                    <a:lumMod val="60000"/>
                    <a:lumOff val="40000"/>
                  </a:schemeClr>
                </a:solidFill>
              </a:rPr>
              <a:t>Fundamental Rights</a:t>
            </a:r>
          </a:p>
          <a:p>
            <a:pPr lvl="1"/>
            <a:r>
              <a:rPr lang="en-US" dirty="0" smtClean="0">
                <a:solidFill>
                  <a:schemeClr val="accent3">
                    <a:lumMod val="60000"/>
                    <a:lumOff val="40000"/>
                  </a:schemeClr>
                </a:solidFill>
              </a:rPr>
              <a:t>Political Rights</a:t>
            </a:r>
          </a:p>
          <a:p>
            <a:pPr lvl="1"/>
            <a:r>
              <a:rPr lang="en-US" dirty="0" smtClean="0">
                <a:solidFill>
                  <a:schemeClr val="accent3">
                    <a:lumMod val="60000"/>
                    <a:lumOff val="40000"/>
                  </a:schemeClr>
                </a:solidFill>
              </a:rPr>
              <a:t>Judicial System</a:t>
            </a:r>
          </a:p>
          <a:p>
            <a:pPr lvl="1"/>
            <a:r>
              <a:rPr lang="en-US" dirty="0">
                <a:solidFill>
                  <a:schemeClr val="accent3">
                    <a:lumMod val="60000"/>
                    <a:lumOff val="40000"/>
                  </a:schemeClr>
                </a:solidFill>
              </a:rPr>
              <a:t>Bilateral Relations </a:t>
            </a:r>
            <a:r>
              <a:rPr lang="en-US" dirty="0" smtClean="0">
                <a:solidFill>
                  <a:schemeClr val="accent3">
                    <a:lumMod val="60000"/>
                    <a:lumOff val="40000"/>
                  </a:schemeClr>
                </a:solidFill>
              </a:rPr>
              <a:t>CH-EU</a:t>
            </a:r>
          </a:p>
          <a:p>
            <a:pPr lvl="1"/>
            <a:r>
              <a:rPr lang="en-US" dirty="0">
                <a:solidFill>
                  <a:schemeClr val="accent3">
                    <a:lumMod val="60000"/>
                    <a:lumOff val="40000"/>
                  </a:schemeClr>
                </a:solidFill>
              </a:rPr>
              <a:t>Case Study: Expulsion Initiative (“Ausschaffungsinitiative”)</a:t>
            </a:r>
          </a:p>
          <a:p>
            <a:pPr marL="1587" lvl="1" indent="0">
              <a:buNone/>
            </a:pPr>
            <a:endParaRPr lang="en-US" dirty="0" smtClean="0">
              <a:solidFill>
                <a:schemeClr val="accent3">
                  <a:lumMod val="60000"/>
                  <a:lumOff val="40000"/>
                </a:schemeClr>
              </a:solidFill>
            </a:endParaRPr>
          </a:p>
        </p:txBody>
      </p:sp>
    </p:spTree>
    <p:extLst>
      <p:ext uri="{BB962C8B-B14F-4D97-AF65-F5344CB8AC3E}">
        <p14:creationId xmlns:p14="http://schemas.microsoft.com/office/powerpoint/2010/main" val="1853898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7</a:t>
            </a:fld>
            <a:endParaRPr lang="en-US"/>
          </a:p>
        </p:txBody>
      </p:sp>
      <p:sp>
        <p:nvSpPr>
          <p:cNvPr id="7170" name="Rectangle 2"/>
          <p:cNvSpPr>
            <a:spLocks noGrp="1" noChangeArrowheads="1"/>
          </p:cNvSpPr>
          <p:nvPr>
            <p:ph type="title"/>
          </p:nvPr>
        </p:nvSpPr>
        <p:spPr>
          <a:xfrm>
            <a:off x="900113" y="1268413"/>
            <a:ext cx="7343775" cy="864443"/>
          </a:xfrm>
        </p:spPr>
        <p:txBody>
          <a:bodyPr/>
          <a:lstStyle/>
          <a:p>
            <a:r>
              <a:rPr lang="en-US" dirty="0" smtClean="0"/>
              <a:t>Federal Assembly (Legislature)</a:t>
            </a:r>
            <a:endParaRPr lang="en-US" dirty="0"/>
          </a:p>
        </p:txBody>
      </p:sp>
      <p:sp>
        <p:nvSpPr>
          <p:cNvPr id="7171" name="Rectangle 3"/>
          <p:cNvSpPr>
            <a:spLocks noGrp="1" noChangeArrowheads="1"/>
          </p:cNvSpPr>
          <p:nvPr>
            <p:ph type="body" idx="1"/>
          </p:nvPr>
        </p:nvSpPr>
        <p:spPr>
          <a:xfrm>
            <a:off x="909421" y="2420888"/>
            <a:ext cx="3374547" cy="1080120"/>
          </a:xfrm>
          <a:ln w="28575">
            <a:noFill/>
          </a:ln>
        </p:spPr>
        <p:txBody>
          <a:bodyPr/>
          <a:lstStyle/>
          <a:p>
            <a:r>
              <a:rPr lang="en-US" b="1" dirty="0" smtClean="0"/>
              <a:t>National Council</a:t>
            </a:r>
            <a:r>
              <a:rPr lang="en-US" dirty="0" smtClean="0"/>
              <a:t> (Art. 149 Cst.)</a:t>
            </a:r>
          </a:p>
          <a:p>
            <a:pPr marL="450850" indent="-285750">
              <a:buFont typeface="Arial" pitchFamily="34" charset="0"/>
              <a:buChar char="•"/>
            </a:pPr>
            <a:r>
              <a:rPr lang="en-US" dirty="0" smtClean="0"/>
              <a:t>200 Members</a:t>
            </a:r>
          </a:p>
          <a:p>
            <a:pPr marL="450850" indent="-285750">
              <a:buFont typeface="Arial" pitchFamily="34" charset="0"/>
              <a:buChar char="•"/>
            </a:pPr>
            <a:r>
              <a:rPr lang="en-US" dirty="0" smtClean="0"/>
              <a:t>Popular election for four years</a:t>
            </a:r>
          </a:p>
          <a:p>
            <a:endParaRPr lang="en-US" dirty="0"/>
          </a:p>
        </p:txBody>
      </p:sp>
      <p:sp>
        <p:nvSpPr>
          <p:cNvPr id="7" name="Rectangle 3"/>
          <p:cNvSpPr txBox="1">
            <a:spLocks noChangeArrowheads="1"/>
          </p:cNvSpPr>
          <p:nvPr/>
        </p:nvSpPr>
        <p:spPr bwMode="auto">
          <a:xfrm>
            <a:off x="4932040" y="2348880"/>
            <a:ext cx="3744418" cy="1616520"/>
          </a:xfrm>
          <a:prstGeom prst="rect">
            <a:avLst/>
          </a:prstGeom>
          <a:noFill/>
          <a:ln w="28575">
            <a:noFill/>
            <a:miter lim="800000"/>
            <a:headEnd/>
            <a:tailEnd/>
          </a:ln>
          <a:effectLst/>
        </p:spPr>
        <p:txBody>
          <a:bodyPr vert="horz" wrap="square" lIns="0" tIns="0" rIns="0" bIns="0" numCol="1" anchor="t" anchorCtr="0" compatLnSpc="1">
            <a:prstTxWarp prst="textNoShape">
              <a:avLst/>
            </a:prstTxWarp>
          </a:bodyPr>
          <a:lst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a:lstStyle>
          <a:p>
            <a:r>
              <a:rPr lang="en-US" b="1" kern="0" dirty="0" smtClean="0"/>
              <a:t>Council of States </a:t>
            </a:r>
            <a:r>
              <a:rPr lang="en-US" kern="0" dirty="0" smtClean="0"/>
              <a:t>(Art. 150 Cst.)</a:t>
            </a:r>
          </a:p>
          <a:p>
            <a:pPr marL="450850" indent="-285750">
              <a:buFont typeface="Arial" pitchFamily="34" charset="0"/>
              <a:buChar char="•"/>
            </a:pPr>
            <a:r>
              <a:rPr lang="en-US" kern="0" dirty="0" smtClean="0"/>
              <a:t>46 Members</a:t>
            </a:r>
          </a:p>
          <a:p>
            <a:pPr marL="450850" indent="-285750">
              <a:buFont typeface="Arial" pitchFamily="34" charset="0"/>
              <a:buChar char="•"/>
            </a:pPr>
            <a:r>
              <a:rPr lang="en-US" kern="0" dirty="0" smtClean="0"/>
              <a:t>2 delegates per Canton (in 6 half-Cantons 1 delegate), elected by the Cantons for four years</a:t>
            </a:r>
          </a:p>
          <a:p>
            <a:endParaRPr lang="en-US" kern="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121" y="4169586"/>
            <a:ext cx="3023815" cy="19957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4149080"/>
            <a:ext cx="3157355" cy="20567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Gerade Verbindung 13"/>
          <p:cNvCxnSpPr/>
          <p:nvPr/>
        </p:nvCxnSpPr>
        <p:spPr bwMode="auto">
          <a:xfrm>
            <a:off x="4572000" y="2420888"/>
            <a:ext cx="0" cy="3784983"/>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641088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Political </a:t>
            </a:r>
            <a:r>
              <a:rPr lang="de-CH" dirty="0" err="1" smtClean="0"/>
              <a:t>Parties</a:t>
            </a:r>
            <a:endParaRPr lang="de-CH" dirty="0"/>
          </a:p>
        </p:txBody>
      </p:sp>
      <p:sp>
        <p:nvSpPr>
          <p:cNvPr id="6" name="Foliennummernplatzhalter 5"/>
          <p:cNvSpPr>
            <a:spLocks noGrp="1"/>
          </p:cNvSpPr>
          <p:nvPr>
            <p:ph type="sldNum" sz="quarter" idx="12"/>
          </p:nvPr>
        </p:nvSpPr>
        <p:spPr/>
        <p:txBody>
          <a:bodyPr/>
          <a:lstStyle/>
          <a:p>
            <a:r>
              <a:rPr lang="en-US" noProof="0" smtClean="0"/>
              <a:t>Page </a:t>
            </a:r>
            <a:fld id="{298DDF54-96CA-4706-AFE9-54D71408EAE8}" type="slidenum">
              <a:rPr lang="en-US" noProof="0" smtClean="0"/>
              <a:pPr/>
              <a:t>8</a:t>
            </a:fld>
            <a:endParaRPr lang="en-US" noProof="0"/>
          </a:p>
        </p:txBody>
      </p:sp>
      <p:pic>
        <p:nvPicPr>
          <p:cNvPr id="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7" y="2276872"/>
            <a:ext cx="4271716" cy="3545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3609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en-US" smtClean="0"/>
              <a:t>Page </a:t>
            </a:r>
            <a:fld id="{15B54A45-78F4-4792-A396-E89738244FCA}" type="slidenum">
              <a:rPr lang="en-US" smtClean="0"/>
              <a:pPr/>
              <a:t>9</a:t>
            </a:fld>
            <a:endParaRPr lang="en-US"/>
          </a:p>
        </p:txBody>
      </p:sp>
      <p:sp>
        <p:nvSpPr>
          <p:cNvPr id="7170" name="Rectangle 2"/>
          <p:cNvSpPr>
            <a:spLocks noGrp="1" noChangeArrowheads="1"/>
          </p:cNvSpPr>
          <p:nvPr>
            <p:ph type="title"/>
          </p:nvPr>
        </p:nvSpPr>
        <p:spPr>
          <a:xfrm>
            <a:off x="900113" y="1268413"/>
            <a:ext cx="7343775" cy="792435"/>
          </a:xfrm>
        </p:spPr>
        <p:txBody>
          <a:bodyPr/>
          <a:lstStyle/>
          <a:p>
            <a:r>
              <a:rPr lang="en-US" dirty="0" smtClean="0"/>
              <a:t>Federal Council (Executive; Art. 175 Cst.)</a:t>
            </a:r>
            <a:endParaRPr lang="en-US" dirty="0"/>
          </a:p>
        </p:txBody>
      </p:sp>
      <p:sp>
        <p:nvSpPr>
          <p:cNvPr id="7171" name="Rectangle 3"/>
          <p:cNvSpPr>
            <a:spLocks noGrp="1" noChangeArrowheads="1"/>
          </p:cNvSpPr>
          <p:nvPr>
            <p:ph type="body" idx="1"/>
          </p:nvPr>
        </p:nvSpPr>
        <p:spPr>
          <a:xfrm>
            <a:off x="910163" y="2351391"/>
            <a:ext cx="3095824" cy="2160240"/>
          </a:xfrm>
        </p:spPr>
        <p:txBody>
          <a:bodyPr/>
          <a:lstStyle/>
          <a:p>
            <a:pPr marL="285750" indent="-285750">
              <a:buFont typeface="Arial" pitchFamily="34" charset="0"/>
              <a:buChar char="•"/>
            </a:pPr>
            <a:r>
              <a:rPr lang="en-US" dirty="0" smtClean="0"/>
              <a:t>7 Members</a:t>
            </a:r>
            <a:br>
              <a:rPr lang="en-US" dirty="0" smtClean="0"/>
            </a:br>
            <a:r>
              <a:rPr lang="en-US" dirty="0" smtClean="0"/>
              <a:t>(+ 1 Federal Chancellor)</a:t>
            </a:r>
          </a:p>
          <a:p>
            <a:pPr marL="285750" indent="-285750">
              <a:buFont typeface="Arial" pitchFamily="34" charset="0"/>
              <a:buChar char="•"/>
            </a:pPr>
            <a:r>
              <a:rPr lang="en-US" dirty="0" smtClean="0"/>
              <a:t>Election by the Federal Assembly</a:t>
            </a:r>
            <a:r>
              <a:rPr lang="en-US" dirty="0"/>
              <a:t> </a:t>
            </a:r>
            <a:r>
              <a:rPr lang="en-US" dirty="0" smtClean="0"/>
              <a:t>for four years</a:t>
            </a:r>
          </a:p>
          <a:p>
            <a:pPr marL="285750" indent="-285750">
              <a:buFont typeface="Arial" pitchFamily="34" charset="0"/>
              <a:buChar char="•"/>
            </a:pPr>
            <a:r>
              <a:rPr lang="en-US" dirty="0" smtClean="0"/>
              <a:t>President of the Federal Council is elected for one year only (</a:t>
            </a:r>
            <a:r>
              <a:rPr lang="en-US" i="1" dirty="0" smtClean="0"/>
              <a:t>primus inter pares</a:t>
            </a:r>
            <a:r>
              <a:rPr lang="en-US" dirty="0" smtClean="0"/>
              <a:t>)</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7484" y="2379198"/>
            <a:ext cx="4224435" cy="29940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1088501"/>
      </p:ext>
    </p:extLst>
  </p:cSld>
  <p:clrMapOvr>
    <a:masterClrMapping/>
  </p:clrMapOvr>
  <p:timing>
    <p:tnLst>
      <p:par>
        <p:cTn id="1" dur="indefinite" restart="never" nodeType="tmRoot"/>
      </p:par>
    </p:tnLst>
  </p:timing>
</p:sld>
</file>

<file path=ppt/theme/theme1.xml><?xml version="1.0" encoding="utf-8"?>
<a:theme xmlns:a="http://schemas.openxmlformats.org/drawingml/2006/main" name="~3523910">
  <a:themeElements>
    <a:clrScheme name="UZH">
      <a:dk1>
        <a:srgbClr val="000000"/>
      </a:dk1>
      <a:lt1>
        <a:srgbClr val="FFFFFF"/>
      </a:lt1>
      <a:dk2>
        <a:srgbClr val="0028A5"/>
      </a:dk2>
      <a:lt2>
        <a:srgbClr val="808080"/>
      </a:lt2>
      <a:accent1>
        <a:srgbClr val="0028A5"/>
      </a:accent1>
      <a:accent2>
        <a:srgbClr val="667EC9"/>
      </a:accent2>
      <a:accent3>
        <a:srgbClr val="A3B5C5"/>
      </a:accent3>
      <a:accent4>
        <a:srgbClr val="C8CED4"/>
      </a:accent4>
      <a:accent5>
        <a:srgbClr val="DC6027"/>
      </a:accent5>
      <a:accent6>
        <a:srgbClr val="EAA07D"/>
      </a:accent6>
      <a:hlink>
        <a:srgbClr val="DC6027"/>
      </a:hlink>
      <a:folHlink>
        <a:srgbClr val="000000"/>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Uni ZH">
        <a:dk1>
          <a:srgbClr val="000000"/>
        </a:dk1>
        <a:lt1>
          <a:srgbClr val="FFFFFF"/>
        </a:lt1>
        <a:dk2>
          <a:srgbClr val="0028A5"/>
        </a:dk2>
        <a:lt2>
          <a:srgbClr val="808080"/>
        </a:lt2>
        <a:accent1>
          <a:srgbClr val="0028A5"/>
        </a:accent1>
        <a:accent2>
          <a:srgbClr val="A3ADB7"/>
        </a:accent2>
        <a:accent3>
          <a:srgbClr val="DC6027"/>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~3523910</Template>
  <TotalTime>0</TotalTime>
  <Words>1720</Words>
  <Application>Microsoft Office PowerPoint</Application>
  <PresentationFormat>Bildschirmpräsentation (4:3)</PresentationFormat>
  <Paragraphs>364</Paragraphs>
  <Slides>35</Slides>
  <Notes>25</Notes>
  <HiddenSlides>0</HiddenSlides>
  <MMClips>0</MMClips>
  <ScaleCrop>false</ScaleCrop>
  <HeadingPairs>
    <vt:vector size="4" baseType="variant">
      <vt:variant>
        <vt:lpstr>Design</vt:lpstr>
      </vt:variant>
      <vt:variant>
        <vt:i4>1</vt:i4>
      </vt:variant>
      <vt:variant>
        <vt:lpstr>Folientitel</vt:lpstr>
      </vt:variant>
      <vt:variant>
        <vt:i4>35</vt:i4>
      </vt:variant>
    </vt:vector>
  </HeadingPairs>
  <TitlesOfParts>
    <vt:vector size="36" baseType="lpstr">
      <vt:lpstr>~3523910</vt:lpstr>
      <vt:lpstr>Introduction to Swiss Law Swiss Constitutional Law (incl. Bilateral Relations CH-EU)</vt:lpstr>
      <vt:lpstr>Table of Contents</vt:lpstr>
      <vt:lpstr>PowerPoint-Präsentation</vt:lpstr>
      <vt:lpstr>Table of Contents</vt:lpstr>
      <vt:lpstr>PowerPoint-Präsentation</vt:lpstr>
      <vt:lpstr>Table of Contents</vt:lpstr>
      <vt:lpstr>Federal Assembly (Legislature)</vt:lpstr>
      <vt:lpstr>Political Parties</vt:lpstr>
      <vt:lpstr>Federal Council (Executive; Art. 175 Cst.)</vt:lpstr>
      <vt:lpstr>Current Composition of the Federal Council (2011-2015)</vt:lpstr>
      <vt:lpstr>Federal Supreme Court (Judiciary; Art. 188 Cst.)</vt:lpstr>
      <vt:lpstr>Table of Contents</vt:lpstr>
      <vt:lpstr>PowerPoint-Präsentation</vt:lpstr>
      <vt:lpstr>Competencies</vt:lpstr>
      <vt:lpstr>Principles</vt:lpstr>
      <vt:lpstr>Table of Contents</vt:lpstr>
      <vt:lpstr>PowerPoint-Präsentation</vt:lpstr>
      <vt:lpstr>PowerPoint-Präsentation</vt:lpstr>
      <vt:lpstr>PowerPoint-Präsentation</vt:lpstr>
      <vt:lpstr>Table of Contents</vt:lpstr>
      <vt:lpstr>PowerPoint-Präsentation</vt:lpstr>
      <vt:lpstr>Table of Contents</vt:lpstr>
      <vt:lpstr>PowerPoint-Präsentation</vt:lpstr>
      <vt:lpstr>Constitutional Jurisdiction</vt:lpstr>
      <vt:lpstr>Table of Contents</vt:lpstr>
      <vt:lpstr>PowerPoint-Präsentation</vt:lpstr>
      <vt:lpstr>PowerPoint-Präsentation</vt:lpstr>
      <vt:lpstr>PowerPoint-Präsentation</vt:lpstr>
      <vt:lpstr>Policy of autonomous adaptation</vt:lpstr>
      <vt:lpstr>Table of Contents</vt:lpstr>
      <vt:lpstr>PowerPoint-Präsentation</vt:lpstr>
      <vt:lpstr>Compatibility with the BV and International Law?</vt:lpstr>
      <vt:lpstr>Governmental Proposal and Implementing Law</vt:lpstr>
      <vt:lpstr>«Durchsetzungsinitiative» </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 the title of the presentation here</dc:title>
  <dc:creator>Admin</dc:creator>
  <dc:description>Vorlage uzh_praesentation_e MSO2007 v1 7.5.2010</dc:description>
  <cp:lastModifiedBy>OeschM</cp:lastModifiedBy>
  <cp:revision>85</cp:revision>
  <cp:lastPrinted>2013-09-14T09:12:37Z</cp:lastPrinted>
  <dcterms:created xsi:type="dcterms:W3CDTF">2013-02-13T09:54:02Z</dcterms:created>
  <dcterms:modified xsi:type="dcterms:W3CDTF">2015-08-04T10:03:11Z</dcterms:modified>
</cp:coreProperties>
</file>