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5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191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32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318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815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113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987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26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576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382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54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813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22087-EF06-4229-9813-B1E196F9D353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8B396-C1B8-4784-89C2-88E12318381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759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ZVR I FS 11</a:t>
            </a:r>
            <a:br>
              <a:rPr lang="de-CH" dirty="0" smtClean="0"/>
            </a:br>
            <a:r>
              <a:rPr lang="de-CH" b="1" dirty="0" smtClean="0"/>
              <a:t>Kosten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sz="3100" dirty="0" smtClean="0"/>
              <a:t>(Meier, ZPR, § 52 II)</a:t>
            </a:r>
            <a:endParaRPr lang="de-CH" sz="31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Prof. Isaak Meier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211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Wichtige Einzelaspekte der «UP»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Kann für </a:t>
            </a:r>
            <a:r>
              <a:rPr lang="de-DE" dirty="0"/>
              <a:t>alle Verfahrensschritte bewilligt werden. </a:t>
            </a:r>
            <a:endParaRPr lang="de-CH" dirty="0"/>
          </a:p>
          <a:p>
            <a:r>
              <a:rPr lang="de-DE" dirty="0" smtClean="0"/>
              <a:t>Antragstellung kann </a:t>
            </a:r>
            <a:r>
              <a:rPr lang="de-DE" dirty="0"/>
              <a:t>vor oder nach Eintritt der Rechtshängigkeit erfolgen </a:t>
            </a:r>
            <a:r>
              <a:rPr lang="de-DE" dirty="0" smtClean="0"/>
              <a:t>(119 </a:t>
            </a:r>
            <a:r>
              <a:rPr lang="de-DE" dirty="0"/>
              <a:t>Abs. 1 ZPO). </a:t>
            </a:r>
            <a:endParaRPr lang="de-CH" dirty="0" smtClean="0"/>
          </a:p>
          <a:p>
            <a:r>
              <a:rPr lang="de-DE" dirty="0" smtClean="0"/>
              <a:t>Grundsätzlich </a:t>
            </a:r>
            <a:r>
              <a:rPr lang="de-DE" dirty="0"/>
              <a:t>wird sie erst mit Wirkung ab Gesuchstellung gewährt. </a:t>
            </a:r>
            <a:r>
              <a:rPr lang="de-DE" dirty="0" smtClean="0"/>
              <a:t>(119 </a:t>
            </a:r>
            <a:r>
              <a:rPr lang="de-DE" dirty="0"/>
              <a:t>Abs. 4 </a:t>
            </a:r>
            <a:r>
              <a:rPr lang="de-DE" dirty="0" smtClean="0"/>
              <a:t>ZPO</a:t>
            </a:r>
            <a:r>
              <a:rPr lang="de-DE" dirty="0"/>
              <a:t>)</a:t>
            </a:r>
            <a:endParaRPr lang="de-CH" dirty="0"/>
          </a:p>
          <a:p>
            <a:r>
              <a:rPr lang="de-DE" dirty="0" smtClean="0"/>
              <a:t>Gilt jeweils nur für eine Instanz (Art</a:t>
            </a:r>
            <a:r>
              <a:rPr lang="de-DE" dirty="0"/>
              <a:t>. 119 Abs. 5 </a:t>
            </a:r>
            <a:r>
              <a:rPr lang="de-DE" dirty="0" smtClean="0"/>
              <a:t>ZPO).</a:t>
            </a:r>
            <a:endParaRPr lang="de-CH" dirty="0"/>
          </a:p>
          <a:p>
            <a:r>
              <a:rPr lang="de-DE" dirty="0" smtClean="0"/>
              <a:t>Eine Partei mit UP kann </a:t>
            </a:r>
            <a:r>
              <a:rPr lang="de-DE" dirty="0"/>
              <a:t>später zur Nachzahlung verpflichtet werden, wenn sie </a:t>
            </a:r>
            <a:r>
              <a:rPr lang="de-DE" dirty="0" smtClean="0"/>
              <a:t>dazu </a:t>
            </a:r>
            <a:r>
              <a:rPr lang="de-DE" dirty="0"/>
              <a:t>in der Lage ist </a:t>
            </a:r>
            <a:r>
              <a:rPr lang="de-DE" dirty="0" smtClean="0"/>
              <a:t>( </a:t>
            </a:r>
            <a:r>
              <a:rPr lang="de-DE" dirty="0"/>
              <a:t>123 ZPO).</a:t>
            </a:r>
            <a:endParaRPr lang="de-CH" dirty="0"/>
          </a:p>
          <a:p>
            <a:r>
              <a:rPr lang="de-DE" dirty="0"/>
              <a:t>Juristische Personen haben </a:t>
            </a:r>
            <a:r>
              <a:rPr lang="de-DE" dirty="0" smtClean="0"/>
              <a:t>nach </a:t>
            </a:r>
            <a:r>
              <a:rPr lang="de-DE" dirty="0" err="1" smtClean="0"/>
              <a:t>h.M</a:t>
            </a:r>
            <a:r>
              <a:rPr lang="de-DE" dirty="0" smtClean="0"/>
              <a:t>. keinen </a:t>
            </a:r>
            <a:r>
              <a:rPr lang="de-DE" dirty="0"/>
              <a:t>Anspruch auf unentgeltliche Prozessführung.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29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27584" y="764704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Rechtsbegehren für die unentgeltliche Prozessführung: </a:t>
            </a:r>
            <a:endParaRPr lang="de-DE" sz="2800" b="1" dirty="0" smtClean="0"/>
          </a:p>
          <a:p>
            <a:endParaRPr lang="de-CH" sz="2800" b="1" dirty="0"/>
          </a:p>
          <a:p>
            <a:pPr marL="457200" indent="-457200">
              <a:buAutoNum type="arabicPeriod"/>
            </a:pPr>
            <a:r>
              <a:rPr lang="de-CH" sz="2400" i="1" dirty="0" smtClean="0"/>
              <a:t>Es </a:t>
            </a:r>
            <a:r>
              <a:rPr lang="de-CH" sz="2400" i="1" dirty="0"/>
              <a:t>sei der klagenden Partei mit sofortiger Wirkung (Variante 1) bzw. rückwirkend ab … (Variante 2) die unentgeltliche Rechtspflege nach Art. 118 Abs. 1 </a:t>
            </a:r>
            <a:r>
              <a:rPr lang="de-CH" sz="2400" i="1" dirty="0" err="1"/>
              <a:t>lit</a:t>
            </a:r>
            <a:r>
              <a:rPr lang="de-CH" sz="2400" i="1" dirty="0"/>
              <a:t>. a/b ZPO zu gewähren</a:t>
            </a:r>
            <a:r>
              <a:rPr lang="de-CH" sz="2400" i="1" dirty="0" smtClean="0"/>
              <a:t>.</a:t>
            </a:r>
          </a:p>
          <a:p>
            <a:endParaRPr lang="de-CH" sz="2400" dirty="0"/>
          </a:p>
          <a:p>
            <a:pPr marL="457200" indent="-457200">
              <a:buAutoNum type="arabicPeriod" startAt="2"/>
            </a:pPr>
            <a:r>
              <a:rPr lang="de-DE" sz="2400" dirty="0" smtClean="0"/>
              <a:t>Es </a:t>
            </a:r>
            <a:r>
              <a:rPr lang="de-DE" sz="2400" dirty="0"/>
              <a:t>sei der klagenden Partei ein unentgeltlicher Rechtsbeistand in der Person von RA Herr/Frau … mit sofortiger Wirkung (Variante 1) bzw. rückwirkend ab … (Variante 2) zu bestellen</a:t>
            </a:r>
            <a:r>
              <a:rPr lang="de-DE" sz="2400" dirty="0" smtClean="0"/>
              <a:t>.</a:t>
            </a:r>
          </a:p>
          <a:p>
            <a:pPr marL="457200" indent="-457200">
              <a:buAutoNum type="arabicPeriod" startAt="2"/>
            </a:pP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31914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Unentgeltliche Prozessführung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CH" dirty="0" smtClean="0"/>
              <a:t>Voraussetzungen</a:t>
            </a:r>
            <a:r>
              <a:rPr lang="de-DE" dirty="0"/>
              <a:t> </a:t>
            </a:r>
            <a:r>
              <a:rPr lang="de-DE" dirty="0" smtClean="0"/>
              <a:t>117 ZPO/29 </a:t>
            </a:r>
            <a:r>
              <a:rPr lang="de-DE" dirty="0"/>
              <a:t>Abs. 3 BV:</a:t>
            </a:r>
            <a:endParaRPr lang="de-CH" dirty="0"/>
          </a:p>
          <a:p>
            <a:r>
              <a:rPr lang="de-CH" dirty="0" smtClean="0"/>
              <a:t>Die </a:t>
            </a:r>
            <a:r>
              <a:rPr lang="de-CH" dirty="0"/>
              <a:t>Partei </a:t>
            </a:r>
            <a:r>
              <a:rPr lang="de-CH" i="1" dirty="0"/>
              <a:t>verfügt nicht über die notwendigen Mittel</a:t>
            </a:r>
            <a:r>
              <a:rPr lang="de-CH" dirty="0"/>
              <a:t> zur Bezahlung der Prozesskosten</a:t>
            </a:r>
            <a:r>
              <a:rPr lang="de-CH" dirty="0" smtClean="0"/>
              <a:t>; </a:t>
            </a:r>
            <a:r>
              <a:rPr lang="de-CH" b="1" dirty="0" smtClean="0"/>
              <a:t>= </a:t>
            </a:r>
            <a:r>
              <a:rPr lang="de-CH" b="1" dirty="0" err="1" smtClean="0"/>
              <a:t>h.M</a:t>
            </a:r>
            <a:r>
              <a:rPr lang="de-CH" b="1" dirty="0" smtClean="0"/>
              <a:t>. 10-20% über Notbedarf; m.E. abgestuft nach finanziellen Möglichkeiten.</a:t>
            </a:r>
            <a:endParaRPr lang="de-CH" b="1" dirty="0"/>
          </a:p>
          <a:p>
            <a:r>
              <a:rPr lang="de-CH" dirty="0" smtClean="0"/>
              <a:t>Das </a:t>
            </a:r>
            <a:r>
              <a:rPr lang="de-CH" dirty="0"/>
              <a:t>Verfahren, für das die unentgeltliche Prozessführung beantragt wird, </a:t>
            </a:r>
            <a:r>
              <a:rPr lang="de-CH" i="1" dirty="0"/>
              <a:t>erscheint nicht als aussichtslos</a:t>
            </a:r>
            <a:r>
              <a:rPr lang="de-CH" dirty="0" smtClean="0"/>
              <a:t>. = </a:t>
            </a:r>
            <a:r>
              <a:rPr lang="de-CH" b="1" dirty="0" smtClean="0"/>
              <a:t>Tendenz in Lehre/Praxis: </a:t>
            </a:r>
            <a:r>
              <a:rPr lang="de-CH" b="1" dirty="0" smtClean="0"/>
              <a:t>Gewinnchancen</a:t>
            </a:r>
            <a:r>
              <a:rPr lang="de-CH" b="1" dirty="0" smtClean="0"/>
              <a:t>unter 50%; m.E. unter 20%.</a:t>
            </a:r>
          </a:p>
          <a:p>
            <a:r>
              <a:rPr lang="de-CH" dirty="0" smtClean="0"/>
              <a:t>Zusätzlich für unentgeltlichen Rechtsbeistand: Partei ist darauf angewiesen. = </a:t>
            </a:r>
            <a:r>
              <a:rPr lang="de-CH" b="1" dirty="0" smtClean="0"/>
              <a:t>m.E. grundsätzlich in allen Verfahren.</a:t>
            </a:r>
            <a:endParaRPr lang="de-CH" b="1" dirty="0"/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87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de-CH" sz="3200" dirty="0" smtClean="0"/>
              <a:t>Problem der Pflicht zur Bezahlung der Parteientschädigung trotz Gewährung der UP.</a:t>
            </a:r>
            <a:endParaRPr lang="de-CH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Welches sind die Konsequenzen?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 smtClean="0"/>
              <a:t>Was meinen Sie dazu?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4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757283"/>
              </p:ext>
            </p:extLst>
          </p:nvPr>
        </p:nvGraphicFramePr>
        <p:xfrm>
          <a:off x="539552" y="980728"/>
          <a:ext cx="7736499" cy="48421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3672"/>
                <a:gridCol w="3852827"/>
              </a:tblGrid>
              <a:tr h="522912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400" dirty="0">
                          <a:effectLst/>
                        </a:rPr>
                        <a:t>Prozesskosten (Art. 95 ZPO)</a:t>
                      </a:r>
                      <a:endParaRPr lang="de-CH" sz="24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394158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400" b="1" dirty="0">
                          <a:effectLst/>
                        </a:rPr>
                        <a:t>Gerichtskosten (Abs. 2)</a:t>
                      </a:r>
                    </a:p>
                    <a:p>
                      <a:pPr marL="179705" indent="-179705"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DE" sz="2400" dirty="0">
                          <a:effectLst/>
                        </a:rPr>
                        <a:t>–	</a:t>
                      </a:r>
                      <a:r>
                        <a:rPr lang="de-DE" sz="2400" b="1" dirty="0">
                          <a:effectLst/>
                        </a:rPr>
                        <a:t>Pauschalgebühr</a:t>
                      </a:r>
                      <a:r>
                        <a:rPr lang="de-DE" sz="2400" dirty="0">
                          <a:effectLst/>
                        </a:rPr>
                        <a:t> </a:t>
                      </a:r>
                      <a:r>
                        <a:rPr lang="de-DE" sz="2400" dirty="0" smtClean="0">
                          <a:effectLst/>
                        </a:rPr>
                        <a:t>(sog. Gerichtsgebühren)</a:t>
                      </a:r>
                      <a:r>
                        <a:rPr lang="de-DE" sz="2400" dirty="0" smtClean="0">
                          <a:effectLst/>
                        </a:rPr>
                        <a:t>für </a:t>
                      </a:r>
                      <a:r>
                        <a:rPr lang="de-DE" sz="2400" dirty="0">
                          <a:effectLst/>
                        </a:rPr>
                        <a:t>Schlichtungsverfahren, </a:t>
                      </a:r>
                      <a:r>
                        <a:rPr lang="de-DE" sz="2400" dirty="0" err="1">
                          <a:effectLst/>
                        </a:rPr>
                        <a:t>Entscheidverfahren</a:t>
                      </a:r>
                      <a:r>
                        <a:rPr lang="de-DE" sz="2400" dirty="0">
                          <a:effectLst/>
                        </a:rPr>
                        <a:t>, Vollstreckungsverfahren und </a:t>
                      </a:r>
                      <a:r>
                        <a:rPr lang="de-DE" sz="2400" dirty="0" smtClean="0">
                          <a:effectLst/>
                        </a:rPr>
                        <a:t>Rechtsmittelverfahren.</a:t>
                      </a:r>
                      <a:endParaRPr lang="de-CH" sz="2400" dirty="0">
                        <a:effectLst/>
                      </a:endParaRPr>
                    </a:p>
                    <a:p>
                      <a:pPr marL="179705" indent="-179705"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DE" sz="2400" dirty="0">
                          <a:effectLst/>
                        </a:rPr>
                        <a:t>–	</a:t>
                      </a:r>
                      <a:r>
                        <a:rPr lang="de-DE" sz="2400" b="1" dirty="0" smtClean="0">
                          <a:effectLst/>
                        </a:rPr>
                        <a:t>Effektive Kosten</a:t>
                      </a:r>
                      <a:r>
                        <a:rPr lang="de-DE" sz="2400" dirty="0" smtClean="0">
                          <a:effectLst/>
                        </a:rPr>
                        <a:t> </a:t>
                      </a:r>
                      <a:r>
                        <a:rPr lang="de-DE" sz="2400" dirty="0">
                          <a:effectLst/>
                        </a:rPr>
                        <a:t>für Beweisverfahren und Übersetzung (sog. Barauslagen)</a:t>
                      </a:r>
                      <a:endParaRPr lang="de-CH" sz="24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400" b="1" dirty="0">
                          <a:effectLst/>
                        </a:rPr>
                        <a:t>Parteientschädigung (Abs. 3)</a:t>
                      </a:r>
                    </a:p>
                    <a:p>
                      <a:pPr marL="179705" indent="-179705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DE" sz="2400" dirty="0">
                          <a:effectLst/>
                        </a:rPr>
                        <a:t>–	</a:t>
                      </a:r>
                      <a:r>
                        <a:rPr lang="de-DE" sz="2400" b="1" dirty="0" smtClean="0">
                          <a:effectLst/>
                        </a:rPr>
                        <a:t>anwaltliche </a:t>
                      </a:r>
                      <a:r>
                        <a:rPr lang="de-DE" sz="2400" b="1" dirty="0">
                          <a:effectLst/>
                        </a:rPr>
                        <a:t>Vertretung</a:t>
                      </a:r>
                      <a:endParaRPr lang="de-CH" sz="2400" b="1" dirty="0">
                        <a:effectLst/>
                      </a:endParaRPr>
                    </a:p>
                    <a:p>
                      <a:pPr marL="179705" indent="-179705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DE" sz="2400" dirty="0">
                          <a:effectLst/>
                        </a:rPr>
                        <a:t>–	</a:t>
                      </a:r>
                      <a:r>
                        <a:rPr lang="de-DE" sz="2400" dirty="0" smtClean="0">
                          <a:effectLst/>
                        </a:rPr>
                        <a:t>falls </a:t>
                      </a:r>
                      <a:r>
                        <a:rPr lang="de-DE" sz="2400" dirty="0">
                          <a:effectLst/>
                        </a:rPr>
                        <a:t>eine Partei nicht anwaltlich vertreten </a:t>
                      </a:r>
                      <a:r>
                        <a:rPr lang="de-DE" sz="2400" dirty="0" smtClean="0">
                          <a:effectLst/>
                        </a:rPr>
                        <a:t>ist, Auslagen</a:t>
                      </a:r>
                      <a:r>
                        <a:rPr lang="de-DE" sz="2400" baseline="0" dirty="0" smtClean="0">
                          <a:effectLst/>
                        </a:rPr>
                        <a:t> und </a:t>
                      </a:r>
                      <a:r>
                        <a:rPr lang="de-DE" sz="2400" dirty="0" smtClean="0">
                          <a:effectLst/>
                        </a:rPr>
                        <a:t>Angemessene </a:t>
                      </a:r>
                      <a:r>
                        <a:rPr lang="de-DE" sz="2400" dirty="0" err="1" smtClean="0">
                          <a:effectLst/>
                        </a:rPr>
                        <a:t>Umtriebsentschädigung</a:t>
                      </a:r>
                      <a:r>
                        <a:rPr lang="de-DE" sz="2400" dirty="0" smtClean="0">
                          <a:effectLst/>
                        </a:rPr>
                        <a:t>.</a:t>
                      </a:r>
                      <a:r>
                        <a:rPr lang="de-DE" sz="2400" dirty="0" smtClean="0">
                          <a:effectLst/>
                        </a:rPr>
                        <a:t> </a:t>
                      </a:r>
                      <a:endParaRPr lang="de-CH" sz="24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95536" y="312331"/>
            <a:ext cx="82089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de-DE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Univers-Bold"/>
              </a:rPr>
              <a:t>Tabelle: Übersicht über die Prozesskosten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85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673777"/>
              </p:ext>
            </p:extLst>
          </p:nvPr>
        </p:nvGraphicFramePr>
        <p:xfrm>
          <a:off x="395536" y="1124743"/>
          <a:ext cx="7776863" cy="49391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3862"/>
                <a:gridCol w="1997667"/>
                <a:gridCol w="1997667"/>
                <a:gridCol w="1997667"/>
              </a:tblGrid>
              <a:tr h="426659">
                <a:tc>
                  <a:txBody>
                    <a:bodyPr/>
                    <a:lstStyle/>
                    <a:p>
                      <a:pPr fontAlgn="auto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Times-Roman"/>
                        <a:ea typeface="Times New Roman"/>
                        <a:cs typeface="Times-Roman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Streitwert 1000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Streitwert 100 000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Streitwert 1 Mio.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353143"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Sühnverfahren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250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615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1240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618487"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b="1" dirty="0">
                          <a:effectLst/>
                        </a:rPr>
                        <a:t>1. </a:t>
                      </a:r>
                      <a:r>
                        <a:rPr lang="de-CH" sz="1800" b="1" dirty="0" err="1" smtClean="0">
                          <a:effectLst/>
                        </a:rPr>
                        <a:t>Kt</a:t>
                      </a:r>
                      <a:r>
                        <a:rPr lang="de-CH" sz="1800" b="1" dirty="0" smtClean="0">
                          <a:effectLst/>
                        </a:rPr>
                        <a:t>.</a:t>
                      </a:r>
                      <a:r>
                        <a:rPr lang="de-CH" sz="1800" b="1" baseline="0" dirty="0" smtClean="0">
                          <a:effectLst/>
                        </a:rPr>
                        <a:t> </a:t>
                      </a:r>
                      <a:r>
                        <a:rPr lang="de-CH" sz="1800" b="1" dirty="0" smtClean="0">
                          <a:effectLst/>
                        </a:rPr>
                        <a:t>Instanz</a:t>
                      </a:r>
                      <a:endParaRPr lang="de-CH" sz="1800" b="1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250 – 500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250 – 500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8750 – 17 500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10 900 – 21 800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30 750 – 61 500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31 400 – 62 800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</a:tr>
              <a:tr h="696529"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Total 1. Instanz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1000 – 1750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31 165 – 61 715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94 790 – 188 340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618487"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2. </a:t>
                      </a:r>
                      <a:r>
                        <a:rPr lang="de-CH" sz="1800" dirty="0" err="1" smtClean="0">
                          <a:effectLst/>
                        </a:rPr>
                        <a:t>Kt</a:t>
                      </a:r>
                      <a:r>
                        <a:rPr lang="de-CH" sz="1800" dirty="0" smtClean="0">
                          <a:effectLst/>
                        </a:rPr>
                        <a:t>.</a:t>
                      </a:r>
                      <a:r>
                        <a:rPr lang="de-CH" sz="1800" baseline="0" dirty="0" smtClean="0">
                          <a:effectLst/>
                        </a:rPr>
                        <a:t> </a:t>
                      </a:r>
                      <a:r>
                        <a:rPr lang="de-CH" sz="1800" dirty="0" smtClean="0">
                          <a:effectLst/>
                        </a:rPr>
                        <a:t>Instanz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250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83 – 167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8750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3 633 – 7 267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30 750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10 467 – 20 933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86481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Total beide </a:t>
                      </a:r>
                      <a:r>
                        <a:rPr lang="de-CH" sz="1800" dirty="0" err="1" smtClean="0">
                          <a:effectLst/>
                        </a:rPr>
                        <a:t>Kt</a:t>
                      </a:r>
                      <a:r>
                        <a:rPr lang="de-CH" sz="1800" dirty="0" smtClean="0">
                          <a:effectLst/>
                        </a:rPr>
                        <a:t> .Instanzen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1416 – 2334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47 181 – 84 999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146 474 – 260 956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618487"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Bundesgericht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200 – 5000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600 – 4000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1500 – 5000 </a:t>
                      </a:r>
                    </a:p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3000 – 10 000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5000 – 20 000</a:t>
                      </a:r>
                    </a:p>
                    <a:p>
                      <a:pPr marR="69850"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7000 – 22 000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6965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b="1" dirty="0">
                          <a:effectLst/>
                        </a:rPr>
                        <a:t>Total alle Instanzen </a:t>
                      </a:r>
                      <a:endParaRPr lang="de-CH" sz="1800" b="1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2816 – 15 334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54 681 – 109 999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165 474 – 324 956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9490"/>
            <a:ext cx="82089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de-D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Univers-Bold"/>
              </a:rPr>
              <a:t>Tabelle: Berechnung der Gerichtskosten und Parteientschädigung inkl. allfälliger Zuschläge (in CHF)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Berechnung der Gerichtskosten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Gerichtskosten</a:t>
            </a:r>
            <a:r>
              <a:rPr lang="de-CH" dirty="0" smtClean="0"/>
              <a:t> </a:t>
            </a:r>
          </a:p>
          <a:p>
            <a:r>
              <a:rPr lang="de-CH" dirty="0" smtClean="0"/>
              <a:t>für kantonale Gerichte nach </a:t>
            </a:r>
            <a:r>
              <a:rPr lang="de-CH" dirty="0" err="1" smtClean="0"/>
              <a:t>kt</a:t>
            </a:r>
            <a:r>
              <a:rPr lang="de-CH" dirty="0" smtClean="0"/>
              <a:t>. Recht (96  ZPO): V OG über die Gerichtsgebühren.</a:t>
            </a:r>
          </a:p>
          <a:p>
            <a:r>
              <a:rPr lang="de-CH" dirty="0" smtClean="0"/>
              <a:t>für Bundesgericht: 62 ff. BGG.</a:t>
            </a:r>
          </a:p>
          <a:p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Parteientschädigung Gegenpartei </a:t>
            </a:r>
            <a:r>
              <a:rPr lang="de-CH" dirty="0" smtClean="0"/>
              <a:t> </a:t>
            </a:r>
          </a:p>
          <a:p>
            <a:pPr>
              <a:buFontTx/>
              <a:buChar char="-"/>
            </a:pPr>
            <a:r>
              <a:rPr lang="de-CH" dirty="0" smtClean="0"/>
              <a:t>vor </a:t>
            </a:r>
            <a:r>
              <a:rPr lang="de-CH" dirty="0" err="1" smtClean="0"/>
              <a:t>kt</a:t>
            </a:r>
            <a:r>
              <a:rPr lang="de-CH" dirty="0" smtClean="0"/>
              <a:t>. Gericht V OG Anwaltsgebühren.</a:t>
            </a:r>
          </a:p>
          <a:p>
            <a:pPr>
              <a:buFontTx/>
              <a:buChar char="-"/>
            </a:pPr>
            <a:r>
              <a:rPr lang="de-CH" dirty="0" smtClean="0"/>
              <a:t>Für Bundesgericht: BGG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b="1" dirty="0" smtClean="0"/>
              <a:t>Entschädigung eigener Anwalt</a:t>
            </a:r>
            <a:r>
              <a:rPr lang="de-CH" dirty="0" smtClean="0"/>
              <a:t>: nach OR. </a:t>
            </a:r>
            <a:r>
              <a:rPr lang="de-CH" dirty="0" err="1" smtClean="0"/>
              <a:t>Auftragrecht</a:t>
            </a:r>
            <a:r>
              <a:rPr lang="de-CH" dirty="0" smtClean="0"/>
              <a:t>.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221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Prinzipien der Kostentragung 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186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b="1" dirty="0" smtClean="0"/>
              <a:t>Grundsatz: </a:t>
            </a:r>
            <a:r>
              <a:rPr lang="de-CH" dirty="0" smtClean="0">
                <a:solidFill>
                  <a:srgbClr val="FF0000"/>
                </a:solidFill>
              </a:rPr>
              <a:t>Unterliegende Partei zahlt alles: Eigenen Anwalt, Gegenanwalt und Gerichtskosten</a:t>
            </a:r>
            <a:r>
              <a:rPr lang="de-CH" dirty="0" smtClean="0"/>
              <a:t>. </a:t>
            </a:r>
          </a:p>
          <a:p>
            <a:pPr marL="0" indent="0">
              <a:buNone/>
            </a:pPr>
            <a:r>
              <a:rPr lang="de-CH" dirty="0" smtClean="0"/>
              <a:t>Andere Lösung in anderen Staaten …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3563888" y="1600200"/>
            <a:ext cx="512291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b="1" dirty="0" smtClean="0"/>
              <a:t>Ausnahmen:</a:t>
            </a:r>
          </a:p>
          <a:p>
            <a:pPr marL="0" indent="0">
              <a:buNone/>
            </a:pPr>
            <a:r>
              <a:rPr lang="de-CH" dirty="0" smtClean="0"/>
              <a:t>Abweichung nach Ermessen (107):</a:t>
            </a:r>
          </a:p>
          <a:p>
            <a:pPr>
              <a:buFontTx/>
              <a:buChar char="-"/>
            </a:pPr>
            <a:r>
              <a:rPr lang="de-CH" sz="2000" dirty="0" smtClean="0"/>
              <a:t>Falls in guten Treuen zur Prozessführung veranlasst;</a:t>
            </a:r>
          </a:p>
          <a:p>
            <a:pPr>
              <a:buFontTx/>
              <a:buChar char="-"/>
            </a:pPr>
            <a:r>
              <a:rPr lang="de-CH" sz="2000" dirty="0" smtClean="0"/>
              <a:t>Bezifferung nicht zumutbar;</a:t>
            </a:r>
          </a:p>
          <a:p>
            <a:pPr>
              <a:buFontTx/>
              <a:buChar char="-"/>
            </a:pPr>
            <a:r>
              <a:rPr lang="de-CH" sz="2000" dirty="0" smtClean="0"/>
              <a:t>Praktisch vollständig obsiegt;</a:t>
            </a:r>
          </a:p>
          <a:p>
            <a:pPr>
              <a:buFontTx/>
              <a:buChar char="-"/>
            </a:pPr>
            <a:r>
              <a:rPr lang="de-CH" sz="2000" dirty="0" smtClean="0"/>
              <a:t>Anderen Umstände.</a:t>
            </a:r>
          </a:p>
          <a:p>
            <a:pPr marL="0" indent="0">
              <a:buNone/>
            </a:pPr>
            <a:r>
              <a:rPr lang="de-CH" dirty="0" smtClean="0"/>
              <a:t>Zuteilung nach Verursachung (108)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2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Kautions- und Sicherstellungspflicht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de-CH" sz="3200" b="1" dirty="0" smtClean="0"/>
              <a:t>Gerichtskosten: </a:t>
            </a:r>
          </a:p>
          <a:p>
            <a:pPr marL="0" indent="0">
              <a:buNone/>
            </a:pPr>
            <a:r>
              <a:rPr lang="de-CH" b="1" dirty="0" smtClean="0"/>
              <a:t>Kautionspflicht nach Ermessen des Gerichtes (98)!!!!!</a:t>
            </a:r>
            <a:endParaRPr lang="de-CH" b="1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sz="3200" b="1" dirty="0" smtClean="0"/>
              <a:t>Parteientschädigung</a:t>
            </a:r>
            <a:r>
              <a:rPr lang="de-CH" sz="3200" dirty="0" smtClean="0"/>
              <a:t> :</a:t>
            </a:r>
          </a:p>
          <a:p>
            <a:pPr marL="0" indent="0">
              <a:buNone/>
            </a:pPr>
            <a:r>
              <a:rPr lang="de-CH" dirty="0" smtClean="0"/>
              <a:t>Ausnahmsweise Sicherstellungspflicht(99):</a:t>
            </a:r>
          </a:p>
          <a:p>
            <a:pPr>
              <a:buFontTx/>
              <a:buChar char="-"/>
            </a:pPr>
            <a:r>
              <a:rPr lang="de-CH" dirty="0" smtClean="0"/>
              <a:t>Wohnsitz im Ausland,</a:t>
            </a:r>
          </a:p>
          <a:p>
            <a:pPr>
              <a:buFontTx/>
              <a:buChar char="-"/>
            </a:pPr>
            <a:r>
              <a:rPr lang="de-CH" dirty="0" smtClean="0"/>
              <a:t>Zahlungsunfähigkeit,</a:t>
            </a:r>
          </a:p>
          <a:p>
            <a:pPr>
              <a:buFontTx/>
              <a:buChar char="-"/>
            </a:pPr>
            <a:r>
              <a:rPr lang="de-CH" dirty="0" smtClean="0"/>
              <a:t>Andere Gründe für Gefährdung …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68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Verfahren ohne Prozesskosten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111232"/>
              </p:ext>
            </p:extLst>
          </p:nvPr>
        </p:nvGraphicFramePr>
        <p:xfrm>
          <a:off x="1043608" y="1397000"/>
          <a:ext cx="6576392" cy="4480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392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Keine Gerichtskosten 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Keine Parteikosten </a:t>
                      </a:r>
                      <a:endParaRPr lang="de-CH" dirty="0"/>
                    </a:p>
                  </a:txBody>
                  <a:tcPr/>
                </a:tc>
              </a:tr>
              <a:tr h="1031880">
                <a:tc>
                  <a:txBody>
                    <a:bodyPr/>
                    <a:lstStyle/>
                    <a:p>
                      <a:r>
                        <a:rPr lang="de-CH" dirty="0" smtClean="0"/>
                        <a:t>Schlichtungsverfahren</a:t>
                      </a:r>
                      <a:r>
                        <a:rPr lang="de-CH" baseline="0" dirty="0" smtClean="0"/>
                        <a:t>  im Allgemeine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Keine PE.</a:t>
                      </a:r>
                      <a:endParaRPr lang="de-CH" dirty="0"/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r>
                        <a:rPr lang="de-CH" dirty="0" smtClean="0"/>
                        <a:t>Schlichtungsverfahren bei</a:t>
                      </a:r>
                      <a:r>
                        <a:rPr lang="de-CH" baseline="0" dirty="0" smtClean="0"/>
                        <a:t> Mietsachen, Arbeitssachen (bis 30’000.-) etc.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Keine  GK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Keine</a:t>
                      </a:r>
                      <a:r>
                        <a:rPr lang="de-CH" baseline="0" dirty="0" smtClean="0"/>
                        <a:t> PE</a:t>
                      </a:r>
                      <a:endParaRPr lang="de-CH" dirty="0"/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de-CH" dirty="0" smtClean="0"/>
                        <a:t>Arbeitsstreitigkeiten</a:t>
                      </a:r>
                      <a:r>
                        <a:rPr lang="de-CH" baseline="0" dirty="0" smtClean="0"/>
                        <a:t> bis  30’000.- und andere  Fälle nach 114 ZPO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Keine PE 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Unentgeltliche Prozessführung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 smtClean="0"/>
              <a:t>Voraussetzungen</a:t>
            </a:r>
            <a:r>
              <a:rPr lang="de-DE" dirty="0"/>
              <a:t> </a:t>
            </a:r>
            <a:r>
              <a:rPr lang="de-DE" dirty="0" smtClean="0"/>
              <a:t>117 ZPO/29 </a:t>
            </a:r>
            <a:r>
              <a:rPr lang="de-DE" dirty="0"/>
              <a:t>Abs. 3 BV:</a:t>
            </a:r>
            <a:endParaRPr lang="de-CH" dirty="0"/>
          </a:p>
          <a:p>
            <a:r>
              <a:rPr lang="de-CH" dirty="0" smtClean="0"/>
              <a:t>Die </a:t>
            </a:r>
            <a:r>
              <a:rPr lang="de-CH" dirty="0"/>
              <a:t>Partei </a:t>
            </a:r>
            <a:r>
              <a:rPr lang="de-CH" i="1" dirty="0"/>
              <a:t>verfügt nicht über die notwendigen Mittel</a:t>
            </a:r>
            <a:r>
              <a:rPr lang="de-CH" dirty="0"/>
              <a:t> zur Bezahlung der Prozesskosten;</a:t>
            </a:r>
          </a:p>
          <a:p>
            <a:r>
              <a:rPr lang="de-CH" dirty="0" smtClean="0"/>
              <a:t>Das </a:t>
            </a:r>
            <a:r>
              <a:rPr lang="de-CH" dirty="0"/>
              <a:t>Verfahren, für das die unentgeltliche Prozessführung beantragt wird, </a:t>
            </a:r>
            <a:r>
              <a:rPr lang="de-CH" i="1" dirty="0"/>
              <a:t>erscheint nicht als aussichtslos</a:t>
            </a:r>
            <a:r>
              <a:rPr lang="de-CH" dirty="0" smtClean="0"/>
              <a:t>.</a:t>
            </a:r>
          </a:p>
          <a:p>
            <a:r>
              <a:rPr lang="de-CH" dirty="0" smtClean="0"/>
              <a:t>Zusätzlich für unentgeltlichen Rechtsbeistand: Partei ist darauf angewiesen.</a:t>
            </a: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139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Inhalt bei vollständiger Gewährung: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 smtClean="0"/>
              <a:t>Befreiung </a:t>
            </a:r>
            <a:r>
              <a:rPr lang="de-CH" dirty="0"/>
              <a:t>von Kostenvorschüssen für die Gerichtskosten und Sicherheitsleistung für </a:t>
            </a:r>
            <a:r>
              <a:rPr lang="de-CH" dirty="0" smtClean="0"/>
              <a:t>Parteientschädigung  </a:t>
            </a:r>
            <a:r>
              <a:rPr lang="de-CH" dirty="0"/>
              <a:t>(</a:t>
            </a:r>
            <a:r>
              <a:rPr lang="de-CH" dirty="0" err="1"/>
              <a:t>lit</a:t>
            </a:r>
            <a:r>
              <a:rPr lang="de-CH" dirty="0"/>
              <a:t>. a);</a:t>
            </a:r>
          </a:p>
          <a:p>
            <a:r>
              <a:rPr lang="de-CH" dirty="0" smtClean="0"/>
              <a:t>Befreiung </a:t>
            </a:r>
            <a:r>
              <a:rPr lang="de-CH" dirty="0"/>
              <a:t>von den Gerichtskosten (</a:t>
            </a:r>
            <a:r>
              <a:rPr lang="de-CH" dirty="0" err="1"/>
              <a:t>lit</a:t>
            </a:r>
            <a:r>
              <a:rPr lang="de-CH" dirty="0"/>
              <a:t>. b);</a:t>
            </a:r>
          </a:p>
          <a:p>
            <a:r>
              <a:rPr lang="de-CH" dirty="0" smtClean="0"/>
              <a:t>Bestellung </a:t>
            </a:r>
            <a:r>
              <a:rPr lang="de-CH" dirty="0"/>
              <a:t>eines unentgeltlichen Rechtsbeistandes, </a:t>
            </a:r>
            <a:r>
              <a:rPr lang="de-CH" i="1" dirty="0"/>
              <a:t>«wenn dies zur Wahrung der Rechte notwendig ist, insbesondere wenn die Gegenpartei anwaltlich vertreten ist</a:t>
            </a:r>
            <a:r>
              <a:rPr lang="de-CH" dirty="0"/>
              <a:t>» (</a:t>
            </a:r>
            <a:r>
              <a:rPr lang="de-CH" dirty="0" err="1"/>
              <a:t>lit</a:t>
            </a:r>
            <a:r>
              <a:rPr lang="de-CH" dirty="0"/>
              <a:t>. c). </a:t>
            </a:r>
            <a:r>
              <a:rPr lang="de-CH" dirty="0" smtClean="0"/>
              <a:t>Bezahlung aus Gerichtskasse </a:t>
            </a:r>
            <a:r>
              <a:rPr lang="de-CH" dirty="0"/>
              <a:t>(vgl. Art. 122 ZPO</a:t>
            </a:r>
            <a:r>
              <a:rPr lang="de-CH" dirty="0" smtClean="0"/>
              <a:t>).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DE" dirty="0" smtClean="0"/>
              <a:t>Nicht: Bezahlung </a:t>
            </a:r>
            <a:r>
              <a:rPr lang="de-DE" dirty="0"/>
              <a:t>einer Parteientschädigung an die Gegenpartei im Falle des </a:t>
            </a:r>
            <a:r>
              <a:rPr lang="de-DE" dirty="0" smtClean="0"/>
              <a:t>Unterliegens.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580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</Words>
  <Application>Microsoft Office PowerPoint</Application>
  <PresentationFormat>Bildschirmpräsentation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Larissa</vt:lpstr>
      <vt:lpstr>ZVR I FS 11 Kosten  (Meier, ZPR, § 52 II)</vt:lpstr>
      <vt:lpstr>PowerPoint-Präsentation</vt:lpstr>
      <vt:lpstr>PowerPoint-Präsentation</vt:lpstr>
      <vt:lpstr>Berechnung der Gerichtskosten</vt:lpstr>
      <vt:lpstr>Prinzipien der Kostentragung </vt:lpstr>
      <vt:lpstr>Kautions- und Sicherstellungspflicht </vt:lpstr>
      <vt:lpstr>Verfahren ohne Prozesskosten</vt:lpstr>
      <vt:lpstr>Unentgeltliche Prozessführung</vt:lpstr>
      <vt:lpstr>Inhalt bei vollständiger Gewährung: </vt:lpstr>
      <vt:lpstr>Wichtige Einzelaspekte der «UP»</vt:lpstr>
      <vt:lpstr>PowerPoint-Präsentation</vt:lpstr>
      <vt:lpstr>Unentgeltliche Prozessführung</vt:lpstr>
      <vt:lpstr>Problem der Pflicht zur Bezahlung der Parteientschädigung trotz Gewährung der UP.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ZVR I FS 11 Kosten  (Meier, ZPR, § 52 II)</dc:title>
  <dc:creator>MeierI</dc:creator>
  <cp:lastModifiedBy>MeierI</cp:lastModifiedBy>
  <cp:revision>8</cp:revision>
  <dcterms:created xsi:type="dcterms:W3CDTF">2011-04-17T09:09:25Z</dcterms:created>
  <dcterms:modified xsi:type="dcterms:W3CDTF">2011-04-17T10:27:25Z</dcterms:modified>
</cp:coreProperties>
</file>